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handoutMasterIdLst>
    <p:handoutMasterId r:id="rId220"/>
  </p:handoutMasterIdLst>
  <p:sldIdLst>
    <p:sldId id="822" r:id="rId2"/>
    <p:sldId id="823" r:id="rId3"/>
    <p:sldId id="1133" r:id="rId4"/>
    <p:sldId id="1122" r:id="rId5"/>
    <p:sldId id="1123" r:id="rId6"/>
    <p:sldId id="1121" r:id="rId7"/>
    <p:sldId id="1119" r:id="rId8"/>
    <p:sldId id="1125" r:id="rId9"/>
    <p:sldId id="1124" r:id="rId10"/>
    <p:sldId id="1098" r:id="rId11"/>
    <p:sldId id="1120" r:id="rId12"/>
    <p:sldId id="1128" r:id="rId13"/>
    <p:sldId id="1134" r:id="rId14"/>
    <p:sldId id="1399" r:id="rId15"/>
    <p:sldId id="1400" r:id="rId16"/>
    <p:sldId id="1401" r:id="rId17"/>
    <p:sldId id="1101" r:id="rId18"/>
    <p:sldId id="1378" r:id="rId19"/>
    <p:sldId id="1147" r:id="rId20"/>
    <p:sldId id="1155" r:id="rId21"/>
    <p:sldId id="1419" r:id="rId22"/>
    <p:sldId id="1158" r:id="rId23"/>
    <p:sldId id="1402" r:id="rId24"/>
    <p:sldId id="1129" r:id="rId25"/>
    <p:sldId id="1185" r:id="rId26"/>
    <p:sldId id="1206" r:id="rId27"/>
    <p:sldId id="1164" r:id="rId28"/>
    <p:sldId id="1420" r:id="rId29"/>
    <p:sldId id="1376" r:id="rId30"/>
    <p:sldId id="1375" r:id="rId31"/>
    <p:sldId id="1178" r:id="rId32"/>
    <p:sldId id="1187" r:id="rId33"/>
    <p:sldId id="1363" r:id="rId34"/>
    <p:sldId id="1183" r:id="rId35"/>
    <p:sldId id="1106" r:id="rId36"/>
    <p:sldId id="1233" r:id="rId37"/>
    <p:sldId id="1421" r:id="rId38"/>
    <p:sldId id="1201" r:id="rId39"/>
    <p:sldId id="1202" r:id="rId40"/>
    <p:sldId id="1203" r:id="rId41"/>
    <p:sldId id="1191" r:id="rId42"/>
    <p:sldId id="1422" r:id="rId43"/>
    <p:sldId id="1184" r:id="rId44"/>
    <p:sldId id="1195" r:id="rId45"/>
    <p:sldId id="1198" r:id="rId46"/>
    <p:sldId id="1196" r:id="rId47"/>
    <p:sldId id="1197" r:id="rId48"/>
    <p:sldId id="1148" r:id="rId49"/>
    <p:sldId id="1241" r:id="rId50"/>
    <p:sldId id="1255" r:id="rId51"/>
    <p:sldId id="1418" r:id="rId52"/>
    <p:sldId id="1236" r:id="rId53"/>
    <p:sldId id="1244" r:id="rId54"/>
    <p:sldId id="1249" r:id="rId55"/>
    <p:sldId id="1215" r:id="rId56"/>
    <p:sldId id="1308" r:id="rId57"/>
    <p:sldId id="1251" r:id="rId58"/>
    <p:sldId id="1311" r:id="rId59"/>
    <p:sldId id="1310" r:id="rId60"/>
    <p:sldId id="1245" r:id="rId61"/>
    <p:sldId id="1260" r:id="rId62"/>
    <p:sldId id="1256" r:id="rId63"/>
    <p:sldId id="1258" r:id="rId64"/>
    <p:sldId id="1259" r:id="rId65"/>
    <p:sldId id="1270" r:id="rId66"/>
    <p:sldId id="1272" r:id="rId67"/>
    <p:sldId id="1248" r:id="rId68"/>
    <p:sldId id="1217" r:id="rId69"/>
    <p:sldId id="1263" r:id="rId70"/>
    <p:sldId id="1131" r:id="rId71"/>
    <p:sldId id="1261" r:id="rId72"/>
    <p:sldId id="1243" r:id="rId73"/>
    <p:sldId id="1262" r:id="rId74"/>
    <p:sldId id="1275" r:id="rId75"/>
    <p:sldId id="1274" r:id="rId76"/>
    <p:sldId id="1407" r:id="rId77"/>
    <p:sldId id="1409" r:id="rId78"/>
    <p:sldId id="1412" r:id="rId79"/>
    <p:sldId id="1366" r:id="rId80"/>
    <p:sldId id="1268" r:id="rId81"/>
    <p:sldId id="1254" r:id="rId82"/>
    <p:sldId id="1277" r:id="rId83"/>
    <p:sldId id="1283" r:id="rId84"/>
    <p:sldId id="1284" r:id="rId85"/>
    <p:sldId id="1281" r:id="rId86"/>
    <p:sldId id="1285" r:id="rId87"/>
    <p:sldId id="1286" r:id="rId88"/>
    <p:sldId id="1287" r:id="rId89"/>
    <p:sldId id="1288" r:id="rId90"/>
    <p:sldId id="1289" r:id="rId91"/>
    <p:sldId id="1368" r:id="rId92"/>
    <p:sldId id="1291" r:id="rId93"/>
    <p:sldId id="1290" r:id="rId94"/>
    <p:sldId id="1293" r:id="rId95"/>
    <p:sldId id="1294" r:id="rId96"/>
    <p:sldId id="1295" r:id="rId97"/>
    <p:sldId id="1339" r:id="rId98"/>
    <p:sldId id="1238" r:id="rId99"/>
    <p:sldId id="1297" r:id="rId100"/>
    <p:sldId id="1298" r:id="rId101"/>
    <p:sldId id="1301" r:id="rId102"/>
    <p:sldId id="1302" r:id="rId103"/>
    <p:sldId id="1149" r:id="rId104"/>
    <p:sldId id="1373" r:id="rId105"/>
    <p:sldId id="1322" r:id="rId106"/>
    <p:sldId id="1332" r:id="rId107"/>
    <p:sldId id="1211" r:id="rId108"/>
    <p:sldId id="1327" r:id="rId109"/>
    <p:sldId id="1382" r:id="rId110"/>
    <p:sldId id="1330" r:id="rId111"/>
    <p:sldId id="1329" r:id="rId112"/>
    <p:sldId id="1392" r:id="rId113"/>
    <p:sldId id="1379" r:id="rId114"/>
    <p:sldId id="1331" r:id="rId115"/>
    <p:sldId id="1384" r:id="rId116"/>
    <p:sldId id="1404" r:id="rId117"/>
    <p:sldId id="1388" r:id="rId118"/>
    <p:sldId id="1389" r:id="rId119"/>
    <p:sldId id="1316" r:id="rId120"/>
    <p:sldId id="1390" r:id="rId121"/>
    <p:sldId id="1381" r:id="rId122"/>
    <p:sldId id="1391" r:id="rId123"/>
    <p:sldId id="1150" r:id="rId124"/>
    <p:sldId id="1396" r:id="rId125"/>
    <p:sldId id="1397" r:id="rId126"/>
    <p:sldId id="1104" r:id="rId127"/>
    <p:sldId id="1213" r:id="rId128"/>
    <p:sldId id="1212" r:id="rId129"/>
    <p:sldId id="1102" r:id="rId130"/>
    <p:sldId id="1349" r:id="rId131"/>
    <p:sldId id="1350" r:id="rId132"/>
    <p:sldId id="1351" r:id="rId133"/>
    <p:sldId id="1356" r:id="rId134"/>
    <p:sldId id="1353" r:id="rId135"/>
    <p:sldId id="1352" r:id="rId136"/>
    <p:sldId id="1354" r:id="rId137"/>
    <p:sldId id="1355" r:id="rId138"/>
    <p:sldId id="1357" r:id="rId139"/>
    <p:sldId id="1410" r:id="rId140"/>
    <p:sldId id="1406" r:id="rId141"/>
    <p:sldId id="1411" r:id="rId142"/>
    <p:sldId id="1115" r:id="rId143"/>
    <p:sldId id="1145" r:id="rId144"/>
    <p:sldId id="1114" r:id="rId145"/>
    <p:sldId id="1208" r:id="rId146"/>
    <p:sldId id="1214" r:id="rId147"/>
    <p:sldId id="1126" r:id="rId148"/>
    <p:sldId id="1144" r:id="rId149"/>
    <p:sldId id="1130" r:id="rId150"/>
    <p:sldId id="1135" r:id="rId151"/>
    <p:sldId id="1140" r:id="rId152"/>
    <p:sldId id="1141" r:id="rId153"/>
    <p:sldId id="1143" r:id="rId154"/>
    <p:sldId id="1142" r:id="rId155"/>
    <p:sldId id="872" r:id="rId156"/>
    <p:sldId id="894" r:id="rId157"/>
    <p:sldId id="1105" r:id="rId158"/>
    <p:sldId id="1109" r:id="rId159"/>
    <p:sldId id="1117" r:id="rId160"/>
    <p:sldId id="1022" r:id="rId161"/>
    <p:sldId id="1137" r:id="rId162"/>
    <p:sldId id="1138" r:id="rId163"/>
    <p:sldId id="1139" r:id="rId164"/>
    <p:sldId id="1097" r:id="rId165"/>
    <p:sldId id="1107" r:id="rId166"/>
    <p:sldId id="1161" r:id="rId167"/>
    <p:sldId id="1179" r:id="rId168"/>
    <p:sldId id="1180" r:id="rId169"/>
    <p:sldId id="1194" r:id="rId170"/>
    <p:sldId id="1163" r:id="rId171"/>
    <p:sldId id="1226" r:id="rId172"/>
    <p:sldId id="1227" r:id="rId173"/>
    <p:sldId id="1228" r:id="rId174"/>
    <p:sldId id="1229" r:id="rId175"/>
    <p:sldId id="1230" r:id="rId176"/>
    <p:sldId id="1219" r:id="rId177"/>
    <p:sldId id="1162" r:id="rId178"/>
    <p:sldId id="1235" r:id="rId179"/>
    <p:sldId id="1276" r:id="rId180"/>
    <p:sldId id="1282" r:id="rId181"/>
    <p:sldId id="1299" r:id="rId182"/>
    <p:sldId id="1359" r:id="rId183"/>
    <p:sldId id="1292" r:id="rId184"/>
    <p:sldId id="1361" r:id="rId185"/>
    <p:sldId id="367" r:id="rId186"/>
    <p:sldId id="1324" r:id="rId187"/>
    <p:sldId id="1325" r:id="rId188"/>
    <p:sldId id="1326" r:id="rId189"/>
    <p:sldId id="1337" r:id="rId190"/>
    <p:sldId id="1398" r:id="rId191"/>
    <p:sldId id="1403" r:id="rId192"/>
    <p:sldId id="1408" r:id="rId193"/>
    <p:sldId id="1374" r:id="rId194"/>
    <p:sldId id="1342" r:id="rId195"/>
    <p:sldId id="1343" r:id="rId196"/>
    <p:sldId id="1344" r:id="rId197"/>
    <p:sldId id="1345" r:id="rId198"/>
    <p:sldId id="1346" r:id="rId199"/>
    <p:sldId id="1413" r:id="rId200"/>
    <p:sldId id="1347" r:id="rId201"/>
    <p:sldId id="1348" r:id="rId202"/>
    <p:sldId id="1176" r:id="rId203"/>
    <p:sldId id="1175" r:id="rId204"/>
    <p:sldId id="1279" r:id="rId205"/>
    <p:sldId id="1365" r:id="rId206"/>
    <p:sldId id="1362" r:id="rId207"/>
    <p:sldId id="1280" r:id="rId208"/>
    <p:sldId id="1371" r:id="rId209"/>
    <p:sldId id="1393" r:id="rId210"/>
    <p:sldId id="1395" r:id="rId211"/>
    <p:sldId id="1278" r:id="rId212"/>
    <p:sldId id="1338" r:id="rId213"/>
    <p:sldId id="1186" r:id="rId214"/>
    <p:sldId id="1210" r:id="rId215"/>
    <p:sldId id="1328" r:id="rId216"/>
    <p:sldId id="349" r:id="rId217"/>
    <p:sldId id="1335"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589A"/>
    <a:srgbClr val="D6E1F2"/>
    <a:srgbClr val="00FFFF"/>
    <a:srgbClr val="F0F0F0"/>
    <a:srgbClr val="FFD966"/>
    <a:srgbClr val="E7D9F3"/>
    <a:srgbClr val="008EC0"/>
    <a:srgbClr val="DFC9E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4" autoAdjust="0"/>
    <p:restoredTop sz="88327" autoAdjust="0"/>
  </p:normalViewPr>
  <p:slideViewPr>
    <p:cSldViewPr snapToGrid="0">
      <p:cViewPr>
        <p:scale>
          <a:sx n="131" d="100"/>
          <a:sy n="131" d="100"/>
        </p:scale>
        <p:origin x="3732" y="1956"/>
      </p:cViewPr>
      <p:guideLst/>
    </p:cSldViewPr>
  </p:slideViewPr>
  <p:outlineViewPr>
    <p:cViewPr>
      <p:scale>
        <a:sx n="33" d="100"/>
        <a:sy n="33" d="100"/>
      </p:scale>
      <p:origin x="0" y="-8256"/>
    </p:cViewPr>
  </p:outlineViewPr>
  <p:notesTextViewPr>
    <p:cViewPr>
      <p:scale>
        <a:sx n="1" d="1"/>
        <a:sy n="1" d="1"/>
      </p:scale>
      <p:origin x="0" y="0"/>
    </p:cViewPr>
  </p:notesTextViewPr>
  <p:notesViewPr>
    <p:cSldViewPr snapToGrid="0">
      <p:cViewPr varScale="1">
        <p:scale>
          <a:sx n="195" d="100"/>
          <a:sy n="195" d="100"/>
        </p:scale>
        <p:origin x="5964" y="14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Corbel" panose="020B0503020204020204" pitchFamily="34" charset="0"/>
                <a:cs typeface="Cordia New" panose="020B0502040204020203" pitchFamily="34" charset="-34"/>
              </a:rPr>
              <a:t>Guido history on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http://python-history.blogspot.com/2009/02/adding-support-for-user-defined-classes.html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Homework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1. A problem exposing Java's exposure of protected members to all  classes in the same file, and asking about the pros and cons of this approach. Security/safety of this, </a:t>
            </a:r>
            <a:r>
              <a:rPr lang="en-US" sz="1200" dirty="0" err="1">
                <a:latin typeface="Corbel" panose="020B0503020204020204" pitchFamily="34" charset="0"/>
                <a:cs typeface="Cordia New" panose="020B0502040204020203" pitchFamily="34" charset="-34"/>
              </a:rPr>
              <a:t>etc</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197081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a:t>
            </a:fld>
            <a:endParaRPr lang="en-US"/>
          </a:p>
        </p:txBody>
      </p:sp>
    </p:spTree>
    <p:extLst>
      <p:ext uri="{BB962C8B-B14F-4D97-AF65-F5344CB8AC3E}">
        <p14:creationId xmlns:p14="http://schemas.microsoft.com/office/powerpoint/2010/main" val="25088305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105</a:t>
            </a:fld>
            <a:endParaRPr lang="en-US"/>
          </a:p>
        </p:txBody>
      </p:sp>
    </p:spTree>
    <p:extLst>
      <p:ext uri="{BB962C8B-B14F-4D97-AF65-F5344CB8AC3E}">
        <p14:creationId xmlns:p14="http://schemas.microsoft.com/office/powerpoint/2010/main" val="20838741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108</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2197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109</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98299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Yes! This program does use subtype polymorphism. We pass a subtype object like square/circle, and treat it like a supertype, using type T, which is designated to be some subtype of a Shape.</a:t>
            </a:r>
          </a:p>
        </p:txBody>
      </p:sp>
      <p:sp>
        <p:nvSpPr>
          <p:cNvPr id="4" name="Slide Number Placeholder 3"/>
          <p:cNvSpPr>
            <a:spLocks noGrp="1"/>
          </p:cNvSpPr>
          <p:nvPr>
            <p:ph type="sldNum" sz="quarter" idx="5"/>
          </p:nvPr>
        </p:nvSpPr>
        <p:spPr/>
        <p:txBody>
          <a:bodyPr/>
          <a:lstStyle/>
          <a:p>
            <a:fld id="{65412767-FFB8-4DC7-B26A-052444C18754}" type="slidenum">
              <a:rPr lang="en-US" smtClean="0"/>
              <a:t>111</a:t>
            </a:fld>
            <a:endParaRPr lang="en-US"/>
          </a:p>
        </p:txBody>
      </p:sp>
    </p:spTree>
    <p:extLst>
      <p:ext uri="{BB962C8B-B14F-4D97-AF65-F5344CB8AC3E}">
        <p14:creationId xmlns:p14="http://schemas.microsoft.com/office/powerpoint/2010/main" val="17056935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112</a:t>
            </a:fld>
            <a:endParaRPr lang="en-US"/>
          </a:p>
        </p:txBody>
      </p:sp>
    </p:spTree>
    <p:extLst>
      <p:ext uri="{BB962C8B-B14F-4D97-AF65-F5344CB8AC3E}">
        <p14:creationId xmlns:p14="http://schemas.microsoft.com/office/powerpoint/2010/main" val="23018256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dirty="0"/>
          </a:p>
        </p:txBody>
      </p:sp>
      <p:sp>
        <p:nvSpPr>
          <p:cNvPr id="4" name="Slide Number Placeholder 3"/>
          <p:cNvSpPr>
            <a:spLocks noGrp="1"/>
          </p:cNvSpPr>
          <p:nvPr>
            <p:ph type="sldNum" sz="quarter" idx="5"/>
          </p:nvPr>
        </p:nvSpPr>
        <p:spPr/>
        <p:txBody>
          <a:bodyPr/>
          <a:lstStyle/>
          <a:p>
            <a:fld id="{65412767-FFB8-4DC7-B26A-052444C18754}" type="slidenum">
              <a:rPr lang="en-US" smtClean="0"/>
              <a:t>113</a:t>
            </a:fld>
            <a:endParaRPr lang="en-US"/>
          </a:p>
        </p:txBody>
      </p:sp>
    </p:spTree>
    <p:extLst>
      <p:ext uri="{BB962C8B-B14F-4D97-AF65-F5344CB8AC3E}">
        <p14:creationId xmlns:p14="http://schemas.microsoft.com/office/powerpoint/2010/main" val="27972038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114</a:t>
            </a:fld>
            <a:endParaRPr lang="en-US"/>
          </a:p>
        </p:txBody>
      </p:sp>
    </p:spTree>
    <p:extLst>
      <p:ext uri="{BB962C8B-B14F-4D97-AF65-F5344CB8AC3E}">
        <p14:creationId xmlns:p14="http://schemas.microsoft.com/office/powerpoint/2010/main" val="29005814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115</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r>
              <a:rPr lang="en-US" dirty="0"/>
              <a:t>Answers:</a:t>
            </a:r>
          </a:p>
          <a:p>
            <a:endParaRPr lang="en-US" dirty="0"/>
          </a:p>
          <a:p>
            <a:r>
              <a:rPr lang="en-US" dirty="0"/>
              <a:t>The compiler could add a hidden object type member variable to every object which would contain the object's specific type (</a:t>
            </a:r>
            <a:r>
              <a:rPr lang="en-US" dirty="0" err="1"/>
              <a:t>HybridCar</a:t>
            </a:r>
            <a:r>
              <a:rPr lang="en-US" dirty="0"/>
              <a:t> vs Car vs </a:t>
            </a:r>
            <a:r>
              <a:rPr lang="en-US" dirty="0" err="1"/>
              <a:t>ElectricCar</a:t>
            </a:r>
            <a:r>
              <a:rPr lang="en-US" dirty="0"/>
              <a:t>).  It could consult this variable to determine a specific objects actual type, and then it's easy to determine which method to call.</a:t>
            </a:r>
          </a:p>
          <a:p>
            <a:r>
              <a:rPr lang="en-US" dirty="0"/>
              <a:t>The compiler could also use a VTABLE – a pointer table of functions held by each object – to determine which function to call. We'll see that in a second.</a:t>
            </a:r>
          </a:p>
        </p:txBody>
      </p:sp>
    </p:spTree>
    <p:extLst>
      <p:ext uri="{BB962C8B-B14F-4D97-AF65-F5344CB8AC3E}">
        <p14:creationId xmlns:p14="http://schemas.microsoft.com/office/powerpoint/2010/main" val="42213163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116</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63902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117</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68241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Kay: </a:t>
            </a:r>
            <a:r>
              <a:rPr lang="en-US" sz="1200" dirty="0">
                <a:solidFill>
                  <a:srgbClr val="000000"/>
                </a:solidFill>
                <a:latin typeface="Menlo-Regular"/>
              </a:rPr>
              <a:t>“In computer terms, Smalltalk is a recursion on the notion of computer itself. Instead of dividing “computer stuff” into things each less strong than the whole—like data structures, procedures, and functions which are the usual paraphernalia of programming languages—each Smalltalk object is a recursion of the entire possibilities of the computer."</a:t>
            </a:r>
            <a:endParaRPr lang="en-US" dirty="0"/>
          </a:p>
          <a:p>
            <a:endParaRPr lang="en-US" dirty="0"/>
          </a:p>
          <a:p>
            <a:r>
              <a:rPr lang="en-US" dirty="0"/>
              <a:t>s</a:t>
            </a:r>
          </a:p>
        </p:txBody>
      </p:sp>
      <p:sp>
        <p:nvSpPr>
          <p:cNvPr id="4" name="Slide Number Placeholder 3"/>
          <p:cNvSpPr>
            <a:spLocks noGrp="1"/>
          </p:cNvSpPr>
          <p:nvPr>
            <p:ph type="sldNum" sz="quarter" idx="5"/>
          </p:nvPr>
        </p:nvSpPr>
        <p:spPr/>
        <p:txBody>
          <a:bodyPr/>
          <a:lstStyle/>
          <a:p>
            <a:fld id="{65412767-FFB8-4DC7-B26A-052444C18754}" type="slidenum">
              <a:rPr lang="en-US" smtClean="0"/>
              <a:t>11</a:t>
            </a:fld>
            <a:endParaRPr lang="en-US"/>
          </a:p>
        </p:txBody>
      </p:sp>
    </p:spTree>
    <p:extLst>
      <p:ext uri="{BB962C8B-B14F-4D97-AF65-F5344CB8AC3E}">
        <p14:creationId xmlns:p14="http://schemas.microsoft.com/office/powerpoint/2010/main" val="17803787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118</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222952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119</a:t>
            </a:fld>
            <a:endParaRPr lang="en-US"/>
          </a:p>
        </p:txBody>
      </p:sp>
    </p:spTree>
    <p:extLst>
      <p:ext uri="{BB962C8B-B14F-4D97-AF65-F5344CB8AC3E}">
        <p14:creationId xmlns:p14="http://schemas.microsoft.com/office/powerpoint/2010/main" val="7232867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120</a:t>
            </a:fld>
            <a:endParaRPr lang="en-US"/>
          </a:p>
        </p:txBody>
      </p:sp>
    </p:spTree>
    <p:extLst>
      <p:ext uri="{BB962C8B-B14F-4D97-AF65-F5344CB8AC3E}">
        <p14:creationId xmlns:p14="http://schemas.microsoft.com/office/powerpoint/2010/main" val="37182582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Answer: Subtype polymorphism is a statically-typed language concept that allows you to substitute/use a subtype object (e.g., </a:t>
            </a:r>
            <a:r>
              <a:rPr lang="en-US" sz="3200" dirty="0" err="1"/>
              <a:t>HighPitchedGeek</a:t>
            </a:r>
            <a:r>
              <a:rPr lang="en-US" sz="3200" dirty="0"/>
              <a:t>) anywhere code expects a supertype object (e.g., a Geek).  Since the subtype class shares the same public interfaces as the supertype, the compiler knows that the types are compatible and substitution is allowed. Dynamic dispatch is all about determining where to find the right method to call at run-time for virtual/overridable methods. Dynamic dispatch occurs whether or not we have subclassing, as we've seen in dynamically-typed languages like Ruby and Python.</a:t>
            </a:r>
          </a:p>
          <a:p>
            <a:r>
              <a:rPr lang="en-US" sz="3200" dirty="0"/>
              <a:t>Dynamic dispatch is slower than static dispatch, since we need to look up function pointers in the </a:t>
            </a:r>
            <a:r>
              <a:rPr lang="en-US" sz="3200" dirty="0" err="1"/>
              <a:t>vtable</a:t>
            </a:r>
            <a:r>
              <a:rPr lang="en-US" sz="3200" dirty="0"/>
              <a:t> at runtime before performing the call.  Static dispatch is hard-wired at compile time, and thus much faster (a direct machine language call).</a:t>
            </a:r>
          </a:p>
          <a:p>
            <a:endParaRPr lang="en-US" sz="3200" dirty="0"/>
          </a:p>
        </p:txBody>
      </p:sp>
    </p:spTree>
    <p:extLst>
      <p:ext uri="{BB962C8B-B14F-4D97-AF65-F5344CB8AC3E}">
        <p14:creationId xmlns:p14="http://schemas.microsoft.com/office/powerpoint/2010/main" val="14251476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Yes, dynamic dispatch will be used in this program!  The call to laugh() consults the </a:t>
            </a:r>
            <a:r>
              <a:rPr lang="en-US" sz="2000" dirty="0" err="1"/>
              <a:t>vtable</a:t>
            </a:r>
            <a:r>
              <a:rPr lang="en-US" sz="2000" dirty="0"/>
              <a:t> and jumps to the </a:t>
            </a:r>
            <a:r>
              <a:rPr lang="en-US" sz="2000" dirty="0" err="1"/>
              <a:t>HighPitchGeek</a:t>
            </a:r>
            <a:r>
              <a:rPr lang="en-US" sz="2000" dirty="0"/>
              <a:t> version of the method. It looks like it should just use Geek's version, but that doesn't happen.</a:t>
            </a:r>
          </a:p>
        </p:txBody>
      </p:sp>
      <p:sp>
        <p:nvSpPr>
          <p:cNvPr id="4" name="Slide Number Placeholder 3"/>
          <p:cNvSpPr>
            <a:spLocks noGrp="1"/>
          </p:cNvSpPr>
          <p:nvPr>
            <p:ph type="sldNum" sz="quarter" idx="5"/>
          </p:nvPr>
        </p:nvSpPr>
        <p:spPr/>
        <p:txBody>
          <a:bodyPr/>
          <a:lstStyle/>
          <a:p>
            <a:fld id="{65412767-FFB8-4DC7-B26A-052444C18754}" type="slidenum">
              <a:rPr lang="en-US" smtClean="0"/>
              <a:t>122</a:t>
            </a:fld>
            <a:endParaRPr lang="en-US"/>
          </a:p>
        </p:txBody>
      </p:sp>
    </p:spTree>
    <p:extLst>
      <p:ext uri="{BB962C8B-B14F-4D97-AF65-F5344CB8AC3E}">
        <p14:creationId xmlns:p14="http://schemas.microsoft.com/office/powerpoint/2010/main" val="20945108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123</a:t>
            </a:fld>
            <a:endParaRPr lang="en-US"/>
          </a:p>
        </p:txBody>
      </p:sp>
    </p:spTree>
    <p:extLst>
      <p:ext uri="{BB962C8B-B14F-4D97-AF65-F5344CB8AC3E}">
        <p14:creationId xmlns:p14="http://schemas.microsoft.com/office/powerpoint/2010/main" val="16934067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involves a single class which is responsible to create an object while making sure that only single object gets created.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we might want to have a single object that connects to a database, shared by multiple threads in our program.</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124</a:t>
            </a:fld>
            <a:endParaRPr lang="en-US"/>
          </a:p>
        </p:txBody>
      </p:sp>
    </p:spTree>
    <p:extLst>
      <p:ext uri="{BB962C8B-B14F-4D97-AF65-F5344CB8AC3E}">
        <p14:creationId xmlns:p14="http://schemas.microsoft.com/office/powerpoint/2010/main" val="23884864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involves a single class which is responsible to create an object while making sure that only single object gets created.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we might want to have a single object that connects to a database, shared by multiple threads in our program.</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125</a:t>
            </a:fld>
            <a:endParaRPr lang="en-US"/>
          </a:p>
        </p:txBody>
      </p:sp>
    </p:spTree>
    <p:extLst>
      <p:ext uri="{BB962C8B-B14F-4D97-AF65-F5344CB8AC3E}">
        <p14:creationId xmlns:p14="http://schemas.microsoft.com/office/powerpoint/2010/main" val="20860843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126</a:t>
            </a:fld>
            <a:endParaRPr lang="en-US"/>
          </a:p>
        </p:txBody>
      </p:sp>
    </p:spTree>
    <p:extLst>
      <p:ext uri="{BB962C8B-B14F-4D97-AF65-F5344CB8AC3E}">
        <p14:creationId xmlns:p14="http://schemas.microsoft.com/office/powerpoint/2010/main" val="34676294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127</a:t>
            </a:fld>
            <a:endParaRPr lang="en-US"/>
          </a:p>
        </p:txBody>
      </p:sp>
    </p:spTree>
    <p:extLst>
      <p:ext uri="{BB962C8B-B14F-4D97-AF65-F5344CB8AC3E}">
        <p14:creationId xmlns:p14="http://schemas.microsoft.com/office/powerpoint/2010/main" val="213983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dirty="0"/>
          </a:p>
        </p:txBody>
      </p:sp>
      <p:sp>
        <p:nvSpPr>
          <p:cNvPr id="4" name="Slide Number Placeholder 3"/>
          <p:cNvSpPr>
            <a:spLocks noGrp="1"/>
          </p:cNvSpPr>
          <p:nvPr>
            <p:ph type="sldNum" sz="quarter" idx="5"/>
          </p:nvPr>
        </p:nvSpPr>
        <p:spPr/>
        <p:txBody>
          <a:bodyPr/>
          <a:lstStyle/>
          <a:p>
            <a:fld id="{65412767-FFB8-4DC7-B26A-052444C18754}" type="slidenum">
              <a:rPr lang="en-US" smtClean="0"/>
              <a:t>13</a:t>
            </a:fld>
            <a:endParaRPr lang="en-US"/>
          </a:p>
        </p:txBody>
      </p:sp>
    </p:spTree>
    <p:extLst>
      <p:ext uri="{BB962C8B-B14F-4D97-AF65-F5344CB8AC3E}">
        <p14:creationId xmlns:p14="http://schemas.microsoft.com/office/powerpoint/2010/main" val="7916060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cs typeface="Times New Roman" pitchFamily="18" charset="0"/>
              </a:rPr>
              <a:t>We design our classes such that we can extend a base class (via inheritance) without needing to modify its code.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128</a:t>
            </a:fld>
            <a:endParaRPr lang="en-US"/>
          </a:p>
        </p:txBody>
      </p:sp>
    </p:spTree>
    <p:extLst>
      <p:ext uri="{BB962C8B-B14F-4D97-AF65-F5344CB8AC3E}">
        <p14:creationId xmlns:p14="http://schemas.microsoft.com/office/powerpoint/2010/main" val="31122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Also: In the purest version of OOP, a message-sender's identity would also be considered by the target object to decide upon privileges.</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129</a:t>
            </a:fld>
            <a:endParaRPr lang="en-US"/>
          </a:p>
        </p:txBody>
      </p:sp>
    </p:spTree>
    <p:extLst>
      <p:ext uri="{BB962C8B-B14F-4D97-AF65-F5344CB8AC3E}">
        <p14:creationId xmlns:p14="http://schemas.microsoft.com/office/powerpoint/2010/main" val="24796537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130</a:t>
            </a:fld>
            <a:endParaRPr lang="en-US"/>
          </a:p>
        </p:txBody>
      </p:sp>
    </p:spTree>
    <p:extLst>
      <p:ext uri="{BB962C8B-B14F-4D97-AF65-F5344CB8AC3E}">
        <p14:creationId xmlns:p14="http://schemas.microsoft.com/office/powerpoint/2010/main" val="26513891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Also: In the purest version of OOP, a message-sender's identity would also be considered by the target object to decide upon privileges.</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131</a:t>
            </a:fld>
            <a:endParaRPr lang="en-US"/>
          </a:p>
        </p:txBody>
      </p:sp>
    </p:spTree>
    <p:extLst>
      <p:ext uri="{BB962C8B-B14F-4D97-AF65-F5344CB8AC3E}">
        <p14:creationId xmlns:p14="http://schemas.microsoft.com/office/powerpoint/2010/main" val="8263433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Also: In the purest version of OOP, a message-sender's identity would also be considered by the target object to decide upon privileges.</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132</a:t>
            </a:fld>
            <a:endParaRPr lang="en-US"/>
          </a:p>
        </p:txBody>
      </p:sp>
    </p:spTree>
    <p:extLst>
      <p:ext uri="{BB962C8B-B14F-4D97-AF65-F5344CB8AC3E}">
        <p14:creationId xmlns:p14="http://schemas.microsoft.com/office/powerpoint/2010/main" val="3060412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133</a:t>
            </a:fld>
            <a:endParaRPr lang="en-US"/>
          </a:p>
        </p:txBody>
      </p:sp>
    </p:spTree>
    <p:extLst>
      <p:ext uri="{BB962C8B-B14F-4D97-AF65-F5344CB8AC3E}">
        <p14:creationId xmlns:p14="http://schemas.microsoft.com/office/powerpoint/2010/main" val="4928700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Also: In the purest version of OOP, a message-sender's identity would also be considered by the target object to decide upon privileges.</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134</a:t>
            </a:fld>
            <a:endParaRPr lang="en-US"/>
          </a:p>
        </p:txBody>
      </p:sp>
    </p:spTree>
    <p:extLst>
      <p:ext uri="{BB962C8B-B14F-4D97-AF65-F5344CB8AC3E}">
        <p14:creationId xmlns:p14="http://schemas.microsoft.com/office/powerpoint/2010/main" val="14486918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135</a:t>
            </a:fld>
            <a:endParaRPr lang="en-US"/>
          </a:p>
        </p:txBody>
      </p:sp>
    </p:spTree>
    <p:extLst>
      <p:ext uri="{BB962C8B-B14F-4D97-AF65-F5344CB8AC3E}">
        <p14:creationId xmlns:p14="http://schemas.microsoft.com/office/powerpoint/2010/main" val="35991517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136</a:t>
            </a:fld>
            <a:endParaRPr lang="en-US"/>
          </a:p>
        </p:txBody>
      </p:sp>
    </p:spTree>
    <p:extLst>
      <p:ext uri="{BB962C8B-B14F-4D97-AF65-F5344CB8AC3E}">
        <p14:creationId xmlns:p14="http://schemas.microsoft.com/office/powerpoint/2010/main" val="37025236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137</a:t>
            </a:fld>
            <a:endParaRPr lang="en-US"/>
          </a:p>
        </p:txBody>
      </p:sp>
    </p:spTree>
    <p:extLst>
      <p:ext uri="{BB962C8B-B14F-4D97-AF65-F5344CB8AC3E}">
        <p14:creationId xmlns:p14="http://schemas.microsoft.com/office/powerpoint/2010/main" val="104510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https://www.stroustrup.com/gillies.htm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your involvement with object-oriented programming start in Aarhus?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 of. I mean, I went to university in Aarhus, which was also my hometown, so that's nice. I tried </a:t>
            </a:r>
            <a:r>
              <a:rPr lang="en-US" dirty="0" err="1"/>
              <a:t>Simula</a:t>
            </a:r>
            <a:r>
              <a:rPr lang="en-US" dirty="0"/>
              <a:t> for a couple of weeks at Aarhus when I was an undergraduate. Then several years later, I was in Cambridge trying to get a PhD. And I recognized that I needed a tool and </a:t>
            </a:r>
            <a:r>
              <a:rPr lang="en-US" dirty="0" err="1"/>
              <a:t>Simula</a:t>
            </a:r>
            <a:r>
              <a:rPr lang="en-US" dirty="0"/>
              <a:t> was a good tool for it, so there I then learned </a:t>
            </a:r>
            <a:r>
              <a:rPr lang="en-US" dirty="0" err="1"/>
              <a:t>Simula</a:t>
            </a:r>
            <a:r>
              <a:rPr lang="en-US" dirty="0"/>
              <a:t> properly. I was trying to simulate a distributed operating system, trying to distribute services over a network of computers. I wanted to simulate the kind of different performances and different strategies for composing systems, different kinds of networking, and shared memory kind of architectures, trying to figure out how high-level systems could be supported by lower level architectural things. And those simulations could be very well designed and implemented in </a:t>
            </a:r>
            <a:r>
              <a:rPr lang="en-US" dirty="0" err="1"/>
              <a:t>Simula</a:t>
            </a:r>
            <a:r>
              <a:rPr lang="en-US" dirty="0"/>
              <a:t>, or so I thought. My early education in Aarhus taught me what a plausible tool was, and then I just picked up the tool and in the end it helped with the design, but it couldn't do the implementation. It was too expensive, so I had to translate it to a lower level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when I came to Bell Labs in 1979 and I needed to build some systems. I knew both the strengths of the </a:t>
            </a:r>
            <a:r>
              <a:rPr lang="en-US" dirty="0" err="1"/>
              <a:t>Simula</a:t>
            </a:r>
            <a:r>
              <a:rPr lang="en-US" dirty="0"/>
              <a:t> approach--strongly typed, object-oriented programming and design. I also knew the weaknesses of the </a:t>
            </a:r>
            <a:r>
              <a:rPr lang="en-US" dirty="0" err="1"/>
              <a:t>Simula</a:t>
            </a:r>
            <a:r>
              <a:rPr lang="en-US" dirty="0"/>
              <a:t> approach which were that it simply ran too slow, it was too cumbersome, it couldn't interact well with other software, and it wasn't effective for systems level programming. And so I tried to take the strength of </a:t>
            </a:r>
            <a:r>
              <a:rPr lang="en-US" dirty="0" err="1"/>
              <a:t>Simula</a:t>
            </a:r>
            <a:r>
              <a:rPr lang="en-US" dirty="0"/>
              <a:t> in terms of type system and object-oriented programming and object-oriented design and marry it with the strengths of C which was that it could interact with lots of other software, it was open, and it was good for systems level work. And it was efficient, and that was the origin of the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Aarhus gave me some idea of what </a:t>
            </a:r>
            <a:r>
              <a:rPr lang="en-US" dirty="0" err="1"/>
              <a:t>Simula</a:t>
            </a:r>
            <a:r>
              <a:rPr lang="en-US" dirty="0"/>
              <a:t> could do, and Cambridge gave me the experience and the real learning of those ideas and what were the weaknesses of the approach. And the next step was to actually use that experience to build the first version of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 the first version built for something specifically within Bell Labs?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yes. I was in the business of helping people design various things: network protocols, board layout, things that require simulation. And so the early uses--my bread and butter for years--were simulation programs for help with designs: Trying to figure out buffering capacities in networks, trying to figure out the behavior of certain networks under saturation conditions, trying to symbolize board layout by minimizing communication courses, things like that. That was the call. Then there were lots of other things because, as it turns out, C++, or C with Classes as it was called in the early days, was useful for lots more things than its original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did you call it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with Classes was quite descriptive because it was C and it had the Class concept from </a:t>
            </a:r>
            <a:r>
              <a:rPr lang="en-US" dirty="0" err="1"/>
              <a:t>Simula</a:t>
            </a:r>
            <a:r>
              <a:rPr lang="en-US" dirty="0"/>
              <a:t>. The point was, however, that people dropped the word classes because it was such a long name, so they called it C, which was all right with me. But then they started calling C Old C or Straight C or Plain C, so I had to find another name, not to be insulting. And I had a little competition, with me as judge and jury, and I picked C++, because ++ is the increment operator in C, so in C, C++ means Next Successor Add 1, things like that, so it's just a programmer's joke.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new languages are so hard for people to accept, how come C++ became accepted as readily as it did, and what did you do to try to get people to use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hard to say, really. It's sort of culturally compatible with C. You can go relatively easy from C to do some of the less radical parts of C++, and that helps. It is also much more efficient than anything that can do similar things much better. It's used very simply: If you want to write object-oriented code, if you want to write highly abstract code, you can use C++ or you can run ten times slower. That was very important. So were the compatibility with C and the efficiency. Also, it wasn't specialized. It was just a language, it could fit in on any computer, you didn't have to use any particular Windows system, or database system. If you wanted to write system level code, you could do it! And what I did was I explained to people what it was, I didn't hype it. I also explained what it couldn't do. I explained very carefully to people what I didn't promise people, and I think that was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it was accepted within Bell Labs, and 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it spread. It spread rather fast. It was worldwide in very small pockets well before it was called C++. I was asked by the ACM to write a paper on the history of C++ a couple of years ago and so I researched it again. It spread rather fast and rather wide. People liked it. It was easy to prove you could get some benefits from it, and if you worked a bit harder at it, you could get more benefits. It can be learned incrementally, it can be used incrementally, and basically your benefits are at least proportional to the effort, as opposed to having to understand everything first before you can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a:t>
            </a:fld>
            <a:endParaRPr lang="en-US"/>
          </a:p>
        </p:txBody>
      </p:sp>
    </p:spTree>
    <p:extLst>
      <p:ext uri="{BB962C8B-B14F-4D97-AF65-F5344CB8AC3E}">
        <p14:creationId xmlns:p14="http://schemas.microsoft.com/office/powerpoint/2010/main" val="23833194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Answer: </a:t>
            </a:r>
            <a:r>
              <a:rPr lang="en-US" sz="3200" dirty="0" err="1"/>
              <a:t>Liskov's</a:t>
            </a:r>
            <a:r>
              <a:rPr lang="en-US" sz="3200" dirty="0"/>
              <a:t> Substitution principle. Since a square is definitely a kind of a rectangle (with equal height/width), you might think subclassing is warranted.  But consider if the Rectangle base class had </a:t>
            </a:r>
            <a:r>
              <a:rPr lang="en-US" sz="3200" dirty="0" err="1"/>
              <a:t>SetWidth</a:t>
            </a:r>
            <a:r>
              <a:rPr lang="en-US" sz="3200" dirty="0"/>
              <a:t> and </a:t>
            </a:r>
            <a:r>
              <a:rPr lang="en-US" sz="3200" dirty="0" err="1"/>
              <a:t>SetHeight</a:t>
            </a:r>
            <a:r>
              <a:rPr lang="en-US" sz="3200" dirty="0"/>
              <a:t> methods. What would the meaning of these methods be in a Square?  </a:t>
            </a:r>
          </a:p>
          <a:p>
            <a:r>
              <a:rPr lang="en-US" sz="3200" dirty="0"/>
              <a:t>Answer:  SOLID principles are rules of thumb and not always possible or practical. Also if you're just prototyping code or writing a simple module that isn't likely to be reused, don't spend tons of time designing for SOLID. Get the work done and move on.</a:t>
            </a:r>
          </a:p>
        </p:txBody>
      </p:sp>
    </p:spTree>
    <p:extLst>
      <p:ext uri="{BB962C8B-B14F-4D97-AF65-F5344CB8AC3E}">
        <p14:creationId xmlns:p14="http://schemas.microsoft.com/office/powerpoint/2010/main" val="5989094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139</a:t>
            </a:fld>
            <a:endParaRPr lang="en-US"/>
          </a:p>
        </p:txBody>
      </p:sp>
    </p:spTree>
    <p:extLst>
      <p:ext uri="{BB962C8B-B14F-4D97-AF65-F5344CB8AC3E}">
        <p14:creationId xmlns:p14="http://schemas.microsoft.com/office/powerpoint/2010/main" val="25995128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items also apply to OOP, but also to other language paradigms!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Up-front decomposition of real-world problems into classes/interfaces is time consuming and difficult to get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Class designs can be fragile - difficult to make changes to base classes without breaking derived class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Shared mutable state is distributed across multiple objects, making multiprocessing less safe without significant design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65412767-FFB8-4DC7-B26A-052444C18754}" type="slidenum">
              <a:rPr lang="en-US" smtClean="0"/>
              <a:t>140</a:t>
            </a:fld>
            <a:endParaRPr lang="en-US"/>
          </a:p>
        </p:txBody>
      </p:sp>
    </p:spTree>
    <p:extLst>
      <p:ext uri="{BB962C8B-B14F-4D97-AF65-F5344CB8AC3E}">
        <p14:creationId xmlns:p14="http://schemas.microsoft.com/office/powerpoint/2010/main" val="16447741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Example of a problem where multiple objects mutually acting on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student.enroll</a:t>
            </a:r>
            <a:r>
              <a:rPr lang="en-US" sz="1200" dirty="0"/>
              <a:t>(</a:t>
            </a:r>
            <a:r>
              <a:rPr lang="en-US" sz="1200" dirty="0" err="1"/>
              <a:t>course_section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course_section.add</a:t>
            </a:r>
            <a:r>
              <a:rPr lang="en-US" sz="1200" dirty="0"/>
              <a:t>(student);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items also apply to OOP, but also to other language paradigms!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Up-front decomposition of real-world problems into classes/interfaces is time consuming and difficult to get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Class designs can be fragile - difficult to make changes to base classes without breaking derived class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Shared mutable state is distributed across multiple objects, making multiprocessing less safe without significant design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OOP leads us to pick just one object 'model' and codify it. This makes it difficult to support multiple 'views' over the data that might let us better solve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65412767-FFB8-4DC7-B26A-052444C18754}" type="slidenum">
              <a:rPr lang="en-US" smtClean="0"/>
              <a:t>141</a:t>
            </a:fld>
            <a:endParaRPr lang="en-US"/>
          </a:p>
        </p:txBody>
      </p:sp>
    </p:spTree>
    <p:extLst>
      <p:ext uri="{BB962C8B-B14F-4D97-AF65-F5344CB8AC3E}">
        <p14:creationId xmlns:p14="http://schemas.microsoft.com/office/powerpoint/2010/main" val="33852495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142</a:t>
            </a:fld>
            <a:endParaRPr lang="en-US"/>
          </a:p>
        </p:txBody>
      </p:sp>
    </p:spTree>
    <p:extLst>
      <p:ext uri="{BB962C8B-B14F-4D97-AF65-F5344CB8AC3E}">
        <p14:creationId xmlns:p14="http://schemas.microsoft.com/office/powerpoint/2010/main" val="33103697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143</a:t>
            </a:fld>
            <a:endParaRPr lang="en-US"/>
          </a:p>
        </p:txBody>
      </p:sp>
    </p:spTree>
    <p:extLst>
      <p:ext uri="{BB962C8B-B14F-4D97-AF65-F5344CB8AC3E}">
        <p14:creationId xmlns:p14="http://schemas.microsoft.com/office/powerpoint/2010/main" val="37266641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144</a:t>
            </a:fld>
            <a:endParaRPr lang="en-US"/>
          </a:p>
        </p:txBody>
      </p:sp>
    </p:spTree>
    <p:extLst>
      <p:ext uri="{BB962C8B-B14F-4D97-AF65-F5344CB8AC3E}">
        <p14:creationId xmlns:p14="http://schemas.microsoft.com/office/powerpoint/2010/main" val="37145341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Inputs</a:t>
            </a:r>
          </a:p>
          <a:p>
            <a:pPr marL="171450" indent="-171450">
              <a:buFontTx/>
              <a:buChar char="-"/>
            </a:pPr>
            <a:r>
              <a:rPr lang="en-US" sz="1050" dirty="0"/>
              <a:t>Parameters</a:t>
            </a:r>
          </a:p>
          <a:p>
            <a:pPr marL="628650" lvl="1" indent="-171450">
              <a:buFontTx/>
              <a:buChar char="-"/>
            </a:pPr>
            <a:r>
              <a:rPr lang="en-US" sz="1050" dirty="0"/>
              <a:t>Named vs. positional</a:t>
            </a:r>
          </a:p>
          <a:p>
            <a:pPr marL="628650" lvl="1" indent="-171450">
              <a:buFontTx/>
              <a:buChar char="-"/>
            </a:pPr>
            <a:r>
              <a:rPr lang="en-US" sz="1050" dirty="0"/>
              <a:t>Pass-by/call-by</a:t>
            </a:r>
          </a:p>
          <a:p>
            <a:pPr marL="628650" lvl="1" indent="-171450">
              <a:buFontTx/>
              <a:buChar char="-"/>
            </a:pPr>
            <a:r>
              <a:rPr lang="en-US" sz="1050" dirty="0" err="1"/>
              <a:t>Varargs</a:t>
            </a:r>
            <a:endParaRPr lang="en-US" sz="1050" dirty="0"/>
          </a:p>
          <a:p>
            <a:pPr marL="171450" indent="-171450">
              <a:buFontTx/>
              <a:buChar char="-"/>
            </a:pPr>
            <a:r>
              <a:rPr lang="en-US" sz="1050" dirty="0" err="1"/>
              <a:t>Globals</a:t>
            </a:r>
            <a:endParaRPr lang="en-US" sz="1050" dirty="0"/>
          </a:p>
          <a:p>
            <a:pPr marL="171450" indent="-171450">
              <a:buFontTx/>
              <a:buChar char="-"/>
            </a:pPr>
            <a:r>
              <a:rPr lang="en-US" sz="1050" dirty="0"/>
              <a:t>Member variables that are in-scope</a:t>
            </a:r>
          </a:p>
          <a:p>
            <a:r>
              <a:rPr lang="en-US" sz="1050" dirty="0"/>
              <a:t>Outputs</a:t>
            </a:r>
          </a:p>
          <a:p>
            <a:r>
              <a:rPr lang="en-US" sz="1050" dirty="0"/>
              <a:t>- Results/values</a:t>
            </a:r>
          </a:p>
          <a:p>
            <a:r>
              <a:rPr lang="en-US" sz="1050" dirty="0"/>
              <a:t>Error Handling</a:t>
            </a:r>
          </a:p>
          <a:p>
            <a:r>
              <a:rPr lang="en-US" sz="1050" dirty="0"/>
              <a:t>- Returning errors, Exceptions, </a:t>
            </a:r>
            <a:r>
              <a:rPr lang="en-US" sz="1050" dirty="0" err="1"/>
              <a:t>etc</a:t>
            </a:r>
            <a:endParaRPr lang="en-US" sz="1050" dirty="0"/>
          </a:p>
          <a:p>
            <a:r>
              <a:rPr lang="en-US" sz="1050" dirty="0"/>
              <a:t>Polymorphisms</a:t>
            </a:r>
          </a:p>
          <a:p>
            <a:pPr marL="171450" indent="-171450">
              <a:buFontTx/>
              <a:buChar char="-"/>
            </a:pPr>
            <a:r>
              <a:rPr lang="en-US" sz="1050" dirty="0"/>
              <a:t>Overloading, generics, structural polymorphism (template)</a:t>
            </a:r>
          </a:p>
          <a:p>
            <a:r>
              <a:rPr lang="en-US" sz="1050" dirty="0"/>
              <a:t>Classes of functions </a:t>
            </a:r>
            <a:r>
              <a:rPr lang="en-US" sz="1050" dirty="0" err="1"/>
              <a:t>functions</a:t>
            </a:r>
            <a:r>
              <a:rPr lang="en-US" sz="1050" dirty="0"/>
              <a:t> (1</a:t>
            </a:r>
            <a:r>
              <a:rPr lang="en-US" sz="1050" baseline="30000" dirty="0"/>
              <a:t>st</a:t>
            </a:r>
            <a:r>
              <a:rPr lang="en-US" sz="1050" dirty="0"/>
              <a:t> class, </a:t>
            </a:r>
            <a:r>
              <a:rPr lang="en-US" sz="1050" dirty="0" err="1"/>
              <a:t>etc</a:t>
            </a:r>
            <a:r>
              <a:rPr lang="en-US" sz="1050" dirty="0"/>
              <a:t>) and usage (e.g., callbacks)</a:t>
            </a:r>
          </a:p>
          <a:p>
            <a:pPr marL="171450" indent="-171450">
              <a:buFontTx/>
              <a:buChar char="-"/>
            </a:pPr>
            <a:r>
              <a:rPr lang="en-US" sz="1050" dirty="0"/>
              <a:t>Deferred to a later section: Defer </a:t>
            </a:r>
            <a:r>
              <a:rPr lang="en-US" sz="1050" dirty="0" err="1"/>
              <a:t>Mulit</a:t>
            </a:r>
            <a:r>
              <a:rPr lang="en-US" sz="1050" dirty="0"/>
              <a:t>-processing/simultaneous execution to its own section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155</a:t>
            </a:fld>
            <a:endParaRPr lang="en-US"/>
          </a:p>
        </p:txBody>
      </p:sp>
    </p:spTree>
    <p:extLst>
      <p:ext uri="{BB962C8B-B14F-4D97-AF65-F5344CB8AC3E}">
        <p14:creationId xmlns:p14="http://schemas.microsoft.com/office/powerpoint/2010/main" val="13928308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Source: Cook - https://www.cs.utexas.edu/~wcook/Drafts/2009/essay.pdf</a:t>
            </a:r>
          </a:p>
          <a:p>
            <a:endParaRPr lang="en-US" u="sng" dirty="0"/>
          </a:p>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156</a:t>
            </a:fld>
            <a:endParaRPr lang="en-US"/>
          </a:p>
        </p:txBody>
      </p:sp>
    </p:spTree>
    <p:extLst>
      <p:ext uri="{BB962C8B-B14F-4D97-AF65-F5344CB8AC3E}">
        <p14:creationId xmlns:p14="http://schemas.microsoft.com/office/powerpoint/2010/main" val="10137365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Source: Cook - https://www.cs.utexas.edu/~wcook/Drafts/2009/essay.pdf</a:t>
            </a:r>
          </a:p>
          <a:p>
            <a:endParaRPr lang="en-US" u="sng" dirty="0"/>
          </a:p>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157</a:t>
            </a:fld>
            <a:endParaRPr lang="en-US"/>
          </a:p>
        </p:txBody>
      </p:sp>
    </p:spTree>
    <p:extLst>
      <p:ext uri="{BB962C8B-B14F-4D97-AF65-F5344CB8AC3E}">
        <p14:creationId xmlns:p14="http://schemas.microsoft.com/office/powerpoint/2010/main" val="801317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a:t>
            </a:fld>
            <a:endParaRPr lang="en-US"/>
          </a:p>
        </p:txBody>
      </p:sp>
    </p:spTree>
    <p:extLst>
      <p:ext uri="{BB962C8B-B14F-4D97-AF65-F5344CB8AC3E}">
        <p14:creationId xmlns:p14="http://schemas.microsoft.com/office/powerpoint/2010/main" val="42318050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656284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Object subclass: #Account</a:t>
            </a:r>
          </a:p>
          <a:p>
            <a:r>
              <a:rPr lang="en-US" sz="4000" dirty="0"/>
              <a:t>       </a:t>
            </a:r>
            <a:r>
              <a:rPr lang="en-US" sz="4000" dirty="0" err="1"/>
              <a:t>instanceVariableNames</a:t>
            </a:r>
            <a:r>
              <a:rPr lang="en-US" sz="4000" dirty="0"/>
              <a:t>: 'balance'</a:t>
            </a:r>
          </a:p>
          <a:p>
            <a:r>
              <a:rPr lang="en-US" sz="4000" dirty="0"/>
              <a:t>       </a:t>
            </a:r>
            <a:r>
              <a:rPr lang="en-US" sz="4000" dirty="0" err="1"/>
              <a:t>classVariableNames</a:t>
            </a:r>
            <a:r>
              <a:rPr lang="en-US" sz="4000" dirty="0"/>
              <a:t>: ''</a:t>
            </a:r>
          </a:p>
          <a:p>
            <a:r>
              <a:rPr lang="en-US" sz="4000" dirty="0"/>
              <a:t>       </a:t>
            </a:r>
            <a:r>
              <a:rPr lang="en-US" sz="4000" dirty="0" err="1"/>
              <a:t>poolDictionaries</a:t>
            </a:r>
            <a:r>
              <a:rPr lang="en-US" sz="4000" dirty="0"/>
              <a:t>: ''!</a:t>
            </a:r>
          </a:p>
          <a:p>
            <a:r>
              <a:rPr lang="en-US" sz="4000" dirty="0"/>
              <a:t>       </a:t>
            </a:r>
          </a:p>
          <a:p>
            <a:r>
              <a:rPr lang="en-US" sz="4000" dirty="0"/>
              <a:t> !Account class </a:t>
            </a:r>
            <a:r>
              <a:rPr lang="en-US" sz="4000" dirty="0" err="1"/>
              <a:t>methodsFor</a:t>
            </a:r>
            <a:r>
              <a:rPr lang="en-US" sz="4000" dirty="0"/>
              <a:t>: 'instance creation'!</a:t>
            </a:r>
          </a:p>
          <a:p>
            <a:endParaRPr lang="en-US" sz="4000" dirty="0"/>
          </a:p>
          <a:p>
            <a:r>
              <a:rPr lang="en-US" sz="4000" dirty="0"/>
              <a:t>   new</a:t>
            </a:r>
          </a:p>
          <a:p>
            <a:r>
              <a:rPr lang="en-US" sz="4000" dirty="0"/>
              <a:t>       | r |</a:t>
            </a:r>
          </a:p>
          <a:p>
            <a:r>
              <a:rPr lang="en-US" sz="4000" dirty="0"/>
              <a:t>       r := super new.</a:t>
            </a:r>
          </a:p>
          <a:p>
            <a:r>
              <a:rPr lang="en-US" sz="4000" dirty="0"/>
              <a:t>       r </a:t>
            </a:r>
            <a:r>
              <a:rPr lang="en-US" sz="4000" dirty="0" err="1"/>
              <a:t>init.</a:t>
            </a:r>
            <a:endParaRPr lang="en-US" sz="4000" dirty="0"/>
          </a:p>
          <a:p>
            <a:r>
              <a:rPr lang="en-US" sz="4000" dirty="0"/>
              <a:t>       ^r</a:t>
            </a:r>
          </a:p>
          <a:p>
            <a:r>
              <a:rPr lang="en-US" sz="4000" dirty="0"/>
              <a:t>   ! !</a:t>
            </a:r>
          </a:p>
          <a:p>
            <a:r>
              <a:rPr lang="en-US" sz="4000" dirty="0"/>
              <a:t>   </a:t>
            </a:r>
          </a:p>
          <a:p>
            <a:r>
              <a:rPr lang="en-US" sz="4000" dirty="0"/>
              <a:t>    !Account </a:t>
            </a:r>
            <a:r>
              <a:rPr lang="en-US" sz="4000" dirty="0" err="1"/>
              <a:t>methodsFor</a:t>
            </a:r>
            <a:r>
              <a:rPr lang="en-US" sz="4000" dirty="0"/>
              <a:t>: 'instance initialization'!</a:t>
            </a:r>
          </a:p>
          <a:p>
            <a:r>
              <a:rPr lang="en-US" sz="4000" dirty="0"/>
              <a:t>   </a:t>
            </a:r>
            <a:r>
              <a:rPr lang="en-US" sz="4000" dirty="0" err="1"/>
              <a:t>init</a:t>
            </a:r>
            <a:endParaRPr lang="en-US" sz="4000" dirty="0"/>
          </a:p>
          <a:p>
            <a:r>
              <a:rPr lang="en-US" sz="4000" dirty="0"/>
              <a:t>       balance := 0</a:t>
            </a:r>
          </a:p>
          <a:p>
            <a:r>
              <a:rPr lang="en-US" sz="4000" dirty="0"/>
              <a:t>   ! !</a:t>
            </a:r>
          </a:p>
          <a:p>
            <a:r>
              <a:rPr lang="en-US" sz="4000" dirty="0"/>
              <a:t>   </a:t>
            </a:r>
          </a:p>
          <a:p>
            <a:r>
              <a:rPr lang="en-US" sz="4000" dirty="0"/>
              <a:t>   !Account </a:t>
            </a:r>
            <a:r>
              <a:rPr lang="en-US" sz="4000" dirty="0" err="1"/>
              <a:t>methodsFor</a:t>
            </a:r>
            <a:r>
              <a:rPr lang="en-US" sz="4000" dirty="0"/>
              <a:t>: 'printing'!</a:t>
            </a:r>
          </a:p>
          <a:p>
            <a:r>
              <a:rPr lang="en-US" sz="4000" dirty="0"/>
              <a:t>   print</a:t>
            </a:r>
          </a:p>
          <a:p>
            <a:r>
              <a:rPr lang="en-US" sz="4000" dirty="0"/>
              <a:t>       Transcript show: 'An account with balance: '.</a:t>
            </a:r>
          </a:p>
          <a:p>
            <a:r>
              <a:rPr lang="en-US" sz="4000" dirty="0"/>
              <a:t>       Transcript show: (balance </a:t>
            </a:r>
            <a:r>
              <a:rPr lang="en-US" sz="4000" dirty="0" err="1"/>
              <a:t>printString</a:t>
            </a:r>
            <a:r>
              <a:rPr lang="en-US" sz="4000" dirty="0"/>
              <a:t>); </a:t>
            </a:r>
            <a:r>
              <a:rPr lang="en-US" sz="4000" dirty="0" err="1"/>
              <a:t>cr</a:t>
            </a:r>
            <a:endParaRPr lang="en-US" sz="4000" dirty="0"/>
          </a:p>
          <a:p>
            <a:r>
              <a:rPr lang="en-US" sz="4000" dirty="0"/>
              <a:t>   ! !</a:t>
            </a:r>
          </a:p>
          <a:p>
            <a:r>
              <a:rPr lang="en-US" sz="4000" dirty="0"/>
              <a:t>   </a:t>
            </a:r>
          </a:p>
          <a:p>
            <a:r>
              <a:rPr lang="en-US" sz="4000" dirty="0"/>
              <a:t>!Account </a:t>
            </a:r>
            <a:r>
              <a:rPr lang="en-US" sz="4000" dirty="0" err="1"/>
              <a:t>methodsFor</a:t>
            </a:r>
            <a:r>
              <a:rPr lang="en-US" sz="4000" dirty="0"/>
              <a:t>: 'moving money'!</a:t>
            </a:r>
          </a:p>
          <a:p>
            <a:r>
              <a:rPr lang="en-US" sz="4000" dirty="0"/>
              <a:t>   spend: amount</a:t>
            </a:r>
          </a:p>
          <a:p>
            <a:r>
              <a:rPr lang="en-US" sz="4000" dirty="0"/>
              <a:t>       balance := balance - amount</a:t>
            </a:r>
          </a:p>
          <a:p>
            <a:r>
              <a:rPr lang="en-US" sz="4000" dirty="0"/>
              <a:t>   !</a:t>
            </a:r>
          </a:p>
          <a:p>
            <a:r>
              <a:rPr lang="en-US" sz="4000" dirty="0"/>
              <a:t>   deposit: amount</a:t>
            </a:r>
          </a:p>
          <a:p>
            <a:r>
              <a:rPr lang="en-US" sz="4000" dirty="0"/>
              <a:t>       balance := balance + amount</a:t>
            </a:r>
          </a:p>
          <a:p>
            <a:r>
              <a:rPr lang="en-US" sz="4000" dirty="0"/>
              <a:t>   ! !</a:t>
            </a:r>
          </a:p>
          <a:p>
            <a:r>
              <a:rPr lang="en-US" sz="4000" dirty="0"/>
              <a:t>   </a:t>
            </a:r>
          </a:p>
          <a:p>
            <a:r>
              <a:rPr lang="en-US" sz="4000" dirty="0"/>
              <a:t>    b := Account new.</a:t>
            </a:r>
          </a:p>
          <a:p>
            <a:r>
              <a:rPr lang="en-US" sz="4000" dirty="0"/>
              <a:t>    b deposit: 25.</a:t>
            </a:r>
          </a:p>
          <a:p>
            <a:r>
              <a:rPr lang="en-US" sz="4000" dirty="0"/>
              <a:t>    b print.</a:t>
            </a:r>
          </a:p>
          <a:p>
            <a:r>
              <a:rPr lang="en-US" sz="4000" dirty="0"/>
              <a:t> </a:t>
            </a:r>
          </a:p>
        </p:txBody>
      </p:sp>
      <p:sp>
        <p:nvSpPr>
          <p:cNvPr id="4" name="Slide Number Placeholder 3"/>
          <p:cNvSpPr>
            <a:spLocks noGrp="1"/>
          </p:cNvSpPr>
          <p:nvPr>
            <p:ph type="sldNum" sz="quarter" idx="5"/>
          </p:nvPr>
        </p:nvSpPr>
        <p:spPr/>
        <p:txBody>
          <a:bodyPr/>
          <a:lstStyle/>
          <a:p>
            <a:fld id="{65412767-FFB8-4DC7-B26A-052444C18754}" type="slidenum">
              <a:rPr lang="en-US" smtClean="0"/>
              <a:t>161</a:t>
            </a:fld>
            <a:endParaRPr lang="en-US"/>
          </a:p>
        </p:txBody>
      </p:sp>
    </p:spTree>
    <p:extLst>
      <p:ext uri="{BB962C8B-B14F-4D97-AF65-F5344CB8AC3E}">
        <p14:creationId xmlns:p14="http://schemas.microsoft.com/office/powerpoint/2010/main" val="14959570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Object subclass: #Account</a:t>
            </a:r>
          </a:p>
          <a:p>
            <a:r>
              <a:rPr lang="en-US" sz="4000" dirty="0"/>
              <a:t>       </a:t>
            </a:r>
            <a:r>
              <a:rPr lang="en-US" sz="4000" dirty="0" err="1"/>
              <a:t>instanceVariableNames</a:t>
            </a:r>
            <a:r>
              <a:rPr lang="en-US" sz="4000" dirty="0"/>
              <a:t>: 'balance'</a:t>
            </a:r>
          </a:p>
          <a:p>
            <a:r>
              <a:rPr lang="en-US" sz="4000" dirty="0"/>
              <a:t>       </a:t>
            </a:r>
            <a:r>
              <a:rPr lang="en-US" sz="4000" dirty="0" err="1"/>
              <a:t>classVariableNames</a:t>
            </a:r>
            <a:r>
              <a:rPr lang="en-US" sz="4000" dirty="0"/>
              <a:t>: ''</a:t>
            </a:r>
          </a:p>
          <a:p>
            <a:r>
              <a:rPr lang="en-US" sz="4000" dirty="0"/>
              <a:t>       </a:t>
            </a:r>
            <a:r>
              <a:rPr lang="en-US" sz="4000" dirty="0" err="1"/>
              <a:t>poolDictionaries</a:t>
            </a:r>
            <a:r>
              <a:rPr lang="en-US" sz="4000" dirty="0"/>
              <a:t>: ''!</a:t>
            </a:r>
          </a:p>
          <a:p>
            <a:r>
              <a:rPr lang="en-US" sz="4000" dirty="0"/>
              <a:t>       </a:t>
            </a:r>
          </a:p>
          <a:p>
            <a:r>
              <a:rPr lang="en-US" sz="4000" dirty="0"/>
              <a:t> !Account class </a:t>
            </a:r>
            <a:r>
              <a:rPr lang="en-US" sz="4000" dirty="0" err="1"/>
              <a:t>methodsFor</a:t>
            </a:r>
            <a:r>
              <a:rPr lang="en-US" sz="4000" dirty="0"/>
              <a:t>: 'instance creation'!</a:t>
            </a:r>
          </a:p>
          <a:p>
            <a:endParaRPr lang="en-US" sz="4000" dirty="0"/>
          </a:p>
          <a:p>
            <a:r>
              <a:rPr lang="en-US" sz="4000" dirty="0"/>
              <a:t>   new</a:t>
            </a:r>
          </a:p>
          <a:p>
            <a:r>
              <a:rPr lang="en-US" sz="4000" dirty="0"/>
              <a:t>       | r |</a:t>
            </a:r>
          </a:p>
          <a:p>
            <a:r>
              <a:rPr lang="en-US" sz="4000" dirty="0"/>
              <a:t>       r := super new.</a:t>
            </a:r>
          </a:p>
          <a:p>
            <a:r>
              <a:rPr lang="en-US" sz="4000" dirty="0"/>
              <a:t>       r </a:t>
            </a:r>
            <a:r>
              <a:rPr lang="en-US" sz="4000" dirty="0" err="1"/>
              <a:t>init.</a:t>
            </a:r>
            <a:endParaRPr lang="en-US" sz="4000" dirty="0"/>
          </a:p>
          <a:p>
            <a:r>
              <a:rPr lang="en-US" sz="4000" dirty="0"/>
              <a:t>       ^r</a:t>
            </a:r>
          </a:p>
          <a:p>
            <a:r>
              <a:rPr lang="en-US" sz="4000" dirty="0"/>
              <a:t>   ! !</a:t>
            </a:r>
          </a:p>
          <a:p>
            <a:r>
              <a:rPr lang="en-US" sz="4000" dirty="0"/>
              <a:t>   </a:t>
            </a:r>
          </a:p>
          <a:p>
            <a:r>
              <a:rPr lang="en-US" sz="4000" dirty="0"/>
              <a:t>    !Account </a:t>
            </a:r>
            <a:r>
              <a:rPr lang="en-US" sz="4000" dirty="0" err="1"/>
              <a:t>methodsFor</a:t>
            </a:r>
            <a:r>
              <a:rPr lang="en-US" sz="4000" dirty="0"/>
              <a:t>: 'instance initialization'!</a:t>
            </a:r>
          </a:p>
          <a:p>
            <a:r>
              <a:rPr lang="en-US" sz="4000" dirty="0"/>
              <a:t>   </a:t>
            </a:r>
            <a:r>
              <a:rPr lang="en-US" sz="4000" dirty="0" err="1"/>
              <a:t>init</a:t>
            </a:r>
            <a:endParaRPr lang="en-US" sz="4000" dirty="0"/>
          </a:p>
          <a:p>
            <a:r>
              <a:rPr lang="en-US" sz="4000" dirty="0"/>
              <a:t>       balance := 0</a:t>
            </a:r>
          </a:p>
          <a:p>
            <a:r>
              <a:rPr lang="en-US" sz="4000" dirty="0"/>
              <a:t>   ! !</a:t>
            </a:r>
          </a:p>
          <a:p>
            <a:r>
              <a:rPr lang="en-US" sz="4000" dirty="0"/>
              <a:t>   </a:t>
            </a:r>
          </a:p>
          <a:p>
            <a:r>
              <a:rPr lang="en-US" sz="4000" dirty="0"/>
              <a:t>   !Account </a:t>
            </a:r>
            <a:r>
              <a:rPr lang="en-US" sz="4000" dirty="0" err="1"/>
              <a:t>methodsFor</a:t>
            </a:r>
            <a:r>
              <a:rPr lang="en-US" sz="4000" dirty="0"/>
              <a:t>: 'printing'!</a:t>
            </a:r>
          </a:p>
          <a:p>
            <a:r>
              <a:rPr lang="en-US" sz="4000" dirty="0"/>
              <a:t>   print</a:t>
            </a:r>
          </a:p>
          <a:p>
            <a:r>
              <a:rPr lang="en-US" sz="4000" dirty="0"/>
              <a:t>       Transcript show: 'An account with balance: '.</a:t>
            </a:r>
          </a:p>
          <a:p>
            <a:r>
              <a:rPr lang="en-US" sz="4000" dirty="0"/>
              <a:t>       Transcript show: (balance </a:t>
            </a:r>
            <a:r>
              <a:rPr lang="en-US" sz="4000" dirty="0" err="1"/>
              <a:t>printString</a:t>
            </a:r>
            <a:r>
              <a:rPr lang="en-US" sz="4000" dirty="0"/>
              <a:t>); </a:t>
            </a:r>
            <a:r>
              <a:rPr lang="en-US" sz="4000" dirty="0" err="1"/>
              <a:t>cr</a:t>
            </a:r>
            <a:endParaRPr lang="en-US" sz="4000" dirty="0"/>
          </a:p>
          <a:p>
            <a:r>
              <a:rPr lang="en-US" sz="4000" dirty="0"/>
              <a:t>   ! !</a:t>
            </a:r>
          </a:p>
          <a:p>
            <a:r>
              <a:rPr lang="en-US" sz="4000" dirty="0"/>
              <a:t>   </a:t>
            </a:r>
          </a:p>
          <a:p>
            <a:r>
              <a:rPr lang="en-US" sz="4000" dirty="0"/>
              <a:t>!Account </a:t>
            </a:r>
            <a:r>
              <a:rPr lang="en-US" sz="4000" dirty="0" err="1"/>
              <a:t>methodsFor</a:t>
            </a:r>
            <a:r>
              <a:rPr lang="en-US" sz="4000" dirty="0"/>
              <a:t>: 'moving money'!</a:t>
            </a:r>
          </a:p>
          <a:p>
            <a:r>
              <a:rPr lang="en-US" sz="4000" dirty="0"/>
              <a:t>   spend: amount</a:t>
            </a:r>
          </a:p>
          <a:p>
            <a:r>
              <a:rPr lang="en-US" sz="4000" dirty="0"/>
              <a:t>       balance := balance - amount</a:t>
            </a:r>
          </a:p>
          <a:p>
            <a:r>
              <a:rPr lang="en-US" sz="4000" dirty="0"/>
              <a:t>   !</a:t>
            </a:r>
          </a:p>
          <a:p>
            <a:r>
              <a:rPr lang="en-US" sz="4000" dirty="0"/>
              <a:t>   deposit: amount</a:t>
            </a:r>
          </a:p>
          <a:p>
            <a:r>
              <a:rPr lang="en-US" sz="4000" dirty="0"/>
              <a:t>       balance := balance + amount</a:t>
            </a:r>
          </a:p>
          <a:p>
            <a:r>
              <a:rPr lang="en-US" sz="4000" dirty="0"/>
              <a:t>   ! !</a:t>
            </a:r>
          </a:p>
          <a:p>
            <a:r>
              <a:rPr lang="en-US" sz="4000" dirty="0"/>
              <a:t>   </a:t>
            </a:r>
          </a:p>
          <a:p>
            <a:r>
              <a:rPr lang="en-US" sz="4000" dirty="0"/>
              <a:t>    b := Account new.</a:t>
            </a:r>
          </a:p>
          <a:p>
            <a:r>
              <a:rPr lang="en-US" sz="4000" dirty="0"/>
              <a:t>    b deposit: 25.</a:t>
            </a:r>
          </a:p>
          <a:p>
            <a:r>
              <a:rPr lang="en-US" sz="4000" dirty="0"/>
              <a:t>    b print.</a:t>
            </a:r>
          </a:p>
          <a:p>
            <a:r>
              <a:rPr lang="en-US" sz="4000" dirty="0"/>
              <a:t> </a:t>
            </a:r>
          </a:p>
        </p:txBody>
      </p:sp>
      <p:sp>
        <p:nvSpPr>
          <p:cNvPr id="4" name="Slide Number Placeholder 3"/>
          <p:cNvSpPr>
            <a:spLocks noGrp="1"/>
          </p:cNvSpPr>
          <p:nvPr>
            <p:ph type="sldNum" sz="quarter" idx="5"/>
          </p:nvPr>
        </p:nvSpPr>
        <p:spPr/>
        <p:txBody>
          <a:bodyPr/>
          <a:lstStyle/>
          <a:p>
            <a:fld id="{65412767-FFB8-4DC7-B26A-052444C18754}" type="slidenum">
              <a:rPr lang="en-US" smtClean="0"/>
              <a:t>162</a:t>
            </a:fld>
            <a:endParaRPr lang="en-US"/>
          </a:p>
        </p:txBody>
      </p:sp>
    </p:spTree>
    <p:extLst>
      <p:ext uri="{BB962C8B-B14F-4D97-AF65-F5344CB8AC3E}">
        <p14:creationId xmlns:p14="http://schemas.microsoft.com/office/powerpoint/2010/main" val="10078629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163</a:t>
            </a:fld>
            <a:endParaRPr lang="en-US"/>
          </a:p>
        </p:txBody>
      </p:sp>
    </p:spTree>
    <p:extLst>
      <p:ext uri="{BB962C8B-B14F-4D97-AF65-F5344CB8AC3E}">
        <p14:creationId xmlns:p14="http://schemas.microsoft.com/office/powerpoint/2010/main" val="15012154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164</a:t>
            </a:fld>
            <a:endParaRPr lang="en-US"/>
          </a:p>
        </p:txBody>
      </p:sp>
    </p:spTree>
    <p:extLst>
      <p:ext uri="{BB962C8B-B14F-4D97-AF65-F5344CB8AC3E}">
        <p14:creationId xmlns:p14="http://schemas.microsoft.com/office/powerpoint/2010/main" val="24390033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165</a:t>
            </a:fld>
            <a:endParaRPr lang="en-US"/>
          </a:p>
        </p:txBody>
      </p:sp>
    </p:spTree>
    <p:extLst>
      <p:ext uri="{BB962C8B-B14F-4D97-AF65-F5344CB8AC3E}">
        <p14:creationId xmlns:p14="http://schemas.microsoft.com/office/powerpoint/2010/main" val="9650626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Nerd:</a:t>
            </a:r>
          </a:p>
          <a:p>
            <a:r>
              <a:rPr lang="en-US" dirty="0"/>
              <a:t> def __</a:t>
            </a:r>
            <a:r>
              <a:rPr lang="en-US" dirty="0" err="1"/>
              <a:t>init</a:t>
            </a:r>
            <a:r>
              <a:rPr lang="en-US" dirty="0"/>
              <a:t>__(</a:t>
            </a:r>
            <a:r>
              <a:rPr lang="en-US" dirty="0" err="1"/>
              <a:t>self,name</a:t>
            </a:r>
            <a:r>
              <a:rPr lang="en-US" dirty="0"/>
              <a:t>):</a:t>
            </a:r>
          </a:p>
          <a:p>
            <a:r>
              <a:rPr lang="en-US" dirty="0"/>
              <a:t>   self.name = name</a:t>
            </a:r>
          </a:p>
          <a:p>
            <a:endParaRPr lang="en-US" dirty="0"/>
          </a:p>
          <a:p>
            <a:r>
              <a:rPr lang="en-US" dirty="0"/>
              <a:t> def talk(self):</a:t>
            </a:r>
          </a:p>
          <a:p>
            <a:r>
              <a:rPr lang="en-US" dirty="0"/>
              <a:t>    return self.name + " likes closures."</a:t>
            </a:r>
          </a:p>
          <a:p>
            <a:endParaRPr lang="en-US" dirty="0"/>
          </a:p>
          <a:p>
            <a:r>
              <a:rPr lang="en-US" dirty="0"/>
              <a:t>n = Nerd("Carey")</a:t>
            </a:r>
          </a:p>
          <a:p>
            <a:r>
              <a:rPr lang="en-US" dirty="0"/>
              <a:t>print(</a:t>
            </a:r>
            <a:r>
              <a:rPr lang="en-US" dirty="0" err="1"/>
              <a:t>n.talk</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166</a:t>
            </a:fld>
            <a:endParaRPr lang="en-US"/>
          </a:p>
        </p:txBody>
      </p:sp>
    </p:spTree>
    <p:extLst>
      <p:ext uri="{BB962C8B-B14F-4D97-AF65-F5344CB8AC3E}">
        <p14:creationId xmlns:p14="http://schemas.microsoft.com/office/powerpoint/2010/main" val="13141721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167</a:t>
            </a:fld>
            <a:endParaRPr lang="en-US"/>
          </a:p>
        </p:txBody>
      </p:sp>
    </p:spTree>
    <p:extLst>
      <p:ext uri="{BB962C8B-B14F-4D97-AF65-F5344CB8AC3E}">
        <p14:creationId xmlns:p14="http://schemas.microsoft.com/office/powerpoint/2010/main" val="3647933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169</a:t>
            </a:fld>
            <a:endParaRPr lang="en-US"/>
          </a:p>
        </p:txBody>
      </p:sp>
    </p:spTree>
    <p:extLst>
      <p:ext uri="{BB962C8B-B14F-4D97-AF65-F5344CB8AC3E}">
        <p14:creationId xmlns:p14="http://schemas.microsoft.com/office/powerpoint/2010/main" val="22152518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170</a:t>
            </a:fld>
            <a:endParaRPr lang="en-US"/>
          </a:p>
        </p:txBody>
      </p:sp>
    </p:spTree>
    <p:extLst>
      <p:ext uri="{BB962C8B-B14F-4D97-AF65-F5344CB8AC3E}">
        <p14:creationId xmlns:p14="http://schemas.microsoft.com/office/powerpoint/2010/main" val="2109240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a:t>
            </a:fld>
            <a:endParaRPr lang="en-US"/>
          </a:p>
        </p:txBody>
      </p:sp>
    </p:spTree>
    <p:extLst>
      <p:ext uri="{BB962C8B-B14F-4D97-AF65-F5344CB8AC3E}">
        <p14:creationId xmlns:p14="http://schemas.microsoft.com/office/powerpoint/2010/main" val="13687922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171</a:t>
            </a:fld>
            <a:endParaRPr lang="en-US"/>
          </a:p>
        </p:txBody>
      </p:sp>
    </p:spTree>
    <p:extLst>
      <p:ext uri="{BB962C8B-B14F-4D97-AF65-F5344CB8AC3E}">
        <p14:creationId xmlns:p14="http://schemas.microsoft.com/office/powerpoint/2010/main" val="6418158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dirty="0"/>
              <a:t>What we can infer is that an interface can be used just like any other data type to define parameters.  In fact, as we'll see, when you define an interface, it defines a new data type!</a:t>
            </a:r>
          </a:p>
        </p:txBody>
      </p:sp>
      <p:sp>
        <p:nvSpPr>
          <p:cNvPr id="4" name="Slide Number Placeholder 3"/>
          <p:cNvSpPr>
            <a:spLocks noGrp="1"/>
          </p:cNvSpPr>
          <p:nvPr>
            <p:ph type="sldNum" sz="quarter" idx="5"/>
          </p:nvPr>
        </p:nvSpPr>
        <p:spPr/>
        <p:txBody>
          <a:bodyPr/>
          <a:lstStyle/>
          <a:p>
            <a:fld id="{65412767-FFB8-4DC7-B26A-052444C18754}" type="slidenum">
              <a:rPr lang="en-US" smtClean="0"/>
              <a:t>172</a:t>
            </a:fld>
            <a:endParaRPr lang="en-US"/>
          </a:p>
        </p:txBody>
      </p:sp>
    </p:spTree>
    <p:extLst>
      <p:ext uri="{BB962C8B-B14F-4D97-AF65-F5344CB8AC3E}">
        <p14:creationId xmlns:p14="http://schemas.microsoft.com/office/powerpoint/2010/main" val="17691412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173</a:t>
            </a:fld>
            <a:endParaRPr lang="en-US"/>
          </a:p>
        </p:txBody>
      </p:sp>
    </p:spTree>
    <p:extLst>
      <p:ext uri="{BB962C8B-B14F-4D97-AF65-F5344CB8AC3E}">
        <p14:creationId xmlns:p14="http://schemas.microsoft.com/office/powerpoint/2010/main" val="89093460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174</a:t>
            </a:fld>
            <a:endParaRPr lang="en-US"/>
          </a:p>
        </p:txBody>
      </p:sp>
    </p:spTree>
    <p:extLst>
      <p:ext uri="{BB962C8B-B14F-4D97-AF65-F5344CB8AC3E}">
        <p14:creationId xmlns:p14="http://schemas.microsoft.com/office/powerpoint/2010/main" val="42189310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175</a:t>
            </a:fld>
            <a:endParaRPr lang="en-US"/>
          </a:p>
        </p:txBody>
      </p:sp>
    </p:spTree>
    <p:extLst>
      <p:ext uri="{BB962C8B-B14F-4D97-AF65-F5344CB8AC3E}">
        <p14:creationId xmlns:p14="http://schemas.microsoft.com/office/powerpoint/2010/main" val="27175301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176</a:t>
            </a:fld>
            <a:endParaRPr lang="en-US"/>
          </a:p>
        </p:txBody>
      </p:sp>
    </p:spTree>
    <p:extLst>
      <p:ext uri="{BB962C8B-B14F-4D97-AF65-F5344CB8AC3E}">
        <p14:creationId xmlns:p14="http://schemas.microsoft.com/office/powerpoint/2010/main" val="38046555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Go uses the case of the first letter of each function to determine whether a function is public or private! Uppercase functions like Talk are public, whereas lowercase functions like study are private, and not visible outside the package.</a:t>
            </a:r>
          </a:p>
        </p:txBody>
      </p:sp>
      <p:sp>
        <p:nvSpPr>
          <p:cNvPr id="4" name="Slide Number Placeholder 3"/>
          <p:cNvSpPr>
            <a:spLocks noGrp="1"/>
          </p:cNvSpPr>
          <p:nvPr>
            <p:ph type="sldNum" sz="quarter" idx="5"/>
          </p:nvPr>
        </p:nvSpPr>
        <p:spPr/>
        <p:txBody>
          <a:bodyPr/>
          <a:lstStyle/>
          <a:p>
            <a:fld id="{65412767-FFB8-4DC7-B26A-052444C18754}" type="slidenum">
              <a:rPr lang="en-US" smtClean="0"/>
              <a:t>177</a:t>
            </a:fld>
            <a:endParaRPr lang="en-US"/>
          </a:p>
        </p:txBody>
      </p:sp>
    </p:spTree>
    <p:extLst>
      <p:ext uri="{BB962C8B-B14F-4D97-AF65-F5344CB8AC3E}">
        <p14:creationId xmlns:p14="http://schemas.microsoft.com/office/powerpoint/2010/main" val="22153239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t>Candidate: Earlier we learned that every interface defines a data type, and since each class has a public interface, each class definition also defines a data type!</a:t>
            </a:r>
          </a:p>
        </p:txBody>
      </p:sp>
      <p:sp>
        <p:nvSpPr>
          <p:cNvPr id="4" name="Slide Number Placeholder 3"/>
          <p:cNvSpPr>
            <a:spLocks noGrp="1"/>
          </p:cNvSpPr>
          <p:nvPr>
            <p:ph type="sldNum" sz="quarter" idx="5"/>
          </p:nvPr>
        </p:nvSpPr>
        <p:spPr/>
        <p:txBody>
          <a:bodyPr/>
          <a:lstStyle/>
          <a:p>
            <a:fld id="{65412767-FFB8-4DC7-B26A-052444C18754}" type="slidenum">
              <a:rPr lang="en-US" smtClean="0"/>
              <a:t>178</a:t>
            </a:fld>
            <a:endParaRPr lang="en-US"/>
          </a:p>
        </p:txBody>
      </p:sp>
    </p:spTree>
    <p:extLst>
      <p:ext uri="{BB962C8B-B14F-4D97-AF65-F5344CB8AC3E}">
        <p14:creationId xmlns:p14="http://schemas.microsoft.com/office/powerpoint/2010/main" val="6345105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179</a:t>
            </a:fld>
            <a:endParaRPr lang="en-US"/>
          </a:p>
        </p:txBody>
      </p:sp>
    </p:spTree>
    <p:extLst>
      <p:ext uri="{BB962C8B-B14F-4D97-AF65-F5344CB8AC3E}">
        <p14:creationId xmlns:p14="http://schemas.microsoft.com/office/powerpoint/2010/main" val="37478420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180</a:t>
            </a:fld>
            <a:endParaRPr lang="en-US"/>
          </a:p>
        </p:txBody>
      </p:sp>
    </p:spTree>
    <p:extLst>
      <p:ext uri="{BB962C8B-B14F-4D97-AF65-F5344CB8AC3E}">
        <p14:creationId xmlns:p14="http://schemas.microsoft.com/office/powerpoint/2010/main" val="1142395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Each object represents a specific thing, holding its own distinct </a:t>
            </a:r>
            <a:r>
              <a:rPr lang="en-US" dirty="0">
                <a:solidFill>
                  <a:srgbClr val="D9FFFF"/>
                </a:solidFill>
              </a:rPr>
              <a:t>public interface, data</a:t>
            </a:r>
            <a:r>
              <a:rPr lang="en-US" dirty="0">
                <a:solidFill>
                  <a:schemeClr val="bg1"/>
                </a:solidFill>
              </a:rPr>
              <a:t> and </a:t>
            </a:r>
            <a:r>
              <a:rPr lang="en-US" dirty="0">
                <a:solidFill>
                  <a:srgbClr val="FFC9C9"/>
                </a:solidFill>
              </a:rPr>
              <a:t>code</a:t>
            </a:r>
            <a:r>
              <a:rPr lang="en-US" dirty="0">
                <a:solidFill>
                  <a:schemeClr val="bg1"/>
                </a:solidFill>
              </a:rPr>
              <a:t> that operates on that data.</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a:t>
            </a:fld>
            <a:endParaRPr lang="en-US" dirty="0"/>
          </a:p>
        </p:txBody>
      </p:sp>
    </p:spTree>
    <p:extLst>
      <p:ext uri="{BB962C8B-B14F-4D97-AF65-F5344CB8AC3E}">
        <p14:creationId xmlns:p14="http://schemas.microsoft.com/office/powerpoint/2010/main" val="18543229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65412767-FFB8-4DC7-B26A-052444C18754}" type="slidenum">
              <a:rPr lang="en-US" smtClean="0"/>
              <a:t>181</a:t>
            </a:fld>
            <a:endParaRPr lang="en-US"/>
          </a:p>
        </p:txBody>
      </p:sp>
    </p:spTree>
    <p:extLst>
      <p:ext uri="{BB962C8B-B14F-4D97-AF65-F5344CB8AC3E}">
        <p14:creationId xmlns:p14="http://schemas.microsoft.com/office/powerpoint/2010/main" val="38247367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182</a:t>
            </a:fld>
            <a:endParaRPr lang="en-US"/>
          </a:p>
        </p:txBody>
      </p:sp>
    </p:spTree>
    <p:extLst>
      <p:ext uri="{BB962C8B-B14F-4D97-AF65-F5344CB8AC3E}">
        <p14:creationId xmlns:p14="http://schemas.microsoft.com/office/powerpoint/2010/main" val="5430836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Answer: Using an override keyword ensures that when you redefine a function, its signature exactly matches one from a superclass. Otherwise you might end up redefining the function incorrectly.</a:t>
            </a:r>
          </a:p>
        </p:txBody>
      </p:sp>
      <p:sp>
        <p:nvSpPr>
          <p:cNvPr id="4" name="Slide Number Placeholder 3"/>
          <p:cNvSpPr>
            <a:spLocks noGrp="1"/>
          </p:cNvSpPr>
          <p:nvPr>
            <p:ph type="sldNum" sz="quarter" idx="5"/>
          </p:nvPr>
        </p:nvSpPr>
        <p:spPr/>
        <p:txBody>
          <a:bodyPr/>
          <a:lstStyle/>
          <a:p>
            <a:fld id="{65412767-FFB8-4DC7-B26A-052444C18754}" type="slidenum">
              <a:rPr lang="en-US" smtClean="0"/>
              <a:t>183</a:t>
            </a:fld>
            <a:endParaRPr lang="en-US"/>
          </a:p>
        </p:txBody>
      </p:sp>
    </p:spTree>
    <p:extLst>
      <p:ext uri="{BB962C8B-B14F-4D97-AF65-F5344CB8AC3E}">
        <p14:creationId xmlns:p14="http://schemas.microsoft.com/office/powerpoint/2010/main" val="37659094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185</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340652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186</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60508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187</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109844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188</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19645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190</a:t>
            </a:fld>
            <a:endParaRPr lang="en-US"/>
          </a:p>
        </p:txBody>
      </p:sp>
    </p:spTree>
    <p:extLst>
      <p:ext uri="{BB962C8B-B14F-4D97-AF65-F5344CB8AC3E}">
        <p14:creationId xmlns:p14="http://schemas.microsoft.com/office/powerpoint/2010/main" val="27107534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4A7FB8C-0648-4E14-8423-77DA78641143}" type="slidenum">
              <a:rPr lang="en-US"/>
              <a:pPr/>
              <a:t>191</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125214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192</a:t>
            </a:fld>
            <a:endParaRPr lang="en-US"/>
          </a:p>
        </p:txBody>
      </p:sp>
    </p:spTree>
    <p:extLst>
      <p:ext uri="{BB962C8B-B14F-4D97-AF65-F5344CB8AC3E}">
        <p14:creationId xmlns:p14="http://schemas.microsoft.com/office/powerpoint/2010/main" val="223884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Each object represents a specific thing, holding its own distinct </a:t>
            </a:r>
            <a:r>
              <a:rPr lang="en-US" dirty="0">
                <a:solidFill>
                  <a:srgbClr val="D9FFFF"/>
                </a:solidFill>
              </a:rPr>
              <a:t>public interface, data</a:t>
            </a:r>
            <a:r>
              <a:rPr lang="en-US" dirty="0">
                <a:solidFill>
                  <a:schemeClr val="bg1"/>
                </a:solidFill>
              </a:rPr>
              <a:t> and </a:t>
            </a:r>
            <a:r>
              <a:rPr lang="en-US" dirty="0">
                <a:solidFill>
                  <a:srgbClr val="FFC9C9"/>
                </a:solidFill>
              </a:rPr>
              <a:t>code</a:t>
            </a:r>
            <a:r>
              <a:rPr lang="en-US" dirty="0">
                <a:solidFill>
                  <a:schemeClr val="bg1"/>
                </a:solidFill>
              </a:rPr>
              <a:t> that operates on that data.</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18</a:t>
            </a:fld>
            <a:endParaRPr lang="en-US" dirty="0"/>
          </a:p>
        </p:txBody>
      </p:sp>
    </p:spTree>
    <p:extLst>
      <p:ext uri="{BB962C8B-B14F-4D97-AF65-F5344CB8AC3E}">
        <p14:creationId xmlns:p14="http://schemas.microsoft.com/office/powerpoint/2010/main" val="196066204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193</a:t>
            </a:fld>
            <a:endParaRPr lang="en-US"/>
          </a:p>
        </p:txBody>
      </p:sp>
    </p:spTree>
    <p:extLst>
      <p:ext uri="{BB962C8B-B14F-4D97-AF65-F5344CB8AC3E}">
        <p14:creationId xmlns:p14="http://schemas.microsoft.com/office/powerpoint/2010/main" val="7472928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194</a:t>
            </a:fld>
            <a:endParaRPr lang="en-US"/>
          </a:p>
        </p:txBody>
      </p:sp>
    </p:spTree>
    <p:extLst>
      <p:ext uri="{BB962C8B-B14F-4D97-AF65-F5344CB8AC3E}">
        <p14:creationId xmlns:p14="http://schemas.microsoft.com/office/powerpoint/2010/main" val="404674758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195</a:t>
            </a:fld>
            <a:endParaRPr lang="en-US"/>
          </a:p>
        </p:txBody>
      </p:sp>
    </p:spTree>
    <p:extLst>
      <p:ext uri="{BB962C8B-B14F-4D97-AF65-F5344CB8AC3E}">
        <p14:creationId xmlns:p14="http://schemas.microsoft.com/office/powerpoint/2010/main" val="7735624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196</a:t>
            </a:fld>
            <a:endParaRPr lang="en-US"/>
          </a:p>
        </p:txBody>
      </p:sp>
    </p:spTree>
    <p:extLst>
      <p:ext uri="{BB962C8B-B14F-4D97-AF65-F5344CB8AC3E}">
        <p14:creationId xmlns:p14="http://schemas.microsoft.com/office/powerpoint/2010/main" val="63551531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197</a:t>
            </a:fld>
            <a:endParaRPr lang="en-US"/>
          </a:p>
        </p:txBody>
      </p:sp>
    </p:spTree>
    <p:extLst>
      <p:ext uri="{BB962C8B-B14F-4D97-AF65-F5344CB8AC3E}">
        <p14:creationId xmlns:p14="http://schemas.microsoft.com/office/powerpoint/2010/main" val="38011209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198</a:t>
            </a:fld>
            <a:endParaRPr lang="en-US"/>
          </a:p>
        </p:txBody>
      </p:sp>
    </p:spTree>
    <p:extLst>
      <p:ext uri="{BB962C8B-B14F-4D97-AF65-F5344CB8AC3E}">
        <p14:creationId xmlns:p14="http://schemas.microsoft.com/office/powerpoint/2010/main" val="20531503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199</a:t>
            </a:fld>
            <a:endParaRPr lang="en-US"/>
          </a:p>
        </p:txBody>
      </p:sp>
    </p:spTree>
    <p:extLst>
      <p:ext uri="{BB962C8B-B14F-4D97-AF65-F5344CB8AC3E}">
        <p14:creationId xmlns:p14="http://schemas.microsoft.com/office/powerpoint/2010/main" val="204821404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Answer: A given container can support only a single built-in iterator at a time, and therefore it’s impossible to hold multiple iterators that point at different items in the container, for instance using a nested loop through the items.  </a:t>
            </a:r>
          </a:p>
          <a:p>
            <a:r>
              <a:rPr lang="en-US" sz="3200" dirty="0"/>
              <a:t>Answer: This depends on the type of container and underlying data structure used to hold the values in the container. For example, in C++, adding/removing items from a vector will potentially invalidate iterators, whereas doing the same to a set/map will generally be fine. Ultimately, a well-written container class will provide clear documentation indicating the semantics of iteration and impact of adding/removing items mid-iteration.</a:t>
            </a:r>
          </a:p>
        </p:txBody>
      </p:sp>
    </p:spTree>
    <p:extLst>
      <p:ext uri="{BB962C8B-B14F-4D97-AF65-F5344CB8AC3E}">
        <p14:creationId xmlns:p14="http://schemas.microsoft.com/office/powerpoint/2010/main" val="1345832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https://www.howtogeek.com/devops/how-to-write-your-own-iterable-objects-in-php/</a:t>
            </a:r>
          </a:p>
        </p:txBody>
      </p:sp>
      <p:sp>
        <p:nvSpPr>
          <p:cNvPr id="4" name="Slide Number Placeholder 3"/>
          <p:cNvSpPr>
            <a:spLocks noGrp="1"/>
          </p:cNvSpPr>
          <p:nvPr>
            <p:ph type="sldNum" sz="quarter" idx="5"/>
          </p:nvPr>
        </p:nvSpPr>
        <p:spPr/>
        <p:txBody>
          <a:bodyPr/>
          <a:lstStyle/>
          <a:p>
            <a:fld id="{65412767-FFB8-4DC7-B26A-052444C18754}" type="slidenum">
              <a:rPr lang="en-US" smtClean="0"/>
              <a:t>201</a:t>
            </a:fld>
            <a:endParaRPr lang="en-US"/>
          </a:p>
        </p:txBody>
      </p:sp>
    </p:spTree>
    <p:extLst>
      <p:ext uri="{BB962C8B-B14F-4D97-AF65-F5344CB8AC3E}">
        <p14:creationId xmlns:p14="http://schemas.microsoft.com/office/powerpoint/2010/main" val="7554681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203</a:t>
            </a:fld>
            <a:endParaRPr lang="en-US"/>
          </a:p>
        </p:txBody>
      </p:sp>
    </p:spTree>
    <p:extLst>
      <p:ext uri="{BB962C8B-B14F-4D97-AF65-F5344CB8AC3E}">
        <p14:creationId xmlns:p14="http://schemas.microsoft.com/office/powerpoint/2010/main" val="3842386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19</a:t>
            </a:fld>
            <a:endParaRPr lang="en-US"/>
          </a:p>
        </p:txBody>
      </p:sp>
    </p:spTree>
    <p:extLst>
      <p:ext uri="{BB962C8B-B14F-4D97-AF65-F5344CB8AC3E}">
        <p14:creationId xmlns:p14="http://schemas.microsoft.com/office/powerpoint/2010/main" val="40371791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204</a:t>
            </a:fld>
            <a:endParaRPr lang="en-US"/>
          </a:p>
        </p:txBody>
      </p:sp>
    </p:spTree>
    <p:extLst>
      <p:ext uri="{BB962C8B-B14F-4D97-AF65-F5344CB8AC3E}">
        <p14:creationId xmlns:p14="http://schemas.microsoft.com/office/powerpoint/2010/main" val="38821563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205</a:t>
            </a:fld>
            <a:endParaRPr lang="en-US"/>
          </a:p>
        </p:txBody>
      </p:sp>
    </p:spTree>
    <p:extLst>
      <p:ext uri="{BB962C8B-B14F-4D97-AF65-F5344CB8AC3E}">
        <p14:creationId xmlns:p14="http://schemas.microsoft.com/office/powerpoint/2010/main" val="114113945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206</a:t>
            </a:fld>
            <a:endParaRPr lang="en-US"/>
          </a:p>
        </p:txBody>
      </p:sp>
    </p:spTree>
    <p:extLst>
      <p:ext uri="{BB962C8B-B14F-4D97-AF65-F5344CB8AC3E}">
        <p14:creationId xmlns:p14="http://schemas.microsoft.com/office/powerpoint/2010/main" val="2778487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Times New Roman" pitchFamily="18" charset="0"/>
              </a:rPr>
              <a:t>There may be more than one </a:t>
            </a:r>
            <a:r>
              <a:rPr lang="en-US" sz="1200" dirty="0">
                <a:solidFill>
                  <a:srgbClr val="0070C0"/>
                </a:solidFill>
                <a:latin typeface="+mj-lt"/>
                <a:cs typeface="Times New Roman" pitchFamily="18" charset="0"/>
              </a:rPr>
              <a:t>initializer block</a:t>
            </a:r>
            <a:r>
              <a:rPr lang="en-US" sz="1200" dirty="0">
                <a:latin typeface="+mj-lt"/>
                <a:cs typeface="Times New Roman" pitchFamily="18" charset="0"/>
              </a:rPr>
              <a:t> in a class, and they run in the same order they're declared.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Times New Roman" pitchFamily="18" charset="0"/>
              </a:rPr>
              <a:t>* - languages that don't use an initializer block: C++, C#,  Scala, Rust, Swift, etc.</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207</a:t>
            </a:fld>
            <a:endParaRPr lang="en-US"/>
          </a:p>
        </p:txBody>
      </p:sp>
    </p:spTree>
    <p:extLst>
      <p:ext uri="{BB962C8B-B14F-4D97-AF65-F5344CB8AC3E}">
        <p14:creationId xmlns:p14="http://schemas.microsoft.com/office/powerpoint/2010/main" val="32205486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Static initializer block: It runs just once and so it can initialize all of the static members before your class is used to instantiate objects. A constructor runs every time an object is created, and so you'd have to add extra logic it to perform the same type of one-time initialization that you get for free with a static initialization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Instance Initializer block: You may have many different constructors yet want your object to have a certain amount of common initialization code that is used regardless of which constructor is used to instantiate an object.  So you can use these initializer blocks to do common initialization that doesn't require any parameters, and then do the constructor-specific stuff in each constructor.</a:t>
            </a:r>
            <a:endParaRPr lang="en-US" sz="1800" dirty="0"/>
          </a:p>
        </p:txBody>
      </p:sp>
      <p:sp>
        <p:nvSpPr>
          <p:cNvPr id="4" name="Slide Number Placeholder 3"/>
          <p:cNvSpPr>
            <a:spLocks noGrp="1"/>
          </p:cNvSpPr>
          <p:nvPr>
            <p:ph type="sldNum" sz="quarter" idx="5"/>
          </p:nvPr>
        </p:nvSpPr>
        <p:spPr/>
        <p:txBody>
          <a:bodyPr/>
          <a:lstStyle/>
          <a:p>
            <a:fld id="{65412767-FFB8-4DC7-B26A-052444C18754}" type="slidenum">
              <a:rPr lang="en-US" smtClean="0"/>
              <a:t>208</a:t>
            </a:fld>
            <a:endParaRPr lang="en-US"/>
          </a:p>
        </p:txBody>
      </p:sp>
    </p:spTree>
    <p:extLst>
      <p:ext uri="{BB962C8B-B14F-4D97-AF65-F5344CB8AC3E}">
        <p14:creationId xmlns:p14="http://schemas.microsoft.com/office/powerpoint/2010/main" val="29813629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211</a:t>
            </a:fld>
            <a:endParaRPr lang="en-US"/>
          </a:p>
        </p:txBody>
      </p:sp>
    </p:spTree>
    <p:extLst>
      <p:ext uri="{BB962C8B-B14F-4D97-AF65-F5344CB8AC3E}">
        <p14:creationId xmlns:p14="http://schemas.microsoft.com/office/powerpoint/2010/main" val="26109843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Nope – there are no real best practices regarding whether to initialize a member field in a constructor or via direct field initialization. Check your language style guide for specific details on a particular language.</a:t>
            </a:r>
          </a:p>
        </p:txBody>
      </p:sp>
      <p:sp>
        <p:nvSpPr>
          <p:cNvPr id="4" name="Slide Number Placeholder 3"/>
          <p:cNvSpPr>
            <a:spLocks noGrp="1"/>
          </p:cNvSpPr>
          <p:nvPr>
            <p:ph type="sldNum" sz="quarter" idx="5"/>
          </p:nvPr>
        </p:nvSpPr>
        <p:spPr/>
        <p:txBody>
          <a:bodyPr/>
          <a:lstStyle/>
          <a:p>
            <a:fld id="{65412767-FFB8-4DC7-B26A-052444C18754}" type="slidenum">
              <a:rPr lang="en-US" smtClean="0"/>
              <a:t>212</a:t>
            </a:fld>
            <a:endParaRPr lang="en-US"/>
          </a:p>
        </p:txBody>
      </p:sp>
    </p:spTree>
    <p:extLst>
      <p:ext uri="{BB962C8B-B14F-4D97-AF65-F5344CB8AC3E}">
        <p14:creationId xmlns:p14="http://schemas.microsoft.com/office/powerpoint/2010/main" val="39996475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We don't want to use finalizers to release system resources because garbage collection is only performed when memory is running out (aka there is "memory pressure"), or perhaps when a program is about to terminate (and the GC finally runs through all un GC-ed objects).  But what if an object owns a system resource that really should be freed the moment the object is done with it (e.g., a network connection to another computer). If you rely upon finalization to release such a system resource, we might have to wait a long time before the resource is eventually freed.  Some programs run for weeks or months before being reset, so imagine if a network connection were only closed months later when GC occurred on an object.</a:t>
            </a:r>
          </a:p>
          <a:p>
            <a:endParaRPr lang="en-US" sz="3200" dirty="0"/>
          </a:p>
          <a:p>
            <a:r>
              <a:rPr lang="en-US" sz="3200" dirty="0"/>
              <a:t>Destructors always run when an object's lifetime ends, and the programmer can explicitly control (either via scoping rules – like when an object goes out of scope in a function - or via manual deletion) when an object's lifetime ends.</a:t>
            </a:r>
          </a:p>
          <a:p>
            <a:endParaRPr lang="en-US" sz="3200" dirty="0"/>
          </a:p>
        </p:txBody>
      </p:sp>
    </p:spTree>
    <p:extLst>
      <p:ext uri="{BB962C8B-B14F-4D97-AF65-F5344CB8AC3E}">
        <p14:creationId xmlns:p14="http://schemas.microsoft.com/office/powerpoint/2010/main" val="12864128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This language uses finalizers, which in this example did not run before the printout of the # of active people statement ran.  Even though each person goes out of scope at the end of a loop iteration, the finalizer won't  necessarily run </a:t>
            </a:r>
            <a:r>
              <a:rPr lang="en-US" sz="1800" dirty="0" err="1"/>
              <a:t>til</a:t>
            </a:r>
            <a:r>
              <a:rPr lang="en-US" sz="1800" dirty="0"/>
              <a:t> later, if at all.  C#'s finalizers look like C++ destructors, but they're finalizers nonetheless!</a:t>
            </a:r>
          </a:p>
        </p:txBody>
      </p:sp>
      <p:sp>
        <p:nvSpPr>
          <p:cNvPr id="4" name="Slide Number Placeholder 3"/>
          <p:cNvSpPr>
            <a:spLocks noGrp="1"/>
          </p:cNvSpPr>
          <p:nvPr>
            <p:ph type="sldNum" sz="quarter" idx="5"/>
          </p:nvPr>
        </p:nvSpPr>
        <p:spPr/>
        <p:txBody>
          <a:bodyPr/>
          <a:lstStyle/>
          <a:p>
            <a:fld id="{65412767-FFB8-4DC7-B26A-052444C18754}" type="slidenum">
              <a:rPr lang="en-US" smtClean="0"/>
              <a:t>214</a:t>
            </a:fld>
            <a:endParaRPr lang="en-US"/>
          </a:p>
        </p:txBody>
      </p:sp>
    </p:spTree>
    <p:extLst>
      <p:ext uri="{BB962C8B-B14F-4D97-AF65-F5344CB8AC3E}">
        <p14:creationId xmlns:p14="http://schemas.microsoft.com/office/powerpoint/2010/main" val="25243653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Answer: Yes, this is using subtype polymorphism. Subtype polymorphism is any time you can use (e.g., pass) a value of a subtype with code (e.g., </a:t>
            </a:r>
            <a:r>
              <a:rPr lang="en-US" sz="3200" dirty="0" err="1"/>
              <a:t>printArea</a:t>
            </a:r>
            <a:r>
              <a:rPr lang="en-US" sz="3200" dirty="0"/>
              <a:t>()) that expects the supertype, in a statically-typed language. Subtype polymorphism is about what is allowed by the </a:t>
            </a:r>
            <a:r>
              <a:rPr lang="en-US" sz="3200" dirty="0" err="1"/>
              <a:t>typechecker</a:t>
            </a:r>
            <a:r>
              <a:rPr lang="en-US" sz="3200" dirty="0"/>
              <a:t>, not whether dynamic dispatch is being used.  Indeed, we earlier talked about passing </a:t>
            </a:r>
            <a:r>
              <a:rPr lang="en-US" sz="3200" dirty="0" err="1"/>
              <a:t>ints</a:t>
            </a:r>
            <a:r>
              <a:rPr lang="en-US" sz="3200" dirty="0"/>
              <a:t> where longs are expected as subtyping (which it is), and that is also converting the int to a long before passing it. Those things said, this will not do what you think. You might think this will call Circle's area() method. But because we're passing by value, C++ is converting our Circle value into a Shape value – this is called "slicing" since C++ creates a copy of the Shape part of the Circle, but slices off the Circle parts. So this won't use dynamic dispatch and call Circle's area method.  Instead, it will statically call Shape's area method, yielding the wrong result. So yes to subtype polymorphism, no to working as expected.</a:t>
            </a:r>
          </a:p>
          <a:p>
            <a:r>
              <a:rPr lang="en-US" sz="3200" dirty="0"/>
              <a:t>Answer: No, when you use private inheritance, the derived class is NOT a subtype of the base class! It inherits the implementation, but not the interface, and therefore no the type!</a:t>
            </a:r>
          </a:p>
        </p:txBody>
      </p:sp>
    </p:spTree>
    <p:extLst>
      <p:ext uri="{BB962C8B-B14F-4D97-AF65-F5344CB8AC3E}">
        <p14:creationId xmlns:p14="http://schemas.microsoft.com/office/powerpoint/2010/main" val="342031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20</a:t>
            </a:fld>
            <a:endParaRPr lang="en-US"/>
          </a:p>
        </p:txBody>
      </p:sp>
    </p:spTree>
    <p:extLst>
      <p:ext uri="{BB962C8B-B14F-4D97-AF65-F5344CB8AC3E}">
        <p14:creationId xmlns:p14="http://schemas.microsoft.com/office/powerpoint/2010/main" val="415407672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B865094-2F80-4C72-8441-7DFF3689E46B}" type="slidenum">
              <a:rPr lang="en-US"/>
              <a:pPr/>
              <a:t>216</a:t>
            </a:fld>
            <a:endParaRPr lang="en-US"/>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55012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Circle and Rectangle are both subtypes of the Shape type. In this language, types are define separately from classes/structs, and you have to explicitly specify that a struct/class is a subtype of some abstract type.</a:t>
            </a:r>
          </a:p>
        </p:txBody>
      </p:sp>
      <p:sp>
        <p:nvSpPr>
          <p:cNvPr id="4" name="Slide Number Placeholder 3"/>
          <p:cNvSpPr>
            <a:spLocks noGrp="1"/>
          </p:cNvSpPr>
          <p:nvPr>
            <p:ph type="sldNum" sz="quarter" idx="5"/>
          </p:nvPr>
        </p:nvSpPr>
        <p:spPr/>
        <p:txBody>
          <a:bodyPr/>
          <a:lstStyle/>
          <a:p>
            <a:fld id="{65412767-FFB8-4DC7-B26A-052444C18754}" type="slidenum">
              <a:rPr lang="en-US" smtClean="0"/>
              <a:t>217</a:t>
            </a:fld>
            <a:endParaRPr lang="en-US"/>
          </a:p>
        </p:txBody>
      </p:sp>
    </p:spTree>
    <p:extLst>
      <p:ext uri="{BB962C8B-B14F-4D97-AF65-F5344CB8AC3E}">
        <p14:creationId xmlns:p14="http://schemas.microsoft.com/office/powerpoint/2010/main" val="318707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a:t>
            </a:fld>
            <a:endParaRPr lang="en-US"/>
          </a:p>
        </p:txBody>
      </p:sp>
    </p:spTree>
    <p:extLst>
      <p:ext uri="{BB962C8B-B14F-4D97-AF65-F5344CB8AC3E}">
        <p14:creationId xmlns:p14="http://schemas.microsoft.com/office/powerpoint/2010/main" val="3063001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Nerd:</a:t>
            </a:r>
          </a:p>
          <a:p>
            <a:r>
              <a:rPr lang="en-US" dirty="0"/>
              <a:t> def __</a:t>
            </a:r>
            <a:r>
              <a:rPr lang="en-US" dirty="0" err="1"/>
              <a:t>init</a:t>
            </a:r>
            <a:r>
              <a:rPr lang="en-US" dirty="0"/>
              <a:t>__(</a:t>
            </a:r>
            <a:r>
              <a:rPr lang="en-US" dirty="0" err="1"/>
              <a:t>self,name</a:t>
            </a:r>
            <a:r>
              <a:rPr lang="en-US" dirty="0"/>
              <a:t>):</a:t>
            </a:r>
          </a:p>
          <a:p>
            <a:r>
              <a:rPr lang="en-US" dirty="0"/>
              <a:t>   self.name = name</a:t>
            </a:r>
          </a:p>
          <a:p>
            <a:endParaRPr lang="en-US" dirty="0"/>
          </a:p>
          <a:p>
            <a:r>
              <a:rPr lang="en-US" dirty="0"/>
              <a:t> def talk(self):</a:t>
            </a:r>
          </a:p>
          <a:p>
            <a:r>
              <a:rPr lang="en-US" dirty="0"/>
              <a:t>    return self.name + " likes closures."</a:t>
            </a:r>
          </a:p>
          <a:p>
            <a:endParaRPr lang="en-US" dirty="0"/>
          </a:p>
          <a:p>
            <a:r>
              <a:rPr lang="en-US" dirty="0"/>
              <a:t>n = Nerd("Carey")</a:t>
            </a:r>
          </a:p>
          <a:p>
            <a:r>
              <a:rPr lang="en-US" dirty="0"/>
              <a:t>print(</a:t>
            </a:r>
            <a:r>
              <a:rPr lang="en-US" dirty="0" err="1"/>
              <a:t>n.talk</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21</a:t>
            </a:fld>
            <a:endParaRPr lang="en-US"/>
          </a:p>
        </p:txBody>
      </p:sp>
    </p:spTree>
    <p:extLst>
      <p:ext uri="{BB962C8B-B14F-4D97-AF65-F5344CB8AC3E}">
        <p14:creationId xmlns:p14="http://schemas.microsoft.com/office/powerpoint/2010/main" val="302048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22</a:t>
            </a:fld>
            <a:endParaRPr lang="en-US"/>
          </a:p>
        </p:txBody>
      </p:sp>
    </p:spTree>
    <p:extLst>
      <p:ext uri="{BB962C8B-B14F-4D97-AF65-F5344CB8AC3E}">
        <p14:creationId xmlns:p14="http://schemas.microsoft.com/office/powerpoint/2010/main" val="309648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Nerd:</a:t>
            </a:r>
          </a:p>
          <a:p>
            <a:r>
              <a:rPr lang="en-US" dirty="0"/>
              <a:t> def __</a:t>
            </a:r>
            <a:r>
              <a:rPr lang="en-US" dirty="0" err="1"/>
              <a:t>init</a:t>
            </a:r>
            <a:r>
              <a:rPr lang="en-US" dirty="0"/>
              <a:t>__(</a:t>
            </a:r>
            <a:r>
              <a:rPr lang="en-US" dirty="0" err="1"/>
              <a:t>self,name</a:t>
            </a:r>
            <a:r>
              <a:rPr lang="en-US" dirty="0"/>
              <a:t>):</a:t>
            </a:r>
          </a:p>
          <a:p>
            <a:r>
              <a:rPr lang="en-US" dirty="0"/>
              <a:t>   self.name = name</a:t>
            </a:r>
          </a:p>
          <a:p>
            <a:endParaRPr lang="en-US" dirty="0"/>
          </a:p>
          <a:p>
            <a:r>
              <a:rPr lang="en-US" dirty="0"/>
              <a:t> def talk(self):</a:t>
            </a:r>
          </a:p>
          <a:p>
            <a:r>
              <a:rPr lang="en-US" dirty="0"/>
              <a:t>    return self.name + " likes closures."</a:t>
            </a:r>
          </a:p>
          <a:p>
            <a:endParaRPr lang="en-US" dirty="0"/>
          </a:p>
          <a:p>
            <a:r>
              <a:rPr lang="en-US" dirty="0"/>
              <a:t>n = Nerd("Carey")</a:t>
            </a:r>
          </a:p>
          <a:p>
            <a:r>
              <a:rPr lang="en-US" dirty="0"/>
              <a:t>print(</a:t>
            </a:r>
            <a:r>
              <a:rPr lang="en-US" dirty="0" err="1"/>
              <a:t>n.talk</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23</a:t>
            </a:fld>
            <a:endParaRPr lang="en-US"/>
          </a:p>
        </p:txBody>
      </p:sp>
    </p:spTree>
    <p:extLst>
      <p:ext uri="{BB962C8B-B14F-4D97-AF65-F5344CB8AC3E}">
        <p14:creationId xmlns:p14="http://schemas.microsoft.com/office/powerpoint/2010/main" val="3020489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24</a:t>
            </a:fld>
            <a:endParaRPr lang="en-US"/>
          </a:p>
        </p:txBody>
      </p:sp>
    </p:spTree>
    <p:extLst>
      <p:ext uri="{BB962C8B-B14F-4D97-AF65-F5344CB8AC3E}">
        <p14:creationId xmlns:p14="http://schemas.microsoft.com/office/powerpoint/2010/main" val="306486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25</a:t>
            </a:fld>
            <a:endParaRPr lang="en-US"/>
          </a:p>
        </p:txBody>
      </p:sp>
    </p:spTree>
    <p:extLst>
      <p:ext uri="{BB962C8B-B14F-4D97-AF65-F5344CB8AC3E}">
        <p14:creationId xmlns:p14="http://schemas.microsoft.com/office/powerpoint/2010/main" val="967818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Classes enable us to create a consistent set of objects, all generated in a consistent way based on the class specification. A con of </a:t>
            </a:r>
            <a:r>
              <a:rPr lang="en-US" sz="3200" dirty="0" err="1"/>
              <a:t>javascript</a:t>
            </a:r>
            <a:r>
              <a:rPr lang="en-US" sz="3200" dirty="0"/>
              <a:t> objects is that there's no guaranteed consistency like we have when we instantiate an object from a class.  The pro is that it's far more flexible and each object can have a unique set of fields/methods based on its needs.</a:t>
            </a:r>
          </a:p>
          <a:p>
            <a:r>
              <a:rPr lang="en-US" sz="3200" dirty="0"/>
              <a:t>Classes enable us to define a new type, which we'll see is useful for polymorphism in statically typed languages</a:t>
            </a:r>
          </a:p>
          <a:p>
            <a:endParaRPr lang="en-US" sz="3200" dirty="0"/>
          </a:p>
          <a:p>
            <a:r>
              <a:rPr lang="en-US" sz="3200" dirty="0"/>
              <a:t>While most/all static languages don't allow this, dynamically typed languages absolutely allow this, Python being one example. In a statically typed language, adding a new method would potentially change the class interface which would complicate compilation/interpretation, but technically this could be done too.</a:t>
            </a:r>
          </a:p>
        </p:txBody>
      </p:sp>
    </p:spTree>
    <p:extLst>
      <p:ext uri="{BB962C8B-B14F-4D97-AF65-F5344CB8AC3E}">
        <p14:creationId xmlns:p14="http://schemas.microsoft.com/office/powerpoint/2010/main" val="3916831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27</a:t>
            </a:fld>
            <a:endParaRPr lang="en-US"/>
          </a:p>
        </p:txBody>
      </p:sp>
    </p:spTree>
    <p:extLst>
      <p:ext uri="{BB962C8B-B14F-4D97-AF65-F5344CB8AC3E}">
        <p14:creationId xmlns:p14="http://schemas.microsoft.com/office/powerpoint/2010/main" val="1450106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28</a:t>
            </a:fld>
            <a:endParaRPr lang="en-US"/>
          </a:p>
        </p:txBody>
      </p:sp>
    </p:spTree>
    <p:extLst>
      <p:ext uri="{BB962C8B-B14F-4D97-AF65-F5344CB8AC3E}">
        <p14:creationId xmlns:p14="http://schemas.microsoft.com/office/powerpoint/2010/main" val="1109643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dirty="0">
                <a:solidFill>
                  <a:schemeClr val="tx1"/>
                </a:solidFill>
              </a:rPr>
              <a:t>From Todd Millstein: </a:t>
            </a:r>
          </a:p>
          <a:p>
            <a:pPr algn="l"/>
            <a:endParaRPr lang="en-US" sz="2000" dirty="0">
              <a:solidFill>
                <a:schemeClr val="tx1"/>
              </a:solidFill>
            </a:endParaRPr>
          </a:p>
          <a:p>
            <a:pPr algn="l"/>
            <a:r>
              <a:rPr lang="en-US" sz="2000" dirty="0">
                <a:solidFill>
                  <a:schemeClr val="tx1"/>
                </a:solidFill>
              </a:rPr>
              <a:t>*) Information hiding / encapsulation (hiding part I):</a:t>
            </a:r>
          </a:p>
          <a:p>
            <a:pPr algn="l"/>
            <a:r>
              <a:rPr lang="en-US" sz="2000" dirty="0">
                <a:solidFill>
                  <a:schemeClr val="tx1"/>
                </a:solidFill>
              </a:rPr>
              <a:t>   To hide something (e.g., my SSN for an abstraction representing an</a:t>
            </a:r>
          </a:p>
          <a:p>
            <a:pPr algn="l"/>
            <a:r>
              <a:rPr lang="en-US" sz="2000" dirty="0">
                <a:solidFill>
                  <a:schemeClr val="tx1"/>
                </a:solidFill>
              </a:rPr>
              <a:t>   employee) from clients, just omit it and all things that refer to</a:t>
            </a:r>
          </a:p>
          <a:p>
            <a:pPr algn="l"/>
            <a:r>
              <a:rPr lang="en-US" sz="2000" dirty="0">
                <a:solidFill>
                  <a:schemeClr val="tx1"/>
                </a:solidFill>
              </a:rPr>
              <a:t>   it from the interface.</a:t>
            </a:r>
          </a:p>
          <a:p>
            <a:pPr algn="l"/>
            <a:endParaRPr lang="en-US" sz="2000" dirty="0">
              <a:solidFill>
                <a:schemeClr val="tx1"/>
              </a:solidFill>
            </a:endParaRPr>
          </a:p>
          <a:p>
            <a:pPr algn="l"/>
            <a:r>
              <a:rPr lang="en-US" sz="2000" dirty="0">
                <a:solidFill>
                  <a:schemeClr val="tx1"/>
                </a:solidFill>
              </a:rPr>
              <a:t>*) Implementation flexibility (hiding part II):</a:t>
            </a:r>
          </a:p>
          <a:p>
            <a:pPr algn="l"/>
            <a:r>
              <a:rPr lang="en-US" sz="2000" dirty="0">
                <a:solidFill>
                  <a:schemeClr val="tx1"/>
                </a:solidFill>
              </a:rPr>
              <a:t>   Can modify the implementation (e.g., optimize it) without affecting</a:t>
            </a:r>
          </a:p>
          <a:p>
            <a:pPr algn="l"/>
            <a:r>
              <a:rPr lang="en-US" sz="2000" dirty="0">
                <a:solidFill>
                  <a:schemeClr val="tx1"/>
                </a:solidFill>
              </a:rPr>
              <a:t>   clients, as long as the new implementation still meets the old</a:t>
            </a:r>
          </a:p>
          <a:p>
            <a:pPr algn="l"/>
            <a:r>
              <a:rPr lang="en-US" sz="2000" dirty="0">
                <a:solidFill>
                  <a:schemeClr val="tx1"/>
                </a:solidFill>
              </a:rPr>
              <a:t>   interface.</a:t>
            </a:r>
          </a:p>
          <a:p>
            <a:pPr algn="l"/>
            <a:r>
              <a:rPr lang="en-US" sz="2000" dirty="0">
                <a:solidFill>
                  <a:schemeClr val="tx1"/>
                </a:solidFill>
              </a:rPr>
              <a:t>   Can have multiple simultaneous implementations; clients can't tell</a:t>
            </a:r>
          </a:p>
          <a:p>
            <a:pPr algn="l"/>
            <a:r>
              <a:rPr lang="en-US" sz="2000" dirty="0">
                <a:solidFill>
                  <a:schemeClr val="tx1"/>
                </a:solidFill>
              </a:rPr>
              <a:t>   the difference.</a:t>
            </a:r>
          </a:p>
          <a:p>
            <a:pPr algn="l"/>
            <a:endParaRPr lang="en-US" sz="2000" dirty="0">
              <a:solidFill>
                <a:schemeClr val="tx1"/>
              </a:solidFill>
            </a:endParaRPr>
          </a:p>
          <a:p>
            <a:pPr algn="l"/>
            <a:r>
              <a:rPr lang="en-US" sz="2000" dirty="0">
                <a:solidFill>
                  <a:schemeClr val="tx1"/>
                </a:solidFill>
              </a:rPr>
              <a:t>*) Modularity:</a:t>
            </a:r>
          </a:p>
          <a:p>
            <a:pPr algn="l"/>
            <a:r>
              <a:rPr lang="en-US" sz="2000" dirty="0">
                <a:solidFill>
                  <a:schemeClr val="tx1"/>
                </a:solidFill>
              </a:rPr>
              <a:t>   Can divide program reasoning (e.g. static </a:t>
            </a:r>
            <a:r>
              <a:rPr lang="en-US" sz="2000" dirty="0" err="1">
                <a:solidFill>
                  <a:schemeClr val="tx1"/>
                </a:solidFill>
              </a:rPr>
              <a:t>typechecking</a:t>
            </a:r>
            <a:r>
              <a:rPr lang="en-US" sz="2000" dirty="0">
                <a:solidFill>
                  <a:schemeClr val="tx1"/>
                </a:solidFill>
              </a:rPr>
              <a:t>) into two</a:t>
            </a:r>
          </a:p>
          <a:p>
            <a:pPr algn="l"/>
            <a:r>
              <a:rPr lang="en-US" sz="2000" dirty="0">
                <a:solidFill>
                  <a:schemeClr val="tx1"/>
                </a:solidFill>
              </a:rPr>
              <a:t>   pieces:  check once that an implementation meets its interface;</a:t>
            </a:r>
          </a:p>
          <a:p>
            <a:pPr algn="l"/>
            <a:r>
              <a:rPr lang="en-US" sz="2000" dirty="0">
                <a:solidFill>
                  <a:schemeClr val="tx1"/>
                </a:solidFill>
              </a:rPr>
              <a:t>   separately check clients given this interface.  The </a:t>
            </a:r>
            <a:r>
              <a:rPr lang="en-US" sz="2000" dirty="0" err="1">
                <a:solidFill>
                  <a:schemeClr val="tx1"/>
                </a:solidFill>
              </a:rPr>
              <a:t>impl</a:t>
            </a:r>
            <a:r>
              <a:rPr lang="en-US" sz="2000" dirty="0">
                <a:solidFill>
                  <a:schemeClr val="tx1"/>
                </a:solidFill>
              </a:rPr>
              <a:t> can be</a:t>
            </a:r>
          </a:p>
          <a:p>
            <a:pPr algn="l"/>
            <a:r>
              <a:rPr lang="en-US" sz="2000" dirty="0">
                <a:solidFill>
                  <a:schemeClr val="tx1"/>
                </a:solidFill>
              </a:rPr>
              <a:t>   checked once and reused across multiple clients and multiple</a:t>
            </a:r>
          </a:p>
          <a:p>
            <a:pPr algn="l"/>
            <a:r>
              <a:rPr lang="en-US" sz="2000" dirty="0">
                <a:solidFill>
                  <a:schemeClr val="tx1"/>
                </a:solidFill>
              </a:rPr>
              <a:t>   programs.</a:t>
            </a:r>
          </a:p>
        </p:txBody>
      </p:sp>
      <p:sp>
        <p:nvSpPr>
          <p:cNvPr id="4" name="Slide Number Placeholder 3"/>
          <p:cNvSpPr>
            <a:spLocks noGrp="1"/>
          </p:cNvSpPr>
          <p:nvPr>
            <p:ph type="sldNum" sz="quarter" idx="5"/>
          </p:nvPr>
        </p:nvSpPr>
        <p:spPr/>
        <p:txBody>
          <a:bodyPr/>
          <a:lstStyle/>
          <a:p>
            <a:fld id="{65412767-FFB8-4DC7-B26A-052444C18754}" type="slidenum">
              <a:rPr lang="en-US" smtClean="0"/>
              <a:t>30</a:t>
            </a:fld>
            <a:endParaRPr lang="en-US"/>
          </a:p>
        </p:txBody>
      </p:sp>
    </p:spTree>
    <p:extLst>
      <p:ext uri="{BB962C8B-B14F-4D97-AF65-F5344CB8AC3E}">
        <p14:creationId xmlns:p14="http://schemas.microsoft.com/office/powerpoint/2010/main" val="2907589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800" dirty="0"/>
              <a:t>Some languages have slight deviations. For example, "protected" in Java doesn't just apply to subclasses, but also to other classes in the same package.</a:t>
            </a:r>
          </a:p>
        </p:txBody>
      </p:sp>
      <p:sp>
        <p:nvSpPr>
          <p:cNvPr id="4" name="Slide Number Placeholder 3"/>
          <p:cNvSpPr>
            <a:spLocks noGrp="1"/>
          </p:cNvSpPr>
          <p:nvPr>
            <p:ph type="sldNum" sz="quarter" idx="5"/>
          </p:nvPr>
        </p:nvSpPr>
        <p:spPr/>
        <p:txBody>
          <a:bodyPr/>
          <a:lstStyle/>
          <a:p>
            <a:fld id="{65412767-FFB8-4DC7-B26A-052444C18754}" type="slidenum">
              <a:rPr lang="en-US" smtClean="0"/>
              <a:t>31</a:t>
            </a:fld>
            <a:endParaRPr lang="en-US"/>
          </a:p>
        </p:txBody>
      </p:sp>
    </p:spTree>
    <p:extLst>
      <p:ext uri="{BB962C8B-B14F-4D97-AF65-F5344CB8AC3E}">
        <p14:creationId xmlns:p14="http://schemas.microsoft.com/office/powerpoint/2010/main" val="339504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a:t>
            </a:fld>
            <a:endParaRPr lang="en-US"/>
          </a:p>
        </p:txBody>
      </p:sp>
    </p:spTree>
    <p:extLst>
      <p:ext uri="{BB962C8B-B14F-4D97-AF65-F5344CB8AC3E}">
        <p14:creationId xmlns:p14="http://schemas.microsoft.com/office/powerpoint/2010/main" val="4055446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32</a:t>
            </a:fld>
            <a:endParaRPr lang="en-US"/>
          </a:p>
        </p:txBody>
      </p:sp>
    </p:spTree>
    <p:extLst>
      <p:ext uri="{BB962C8B-B14F-4D97-AF65-F5344CB8AC3E}">
        <p14:creationId xmlns:p14="http://schemas.microsoft.com/office/powerpoint/2010/main" val="1014207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Swift does support an "internal" modifier which limits visibility to classes within the same "package".  I package is like a namespace in C++, and can span multiple source files.</a:t>
            </a:r>
          </a:p>
        </p:txBody>
      </p:sp>
      <p:sp>
        <p:nvSpPr>
          <p:cNvPr id="4" name="Slide Number Placeholder 3"/>
          <p:cNvSpPr>
            <a:spLocks noGrp="1"/>
          </p:cNvSpPr>
          <p:nvPr>
            <p:ph type="sldNum" sz="quarter" idx="5"/>
          </p:nvPr>
        </p:nvSpPr>
        <p:spPr/>
        <p:txBody>
          <a:bodyPr/>
          <a:lstStyle/>
          <a:p>
            <a:fld id="{65412767-FFB8-4DC7-B26A-052444C18754}" type="slidenum">
              <a:rPr lang="en-US" smtClean="0"/>
              <a:t>33</a:t>
            </a:fld>
            <a:endParaRPr lang="en-US"/>
          </a:p>
        </p:txBody>
      </p:sp>
    </p:spTree>
    <p:extLst>
      <p:ext uri="{BB962C8B-B14F-4D97-AF65-F5344CB8AC3E}">
        <p14:creationId xmlns:p14="http://schemas.microsoft.com/office/powerpoint/2010/main" val="122766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34</a:t>
            </a:fld>
            <a:endParaRPr lang="en-US"/>
          </a:p>
        </p:txBody>
      </p:sp>
    </p:spTree>
    <p:extLst>
      <p:ext uri="{BB962C8B-B14F-4D97-AF65-F5344CB8AC3E}">
        <p14:creationId xmlns:p14="http://schemas.microsoft.com/office/powerpoint/2010/main" val="220333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35</a:t>
            </a:fld>
            <a:endParaRPr lang="en-US"/>
          </a:p>
        </p:txBody>
      </p:sp>
    </p:spTree>
    <p:extLst>
      <p:ext uri="{BB962C8B-B14F-4D97-AF65-F5344CB8AC3E}">
        <p14:creationId xmlns:p14="http://schemas.microsoft.com/office/powerpoint/2010/main" val="4193720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doesn't have keywords like public and private for its members. Instead, all methods that are uppercase are PUBLIC, and all methods that are lowercase are PRIVATE!  </a:t>
            </a:r>
          </a:p>
        </p:txBody>
      </p:sp>
      <p:sp>
        <p:nvSpPr>
          <p:cNvPr id="4" name="Slide Number Placeholder 3"/>
          <p:cNvSpPr>
            <a:spLocks noGrp="1"/>
          </p:cNvSpPr>
          <p:nvPr>
            <p:ph type="sldNum" sz="quarter" idx="5"/>
          </p:nvPr>
        </p:nvSpPr>
        <p:spPr/>
        <p:txBody>
          <a:bodyPr/>
          <a:lstStyle/>
          <a:p>
            <a:fld id="{65412767-FFB8-4DC7-B26A-052444C18754}" type="slidenum">
              <a:rPr lang="en-US" smtClean="0"/>
              <a:t>36</a:t>
            </a:fld>
            <a:endParaRPr lang="en-US"/>
          </a:p>
        </p:txBody>
      </p:sp>
    </p:spTree>
    <p:extLst>
      <p:ext uri="{BB962C8B-B14F-4D97-AF65-F5344CB8AC3E}">
        <p14:creationId xmlns:p14="http://schemas.microsoft.com/office/powerpoint/2010/main" val="3622225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37</a:t>
            </a:fld>
            <a:endParaRPr lang="en-US"/>
          </a:p>
        </p:txBody>
      </p:sp>
    </p:spTree>
    <p:extLst>
      <p:ext uri="{BB962C8B-B14F-4D97-AF65-F5344CB8AC3E}">
        <p14:creationId xmlns:p14="http://schemas.microsoft.com/office/powerpoint/2010/main" val="3647773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a:t>
            </a:r>
          </a:p>
        </p:txBody>
      </p:sp>
      <p:sp>
        <p:nvSpPr>
          <p:cNvPr id="4" name="Slide Number Placeholder 3"/>
          <p:cNvSpPr>
            <a:spLocks noGrp="1"/>
          </p:cNvSpPr>
          <p:nvPr>
            <p:ph type="sldNum" sz="quarter" idx="5"/>
          </p:nvPr>
        </p:nvSpPr>
        <p:spPr/>
        <p:txBody>
          <a:bodyPr/>
          <a:lstStyle/>
          <a:p>
            <a:fld id="{65412767-FFB8-4DC7-B26A-052444C18754}" type="slidenum">
              <a:rPr lang="en-US" smtClean="0"/>
              <a:t>39</a:t>
            </a:fld>
            <a:endParaRPr lang="en-US"/>
          </a:p>
        </p:txBody>
      </p:sp>
    </p:spTree>
    <p:extLst>
      <p:ext uri="{BB962C8B-B14F-4D97-AF65-F5344CB8AC3E}">
        <p14:creationId xmlns:p14="http://schemas.microsoft.com/office/powerpoint/2010/main" val="1147688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Guido: "In addition, I decided that rather than making the current object ("this") a special keyword, I would simply make "this" (or its equivalent) the first named argument to a method. Instance variables would just always be referenced as attributes of that argument.</a:t>
            </a:r>
          </a:p>
          <a:p>
            <a:endParaRPr lang="en-US" dirty="0"/>
          </a:p>
          <a:p>
            <a:r>
              <a:rPr lang="en-US" dirty="0"/>
              <a:t>With explicit references, there is no need to have a special syntax for method definitions nor do you have to worry about complicated semantics concerning variable lookup. Instead, one simply defines a function whose first argument corresponds to the instance, which by convention is named "self." For example:</a:t>
            </a:r>
          </a:p>
          <a:p>
            <a:endParaRPr lang="en-US" dirty="0"/>
          </a:p>
          <a:p>
            <a:r>
              <a:rPr lang="en-US" dirty="0"/>
              <a:t>def spam(</a:t>
            </a:r>
            <a:r>
              <a:rPr lang="en-US" dirty="0" err="1"/>
              <a:t>self,y</a:t>
            </a:r>
            <a:r>
              <a:rPr lang="en-US" dirty="0"/>
              <a:t>):</a:t>
            </a:r>
          </a:p>
          <a:p>
            <a:r>
              <a:rPr lang="en-US" dirty="0"/>
              <a:t>    print </a:t>
            </a:r>
            <a:r>
              <a:rPr lang="en-US" dirty="0" err="1"/>
              <a:t>self.x</a:t>
            </a:r>
            <a:r>
              <a:rPr lang="en-US" dirty="0"/>
              <a:t>, y</a:t>
            </a:r>
          </a:p>
          <a:p>
            <a:endParaRPr lang="en-US" dirty="0"/>
          </a:p>
          <a:p>
            <a:r>
              <a:rPr lang="en-US" dirty="0"/>
              <a:t>This approach resembles something I had seen in Modula-3"</a:t>
            </a:r>
          </a:p>
        </p:txBody>
      </p:sp>
      <p:sp>
        <p:nvSpPr>
          <p:cNvPr id="4" name="Slide Number Placeholder 3"/>
          <p:cNvSpPr>
            <a:spLocks noGrp="1"/>
          </p:cNvSpPr>
          <p:nvPr>
            <p:ph type="sldNum" sz="quarter" idx="5"/>
          </p:nvPr>
        </p:nvSpPr>
        <p:spPr/>
        <p:txBody>
          <a:bodyPr/>
          <a:lstStyle/>
          <a:p>
            <a:fld id="{65412767-FFB8-4DC7-B26A-052444C18754}" type="slidenum">
              <a:rPr lang="en-US" smtClean="0"/>
              <a:t>40</a:t>
            </a:fld>
            <a:endParaRPr lang="en-US"/>
          </a:p>
        </p:txBody>
      </p:sp>
    </p:spTree>
    <p:extLst>
      <p:ext uri="{BB962C8B-B14F-4D97-AF65-F5344CB8AC3E}">
        <p14:creationId xmlns:p14="http://schemas.microsoft.com/office/powerpoint/2010/main" val="3014191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bless associates an object with a class.</a:t>
            </a:r>
          </a:p>
          <a:p>
            <a:endParaRPr lang="en-US" dirty="0"/>
          </a:p>
          <a:p>
            <a:r>
              <a:rPr lang="en-US" dirty="0"/>
              <a:t>package </a:t>
            </a:r>
            <a:r>
              <a:rPr lang="en-US" dirty="0" err="1"/>
              <a:t>MyClass</a:t>
            </a:r>
            <a:r>
              <a:rPr lang="en-US" dirty="0"/>
              <a:t>;</a:t>
            </a:r>
          </a:p>
          <a:p>
            <a:r>
              <a:rPr lang="en-US" dirty="0"/>
              <a:t>my $object = { };</a:t>
            </a:r>
          </a:p>
          <a:p>
            <a:r>
              <a:rPr lang="en-US" dirty="0"/>
              <a:t>bless $object, "</a:t>
            </a:r>
            <a:r>
              <a:rPr lang="en-US" dirty="0" err="1"/>
              <a:t>MyClass</a:t>
            </a:r>
            <a:r>
              <a:rPr lang="en-US" dirty="0"/>
              <a:t>";</a:t>
            </a:r>
          </a:p>
          <a:p>
            <a:endParaRPr lang="en-US" dirty="0"/>
          </a:p>
          <a:p>
            <a:r>
              <a:rPr lang="en-US" dirty="0"/>
              <a:t>Now when you invoke a method on $object, Perl know which package to search for the method.</a:t>
            </a:r>
          </a:p>
        </p:txBody>
      </p:sp>
      <p:sp>
        <p:nvSpPr>
          <p:cNvPr id="4" name="Slide Number Placeholder 3"/>
          <p:cNvSpPr>
            <a:spLocks noGrp="1"/>
          </p:cNvSpPr>
          <p:nvPr>
            <p:ph type="sldNum" sz="quarter" idx="5"/>
          </p:nvPr>
        </p:nvSpPr>
        <p:spPr/>
        <p:txBody>
          <a:bodyPr/>
          <a:lstStyle/>
          <a:p>
            <a:fld id="{65412767-FFB8-4DC7-B26A-052444C18754}" type="slidenum">
              <a:rPr lang="en-US" smtClean="0"/>
              <a:t>41</a:t>
            </a:fld>
            <a:endParaRPr lang="en-US"/>
          </a:p>
        </p:txBody>
      </p:sp>
    </p:spTree>
    <p:extLst>
      <p:ext uri="{BB962C8B-B14F-4D97-AF65-F5344CB8AC3E}">
        <p14:creationId xmlns:p14="http://schemas.microsoft.com/office/powerpoint/2010/main" val="181454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42</a:t>
            </a:fld>
            <a:endParaRPr lang="en-US"/>
          </a:p>
        </p:txBody>
      </p:sp>
    </p:spTree>
    <p:extLst>
      <p:ext uri="{BB962C8B-B14F-4D97-AF65-F5344CB8AC3E}">
        <p14:creationId xmlns:p14="http://schemas.microsoft.com/office/powerpoint/2010/main" val="142031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http://archive.computerhistory.org/resources/text/Knuth_Don_X4100/PDF_index/k-9-pdf/k-9-u2293-Record-Handling-Hoare.pdf~</a:t>
            </a:r>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3625835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43</a:t>
            </a:fld>
            <a:endParaRPr lang="en-US"/>
          </a:p>
        </p:txBody>
      </p:sp>
    </p:spTree>
    <p:extLst>
      <p:ext uri="{BB962C8B-B14F-4D97-AF65-F5344CB8AC3E}">
        <p14:creationId xmlns:p14="http://schemas.microsoft.com/office/powerpoint/2010/main" val="2020226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44</a:t>
            </a:fld>
            <a:endParaRPr lang="en-US"/>
          </a:p>
        </p:txBody>
      </p:sp>
    </p:spTree>
    <p:extLst>
      <p:ext uri="{BB962C8B-B14F-4D97-AF65-F5344CB8AC3E}">
        <p14:creationId xmlns:p14="http://schemas.microsoft.com/office/powerpoint/2010/main" val="1951615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45</a:t>
            </a:fld>
            <a:endParaRPr lang="en-US"/>
          </a:p>
        </p:txBody>
      </p:sp>
    </p:spTree>
    <p:extLst>
      <p:ext uri="{BB962C8B-B14F-4D97-AF65-F5344CB8AC3E}">
        <p14:creationId xmlns:p14="http://schemas.microsoft.com/office/powerpoint/2010/main" val="2194966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In many languages, the length/size of a stack is a property since it involves a "simple" computation or literally returning the value of a size member variable. That said, many languages (e.g., C++) do use a method call for this.</a:t>
            </a:r>
          </a:p>
          <a:p>
            <a:r>
              <a:rPr lang="en-US" sz="3200" dirty="0"/>
              <a:t>However, getting the top item of the stack is most often performed using an explicit method call (E.g. </a:t>
            </a:r>
            <a:r>
              <a:rPr lang="en-US" sz="3200" dirty="0" err="1"/>
              <a:t>st.top</a:t>
            </a:r>
            <a:r>
              <a:rPr lang="en-US" sz="3200" dirty="0"/>
              <a:t>()), since this is arguably more like performing a behavior/operation, not just getting an attribute about the stack. </a:t>
            </a:r>
          </a:p>
          <a:p>
            <a:endParaRPr lang="en-US" sz="3200" dirty="0"/>
          </a:p>
        </p:txBody>
      </p:sp>
    </p:spTree>
    <p:extLst>
      <p:ext uri="{BB962C8B-B14F-4D97-AF65-F5344CB8AC3E}">
        <p14:creationId xmlns:p14="http://schemas.microsoft.com/office/powerpoint/2010/main" val="3659839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Note about Scala's setter syntax: The underscore (in def age</a:t>
            </a:r>
            <a:r>
              <a:rPr lang="en-US" sz="2000" b="0" dirty="0"/>
              <a:t>_</a:t>
            </a:r>
            <a:r>
              <a:rPr lang="en-US" sz="2000" dirty="0"/>
              <a:t>= ...) is a special character in Scala and in this case, allows for a space in the method name which essentially makes the method name “age =”. The parentheses and contents dictate the value and type that needs to be passed in.  </a:t>
            </a:r>
          </a:p>
        </p:txBody>
      </p:sp>
      <p:sp>
        <p:nvSpPr>
          <p:cNvPr id="4" name="Slide Number Placeholder 3"/>
          <p:cNvSpPr>
            <a:spLocks noGrp="1"/>
          </p:cNvSpPr>
          <p:nvPr>
            <p:ph type="sldNum" sz="quarter" idx="5"/>
          </p:nvPr>
        </p:nvSpPr>
        <p:spPr/>
        <p:txBody>
          <a:bodyPr/>
          <a:lstStyle/>
          <a:p>
            <a:fld id="{65412767-FFB8-4DC7-B26A-052444C18754}" type="slidenum">
              <a:rPr lang="en-US" smtClean="0"/>
              <a:t>47</a:t>
            </a:fld>
            <a:endParaRPr lang="en-US"/>
          </a:p>
        </p:txBody>
      </p:sp>
    </p:spTree>
    <p:extLst>
      <p:ext uri="{BB962C8B-B14F-4D97-AF65-F5344CB8AC3E}">
        <p14:creationId xmlns:p14="http://schemas.microsoft.com/office/powerpoint/2010/main" val="18943307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48</a:t>
            </a:fld>
            <a:endParaRPr lang="en-US"/>
          </a:p>
        </p:txBody>
      </p:sp>
    </p:spTree>
    <p:extLst>
      <p:ext uri="{BB962C8B-B14F-4D97-AF65-F5344CB8AC3E}">
        <p14:creationId xmlns:p14="http://schemas.microsoft.com/office/powerpoint/2010/main" val="3015360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49</a:t>
            </a:fld>
            <a:endParaRPr lang="en-US"/>
          </a:p>
        </p:txBody>
      </p:sp>
    </p:spTree>
    <p:extLst>
      <p:ext uri="{BB962C8B-B14F-4D97-AF65-F5344CB8AC3E}">
        <p14:creationId xmlns:p14="http://schemas.microsoft.com/office/powerpoint/2010/main" val="1104182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50</a:t>
            </a:fld>
            <a:endParaRPr lang="en-US"/>
          </a:p>
        </p:txBody>
      </p:sp>
    </p:spTree>
    <p:extLst>
      <p:ext uri="{BB962C8B-B14F-4D97-AF65-F5344CB8AC3E}">
        <p14:creationId xmlns:p14="http://schemas.microsoft.com/office/powerpoint/2010/main" val="2513428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Interface</a:t>
            </a:r>
          </a:p>
          <a:p>
            <a:pPr algn="l"/>
            <a:r>
              <a:rPr lang="en-US" sz="1200" dirty="0"/>
              <a:t>An interface is a related group of function prototypes (but not { code }) that describes a collection of behaviors that we want one or more classes to implement.</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51</a:t>
            </a:fld>
            <a:endParaRPr lang="en-US"/>
          </a:p>
        </p:txBody>
      </p:sp>
    </p:spTree>
    <p:extLst>
      <p:ext uri="{BB962C8B-B14F-4D97-AF65-F5344CB8AC3E}">
        <p14:creationId xmlns:p14="http://schemas.microsoft.com/office/powerpoint/2010/main" val="3000948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t>Interfaces specify what a class must do, but not how.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can have these classes support a common </a:t>
            </a:r>
            <a:r>
              <a:rPr lang="en-US" sz="1800" dirty="0">
                <a:solidFill>
                  <a:srgbClr val="00B0F0"/>
                </a:solidFill>
              </a:rPr>
              <a:t>interface</a:t>
            </a:r>
            <a:r>
              <a:rPr lang="en-US" sz="1800" dirty="0"/>
              <a:t>, </a:t>
            </a:r>
            <a:br>
              <a:rPr lang="en-US" sz="1800" dirty="0"/>
            </a:br>
            <a:r>
              <a:rPr lang="en-US" sz="1800" dirty="0"/>
              <a:t>and have each provide its own </a:t>
            </a:r>
            <a:r>
              <a:rPr lang="en-US" sz="1800" dirty="0">
                <a:solidFill>
                  <a:srgbClr val="C00000"/>
                </a:solidFill>
              </a:rPr>
              <a:t>implementation</a:t>
            </a: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With a common interface, we can use objects of these classes in a consistent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algn="l"/>
            <a:endParaRPr lang="en-US" sz="1800" dirty="0"/>
          </a:p>
        </p:txBody>
      </p:sp>
      <p:sp>
        <p:nvSpPr>
          <p:cNvPr id="4" name="Slide Number Placeholder 3"/>
          <p:cNvSpPr>
            <a:spLocks noGrp="1"/>
          </p:cNvSpPr>
          <p:nvPr>
            <p:ph type="sldNum" sz="quarter" idx="5"/>
          </p:nvPr>
        </p:nvSpPr>
        <p:spPr/>
        <p:txBody>
          <a:bodyPr/>
          <a:lstStyle/>
          <a:p>
            <a:fld id="{65412767-FFB8-4DC7-B26A-052444C18754}" type="slidenum">
              <a:rPr lang="en-US" smtClean="0"/>
              <a:t>52</a:t>
            </a:fld>
            <a:endParaRPr lang="en-US"/>
          </a:p>
        </p:txBody>
      </p:sp>
    </p:spTree>
    <p:extLst>
      <p:ext uri="{BB962C8B-B14F-4D97-AF65-F5344CB8AC3E}">
        <p14:creationId xmlns:p14="http://schemas.microsoft.com/office/powerpoint/2010/main" val="3887724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http://archive.computerhistory.org/resources/text/Knuth_Don_X4100/PDF_index/k-9-pdf/k-9-u2293-Record-Handling-Hoare.pdf~</a:t>
            </a:r>
          </a:p>
        </p:txBody>
      </p:sp>
      <p:sp>
        <p:nvSpPr>
          <p:cNvPr id="4" name="Slide Number Placeholder 3"/>
          <p:cNvSpPr>
            <a:spLocks noGrp="1"/>
          </p:cNvSpPr>
          <p:nvPr>
            <p:ph type="sldNum" sz="quarter" idx="5"/>
          </p:nvPr>
        </p:nvSpPr>
        <p:spPr/>
        <p:txBody>
          <a:bodyPr/>
          <a:lstStyle/>
          <a:p>
            <a:fld id="{65412767-FFB8-4DC7-B26A-052444C18754}" type="slidenum">
              <a:rPr lang="en-US" smtClean="0"/>
              <a:t>5</a:t>
            </a:fld>
            <a:endParaRPr lang="en-US"/>
          </a:p>
        </p:txBody>
      </p:sp>
    </p:spTree>
    <p:extLst>
      <p:ext uri="{BB962C8B-B14F-4D97-AF65-F5344CB8AC3E}">
        <p14:creationId xmlns:p14="http://schemas.microsoft.com/office/powerpoint/2010/main" val="399596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53</a:t>
            </a:fld>
            <a:endParaRPr lang="en-US"/>
          </a:p>
        </p:txBody>
      </p:sp>
    </p:spTree>
    <p:extLst>
      <p:ext uri="{BB962C8B-B14F-4D97-AF65-F5344CB8AC3E}">
        <p14:creationId xmlns:p14="http://schemas.microsoft.com/office/powerpoint/2010/main" val="20043122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54</a:t>
            </a:fld>
            <a:endParaRPr lang="en-US"/>
          </a:p>
        </p:txBody>
      </p:sp>
    </p:spTree>
    <p:extLst>
      <p:ext uri="{BB962C8B-B14F-4D97-AF65-F5344CB8AC3E}">
        <p14:creationId xmlns:p14="http://schemas.microsoft.com/office/powerpoint/2010/main" val="4107344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55</a:t>
            </a:fld>
            <a:endParaRPr lang="en-US"/>
          </a:p>
        </p:txBody>
      </p:sp>
    </p:spTree>
    <p:extLst>
      <p:ext uri="{BB962C8B-B14F-4D97-AF65-F5344CB8AC3E}">
        <p14:creationId xmlns:p14="http://schemas.microsoft.com/office/powerpoint/2010/main" val="3363233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The Comparable interface would be a good example of an interface that can be used across many unrelated classes.  Another example is making a class serializable (savable/loadable) to/from disk.</a:t>
            </a:r>
          </a:p>
          <a:p>
            <a:r>
              <a:rPr lang="en-US" sz="3200" dirty="0"/>
              <a:t>Just as we can have one class inherit an interface, we can have an interface inherit from another interface!  The derived interface has all of the methods of the base interface, plus more. </a:t>
            </a:r>
          </a:p>
          <a:p>
            <a:endParaRPr lang="en-US" sz="3200" dirty="0"/>
          </a:p>
          <a:p>
            <a:r>
              <a:rPr lang="en-US" sz="3200" dirty="0"/>
              <a:t>Another use case would be for callbacks. You can have a class implement a callback interface, and then objects can receive callback notifications when an event occurs (e.g., a network connection has terminated).</a:t>
            </a:r>
          </a:p>
        </p:txBody>
      </p:sp>
    </p:spTree>
    <p:extLst>
      <p:ext uri="{BB962C8B-B14F-4D97-AF65-F5344CB8AC3E}">
        <p14:creationId xmlns:p14="http://schemas.microsoft.com/office/powerpoint/2010/main" val="2530395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The </a:t>
            </a:r>
            <a:r>
              <a:rPr lang="en-US" sz="3200" dirty="0" err="1"/>
              <a:t>Iterable</a:t>
            </a:r>
            <a:r>
              <a:rPr lang="en-US" sz="3200" dirty="0"/>
              <a:t> interface lets you easily iterate over all the items in a container using a syntax that's standard to the language.</a:t>
            </a:r>
          </a:p>
        </p:txBody>
      </p:sp>
    </p:spTree>
    <p:extLst>
      <p:ext uri="{BB962C8B-B14F-4D97-AF65-F5344CB8AC3E}">
        <p14:creationId xmlns:p14="http://schemas.microsoft.com/office/powerpoint/2010/main" val="3457083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algn="l"/>
            <a:r>
              <a:rPr lang="en-US" sz="3200" dirty="0"/>
              <a:t>Yes! A class that implements one or more interfaces is a subtype of each interface's type, and so it has its own type, and is also a subtype of each of the interface(s). It can be said that the class has multiple types! A Car has the Car type, the Washable type and the Drivable type!</a:t>
            </a:r>
          </a:p>
          <a:p>
            <a:endParaRPr lang="en-US" sz="3200" dirty="0"/>
          </a:p>
          <a:p>
            <a:r>
              <a:rPr lang="en-US" sz="3200" dirty="0"/>
              <a:t>If a class does not implement all of the methods in an interface, it becomes an abstract class and cannot be used to instantiate objects. You'd need to define a subclass of that class and implement all of the methods in the interface to use it to instantiate objects.</a:t>
            </a:r>
          </a:p>
        </p:txBody>
      </p:sp>
    </p:spTree>
    <p:extLst>
      <p:ext uri="{BB962C8B-B14F-4D97-AF65-F5344CB8AC3E}">
        <p14:creationId xmlns:p14="http://schemas.microsoft.com/office/powerpoint/2010/main" val="2907230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60</a:t>
            </a:fld>
            <a:endParaRPr lang="en-US"/>
          </a:p>
        </p:txBody>
      </p:sp>
    </p:spTree>
    <p:extLst>
      <p:ext uri="{BB962C8B-B14F-4D97-AF65-F5344CB8AC3E}">
        <p14:creationId xmlns:p14="http://schemas.microsoft.com/office/powerpoint/2010/main" val="1127975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61</a:t>
            </a:fld>
            <a:endParaRPr lang="en-US"/>
          </a:p>
        </p:txBody>
      </p:sp>
    </p:spTree>
    <p:extLst>
      <p:ext uri="{BB962C8B-B14F-4D97-AF65-F5344CB8AC3E}">
        <p14:creationId xmlns:p14="http://schemas.microsoft.com/office/powerpoint/2010/main" val="2450235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62</a:t>
            </a:fld>
            <a:endParaRPr lang="en-US"/>
          </a:p>
        </p:txBody>
      </p:sp>
    </p:spTree>
    <p:extLst>
      <p:ext uri="{BB962C8B-B14F-4D97-AF65-F5344CB8AC3E}">
        <p14:creationId xmlns:p14="http://schemas.microsoft.com/office/powerpoint/2010/main" val="3467588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63</a:t>
            </a:fld>
            <a:endParaRPr lang="en-US"/>
          </a:p>
        </p:txBody>
      </p:sp>
    </p:spTree>
    <p:extLst>
      <p:ext uri="{BB962C8B-B14F-4D97-AF65-F5344CB8AC3E}">
        <p14:creationId xmlns:p14="http://schemas.microsoft.com/office/powerpoint/2010/main" val="4156485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http://archive.computerhistory.org/resources/text/Knuth_Don_X4100/PDF_index/k-9-pdf/k-9-u2293-Record-Handling-Hoare.pdf~</a:t>
            </a:r>
          </a:p>
        </p:txBody>
      </p:sp>
      <p:sp>
        <p:nvSpPr>
          <p:cNvPr id="4" name="Slide Number Placeholder 3"/>
          <p:cNvSpPr>
            <a:spLocks noGrp="1"/>
          </p:cNvSpPr>
          <p:nvPr>
            <p:ph type="sldNum" sz="quarter" idx="5"/>
          </p:nvPr>
        </p:nvSpPr>
        <p:spPr/>
        <p:txBody>
          <a:bodyPr/>
          <a:lstStyle/>
          <a:p>
            <a:fld id="{65412767-FFB8-4DC7-B26A-052444C18754}" type="slidenum">
              <a:rPr lang="en-US" smtClean="0"/>
              <a:t>6</a:t>
            </a:fld>
            <a:endParaRPr lang="en-US"/>
          </a:p>
        </p:txBody>
      </p:sp>
    </p:spTree>
    <p:extLst>
      <p:ext uri="{BB962C8B-B14F-4D97-AF65-F5344CB8AC3E}">
        <p14:creationId xmlns:p14="http://schemas.microsoft.com/office/powerpoint/2010/main" val="584012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64</a:t>
            </a:fld>
            <a:endParaRPr lang="en-US"/>
          </a:p>
        </p:txBody>
      </p:sp>
    </p:spTree>
    <p:extLst>
      <p:ext uri="{BB962C8B-B14F-4D97-AF65-F5344CB8AC3E}">
        <p14:creationId xmlns:p14="http://schemas.microsoft.com/office/powerpoint/2010/main" val="2423704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65</a:t>
            </a:fld>
            <a:endParaRPr lang="en-US"/>
          </a:p>
        </p:txBody>
      </p:sp>
    </p:spTree>
    <p:extLst>
      <p:ext uri="{BB962C8B-B14F-4D97-AF65-F5344CB8AC3E}">
        <p14:creationId xmlns:p14="http://schemas.microsoft.com/office/powerpoint/2010/main" val="399010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66</a:t>
            </a:fld>
            <a:endParaRPr lang="en-US"/>
          </a:p>
        </p:txBody>
      </p:sp>
    </p:spTree>
    <p:extLst>
      <p:ext uri="{BB962C8B-B14F-4D97-AF65-F5344CB8AC3E}">
        <p14:creationId xmlns:p14="http://schemas.microsoft.com/office/powerpoint/2010/main" val="450091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67</a:t>
            </a:fld>
            <a:endParaRPr lang="en-US"/>
          </a:p>
        </p:txBody>
      </p:sp>
    </p:spTree>
    <p:extLst>
      <p:ext uri="{BB962C8B-B14F-4D97-AF65-F5344CB8AC3E}">
        <p14:creationId xmlns:p14="http://schemas.microsoft.com/office/powerpoint/2010/main" val="1390814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endParaRPr>
          </a:p>
          <a:p>
            <a:r>
              <a:rPr lang="en-US" dirty="0">
                <a:latin typeface="Consolas" panose="020B0609020204030204" pitchFamily="49" charset="0"/>
              </a:rPr>
              <a:t>class Car: public Washable {</a:t>
            </a:r>
          </a:p>
          <a:p>
            <a:r>
              <a:rPr lang="en-US" dirty="0">
                <a:latin typeface="Consolas" panose="020B0609020204030204" pitchFamily="49" charset="0"/>
              </a:rPr>
              <a:t> 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Vrooom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"Use Towel"; }</a:t>
            </a:r>
          </a:p>
          <a:p>
            <a:r>
              <a:rPr lang="en-US" dirty="0">
                <a:latin typeface="Consolas" panose="020B0609020204030204" pitchFamily="49" charset="0"/>
              </a:rPr>
              <a:t>};</a:t>
            </a:r>
          </a:p>
          <a:p>
            <a:endParaRPr lang="en-US" dirty="0">
              <a:latin typeface="Consolas" panose="020B0609020204030204" pitchFamily="49" charset="0"/>
            </a:endParaRPr>
          </a:p>
          <a:p>
            <a:r>
              <a:rPr lang="en-US" dirty="0"/>
              <a:t>In particular if one type is a subtype of another, it is not necessary for objects of those types to have arisen from classes that are in the subclass relation.</a:t>
            </a:r>
          </a:p>
          <a:p>
            <a:endParaRPr lang="en-US" dirty="0"/>
          </a:p>
          <a:p>
            <a:r>
              <a:rPr lang="en-US" dirty="0"/>
              <a:t>By the same argument, objects of the same type need not have arisen from the same class. They may have been generated by classes with different collections of (hidden) instance variables and method bodies, but whose (visible) methods have the same types.</a:t>
            </a:r>
          </a:p>
          <a:p>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68</a:t>
            </a:fld>
            <a:endParaRPr lang="en-US"/>
          </a:p>
        </p:txBody>
      </p:sp>
    </p:spTree>
    <p:extLst>
      <p:ext uri="{BB962C8B-B14F-4D97-AF65-F5344CB8AC3E}">
        <p14:creationId xmlns:p14="http://schemas.microsoft.com/office/powerpoint/2010/main" val="37322515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sz="3200" dirty="0"/>
          </a:p>
        </p:txBody>
      </p:sp>
    </p:spTree>
    <p:extLst>
      <p:ext uri="{BB962C8B-B14F-4D97-AF65-F5344CB8AC3E}">
        <p14:creationId xmlns:p14="http://schemas.microsoft.com/office/powerpoint/2010/main" val="963212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70</a:t>
            </a:fld>
            <a:endParaRPr lang="en-US"/>
          </a:p>
        </p:txBody>
      </p:sp>
    </p:spTree>
    <p:extLst>
      <p:ext uri="{BB962C8B-B14F-4D97-AF65-F5344CB8AC3E}">
        <p14:creationId xmlns:p14="http://schemas.microsoft.com/office/powerpoint/2010/main" val="62764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71</a:t>
            </a:fld>
            <a:endParaRPr lang="en-US"/>
          </a:p>
        </p:txBody>
      </p:sp>
    </p:spTree>
    <p:extLst>
      <p:ext uri="{BB962C8B-B14F-4D97-AF65-F5344CB8AC3E}">
        <p14:creationId xmlns:p14="http://schemas.microsoft.com/office/powerpoint/2010/main" val="40583963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Our derived class </a:t>
            </a:r>
            <a:r>
              <a:rPr lang="en-US" sz="1800" dirty="0">
                <a:solidFill>
                  <a:srgbClr val="FFC9C9"/>
                </a:solidFill>
              </a:rPr>
              <a:t>privately</a:t>
            </a:r>
            <a:r>
              <a:rPr lang="en-US" sz="1800" dirty="0">
                <a:solidFill>
                  <a:schemeClr val="bg1"/>
                </a:solidFill>
              </a:rPr>
              <a:t> inherits the </a:t>
            </a:r>
            <a:r>
              <a:rPr lang="en-US" sz="1800" dirty="0">
                <a:solidFill>
                  <a:srgbClr val="F1995D"/>
                </a:solidFill>
              </a:rPr>
              <a:t>implementation</a:t>
            </a:r>
            <a:r>
              <a:rPr lang="en-US" sz="1800" dirty="0">
                <a:solidFill>
                  <a:schemeClr val="bg1"/>
                </a:solidFill>
              </a:rPr>
              <a:t> of the base class, but hides the base's </a:t>
            </a:r>
            <a:r>
              <a:rPr lang="en-US" sz="1800" dirty="0">
                <a:solidFill>
                  <a:srgbClr val="00FFFF"/>
                </a:solidFill>
              </a:rPr>
              <a:t>public interface</a:t>
            </a:r>
            <a:r>
              <a:rPr lang="en-US" sz="1800" dirty="0">
                <a:solidFill>
                  <a:schemeClr val="bg1"/>
                </a:solidFill>
              </a:rPr>
              <a:t>.</a:t>
            </a:r>
          </a:p>
          <a:p>
            <a:pPr algn="l"/>
            <a:endParaRPr lang="en-US" sz="1800" b="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72</a:t>
            </a:fld>
            <a:endParaRPr lang="en-US"/>
          </a:p>
        </p:txBody>
      </p:sp>
    </p:spTree>
    <p:extLst>
      <p:ext uri="{BB962C8B-B14F-4D97-AF65-F5344CB8AC3E}">
        <p14:creationId xmlns:p14="http://schemas.microsoft.com/office/powerpoint/2010/main" val="2910812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err="1">
                <a:latin typeface="+mj-lt"/>
                <a:cs typeface="Times New Roman" pitchFamily="18" charset="0"/>
              </a:rPr>
              <a:t>ChatGPT</a:t>
            </a:r>
            <a:r>
              <a:rPr lang="en-US" sz="1800" dirty="0">
                <a:latin typeface="+mj-lt"/>
                <a:cs typeface="Times New Roman" pitchFamily="18" charset="0"/>
              </a:rPr>
              <a:t> says some good stuff:</a:t>
            </a:r>
          </a:p>
          <a:p>
            <a:pPr algn="l"/>
            <a:endParaRPr lang="en-US" sz="1800" dirty="0">
              <a:latin typeface="+mj-lt"/>
              <a:cs typeface="Times New Roman" pitchFamily="18" charset="0"/>
            </a:endParaRPr>
          </a:p>
          <a:p>
            <a:pPr algn="l"/>
            <a:r>
              <a:rPr lang="en-US" sz="1800" dirty="0">
                <a:latin typeface="+mj-lt"/>
                <a:cs typeface="Times New Roman" pitchFamily="18" charset="0"/>
              </a:rPr>
              <a:t>Delegation is often considered preferable to private inheritance in object-oriented programming (OOP) for several reasons:</a:t>
            </a:r>
          </a:p>
          <a:p>
            <a:pPr algn="l"/>
            <a:endParaRPr lang="en-US" sz="1800" dirty="0">
              <a:latin typeface="+mj-lt"/>
              <a:cs typeface="Times New Roman" pitchFamily="18" charset="0"/>
            </a:endParaRPr>
          </a:p>
          <a:p>
            <a:pPr algn="l"/>
            <a:r>
              <a:rPr lang="en-US" sz="1800" dirty="0">
                <a:latin typeface="+mj-lt"/>
                <a:cs typeface="Times New Roman" pitchFamily="18" charset="0"/>
              </a:rPr>
              <a:t>Flexibility and Composition: Delegation allows for greater flexibility and composition of objects. With delegation, an object can delegate specific responsibilities or functionality to another object without being tightly coupled to the implementation details of the delegated object. This promotes code reuse and modular design, as objects can be composed and combined in various ways to achieve desired behaviors.</a:t>
            </a:r>
          </a:p>
          <a:p>
            <a:pPr algn="l"/>
            <a:endParaRPr lang="en-US" sz="1800" dirty="0">
              <a:latin typeface="+mj-lt"/>
              <a:cs typeface="Times New Roman" pitchFamily="18" charset="0"/>
            </a:endParaRPr>
          </a:p>
          <a:p>
            <a:pPr marL="285750" indent="-285750" algn="l">
              <a:buFont typeface="Arial" panose="020B0604020202020204" pitchFamily="34" charset="0"/>
              <a:buChar char="•"/>
            </a:pPr>
            <a:r>
              <a:rPr lang="en-US" sz="1800" dirty="0">
                <a:latin typeface="+mj-lt"/>
                <a:cs typeface="Times New Roman" pitchFamily="18" charset="0"/>
              </a:rPr>
              <a:t>Encapsulation and Information Hiding: Delegation supports encapsulation and information hiding principles of OOP. The delegating object can control and restrict access to the delegated object's internal state and behavior, exposing only the necessary public interface. This improves code maintainability, as changes to the delegated object's implementation do not affect the clients of the delegating object.</a:t>
            </a:r>
          </a:p>
          <a:p>
            <a:pPr marL="285750" indent="-285750" algn="l">
              <a:buFont typeface="Arial" panose="020B0604020202020204" pitchFamily="34" charset="0"/>
              <a:buChar char="•"/>
            </a:pPr>
            <a:r>
              <a:rPr lang="en-US" sz="1800" dirty="0">
                <a:latin typeface="+mj-lt"/>
                <a:cs typeface="Times New Roman" pitchFamily="18" charset="0"/>
              </a:rPr>
              <a:t>Reduced Coupling: Delegation reduces coupling between objects compared to private inheritance. With delegation, objects only need to know about the interface of the delegated object, rather than inheriting its entire implementation. This loose coupling allows for more flexible and independent evolution of both objects, making it easier to modify or replace the delegated object without affecting the delegating object or its clients.</a:t>
            </a:r>
          </a:p>
          <a:p>
            <a:pPr marL="285750" indent="-285750" algn="l">
              <a:buFont typeface="Arial" panose="020B0604020202020204" pitchFamily="34" charset="0"/>
              <a:buChar char="•"/>
            </a:pPr>
            <a:r>
              <a:rPr lang="en-US" sz="1800" dirty="0">
                <a:latin typeface="+mj-lt"/>
                <a:cs typeface="Times New Roman" pitchFamily="18" charset="0"/>
              </a:rPr>
              <a:t>Runtime Polymorphism: Delegation can support runtime polymorphism by allowing the delegated object to be swapped dynamically at runtime. This enables dynamic behavior changes and runtime configuration, as different objects implementing the same interface can be delegated to based on specific conditions or requirements.</a:t>
            </a:r>
          </a:p>
          <a:p>
            <a:pPr marL="285750" indent="-285750" algn="l">
              <a:buFont typeface="Arial" panose="020B0604020202020204" pitchFamily="34" charset="0"/>
              <a:buChar char="•"/>
            </a:pPr>
            <a:r>
              <a:rPr lang="en-US" sz="1800" dirty="0">
                <a:latin typeface="+mj-lt"/>
                <a:cs typeface="Times New Roman" pitchFamily="18" charset="0"/>
              </a:rPr>
              <a:t>Simplified Class Hierarchies: Delegation can help avoid deep and complex class hierarchies that may arise with private inheritance. By using delegation, classes can be kept simpler and more focused on their primary responsibilities, leading to a more maintainable and understandable codebase.</a:t>
            </a:r>
          </a:p>
          <a:p>
            <a:pPr algn="l"/>
            <a:endParaRPr lang="en-US" sz="1800" dirty="0">
              <a:latin typeface="+mj-lt"/>
              <a:cs typeface="Times New Roman" pitchFamily="18" charset="0"/>
            </a:endParaRPr>
          </a:p>
          <a:p>
            <a:pPr algn="l"/>
            <a:r>
              <a:rPr lang="en-US" sz="1800" dirty="0">
                <a:latin typeface="+mj-lt"/>
                <a:cs typeface="Times New Roman" pitchFamily="18" charset="0"/>
              </a:rPr>
              <a:t>It's important to note that private inheritance still has its use cases, such as when you need access to the protected members of the base class or when you want to take advantage of static polymorphism through templates (in languages like C++). However, in many situations, delegation provides a more flexible and robust alternative that aligns better with the principles of OOP.</a:t>
            </a:r>
          </a:p>
        </p:txBody>
      </p:sp>
      <p:sp>
        <p:nvSpPr>
          <p:cNvPr id="4" name="Slide Number Placeholder 3"/>
          <p:cNvSpPr>
            <a:spLocks noGrp="1"/>
          </p:cNvSpPr>
          <p:nvPr>
            <p:ph type="sldNum" sz="quarter" idx="5"/>
          </p:nvPr>
        </p:nvSpPr>
        <p:spPr/>
        <p:txBody>
          <a:bodyPr/>
          <a:lstStyle/>
          <a:p>
            <a:fld id="{65412767-FFB8-4DC7-B26A-052444C18754}" type="slidenum">
              <a:rPr lang="en-US" smtClean="0"/>
              <a:t>73</a:t>
            </a:fld>
            <a:endParaRPr lang="en-US"/>
          </a:p>
        </p:txBody>
      </p:sp>
    </p:spTree>
    <p:extLst>
      <p:ext uri="{BB962C8B-B14F-4D97-AF65-F5344CB8AC3E}">
        <p14:creationId xmlns:p14="http://schemas.microsoft.com/office/powerpoint/2010/main" val="94210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a paper by Ole-Johan Dahl on the origins of </a:t>
            </a:r>
            <a:r>
              <a:rPr lang="en-US" dirty="0" err="1"/>
              <a:t>Simula</a:t>
            </a:r>
            <a:r>
              <a:rPr lang="en-US" dirty="0"/>
              <a:t>:</a:t>
            </a:r>
          </a:p>
          <a:p>
            <a:endParaRPr lang="en-US" dirty="0"/>
          </a:p>
          <a:p>
            <a:r>
              <a:rPr lang="en-US" dirty="0"/>
              <a:t>https://www.mn.uio.no/ifi/english/about/ole-johan-dahl/bibliography/the-birth-of-object-orientation-the-simula-languages.pdf</a:t>
            </a:r>
          </a:p>
        </p:txBody>
      </p:sp>
      <p:sp>
        <p:nvSpPr>
          <p:cNvPr id="4" name="Slide Number Placeholder 3"/>
          <p:cNvSpPr>
            <a:spLocks noGrp="1"/>
          </p:cNvSpPr>
          <p:nvPr>
            <p:ph type="sldNum" sz="quarter" idx="5"/>
          </p:nvPr>
        </p:nvSpPr>
        <p:spPr/>
        <p:txBody>
          <a:bodyPr/>
          <a:lstStyle/>
          <a:p>
            <a:fld id="{65412767-FFB8-4DC7-B26A-052444C18754}" type="slidenum">
              <a:rPr lang="en-US" smtClean="0"/>
              <a:t>7</a:t>
            </a:fld>
            <a:endParaRPr lang="en-US"/>
          </a:p>
        </p:txBody>
      </p:sp>
    </p:spTree>
    <p:extLst>
      <p:ext uri="{BB962C8B-B14F-4D97-AF65-F5344CB8AC3E}">
        <p14:creationId xmlns:p14="http://schemas.microsoft.com/office/powerpoint/2010/main" val="914071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No. We cannot pass a Derived object to a function that accepts a Base object. Why? Because the Derived type is not a subtype of the Base type. When we use implementation heritance, the type relationship is not maintained between the base and derived classes.  Just the implementation is inherited, not the type. So Derived would NOT be a subtype of Base, even though it is a subclass of Base.</a:t>
            </a:r>
          </a:p>
          <a:p>
            <a:endParaRPr lang="en-US" sz="3200" dirty="0"/>
          </a:p>
          <a:p>
            <a:r>
              <a:rPr lang="en-US" sz="3200" dirty="0"/>
              <a:t>You'd want to use implementation inheritance over composition/delegation in a situation where you want your derived class to have access to protected members of the base class. If you use composition, the outer class can't access the protected members of the contained class.</a:t>
            </a:r>
          </a:p>
        </p:txBody>
      </p:sp>
    </p:spTree>
    <p:extLst>
      <p:ext uri="{BB962C8B-B14F-4D97-AF65-F5344CB8AC3E}">
        <p14:creationId xmlns:p14="http://schemas.microsoft.com/office/powerpoint/2010/main" val="6014209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language is using interface inheritance. The dog class implements the Ingests trait (aka interface). It's interesting to note that you can define the interface (trait) AFTER the class was defined and then implement it for the class. This is unlike most other languages (Java, Swift, C++, C#) where you must explicitly state that a class implements an interface at the time you define the class, e.g.:</a:t>
            </a:r>
          </a:p>
          <a:p>
            <a:r>
              <a:rPr lang="en-US" sz="2000" dirty="0"/>
              <a:t>  public class Dog </a:t>
            </a:r>
            <a:r>
              <a:rPr lang="en-US" sz="2000" b="1" dirty="0"/>
              <a:t>implements Ingest </a:t>
            </a:r>
            <a:r>
              <a:rPr lang="en-US" sz="2000" dirty="0"/>
              <a:t>{ // Java</a:t>
            </a:r>
          </a:p>
          <a:p>
            <a:r>
              <a:rPr lang="en-US" sz="2000" dirty="0"/>
              <a:t>  }</a:t>
            </a:r>
          </a:p>
        </p:txBody>
      </p:sp>
      <p:sp>
        <p:nvSpPr>
          <p:cNvPr id="4" name="Slide Number Placeholder 3"/>
          <p:cNvSpPr>
            <a:spLocks noGrp="1"/>
          </p:cNvSpPr>
          <p:nvPr>
            <p:ph type="sldNum" sz="quarter" idx="5"/>
          </p:nvPr>
        </p:nvSpPr>
        <p:spPr/>
        <p:txBody>
          <a:bodyPr/>
          <a:lstStyle/>
          <a:p>
            <a:fld id="{65412767-FFB8-4DC7-B26A-052444C18754}" type="slidenum">
              <a:rPr lang="en-US" smtClean="0"/>
              <a:t>75</a:t>
            </a:fld>
            <a:endParaRPr lang="en-US"/>
          </a:p>
        </p:txBody>
      </p:sp>
    </p:spTree>
    <p:extLst>
      <p:ext uri="{BB962C8B-B14F-4D97-AF65-F5344CB8AC3E}">
        <p14:creationId xmlns:p14="http://schemas.microsoft.com/office/powerpoint/2010/main" val="2766821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76</a:t>
            </a:fld>
            <a:endParaRPr lang="en-US"/>
          </a:p>
        </p:txBody>
      </p:sp>
    </p:spTree>
    <p:extLst>
      <p:ext uri="{BB962C8B-B14F-4D97-AF65-F5344CB8AC3E}">
        <p14:creationId xmlns:p14="http://schemas.microsoft.com/office/powerpoint/2010/main" val="3628397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Source code showing how prototypal inheritance is implemented in JavaScript:</a:t>
            </a:r>
          </a:p>
          <a:p>
            <a:pPr algn="l"/>
            <a:endParaRPr lang="en-US" sz="1800" dirty="0">
              <a:latin typeface="+mj-lt"/>
              <a:cs typeface="Times New Roman" pitchFamily="18" charset="0"/>
            </a:endParaRPr>
          </a:p>
          <a:p>
            <a:pPr algn="l"/>
            <a:r>
              <a:rPr lang="en-US" sz="1800" dirty="0">
                <a:latin typeface="Consolas" panose="020B0609020204030204" pitchFamily="49" charset="0"/>
                <a:cs typeface="Times New Roman" pitchFamily="18" charset="0"/>
              </a:rPr>
              <a:t>// First we define a base/prototype object with fields/methods</a:t>
            </a:r>
          </a:p>
          <a:p>
            <a:r>
              <a:rPr lang="en-US" sz="1800" dirty="0">
                <a:latin typeface="Consolas" panose="020B0609020204030204" pitchFamily="49" charset="0"/>
              </a:rPr>
              <a:t>let </a:t>
            </a:r>
            <a:r>
              <a:rPr lang="en-US" sz="1800" dirty="0">
                <a:solidFill>
                  <a:srgbClr val="FF0000"/>
                </a:solidFill>
                <a:latin typeface="Consolas" panose="020B0609020204030204" pitchFamily="49" charset="0"/>
              </a:rPr>
              <a:t>person</a:t>
            </a:r>
            <a:r>
              <a:rPr lang="en-US" sz="1800" dirty="0">
                <a:latin typeface="Consolas" panose="020B0609020204030204" pitchFamily="49" charset="0"/>
              </a:rPr>
              <a:t> = {</a:t>
            </a:r>
          </a:p>
          <a:p>
            <a:r>
              <a:rPr lang="en-US" sz="1800" dirty="0">
                <a:latin typeface="Consolas" panose="020B0609020204030204" pitchFamily="49" charset="0"/>
              </a:rPr>
              <a:t>    name: "",</a:t>
            </a:r>
          </a:p>
          <a:p>
            <a:r>
              <a:rPr lang="en-US" sz="1800" dirty="0">
                <a:latin typeface="Consolas" panose="020B0609020204030204" pitchFamily="49" charset="0"/>
              </a:rPr>
              <a:t>    </a:t>
            </a:r>
            <a:r>
              <a:rPr lang="en-US" sz="1800" dirty="0" err="1">
                <a:latin typeface="Consolas" panose="020B0609020204030204" pitchFamily="49" charset="0"/>
              </a:rPr>
              <a:t>who_am_i</a:t>
            </a:r>
            <a:r>
              <a:rPr lang="en-US" sz="1800" dirty="0">
                <a:latin typeface="Consolas" panose="020B0609020204030204" pitchFamily="49" charset="0"/>
              </a:rPr>
              <a:t>: function () {</a:t>
            </a:r>
          </a:p>
          <a:p>
            <a:r>
              <a:rPr lang="en-US" sz="1800" dirty="0">
                <a:latin typeface="Consolas" panose="020B0609020204030204" pitchFamily="49" charset="0"/>
              </a:rPr>
              <a:t>        console.log("Hi, I'm " + this.name);</a:t>
            </a:r>
          </a:p>
          <a:p>
            <a:r>
              <a:rPr lang="en-US" sz="1800" dirty="0">
                <a:latin typeface="Consolas" panose="020B0609020204030204" pitchFamily="49" charset="0"/>
              </a:rPr>
              <a:t>    }</a:t>
            </a:r>
          </a:p>
          <a:p>
            <a:r>
              <a:rPr lang="en-US" sz="1800" dirty="0">
                <a:latin typeface="Consolas" panose="020B0609020204030204" pitchFamily="49" charset="0"/>
              </a:rPr>
              <a:t>};</a:t>
            </a:r>
          </a:p>
          <a:p>
            <a:endParaRPr lang="en-US" sz="1800" dirty="0">
              <a:latin typeface="Consolas" panose="020B0609020204030204" pitchFamily="49" charset="0"/>
            </a:endParaRPr>
          </a:p>
          <a:p>
            <a:r>
              <a:rPr lang="en-US" sz="1800" dirty="0">
                <a:latin typeface="Consolas" panose="020B0609020204030204" pitchFamily="49" charset="0"/>
              </a:rPr>
              <a:t>// Then we can create a function to generate a new object based on the prototype object.</a:t>
            </a:r>
          </a:p>
          <a:p>
            <a:r>
              <a:rPr lang="en-US" sz="1800" dirty="0">
                <a:latin typeface="Consolas" panose="020B0609020204030204" pitchFamily="49" charset="0"/>
              </a:rPr>
              <a:t>function </a:t>
            </a:r>
            <a:r>
              <a:rPr lang="en-US" sz="1800" dirty="0" err="1">
                <a:latin typeface="Consolas" panose="020B0609020204030204" pitchFamily="49" charset="0"/>
              </a:rPr>
              <a:t>create_comedian</a:t>
            </a:r>
            <a:r>
              <a:rPr lang="en-US" sz="1800" dirty="0">
                <a:latin typeface="Consolas" panose="020B0609020204030204" pitchFamily="49" charset="0"/>
              </a:rPr>
              <a:t>(name, joke) {</a:t>
            </a:r>
          </a:p>
          <a:p>
            <a:r>
              <a:rPr lang="en-US" sz="1800" dirty="0">
                <a:latin typeface="Consolas" panose="020B0609020204030204" pitchFamily="49" charset="0"/>
              </a:rPr>
              <a:t>    // This creates an empty object, with a __proto__ pointer that points at our person object (above)</a:t>
            </a:r>
          </a:p>
          <a:p>
            <a:r>
              <a:rPr lang="en-US" sz="1800" dirty="0">
                <a:latin typeface="Consolas" panose="020B0609020204030204" pitchFamily="49" charset="0"/>
              </a:rPr>
              <a:t>    let </a:t>
            </a:r>
            <a:r>
              <a:rPr lang="en-US" sz="1800" dirty="0" err="1">
                <a:latin typeface="Consolas" panose="020B0609020204030204" pitchFamily="49" charset="0"/>
              </a:rPr>
              <a:t>new_comedian</a:t>
            </a:r>
            <a:r>
              <a:rPr lang="en-US" sz="1800" dirty="0">
                <a:latin typeface="Consolas" panose="020B0609020204030204" pitchFamily="49" charset="0"/>
              </a:rPr>
              <a:t> = </a:t>
            </a:r>
            <a:r>
              <a:rPr lang="en-US" sz="1800" dirty="0" err="1">
                <a:latin typeface="Consolas" panose="020B0609020204030204" pitchFamily="49" charset="0"/>
              </a:rPr>
              <a:t>Object.create</a:t>
            </a:r>
            <a:r>
              <a:rPr lang="en-US" sz="1800" dirty="0">
                <a:latin typeface="Consolas" panose="020B0609020204030204" pitchFamily="49" charset="0"/>
              </a:rPr>
              <a:t>(</a:t>
            </a:r>
            <a:r>
              <a:rPr lang="en-US" sz="1800" dirty="0">
                <a:solidFill>
                  <a:srgbClr val="FF0000"/>
                </a:solidFill>
                <a:latin typeface="Consolas" panose="020B0609020204030204" pitchFamily="49" charset="0"/>
              </a:rPr>
              <a:t>person</a:t>
            </a:r>
            <a:r>
              <a:rPr lang="en-US" sz="1800" dirty="0">
                <a:latin typeface="Consolas" panose="020B0609020204030204" pitchFamily="49" charset="0"/>
              </a:rPr>
              <a:t>);   </a:t>
            </a:r>
          </a:p>
          <a:p>
            <a:endParaRPr lang="en-US" sz="1800" dirty="0">
              <a:latin typeface="Consolas" panose="020B0609020204030204" pitchFamily="49" charset="0"/>
            </a:endParaRPr>
          </a:p>
          <a:p>
            <a:r>
              <a:rPr lang="en-US" sz="1800" dirty="0">
                <a:latin typeface="Consolas" panose="020B0609020204030204" pitchFamily="49" charset="0"/>
              </a:rPr>
              <a:t>    // Then we add a bunch of fields/methods to our new object</a:t>
            </a:r>
          </a:p>
          <a:p>
            <a:r>
              <a:rPr lang="en-US" sz="1800" dirty="0">
                <a:latin typeface="Consolas" panose="020B0609020204030204" pitchFamily="49" charset="0"/>
              </a:rPr>
              <a:t>    new_comedian.name = name;</a:t>
            </a:r>
          </a:p>
          <a:p>
            <a:r>
              <a:rPr lang="en-US" sz="1800" dirty="0">
                <a:latin typeface="Consolas" panose="020B0609020204030204" pitchFamily="49" charset="0"/>
              </a:rPr>
              <a:t>    </a:t>
            </a:r>
            <a:r>
              <a:rPr lang="en-US" sz="1800" dirty="0" err="1">
                <a:latin typeface="Consolas" panose="020B0609020204030204" pitchFamily="49" charset="0"/>
              </a:rPr>
              <a:t>new_comedian.joke</a:t>
            </a:r>
            <a:r>
              <a:rPr lang="en-US" sz="1800" dirty="0">
                <a:latin typeface="Consolas" panose="020B0609020204030204" pitchFamily="49" charset="0"/>
              </a:rPr>
              <a:t> = joke</a:t>
            </a:r>
          </a:p>
          <a:p>
            <a:r>
              <a:rPr lang="en-US" sz="1800" dirty="0">
                <a:latin typeface="Consolas" panose="020B0609020204030204" pitchFamily="49" charset="0"/>
              </a:rPr>
              <a:t>    </a:t>
            </a:r>
            <a:r>
              <a:rPr lang="en-US" sz="1800" dirty="0" err="1">
                <a:latin typeface="Consolas" panose="020B0609020204030204" pitchFamily="49" charset="0"/>
              </a:rPr>
              <a:t>new_comedian.tell_joke</a:t>
            </a:r>
            <a:r>
              <a:rPr lang="en-US" sz="1800" dirty="0">
                <a:latin typeface="Consolas" panose="020B0609020204030204" pitchFamily="49" charset="0"/>
              </a:rPr>
              <a:t> = function () </a:t>
            </a:r>
            <a:br>
              <a:rPr lang="en-US" sz="1800" dirty="0">
                <a:latin typeface="Consolas" panose="020B0609020204030204" pitchFamily="49" charset="0"/>
              </a:rPr>
            </a:br>
            <a:r>
              <a:rPr lang="en-US" sz="1800" dirty="0">
                <a:latin typeface="Consolas" panose="020B0609020204030204" pitchFamily="49" charset="0"/>
              </a:rPr>
              <a:t>     { console.log("My joke: " + joke); }</a:t>
            </a:r>
          </a:p>
          <a:p>
            <a:r>
              <a:rPr lang="en-US" sz="1800" dirty="0">
                <a:latin typeface="Consolas" panose="020B0609020204030204" pitchFamily="49" charset="0"/>
              </a:rPr>
              <a:t>    </a:t>
            </a:r>
          </a:p>
          <a:p>
            <a:r>
              <a:rPr lang="en-US" sz="1800" dirty="0">
                <a:latin typeface="Consolas" panose="020B0609020204030204" pitchFamily="49" charset="0"/>
              </a:rPr>
              <a:t>    return </a:t>
            </a:r>
            <a:r>
              <a:rPr lang="en-US" sz="1800" dirty="0" err="1">
                <a:latin typeface="Consolas" panose="020B0609020204030204" pitchFamily="49" charset="0"/>
              </a:rPr>
              <a:t>new_comedian</a:t>
            </a:r>
            <a:endParaRPr lang="en-US" sz="1800" dirty="0">
              <a:latin typeface="Consolas" panose="020B0609020204030204" pitchFamily="49" charset="0"/>
            </a:endParaRPr>
          </a:p>
          <a:p>
            <a:r>
              <a:rPr lang="en-US" sz="1800" dirty="0">
                <a:latin typeface="Consolas" panose="020B0609020204030204" pitchFamily="49" charset="0"/>
              </a:rPr>
              <a:t>}</a:t>
            </a:r>
          </a:p>
          <a:p>
            <a:pPr algn="l"/>
            <a:endParaRPr lang="en-US" sz="1800" dirty="0">
              <a:latin typeface="+mj-lt"/>
              <a:cs typeface="Times New Roman" pitchFamily="18" charset="0"/>
            </a:endParaRPr>
          </a:p>
          <a:p>
            <a:pPr algn="l"/>
            <a:r>
              <a:rPr lang="en-US" sz="1800" dirty="0">
                <a:latin typeface="Consolas" panose="020B0609020204030204" pitchFamily="49" charset="0"/>
                <a:cs typeface="Times New Roman" pitchFamily="18" charset="0"/>
              </a:rPr>
              <a:t>// Finally, we can use our function to create a new comedian object, which also has all fields</a:t>
            </a:r>
          </a:p>
          <a:p>
            <a:pPr algn="l"/>
            <a:r>
              <a:rPr lang="en-US" sz="1800" dirty="0">
                <a:latin typeface="Consolas" panose="020B0609020204030204" pitchFamily="49" charset="0"/>
                <a:cs typeface="Times New Roman" pitchFamily="18" charset="0"/>
              </a:rPr>
              <a:t>// and methods found in the person object.</a:t>
            </a:r>
          </a:p>
          <a:p>
            <a:pPr algn="l"/>
            <a:r>
              <a:rPr lang="en-US" sz="1800" dirty="0">
                <a:latin typeface="Consolas" panose="020B0609020204030204" pitchFamily="49" charset="0"/>
                <a:cs typeface="Times New Roman" pitchFamily="18" charset="0"/>
              </a:rPr>
              <a:t>carey = </a:t>
            </a:r>
            <a:r>
              <a:rPr lang="en-US" sz="1800" dirty="0" err="1">
                <a:latin typeface="Consolas" panose="020B0609020204030204" pitchFamily="49" charset="0"/>
                <a:cs typeface="Times New Roman" pitchFamily="18" charset="0"/>
              </a:rPr>
              <a:t>create_comedian</a:t>
            </a:r>
            <a:r>
              <a:rPr lang="en-US" sz="1800" dirty="0">
                <a:latin typeface="Consolas" panose="020B0609020204030204" pitchFamily="49" charset="0"/>
                <a:cs typeface="Times New Roman" pitchFamily="18" charset="0"/>
              </a:rPr>
              <a:t>("</a:t>
            </a:r>
            <a:r>
              <a:rPr lang="en-US" sz="1800" dirty="0" err="1">
                <a:latin typeface="Consolas" panose="020B0609020204030204" pitchFamily="49" charset="0"/>
                <a:cs typeface="Times New Roman" pitchFamily="18" charset="0"/>
              </a:rPr>
              <a:t>Carey","Do</a:t>
            </a:r>
            <a:r>
              <a:rPr lang="en-US" sz="1800" dirty="0">
                <a:latin typeface="Consolas" panose="020B0609020204030204" pitchFamily="49" charset="0"/>
                <a:cs typeface="Times New Roman" pitchFamily="18" charset="0"/>
              </a:rPr>
              <a:t> ants get high on antacid?")</a:t>
            </a:r>
          </a:p>
          <a:p>
            <a:pPr algn="l"/>
            <a:r>
              <a:rPr lang="en-US" sz="1800" dirty="0" err="1">
                <a:latin typeface="Consolas" panose="020B0609020204030204" pitchFamily="49" charset="0"/>
                <a:cs typeface="Times New Roman" pitchFamily="18" charset="0"/>
              </a:rPr>
              <a:t>carey.who_am_i</a:t>
            </a:r>
            <a:r>
              <a:rPr lang="en-US" sz="1800" dirty="0">
                <a:latin typeface="Consolas" panose="020B0609020204030204" pitchFamily="49" charset="0"/>
                <a:cs typeface="Times New Roman" pitchFamily="18" charset="0"/>
              </a:rPr>
              <a:t>()</a:t>
            </a:r>
          </a:p>
          <a:p>
            <a:pPr algn="l"/>
            <a:r>
              <a:rPr lang="en-US" sz="1800" dirty="0" err="1">
                <a:latin typeface="Consolas" panose="020B0609020204030204" pitchFamily="49" charset="0"/>
                <a:cs typeface="Times New Roman" pitchFamily="18" charset="0"/>
              </a:rPr>
              <a:t>carey.tell_joke</a:t>
            </a:r>
            <a:r>
              <a:rPr lang="en-US" sz="1800" dirty="0">
                <a:latin typeface="Consolas" panose="020B0609020204030204" pitchFamily="49" charset="0"/>
                <a:cs typeface="Times New Roman" pitchFamily="18" charset="0"/>
              </a:rPr>
              <a:t>()</a:t>
            </a:r>
          </a:p>
          <a:p>
            <a:pPr algn="l"/>
            <a:r>
              <a:rPr lang="en-US" sz="1800" dirty="0">
                <a:latin typeface="Consolas" panose="020B0609020204030204" pitchFamily="49" charset="0"/>
                <a:cs typeface="Times New Roman" pitchFamily="18" charset="0"/>
              </a:rPr>
              <a:t>console.log(</a:t>
            </a:r>
            <a:r>
              <a:rPr lang="en-US" sz="1800" dirty="0" err="1">
                <a:latin typeface="Consolas" panose="020B0609020204030204" pitchFamily="49" charset="0"/>
                <a:cs typeface="Times New Roman" pitchFamily="18" charset="0"/>
              </a:rPr>
              <a:t>carey.toString</a:t>
            </a:r>
            <a:r>
              <a:rPr lang="en-US" sz="1800" dirty="0">
                <a:latin typeface="Consolas" panose="020B0609020204030204" pitchFamily="49" charset="0"/>
                <a:cs typeface="Times New Roman" pitchFamily="18" charset="0"/>
              </a:rPr>
              <a:t>())  // We can also use methods from </a:t>
            </a:r>
            <a:r>
              <a:rPr lang="en-US" sz="1800" dirty="0" err="1">
                <a:latin typeface="Consolas" panose="020B0609020204030204" pitchFamily="49" charset="0"/>
                <a:cs typeface="Times New Roman" pitchFamily="18" charset="0"/>
              </a:rPr>
              <a:t>JavaScripts</a:t>
            </a:r>
            <a:r>
              <a:rPr lang="en-US" sz="1800" dirty="0">
                <a:latin typeface="Consolas" panose="020B0609020204030204" pitchFamily="49" charset="0"/>
                <a:cs typeface="Times New Roman" pitchFamily="18" charset="0"/>
              </a:rPr>
              <a:t> "Object" object.</a:t>
            </a:r>
          </a:p>
        </p:txBody>
      </p:sp>
      <p:sp>
        <p:nvSpPr>
          <p:cNvPr id="4" name="Slide Number Placeholder 3"/>
          <p:cNvSpPr>
            <a:spLocks noGrp="1"/>
          </p:cNvSpPr>
          <p:nvPr>
            <p:ph type="sldNum" sz="quarter" idx="5"/>
          </p:nvPr>
        </p:nvSpPr>
        <p:spPr/>
        <p:txBody>
          <a:bodyPr/>
          <a:lstStyle/>
          <a:p>
            <a:fld id="{65412767-FFB8-4DC7-B26A-052444C18754}" type="slidenum">
              <a:rPr lang="en-US" smtClean="0"/>
              <a:t>77</a:t>
            </a:fld>
            <a:endParaRPr lang="en-US"/>
          </a:p>
        </p:txBody>
      </p:sp>
    </p:spTree>
    <p:extLst>
      <p:ext uri="{BB962C8B-B14F-4D97-AF65-F5344CB8AC3E}">
        <p14:creationId xmlns:p14="http://schemas.microsoft.com/office/powerpoint/2010/main" val="3783345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Source code showing how prototypal inheritance is implemented in JavaScript:</a:t>
            </a:r>
          </a:p>
          <a:p>
            <a:pPr algn="l"/>
            <a:endParaRPr lang="en-US" sz="1800" dirty="0">
              <a:latin typeface="+mj-lt"/>
              <a:cs typeface="Times New Roman" pitchFamily="18" charset="0"/>
            </a:endParaRPr>
          </a:p>
          <a:p>
            <a:pPr algn="l"/>
            <a:r>
              <a:rPr lang="en-US" sz="1800" dirty="0">
                <a:latin typeface="Consolas" panose="020B0609020204030204" pitchFamily="49" charset="0"/>
                <a:cs typeface="Times New Roman" pitchFamily="18" charset="0"/>
              </a:rPr>
              <a:t>// First we define a base/prototype object with fields/methods</a:t>
            </a:r>
          </a:p>
          <a:p>
            <a:r>
              <a:rPr lang="en-US" sz="1800" dirty="0">
                <a:latin typeface="Consolas" panose="020B0609020204030204" pitchFamily="49" charset="0"/>
              </a:rPr>
              <a:t>let </a:t>
            </a:r>
            <a:r>
              <a:rPr lang="en-US" sz="1800" dirty="0">
                <a:solidFill>
                  <a:srgbClr val="FF0000"/>
                </a:solidFill>
                <a:latin typeface="Consolas" panose="020B0609020204030204" pitchFamily="49" charset="0"/>
              </a:rPr>
              <a:t>person</a:t>
            </a:r>
            <a:r>
              <a:rPr lang="en-US" sz="1800" dirty="0">
                <a:latin typeface="Consolas" panose="020B0609020204030204" pitchFamily="49" charset="0"/>
              </a:rPr>
              <a:t> = {</a:t>
            </a:r>
          </a:p>
          <a:p>
            <a:r>
              <a:rPr lang="en-US" sz="1800" dirty="0">
                <a:latin typeface="Consolas" panose="020B0609020204030204" pitchFamily="49" charset="0"/>
              </a:rPr>
              <a:t>    name: "",</a:t>
            </a:r>
          </a:p>
          <a:p>
            <a:r>
              <a:rPr lang="en-US" sz="1800" dirty="0">
                <a:latin typeface="Consolas" panose="020B0609020204030204" pitchFamily="49" charset="0"/>
              </a:rPr>
              <a:t>    </a:t>
            </a:r>
            <a:r>
              <a:rPr lang="en-US" sz="1800" dirty="0" err="1">
                <a:latin typeface="Consolas" panose="020B0609020204030204" pitchFamily="49" charset="0"/>
              </a:rPr>
              <a:t>who_am_i</a:t>
            </a:r>
            <a:r>
              <a:rPr lang="en-US" sz="1800" dirty="0">
                <a:latin typeface="Consolas" panose="020B0609020204030204" pitchFamily="49" charset="0"/>
              </a:rPr>
              <a:t>: function () {</a:t>
            </a:r>
          </a:p>
          <a:p>
            <a:r>
              <a:rPr lang="en-US" sz="1800" dirty="0">
                <a:latin typeface="Consolas" panose="020B0609020204030204" pitchFamily="49" charset="0"/>
              </a:rPr>
              <a:t>        console.log("Hi, I'm " + this.name);</a:t>
            </a:r>
          </a:p>
          <a:p>
            <a:r>
              <a:rPr lang="en-US" sz="1800" dirty="0">
                <a:latin typeface="Consolas" panose="020B0609020204030204" pitchFamily="49" charset="0"/>
              </a:rPr>
              <a:t>    }</a:t>
            </a:r>
          </a:p>
          <a:p>
            <a:r>
              <a:rPr lang="en-US" sz="1800" dirty="0">
                <a:latin typeface="Consolas" panose="020B0609020204030204" pitchFamily="49" charset="0"/>
              </a:rPr>
              <a:t>};</a:t>
            </a:r>
          </a:p>
          <a:p>
            <a:endParaRPr lang="en-US" sz="1800" dirty="0">
              <a:latin typeface="Consolas" panose="020B0609020204030204" pitchFamily="49" charset="0"/>
            </a:endParaRPr>
          </a:p>
          <a:p>
            <a:r>
              <a:rPr lang="en-US" sz="1800" dirty="0">
                <a:latin typeface="Consolas" panose="020B0609020204030204" pitchFamily="49" charset="0"/>
              </a:rPr>
              <a:t>// Then we can create a function to generate a new object based on the prototype object.</a:t>
            </a:r>
          </a:p>
          <a:p>
            <a:r>
              <a:rPr lang="en-US" sz="1800" dirty="0">
                <a:latin typeface="Consolas" panose="020B0609020204030204" pitchFamily="49" charset="0"/>
              </a:rPr>
              <a:t>function </a:t>
            </a:r>
            <a:r>
              <a:rPr lang="en-US" sz="1800" dirty="0" err="1">
                <a:latin typeface="Consolas" panose="020B0609020204030204" pitchFamily="49" charset="0"/>
              </a:rPr>
              <a:t>create_comedian</a:t>
            </a:r>
            <a:r>
              <a:rPr lang="en-US" sz="1800" dirty="0">
                <a:latin typeface="Consolas" panose="020B0609020204030204" pitchFamily="49" charset="0"/>
              </a:rPr>
              <a:t>(name, joke) {</a:t>
            </a:r>
          </a:p>
          <a:p>
            <a:r>
              <a:rPr lang="en-US" sz="1800" dirty="0">
                <a:latin typeface="Consolas" panose="020B0609020204030204" pitchFamily="49" charset="0"/>
              </a:rPr>
              <a:t>    // This creates an empty object, with a __proto__ pointer that points at our person object (above)</a:t>
            </a:r>
          </a:p>
          <a:p>
            <a:r>
              <a:rPr lang="en-US" sz="1800" dirty="0">
                <a:latin typeface="Consolas" panose="020B0609020204030204" pitchFamily="49" charset="0"/>
              </a:rPr>
              <a:t>    let </a:t>
            </a:r>
            <a:r>
              <a:rPr lang="en-US" sz="1800" dirty="0" err="1">
                <a:latin typeface="Consolas" panose="020B0609020204030204" pitchFamily="49" charset="0"/>
              </a:rPr>
              <a:t>new_comedian</a:t>
            </a:r>
            <a:r>
              <a:rPr lang="en-US" sz="1800" dirty="0">
                <a:latin typeface="Consolas" panose="020B0609020204030204" pitchFamily="49" charset="0"/>
              </a:rPr>
              <a:t> = </a:t>
            </a:r>
            <a:r>
              <a:rPr lang="en-US" sz="1800" dirty="0" err="1">
                <a:latin typeface="Consolas" panose="020B0609020204030204" pitchFamily="49" charset="0"/>
              </a:rPr>
              <a:t>Object.create</a:t>
            </a:r>
            <a:r>
              <a:rPr lang="en-US" sz="1800" dirty="0">
                <a:latin typeface="Consolas" panose="020B0609020204030204" pitchFamily="49" charset="0"/>
              </a:rPr>
              <a:t>(</a:t>
            </a:r>
            <a:r>
              <a:rPr lang="en-US" sz="1800" dirty="0">
                <a:solidFill>
                  <a:srgbClr val="FF0000"/>
                </a:solidFill>
                <a:latin typeface="Consolas" panose="020B0609020204030204" pitchFamily="49" charset="0"/>
              </a:rPr>
              <a:t>person</a:t>
            </a:r>
            <a:r>
              <a:rPr lang="en-US" sz="1800" dirty="0">
                <a:latin typeface="Consolas" panose="020B0609020204030204" pitchFamily="49" charset="0"/>
              </a:rPr>
              <a:t>);   </a:t>
            </a:r>
          </a:p>
          <a:p>
            <a:endParaRPr lang="en-US" sz="1800" dirty="0">
              <a:latin typeface="Consolas" panose="020B0609020204030204" pitchFamily="49" charset="0"/>
            </a:endParaRPr>
          </a:p>
          <a:p>
            <a:r>
              <a:rPr lang="en-US" sz="1800" dirty="0">
                <a:latin typeface="Consolas" panose="020B0609020204030204" pitchFamily="49" charset="0"/>
              </a:rPr>
              <a:t>    // Then we add a bunch of fields/methods to our new object</a:t>
            </a:r>
          </a:p>
          <a:p>
            <a:r>
              <a:rPr lang="en-US" sz="1800" dirty="0">
                <a:latin typeface="Consolas" panose="020B0609020204030204" pitchFamily="49" charset="0"/>
              </a:rPr>
              <a:t>    new_comedian.name = name;</a:t>
            </a:r>
          </a:p>
          <a:p>
            <a:r>
              <a:rPr lang="en-US" sz="1800" dirty="0">
                <a:latin typeface="Consolas" panose="020B0609020204030204" pitchFamily="49" charset="0"/>
              </a:rPr>
              <a:t>    </a:t>
            </a:r>
            <a:r>
              <a:rPr lang="en-US" sz="1800" dirty="0" err="1">
                <a:latin typeface="Consolas" panose="020B0609020204030204" pitchFamily="49" charset="0"/>
              </a:rPr>
              <a:t>new_comedian.joke</a:t>
            </a:r>
            <a:r>
              <a:rPr lang="en-US" sz="1800" dirty="0">
                <a:latin typeface="Consolas" panose="020B0609020204030204" pitchFamily="49" charset="0"/>
              </a:rPr>
              <a:t> = joke</a:t>
            </a:r>
          </a:p>
          <a:p>
            <a:r>
              <a:rPr lang="en-US" sz="1800" dirty="0">
                <a:latin typeface="Consolas" panose="020B0609020204030204" pitchFamily="49" charset="0"/>
              </a:rPr>
              <a:t>    </a:t>
            </a:r>
            <a:r>
              <a:rPr lang="en-US" sz="1800" dirty="0" err="1">
                <a:latin typeface="Consolas" panose="020B0609020204030204" pitchFamily="49" charset="0"/>
              </a:rPr>
              <a:t>new_comedian.tell_joke</a:t>
            </a:r>
            <a:r>
              <a:rPr lang="en-US" sz="1800" dirty="0">
                <a:latin typeface="Consolas" panose="020B0609020204030204" pitchFamily="49" charset="0"/>
              </a:rPr>
              <a:t> = function () </a:t>
            </a:r>
            <a:br>
              <a:rPr lang="en-US" sz="1800" dirty="0">
                <a:latin typeface="Consolas" panose="020B0609020204030204" pitchFamily="49" charset="0"/>
              </a:rPr>
            </a:br>
            <a:r>
              <a:rPr lang="en-US" sz="1800" dirty="0">
                <a:latin typeface="Consolas" panose="020B0609020204030204" pitchFamily="49" charset="0"/>
              </a:rPr>
              <a:t>     { console.log("My joke: " + joke); }</a:t>
            </a:r>
          </a:p>
          <a:p>
            <a:r>
              <a:rPr lang="en-US" sz="1800" dirty="0">
                <a:latin typeface="Consolas" panose="020B0609020204030204" pitchFamily="49" charset="0"/>
              </a:rPr>
              <a:t>    </a:t>
            </a:r>
          </a:p>
          <a:p>
            <a:r>
              <a:rPr lang="en-US" sz="1800" dirty="0">
                <a:latin typeface="Consolas" panose="020B0609020204030204" pitchFamily="49" charset="0"/>
              </a:rPr>
              <a:t>    return </a:t>
            </a:r>
            <a:r>
              <a:rPr lang="en-US" sz="1800" dirty="0" err="1">
                <a:latin typeface="Consolas" panose="020B0609020204030204" pitchFamily="49" charset="0"/>
              </a:rPr>
              <a:t>new_comedian</a:t>
            </a:r>
            <a:endParaRPr lang="en-US" sz="1800" dirty="0">
              <a:latin typeface="Consolas" panose="020B0609020204030204" pitchFamily="49" charset="0"/>
            </a:endParaRPr>
          </a:p>
          <a:p>
            <a:r>
              <a:rPr lang="en-US" sz="1800" dirty="0">
                <a:latin typeface="Consolas" panose="020B0609020204030204" pitchFamily="49" charset="0"/>
              </a:rPr>
              <a:t>}</a:t>
            </a:r>
          </a:p>
          <a:p>
            <a:pPr algn="l"/>
            <a:endParaRPr lang="en-US" sz="1800" dirty="0">
              <a:latin typeface="+mj-lt"/>
              <a:cs typeface="Times New Roman" pitchFamily="18" charset="0"/>
            </a:endParaRPr>
          </a:p>
          <a:p>
            <a:pPr algn="l"/>
            <a:r>
              <a:rPr lang="en-US" sz="1800" dirty="0">
                <a:latin typeface="Consolas" panose="020B0609020204030204" pitchFamily="49" charset="0"/>
                <a:cs typeface="Times New Roman" pitchFamily="18" charset="0"/>
              </a:rPr>
              <a:t>// Finally, we can use our function to create a new comedian object, which also has all fields</a:t>
            </a:r>
          </a:p>
          <a:p>
            <a:pPr algn="l"/>
            <a:r>
              <a:rPr lang="en-US" sz="1800" dirty="0">
                <a:latin typeface="Consolas" panose="020B0609020204030204" pitchFamily="49" charset="0"/>
                <a:cs typeface="Times New Roman" pitchFamily="18" charset="0"/>
              </a:rPr>
              <a:t>// and methods found in the person object.</a:t>
            </a:r>
          </a:p>
          <a:p>
            <a:pPr algn="l"/>
            <a:r>
              <a:rPr lang="en-US" sz="1800" dirty="0">
                <a:latin typeface="Consolas" panose="020B0609020204030204" pitchFamily="49" charset="0"/>
                <a:cs typeface="Times New Roman" pitchFamily="18" charset="0"/>
              </a:rPr>
              <a:t>carey = </a:t>
            </a:r>
            <a:r>
              <a:rPr lang="en-US" sz="1800" dirty="0" err="1">
                <a:latin typeface="Consolas" panose="020B0609020204030204" pitchFamily="49" charset="0"/>
                <a:cs typeface="Times New Roman" pitchFamily="18" charset="0"/>
              </a:rPr>
              <a:t>create_comedian</a:t>
            </a:r>
            <a:r>
              <a:rPr lang="en-US" sz="1800" dirty="0">
                <a:latin typeface="Consolas" panose="020B0609020204030204" pitchFamily="49" charset="0"/>
                <a:cs typeface="Times New Roman" pitchFamily="18" charset="0"/>
              </a:rPr>
              <a:t>("</a:t>
            </a:r>
            <a:r>
              <a:rPr lang="en-US" sz="1800" dirty="0" err="1">
                <a:latin typeface="Consolas" panose="020B0609020204030204" pitchFamily="49" charset="0"/>
                <a:cs typeface="Times New Roman" pitchFamily="18" charset="0"/>
              </a:rPr>
              <a:t>Carey","Do</a:t>
            </a:r>
            <a:r>
              <a:rPr lang="en-US" sz="1800" dirty="0">
                <a:latin typeface="Consolas" panose="020B0609020204030204" pitchFamily="49" charset="0"/>
                <a:cs typeface="Times New Roman" pitchFamily="18" charset="0"/>
              </a:rPr>
              <a:t> ants get high on antacid?")</a:t>
            </a:r>
          </a:p>
          <a:p>
            <a:pPr algn="l"/>
            <a:r>
              <a:rPr lang="en-US" sz="1800" dirty="0" err="1">
                <a:latin typeface="Consolas" panose="020B0609020204030204" pitchFamily="49" charset="0"/>
                <a:cs typeface="Times New Roman" pitchFamily="18" charset="0"/>
              </a:rPr>
              <a:t>carey.who_am_i</a:t>
            </a:r>
            <a:r>
              <a:rPr lang="en-US" sz="1800" dirty="0">
                <a:latin typeface="Consolas" panose="020B0609020204030204" pitchFamily="49" charset="0"/>
                <a:cs typeface="Times New Roman" pitchFamily="18" charset="0"/>
              </a:rPr>
              <a:t>()</a:t>
            </a:r>
          </a:p>
          <a:p>
            <a:pPr algn="l"/>
            <a:r>
              <a:rPr lang="en-US" sz="1800" dirty="0" err="1">
                <a:latin typeface="Consolas" panose="020B0609020204030204" pitchFamily="49" charset="0"/>
                <a:cs typeface="Times New Roman" pitchFamily="18" charset="0"/>
              </a:rPr>
              <a:t>carey.tell_joke</a:t>
            </a:r>
            <a:r>
              <a:rPr lang="en-US" sz="1800" dirty="0">
                <a:latin typeface="Consolas" panose="020B0609020204030204" pitchFamily="49" charset="0"/>
                <a:cs typeface="Times New Roman" pitchFamily="18" charset="0"/>
              </a:rPr>
              <a:t>()</a:t>
            </a:r>
          </a:p>
          <a:p>
            <a:pPr algn="l"/>
            <a:r>
              <a:rPr lang="en-US" sz="1800" dirty="0">
                <a:latin typeface="Consolas" panose="020B0609020204030204" pitchFamily="49" charset="0"/>
                <a:cs typeface="Times New Roman" pitchFamily="18" charset="0"/>
              </a:rPr>
              <a:t>console.log(</a:t>
            </a:r>
            <a:r>
              <a:rPr lang="en-US" sz="1800" dirty="0" err="1">
                <a:latin typeface="Consolas" panose="020B0609020204030204" pitchFamily="49" charset="0"/>
                <a:cs typeface="Times New Roman" pitchFamily="18" charset="0"/>
              </a:rPr>
              <a:t>carey.toString</a:t>
            </a:r>
            <a:r>
              <a:rPr lang="en-US" sz="1800" dirty="0">
                <a:latin typeface="Consolas" panose="020B0609020204030204" pitchFamily="49" charset="0"/>
                <a:cs typeface="Times New Roman" pitchFamily="18" charset="0"/>
              </a:rPr>
              <a:t>())  // We can also use methods from </a:t>
            </a:r>
            <a:r>
              <a:rPr lang="en-US" sz="1800" dirty="0" err="1">
                <a:latin typeface="Consolas" panose="020B0609020204030204" pitchFamily="49" charset="0"/>
                <a:cs typeface="Times New Roman" pitchFamily="18" charset="0"/>
              </a:rPr>
              <a:t>JavaScripts</a:t>
            </a:r>
            <a:r>
              <a:rPr lang="en-US" sz="1800" dirty="0">
                <a:latin typeface="Consolas" panose="020B0609020204030204" pitchFamily="49" charset="0"/>
                <a:cs typeface="Times New Roman" pitchFamily="18" charset="0"/>
              </a:rPr>
              <a:t> "Object" object.</a:t>
            </a:r>
          </a:p>
        </p:txBody>
      </p:sp>
      <p:sp>
        <p:nvSpPr>
          <p:cNvPr id="4" name="Slide Number Placeholder 3"/>
          <p:cNvSpPr>
            <a:spLocks noGrp="1"/>
          </p:cNvSpPr>
          <p:nvPr>
            <p:ph type="sldNum" sz="quarter" idx="5"/>
          </p:nvPr>
        </p:nvSpPr>
        <p:spPr/>
        <p:txBody>
          <a:bodyPr/>
          <a:lstStyle/>
          <a:p>
            <a:fld id="{65412767-FFB8-4DC7-B26A-052444C18754}" type="slidenum">
              <a:rPr lang="en-US" smtClean="0"/>
              <a:t>78</a:t>
            </a:fld>
            <a:endParaRPr lang="en-US"/>
          </a:p>
        </p:txBody>
      </p:sp>
    </p:spTree>
    <p:extLst>
      <p:ext uri="{BB962C8B-B14F-4D97-AF65-F5344CB8AC3E}">
        <p14:creationId xmlns:p14="http://schemas.microsoft.com/office/powerpoint/2010/main" val="2124518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80</a:t>
            </a:fld>
            <a:endParaRPr lang="en-US"/>
          </a:p>
        </p:txBody>
      </p:sp>
    </p:spTree>
    <p:extLst>
      <p:ext uri="{BB962C8B-B14F-4D97-AF65-F5344CB8AC3E}">
        <p14:creationId xmlns:p14="http://schemas.microsoft.com/office/powerpoint/2010/main" val="39169100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81</a:t>
            </a:fld>
            <a:endParaRPr lang="en-US"/>
          </a:p>
        </p:txBody>
      </p:sp>
    </p:spTree>
    <p:extLst>
      <p:ext uri="{BB962C8B-B14F-4D97-AF65-F5344CB8AC3E}">
        <p14:creationId xmlns:p14="http://schemas.microsoft.com/office/powerpoint/2010/main" val="42552464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82</a:t>
            </a:fld>
            <a:endParaRPr lang="en-US"/>
          </a:p>
        </p:txBody>
      </p:sp>
    </p:spTree>
    <p:extLst>
      <p:ext uri="{BB962C8B-B14F-4D97-AF65-F5344CB8AC3E}">
        <p14:creationId xmlns:p14="http://schemas.microsoft.com/office/powerpoint/2010/main" val="37545928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83</a:t>
            </a:fld>
            <a:endParaRPr lang="en-US"/>
          </a:p>
        </p:txBody>
      </p:sp>
    </p:spTree>
    <p:extLst>
      <p:ext uri="{BB962C8B-B14F-4D97-AF65-F5344CB8AC3E}">
        <p14:creationId xmlns:p14="http://schemas.microsoft.com/office/powerpoint/2010/main" val="14378879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84</a:t>
            </a:fld>
            <a:endParaRPr lang="en-US"/>
          </a:p>
        </p:txBody>
      </p:sp>
    </p:spTree>
    <p:extLst>
      <p:ext uri="{BB962C8B-B14F-4D97-AF65-F5344CB8AC3E}">
        <p14:creationId xmlns:p14="http://schemas.microsoft.com/office/powerpoint/2010/main" val="82244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a paper by Ole-Johan Dahl on the origins of </a:t>
            </a:r>
            <a:r>
              <a:rPr lang="en-US" dirty="0" err="1"/>
              <a:t>Simula</a:t>
            </a:r>
            <a:r>
              <a:rPr lang="en-US" dirty="0"/>
              <a:t>:</a:t>
            </a:r>
          </a:p>
          <a:p>
            <a:endParaRPr lang="en-US" dirty="0"/>
          </a:p>
          <a:p>
            <a:r>
              <a:rPr lang="en-US" dirty="0"/>
              <a:t>https://www.mn.uio.no/ifi/english/about/ole-johan-dahl/bibliography/the-birth-of-object-orientation-the-simula-languages.pdf</a:t>
            </a:r>
          </a:p>
        </p:txBody>
      </p:sp>
      <p:sp>
        <p:nvSpPr>
          <p:cNvPr id="4" name="Slide Number Placeholder 3"/>
          <p:cNvSpPr>
            <a:spLocks noGrp="1"/>
          </p:cNvSpPr>
          <p:nvPr>
            <p:ph type="sldNum" sz="quarter" idx="5"/>
          </p:nvPr>
        </p:nvSpPr>
        <p:spPr/>
        <p:txBody>
          <a:bodyPr/>
          <a:lstStyle/>
          <a:p>
            <a:fld id="{65412767-FFB8-4DC7-B26A-052444C18754}" type="slidenum">
              <a:rPr lang="en-US" smtClean="0"/>
              <a:t>8</a:t>
            </a:fld>
            <a:endParaRPr lang="en-US"/>
          </a:p>
        </p:txBody>
      </p:sp>
    </p:spTree>
    <p:extLst>
      <p:ext uri="{BB962C8B-B14F-4D97-AF65-F5344CB8AC3E}">
        <p14:creationId xmlns:p14="http://schemas.microsoft.com/office/powerpoint/2010/main" val="20756315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85</a:t>
            </a:fld>
            <a:endParaRPr lang="en-US"/>
          </a:p>
        </p:txBody>
      </p:sp>
    </p:spTree>
    <p:extLst>
      <p:ext uri="{BB962C8B-B14F-4D97-AF65-F5344CB8AC3E}">
        <p14:creationId xmlns:p14="http://schemas.microsoft.com/office/powerpoint/2010/main" val="35039444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Constructing from base to most derived: This enables a subclass to leverage the methods in a superclass.  Since every subclass knows explicitly about the methods of its superclass, it might expect to be able to leverage these base methods in its constructor. But it can't safely do so unless the superclass(es) have already been constructed themselves properly.  In contrast, a superclass knows nothing about its subclasses, so there's no value in initializing the subclass before the superclass.</a:t>
            </a:r>
          </a:p>
        </p:txBody>
      </p:sp>
    </p:spTree>
    <p:extLst>
      <p:ext uri="{BB962C8B-B14F-4D97-AF65-F5344CB8AC3E}">
        <p14:creationId xmlns:p14="http://schemas.microsoft.com/office/powerpoint/2010/main" val="36690562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language requires the programmer to add an explicit calls to the superclass constructor, even if the superclass constructor is a "default constructors" that doesn't take any formal parameters.  We see this because the name was never initialized to anonymous, the default value if we were to call the base class constructor.</a:t>
            </a:r>
          </a:p>
        </p:txBody>
      </p:sp>
      <p:sp>
        <p:nvSpPr>
          <p:cNvPr id="4" name="Slide Number Placeholder 3"/>
          <p:cNvSpPr>
            <a:spLocks noGrp="1"/>
          </p:cNvSpPr>
          <p:nvPr>
            <p:ph type="sldNum" sz="quarter" idx="5"/>
          </p:nvPr>
        </p:nvSpPr>
        <p:spPr/>
        <p:txBody>
          <a:bodyPr/>
          <a:lstStyle/>
          <a:p>
            <a:fld id="{65412767-FFB8-4DC7-B26A-052444C18754}" type="slidenum">
              <a:rPr lang="en-US" smtClean="0"/>
              <a:t>87</a:t>
            </a:fld>
            <a:endParaRPr lang="en-US"/>
          </a:p>
        </p:txBody>
      </p:sp>
    </p:spTree>
    <p:extLst>
      <p:ext uri="{BB962C8B-B14F-4D97-AF65-F5344CB8AC3E}">
        <p14:creationId xmlns:p14="http://schemas.microsoft.com/office/powerpoint/2010/main" val="2679791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88</a:t>
            </a:fld>
            <a:endParaRPr lang="en-US"/>
          </a:p>
        </p:txBody>
      </p:sp>
    </p:spTree>
    <p:extLst>
      <p:ext uri="{BB962C8B-B14F-4D97-AF65-F5344CB8AC3E}">
        <p14:creationId xmlns:p14="http://schemas.microsoft.com/office/powerpoint/2010/main" val="8167190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89</a:t>
            </a:fld>
            <a:endParaRPr lang="en-US"/>
          </a:p>
        </p:txBody>
      </p:sp>
    </p:spTree>
    <p:extLst>
      <p:ext uri="{BB962C8B-B14F-4D97-AF65-F5344CB8AC3E}">
        <p14:creationId xmlns:p14="http://schemas.microsoft.com/office/powerpoint/2010/main" val="1450158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90</a:t>
            </a:fld>
            <a:endParaRPr lang="en-US"/>
          </a:p>
        </p:txBody>
      </p:sp>
    </p:spTree>
    <p:extLst>
      <p:ext uri="{BB962C8B-B14F-4D97-AF65-F5344CB8AC3E}">
        <p14:creationId xmlns:p14="http://schemas.microsoft.com/office/powerpoint/2010/main" val="3466157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The @final decorator in python is meant as a hint for linters/code checkers, but the interpreter doesn't use this at all or generate any errors/warnings.</a:t>
            </a:r>
          </a:p>
        </p:txBody>
      </p:sp>
      <p:sp>
        <p:nvSpPr>
          <p:cNvPr id="4" name="Slide Number Placeholder 3"/>
          <p:cNvSpPr>
            <a:spLocks noGrp="1"/>
          </p:cNvSpPr>
          <p:nvPr>
            <p:ph type="sldNum" sz="quarter" idx="5"/>
          </p:nvPr>
        </p:nvSpPr>
        <p:spPr/>
        <p:txBody>
          <a:bodyPr/>
          <a:lstStyle/>
          <a:p>
            <a:fld id="{65412767-FFB8-4DC7-B26A-052444C18754}" type="slidenum">
              <a:rPr lang="en-US" smtClean="0"/>
              <a:t>91</a:t>
            </a:fld>
            <a:endParaRPr lang="en-US"/>
          </a:p>
        </p:txBody>
      </p:sp>
    </p:spTree>
    <p:extLst>
      <p:ext uri="{BB962C8B-B14F-4D97-AF65-F5344CB8AC3E}">
        <p14:creationId xmlns:p14="http://schemas.microsoft.com/office/powerpoint/2010/main" val="1875747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Answer: Using an override keyword ensures that when you redefine a function, its signature exactly matches one from a superclass. Otherwise you might end up redefining the function incorrectly.</a:t>
            </a:r>
          </a:p>
        </p:txBody>
      </p:sp>
      <p:sp>
        <p:nvSpPr>
          <p:cNvPr id="4" name="Slide Number Placeholder 3"/>
          <p:cNvSpPr>
            <a:spLocks noGrp="1"/>
          </p:cNvSpPr>
          <p:nvPr>
            <p:ph type="sldNum" sz="quarter" idx="5"/>
          </p:nvPr>
        </p:nvSpPr>
        <p:spPr/>
        <p:txBody>
          <a:bodyPr/>
          <a:lstStyle/>
          <a:p>
            <a:fld id="{65412767-FFB8-4DC7-B26A-052444C18754}" type="slidenum">
              <a:rPr lang="en-US" smtClean="0"/>
              <a:t>92</a:t>
            </a:fld>
            <a:endParaRPr lang="en-US"/>
          </a:p>
        </p:txBody>
      </p:sp>
    </p:spTree>
    <p:extLst>
      <p:ext uri="{BB962C8B-B14F-4D97-AF65-F5344CB8AC3E}">
        <p14:creationId xmlns:p14="http://schemas.microsoft.com/office/powerpoint/2010/main" val="22392274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93</a:t>
            </a:fld>
            <a:endParaRPr lang="en-US"/>
          </a:p>
        </p:txBody>
      </p:sp>
    </p:spTree>
    <p:extLst>
      <p:ext uri="{BB962C8B-B14F-4D97-AF65-F5344CB8AC3E}">
        <p14:creationId xmlns:p14="http://schemas.microsoft.com/office/powerpoint/2010/main" val="27112433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94</a:t>
            </a:fld>
            <a:endParaRPr lang="en-US"/>
          </a:p>
        </p:txBody>
      </p:sp>
    </p:spTree>
    <p:extLst>
      <p:ext uri="{BB962C8B-B14F-4D97-AF65-F5344CB8AC3E}">
        <p14:creationId xmlns:p14="http://schemas.microsoft.com/office/powerpoint/2010/main" val="466848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a paper by Ole-Johan Dahl on the origins of </a:t>
            </a:r>
            <a:r>
              <a:rPr lang="en-US" dirty="0" err="1"/>
              <a:t>Simula</a:t>
            </a:r>
            <a:r>
              <a:rPr lang="en-US" dirty="0"/>
              <a:t>:</a:t>
            </a:r>
          </a:p>
          <a:p>
            <a:endParaRPr lang="en-US" dirty="0"/>
          </a:p>
          <a:p>
            <a:r>
              <a:rPr lang="en-US" dirty="0"/>
              <a:t>https://www.mn.uio.no/ifi/english/about/ole-johan-dahl/bibliography/the-birth-of-object-orientation-the-simula-languages.pdf</a:t>
            </a:r>
          </a:p>
        </p:txBody>
      </p:sp>
      <p:sp>
        <p:nvSpPr>
          <p:cNvPr id="4" name="Slide Number Placeholder 3"/>
          <p:cNvSpPr>
            <a:spLocks noGrp="1"/>
          </p:cNvSpPr>
          <p:nvPr>
            <p:ph type="sldNum" sz="quarter" idx="5"/>
          </p:nvPr>
        </p:nvSpPr>
        <p:spPr/>
        <p:txBody>
          <a:bodyPr/>
          <a:lstStyle/>
          <a:p>
            <a:fld id="{65412767-FFB8-4DC7-B26A-052444C18754}" type="slidenum">
              <a:rPr lang="en-US" smtClean="0"/>
              <a:t>9</a:t>
            </a:fld>
            <a:endParaRPr lang="en-US"/>
          </a:p>
        </p:txBody>
      </p:sp>
    </p:spTree>
    <p:extLst>
      <p:ext uri="{BB962C8B-B14F-4D97-AF65-F5344CB8AC3E}">
        <p14:creationId xmlns:p14="http://schemas.microsoft.com/office/powerpoint/2010/main" val="35438882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Limit to the immediate superclass: Because this would violate encapsulation, and allow a subclass to bypass its parent classes behavior.  The derived class should only know about the most derived parent version's methods. Using methods from </a:t>
            </a:r>
            <a:r>
              <a:rPr lang="en-US" sz="3200" dirty="0" err="1"/>
              <a:t>superclasses</a:t>
            </a:r>
            <a:r>
              <a:rPr lang="en-US" sz="3200" dirty="0"/>
              <a:t> might cause behavioral issues in the immediate superclass, since it will be disintermediated from one or more calls.</a:t>
            </a:r>
          </a:p>
          <a:p>
            <a:endParaRPr lang="en-US" sz="3200" dirty="0"/>
          </a:p>
          <a:p>
            <a:r>
              <a:rPr lang="en-US" sz="3200" dirty="0"/>
              <a:t>Yep. These modifiers (final/override) still give the programmer a signal of what's safe to override and what's dangerous to do so.  Moreover, third-party tools like linters can look for these cues and generate warnings/errors that can be followed up by the programmer, even if the compiler/interpreter doesn't enforce these rules.</a:t>
            </a:r>
          </a:p>
        </p:txBody>
      </p:sp>
    </p:spTree>
    <p:extLst>
      <p:ext uri="{BB962C8B-B14F-4D97-AF65-F5344CB8AC3E}">
        <p14:creationId xmlns:p14="http://schemas.microsoft.com/office/powerpoint/2010/main" val="29322201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Ruby's use of the super keyword in a derived method m(</a:t>
            </a:r>
            <a:r>
              <a:rPr lang="en-US" sz="2000" dirty="0" err="1"/>
              <a:t>a,b,c</a:t>
            </a:r>
            <a:r>
              <a:rPr lang="en-US" sz="2000" dirty="0"/>
              <a:t>) calls the superclass's version of m(</a:t>
            </a:r>
            <a:r>
              <a:rPr lang="en-US" sz="2000" dirty="0" err="1"/>
              <a:t>a,b,c</a:t>
            </a:r>
            <a:r>
              <a:rPr lang="en-US" sz="2000" dirty="0"/>
              <a:t>) with all of the parameters that were passed to the derived version of the method m!</a:t>
            </a:r>
          </a:p>
        </p:txBody>
      </p:sp>
      <p:sp>
        <p:nvSpPr>
          <p:cNvPr id="4" name="Slide Number Placeholder 3"/>
          <p:cNvSpPr>
            <a:spLocks noGrp="1"/>
          </p:cNvSpPr>
          <p:nvPr>
            <p:ph type="sldNum" sz="quarter" idx="5"/>
          </p:nvPr>
        </p:nvSpPr>
        <p:spPr/>
        <p:txBody>
          <a:bodyPr/>
          <a:lstStyle/>
          <a:p>
            <a:fld id="{65412767-FFB8-4DC7-B26A-052444C18754}" type="slidenum">
              <a:rPr lang="en-US" smtClean="0"/>
              <a:t>96</a:t>
            </a:fld>
            <a:endParaRPr lang="en-US"/>
          </a:p>
        </p:txBody>
      </p:sp>
    </p:spTree>
    <p:extLst>
      <p:ext uri="{BB962C8B-B14F-4D97-AF65-F5344CB8AC3E}">
        <p14:creationId xmlns:p14="http://schemas.microsoft.com/office/powerpoint/2010/main" val="12316644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97</a:t>
            </a:fld>
            <a:endParaRPr lang="en-US"/>
          </a:p>
        </p:txBody>
      </p:sp>
    </p:spTree>
    <p:extLst>
      <p:ext uri="{BB962C8B-B14F-4D97-AF65-F5344CB8AC3E}">
        <p14:creationId xmlns:p14="http://schemas.microsoft.com/office/powerpoint/2010/main" val="1563057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98</a:t>
            </a:fld>
            <a:endParaRPr lang="en-US"/>
          </a:p>
        </p:txBody>
      </p:sp>
    </p:spTree>
    <p:extLst>
      <p:ext uri="{BB962C8B-B14F-4D97-AF65-F5344CB8AC3E}">
        <p14:creationId xmlns:p14="http://schemas.microsoft.com/office/powerpoint/2010/main" val="39748718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65412767-FFB8-4DC7-B26A-052444C18754}" type="slidenum">
              <a:rPr lang="en-US" smtClean="0"/>
              <a:t>99</a:t>
            </a:fld>
            <a:endParaRPr lang="en-US"/>
          </a:p>
        </p:txBody>
      </p:sp>
    </p:spTree>
    <p:extLst>
      <p:ext uri="{BB962C8B-B14F-4D97-AF65-F5344CB8AC3E}">
        <p14:creationId xmlns:p14="http://schemas.microsoft.com/office/powerpoint/2010/main" val="20950448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65412767-FFB8-4DC7-B26A-052444C18754}" type="slidenum">
              <a:rPr lang="en-US" smtClean="0"/>
              <a:t>100</a:t>
            </a:fld>
            <a:endParaRPr lang="en-US"/>
          </a:p>
        </p:txBody>
      </p:sp>
    </p:spTree>
    <p:extLst>
      <p:ext uri="{BB962C8B-B14F-4D97-AF65-F5344CB8AC3E}">
        <p14:creationId xmlns:p14="http://schemas.microsoft.com/office/powerpoint/2010/main" val="23700936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65412767-FFB8-4DC7-B26A-052444C18754}" type="slidenum">
              <a:rPr lang="en-US" smtClean="0"/>
              <a:t>101</a:t>
            </a:fld>
            <a:endParaRPr lang="en-US"/>
          </a:p>
        </p:txBody>
      </p:sp>
    </p:spTree>
    <p:extLst>
      <p:ext uri="{BB962C8B-B14F-4D97-AF65-F5344CB8AC3E}">
        <p14:creationId xmlns:p14="http://schemas.microsoft.com/office/powerpoint/2010/main" val="38984095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Answer: Python identifies the first such class in the inheritance list of base classes (Human out of </a:t>
            </a:r>
            <a:r>
              <a:rPr lang="en-US" sz="2000" dirty="0" err="1"/>
              <a:t>Robot,Human</a:t>
            </a:r>
            <a:r>
              <a:rPr lang="en-US" sz="2000" dirty="0"/>
              <a:t>, Soul) that has a definition for the method and calls its version of the method.  Had we changed the Cyborg definition to:</a:t>
            </a:r>
          </a:p>
          <a:p>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class Cyborg(</a:t>
            </a:r>
            <a:r>
              <a:rPr lang="en-US" sz="3200" dirty="0" err="1">
                <a:latin typeface="Consolas" panose="020B0609020204030204" pitchFamily="49" charset="0"/>
              </a:rPr>
              <a:t>Soul,Robot,Human</a:t>
            </a:r>
            <a:r>
              <a:rPr lang="en-US" sz="3200" dirty="0">
                <a:latin typeface="Consolas" panose="020B0609020204030204" pitchFamily="49" charset="0"/>
              </a:rPr>
              <a:t>):</a:t>
            </a:r>
          </a:p>
          <a:p>
            <a:endParaRPr lang="en-US" sz="2000" dirty="0"/>
          </a:p>
          <a:p>
            <a:r>
              <a:rPr lang="en-US" sz="2000" dirty="0"/>
              <a:t>Then Python would have run Soul's </a:t>
            </a:r>
            <a:r>
              <a:rPr lang="en-US" sz="2000" dirty="0" err="1"/>
              <a:t>ponder_life</a:t>
            </a:r>
            <a:r>
              <a:rPr lang="en-US" sz="2000" dirty="0"/>
              <a:t>() method when we did </a:t>
            </a:r>
            <a:r>
              <a:rPr lang="en-US" sz="2000" dirty="0" err="1"/>
              <a:t>borg.ponder_life</a:t>
            </a:r>
            <a:r>
              <a:rPr lang="en-US" sz="2000" dirty="0"/>
              <a:t>(), since it would come first in the list of base classes.</a:t>
            </a:r>
          </a:p>
        </p:txBody>
      </p:sp>
      <p:sp>
        <p:nvSpPr>
          <p:cNvPr id="4" name="Slide Number Placeholder 3"/>
          <p:cNvSpPr>
            <a:spLocks noGrp="1"/>
          </p:cNvSpPr>
          <p:nvPr>
            <p:ph type="sldNum" sz="quarter" idx="5"/>
          </p:nvPr>
        </p:nvSpPr>
        <p:spPr/>
        <p:txBody>
          <a:bodyPr/>
          <a:lstStyle/>
          <a:p>
            <a:fld id="{65412767-FFB8-4DC7-B26A-052444C18754}" type="slidenum">
              <a:rPr lang="en-US" smtClean="0"/>
              <a:t>102</a:t>
            </a:fld>
            <a:endParaRPr lang="en-US"/>
          </a:p>
        </p:txBody>
      </p:sp>
    </p:spTree>
    <p:extLst>
      <p:ext uri="{BB962C8B-B14F-4D97-AF65-F5344CB8AC3E}">
        <p14:creationId xmlns:p14="http://schemas.microsoft.com/office/powerpoint/2010/main" val="17592362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103</a:t>
            </a:fld>
            <a:endParaRPr lang="en-US"/>
          </a:p>
        </p:txBody>
      </p:sp>
    </p:spTree>
    <p:extLst>
      <p:ext uri="{BB962C8B-B14F-4D97-AF65-F5344CB8AC3E}">
        <p14:creationId xmlns:p14="http://schemas.microsoft.com/office/powerpoint/2010/main" val="1687407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dirty="0"/>
          </a:p>
        </p:txBody>
      </p:sp>
      <p:sp>
        <p:nvSpPr>
          <p:cNvPr id="4" name="Slide Number Placeholder 3"/>
          <p:cNvSpPr>
            <a:spLocks noGrp="1"/>
          </p:cNvSpPr>
          <p:nvPr>
            <p:ph type="sldNum" sz="quarter" idx="5"/>
          </p:nvPr>
        </p:nvSpPr>
        <p:spPr/>
        <p:txBody>
          <a:bodyPr/>
          <a:lstStyle/>
          <a:p>
            <a:fld id="{65412767-FFB8-4DC7-B26A-052444C18754}" type="slidenum">
              <a:rPr lang="en-US" smtClean="0"/>
              <a:t>104</a:t>
            </a:fld>
            <a:endParaRPr lang="en-US"/>
          </a:p>
        </p:txBody>
      </p:sp>
    </p:spTree>
    <p:extLst>
      <p:ext uri="{BB962C8B-B14F-4D97-AF65-F5344CB8AC3E}">
        <p14:creationId xmlns:p14="http://schemas.microsoft.com/office/powerpoint/2010/main" val="70110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7/31/2023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76D2EA2-16EE-4980-97D8-C0465ACFA85B}" type="slidenum">
              <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416706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289847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842E780-B1FF-4F6E-9CA1-BBC5BDF3E7A9}" type="slidenum">
              <a:rPr lang="en-US"/>
              <a:pPr/>
              <a:t>‹#›</a:t>
            </a:fld>
            <a:endParaRPr lang="en-US"/>
          </a:p>
        </p:txBody>
      </p:sp>
    </p:spTree>
    <p:extLst>
      <p:ext uri="{BB962C8B-B14F-4D97-AF65-F5344CB8AC3E}">
        <p14:creationId xmlns:p14="http://schemas.microsoft.com/office/powerpoint/2010/main" val="40689853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7/31/2023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75" r:id="rId3"/>
    <p:sldLayoutId id="2147483676" r:id="rId4"/>
    <p:sldLayoutId id="2147483677" r:id="rId5"/>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52.gif"/><Relationship Id="rId5" Type="http://schemas.openxmlformats.org/officeDocument/2006/relationships/image" Target="../media/image73.png"/><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495nCzxM9PI?start=167&amp;feature=oembed" TargetMode="External"/><Relationship Id="rId5" Type="http://schemas.openxmlformats.org/officeDocument/2006/relationships/image" Target="../media/image6.jpe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1107996"/>
          </a:xfrm>
          <a:prstGeom prst="rect">
            <a:avLst/>
          </a:prstGeom>
          <a:noFill/>
        </p:spPr>
        <p:txBody>
          <a:bodyPr wrap="square" rtlCol="0">
            <a:spAutoFit/>
          </a:bodyPr>
          <a:lstStyle/>
          <a:p>
            <a:pPr algn="ctr"/>
            <a:r>
              <a:rPr lang="en-US" sz="6600" dirty="0"/>
              <a:t>OOP-palooza</a:t>
            </a:r>
          </a:p>
        </p:txBody>
      </p:sp>
      <p:sp>
        <p:nvSpPr>
          <p:cNvPr id="5" name="TextBox 4">
            <a:extLst>
              <a:ext uri="{FF2B5EF4-FFF2-40B4-BE49-F238E27FC236}">
                <a16:creationId xmlns:a16="http://schemas.microsoft.com/office/drawing/2014/main" id="{61B02983-7799-482D-AA5A-E6646E6B6955}"/>
              </a:ext>
            </a:extLst>
          </p:cNvPr>
          <p:cNvSpPr txBox="1"/>
          <p:nvPr/>
        </p:nvSpPr>
        <p:spPr>
          <a:xfrm>
            <a:off x="254452" y="5198266"/>
            <a:ext cx="11458814" cy="1200329"/>
          </a:xfrm>
          <a:prstGeom prst="rect">
            <a:avLst/>
          </a:prstGeom>
          <a:noFill/>
        </p:spPr>
        <p:txBody>
          <a:bodyPr wrap="square" rtlCol="0">
            <a:spAutoFit/>
          </a:bodyPr>
          <a:lstStyle/>
          <a:p>
            <a:pPr algn="ctr"/>
            <a:r>
              <a:rPr lang="en-US" sz="3600" dirty="0">
                <a:latin typeface="+mj-lt"/>
                <a:cs typeface="Times New Roman" pitchFamily="18" charset="0"/>
              </a:rPr>
              <a:t>Let's learn all the ins and outs of </a:t>
            </a:r>
            <a:br>
              <a:rPr lang="en-US" sz="3600" dirty="0">
                <a:latin typeface="+mj-lt"/>
                <a:cs typeface="Times New Roman" pitchFamily="18" charset="0"/>
              </a:rPr>
            </a:br>
            <a:r>
              <a:rPr lang="en-US" sz="3600" dirty="0">
                <a:solidFill>
                  <a:srgbClr val="00B0F0"/>
                </a:solidFill>
                <a:latin typeface="+mj-lt"/>
                <a:cs typeface="Times New Roman" pitchFamily="18" charset="0"/>
              </a:rPr>
              <a:t>Object Oriented Programming</a:t>
            </a:r>
            <a:r>
              <a:rPr lang="en-US" sz="3600" dirty="0">
                <a:latin typeface="+mj-lt"/>
                <a:cs typeface="Times New Roman" pitchFamily="18" charset="0"/>
              </a:rPr>
              <a:t>!</a:t>
            </a:r>
          </a:p>
        </p:txBody>
      </p:sp>
      <p:pic>
        <p:nvPicPr>
          <p:cNvPr id="10" name="Picture 9">
            <a:extLst>
              <a:ext uri="{FF2B5EF4-FFF2-40B4-BE49-F238E27FC236}">
                <a16:creationId xmlns:a16="http://schemas.microsoft.com/office/drawing/2014/main" id="{E8974403-DBA1-4B3B-8E74-F26D97CA217F}"/>
              </a:ext>
            </a:extLst>
          </p:cNvPr>
          <p:cNvPicPr>
            <a:picLocks noChangeAspect="1"/>
          </p:cNvPicPr>
          <p:nvPr/>
        </p:nvPicPr>
        <p:blipFill>
          <a:blip r:embed="rId3"/>
          <a:stretch>
            <a:fillRect/>
          </a:stretch>
        </p:blipFill>
        <p:spPr>
          <a:xfrm>
            <a:off x="3332360" y="1753712"/>
            <a:ext cx="5217614" cy="2921864"/>
          </a:xfrm>
          <a:prstGeom prst="rect">
            <a:avLst/>
          </a:prstGeom>
        </p:spPr>
      </p:pic>
    </p:spTree>
    <p:extLst>
      <p:ext uri="{BB962C8B-B14F-4D97-AF65-F5344CB8AC3E}">
        <p14:creationId xmlns:p14="http://schemas.microsoft.com/office/powerpoint/2010/main" val="247364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err="1"/>
              <a:t>Simula</a:t>
            </a:r>
            <a:r>
              <a:rPr lang="en-US" sz="4400" dirty="0"/>
              <a:t> 67 Example Code</a:t>
            </a:r>
          </a:p>
        </p:txBody>
      </p:sp>
      <p:sp>
        <p:nvSpPr>
          <p:cNvPr id="10" name="TextBox 9">
            <a:extLst>
              <a:ext uri="{FF2B5EF4-FFF2-40B4-BE49-F238E27FC236}">
                <a16:creationId xmlns:a16="http://schemas.microsoft.com/office/drawing/2014/main" id="{E7672915-FE89-414F-9E5C-954B21C2537B}"/>
              </a:ext>
            </a:extLst>
          </p:cNvPr>
          <p:cNvSpPr txBox="1"/>
          <p:nvPr/>
        </p:nvSpPr>
        <p:spPr>
          <a:xfrm>
            <a:off x="561226" y="775497"/>
            <a:ext cx="6851578" cy="2862322"/>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CLASS POINT(X,Y); REAL X, Y; </a:t>
            </a:r>
          </a:p>
          <a:p>
            <a:r>
              <a:rPr lang="en-US" dirty="0">
                <a:latin typeface="Consolas" panose="020B0609020204030204" pitchFamily="49" charset="0"/>
              </a:rPr>
              <a:t>  COMMENT***CARTESIAN REPRESENTATION</a:t>
            </a:r>
          </a:p>
          <a:p>
            <a:r>
              <a:rPr lang="en-US" dirty="0">
                <a:latin typeface="Consolas" panose="020B0609020204030204" pitchFamily="49" charset="0"/>
              </a:rPr>
              <a:t>BEGIN</a:t>
            </a:r>
          </a:p>
          <a:p>
            <a:r>
              <a:rPr lang="en-US" dirty="0">
                <a:latin typeface="Consolas" panose="020B0609020204030204" pitchFamily="49" charset="0"/>
              </a:rPr>
              <a:t>  BOOLEAN PROCEDURE EQUALS(P); REF(POINT) P;</a:t>
            </a:r>
          </a:p>
          <a:p>
            <a:r>
              <a:rPr lang="en-US" dirty="0">
                <a:latin typeface="Consolas" panose="020B0609020204030204" pitchFamily="49" charset="0"/>
              </a:rPr>
              <a:t>    IF P =/= NONE THEN </a:t>
            </a:r>
          </a:p>
          <a:p>
            <a:r>
              <a:rPr lang="en-US" dirty="0">
                <a:latin typeface="Consolas" panose="020B0609020204030204" pitchFamily="49" charset="0"/>
              </a:rPr>
              <a:t>      EQUALS := ABS(X-P.X) + ABS(Y-P.Y) &lt; 0.00001; </a:t>
            </a:r>
          </a:p>
          <a:p>
            <a:r>
              <a:rPr lang="en-US" dirty="0">
                <a:latin typeface="Consolas" panose="020B0609020204030204" pitchFamily="49" charset="0"/>
              </a:rPr>
              <a:t>  REAL PROCEDURE DISTANCE(P); REF(POINT) P;</a:t>
            </a:r>
          </a:p>
          <a:p>
            <a:r>
              <a:rPr lang="en-US" dirty="0">
                <a:latin typeface="Consolas" panose="020B0609020204030204" pitchFamily="49" charset="0"/>
              </a:rPr>
              <a:t>    IF P == NONE THEN ERROR ELSE</a:t>
            </a:r>
          </a:p>
          <a:p>
            <a:r>
              <a:rPr lang="en-US" dirty="0">
                <a:latin typeface="Consolas" panose="020B0609020204030204" pitchFamily="49" charset="0"/>
              </a:rPr>
              <a:t>      DISTANCE := SQRT( (X-P.X)**2 + (Y-P.Y)**2 );</a:t>
            </a:r>
          </a:p>
          <a:p>
            <a:r>
              <a:rPr lang="en-US" dirty="0">
                <a:latin typeface="Consolas" panose="020B0609020204030204" pitchFamily="49" charset="0"/>
              </a:rPr>
              <a:t>END***POINT***</a:t>
            </a:r>
          </a:p>
        </p:txBody>
      </p:sp>
      <p:sp>
        <p:nvSpPr>
          <p:cNvPr id="12" name="TextBox 11">
            <a:extLst>
              <a:ext uri="{FF2B5EF4-FFF2-40B4-BE49-F238E27FC236}">
                <a16:creationId xmlns:a16="http://schemas.microsoft.com/office/drawing/2014/main" id="{BB561A97-1437-4592-863B-7AA163C7DFA1}"/>
              </a:ext>
            </a:extLst>
          </p:cNvPr>
          <p:cNvSpPr txBox="1"/>
          <p:nvPr/>
        </p:nvSpPr>
        <p:spPr>
          <a:xfrm>
            <a:off x="7773155" y="6362830"/>
            <a:ext cx="4553145" cy="461665"/>
          </a:xfrm>
          <a:prstGeom prst="rect">
            <a:avLst/>
          </a:prstGeom>
          <a:noFill/>
        </p:spPr>
        <p:txBody>
          <a:bodyPr wrap="square">
            <a:spAutoFit/>
          </a:bodyPr>
          <a:lstStyle/>
          <a:p>
            <a:r>
              <a:rPr lang="en-US" sz="1200" dirty="0"/>
              <a:t>Source: Chapter 4(§1) of SIMULA begin (2nd edition) by </a:t>
            </a:r>
            <a:r>
              <a:rPr lang="en-US" sz="1200" dirty="0" err="1"/>
              <a:t>G.Birtwistle</a:t>
            </a:r>
            <a:r>
              <a:rPr lang="en-US" sz="1200" dirty="0"/>
              <a:t>, O.-J. Dahl, </a:t>
            </a:r>
            <a:r>
              <a:rPr lang="en-US" sz="1200" dirty="0" err="1"/>
              <a:t>B.Myhrhug</a:t>
            </a:r>
            <a:r>
              <a:rPr lang="en-US" sz="1200" dirty="0"/>
              <a:t>, and K. Nygaard. Chartwell-Bratt Ltd., 1980.</a:t>
            </a:r>
          </a:p>
        </p:txBody>
      </p:sp>
      <p:sp>
        <p:nvSpPr>
          <p:cNvPr id="15" name="TextBox 14">
            <a:extLst>
              <a:ext uri="{FF2B5EF4-FFF2-40B4-BE49-F238E27FC236}">
                <a16:creationId xmlns:a16="http://schemas.microsoft.com/office/drawing/2014/main" id="{C3B88252-4BD1-4C23-BC89-DFE911765063}"/>
              </a:ext>
            </a:extLst>
          </p:cNvPr>
          <p:cNvSpPr txBox="1"/>
          <p:nvPr/>
        </p:nvSpPr>
        <p:spPr>
          <a:xfrm>
            <a:off x="561226" y="3790798"/>
            <a:ext cx="6851578" cy="1477328"/>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POINT CLASS COLOREDPOINT(C); COLOR C;</a:t>
            </a:r>
          </a:p>
          <a:p>
            <a:r>
              <a:rPr lang="en-US" dirty="0">
                <a:latin typeface="Consolas" panose="020B0609020204030204" pitchFamily="49" charset="0"/>
              </a:rPr>
              <a:t>BEGIN</a:t>
            </a:r>
          </a:p>
          <a:p>
            <a:r>
              <a:rPr lang="en-US" dirty="0">
                <a:latin typeface="Consolas" panose="020B0609020204030204" pitchFamily="49" charset="0"/>
              </a:rPr>
              <a:t>  BOOLEAN PROCEDURE EQUALS(Q); REF(COLOREDPOINT) Q;</a:t>
            </a:r>
          </a:p>
          <a:p>
            <a:r>
              <a:rPr lang="en-US" dirty="0">
                <a:latin typeface="Consolas" panose="020B0609020204030204" pitchFamily="49" charset="0"/>
              </a:rPr>
              <a:t>    ...;</a:t>
            </a:r>
          </a:p>
          <a:p>
            <a:r>
              <a:rPr lang="en-US" dirty="0">
                <a:latin typeface="Consolas" panose="020B0609020204030204" pitchFamily="49" charset="0"/>
              </a:rPr>
              <a:t>END***COLOREDPOINT**</a:t>
            </a:r>
          </a:p>
        </p:txBody>
      </p:sp>
      <p:sp>
        <p:nvSpPr>
          <p:cNvPr id="16" name="TextBox 15">
            <a:extLst>
              <a:ext uri="{FF2B5EF4-FFF2-40B4-BE49-F238E27FC236}">
                <a16:creationId xmlns:a16="http://schemas.microsoft.com/office/drawing/2014/main" id="{1940B8F5-4339-447C-9152-916123D3CA22}"/>
              </a:ext>
            </a:extLst>
          </p:cNvPr>
          <p:cNvSpPr txBox="1"/>
          <p:nvPr/>
        </p:nvSpPr>
        <p:spPr>
          <a:xfrm>
            <a:off x="561226" y="5456855"/>
            <a:ext cx="6851578" cy="1200329"/>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REF(POINT) P; REF(COLOREDPOINT) CP;</a:t>
            </a:r>
          </a:p>
          <a:p>
            <a:r>
              <a:rPr lang="en-US" dirty="0">
                <a:latin typeface="Consolas" panose="020B0609020204030204" pitchFamily="49" charset="0"/>
              </a:rPr>
              <a:t>P :- NEW POINT(1.0,2.5);</a:t>
            </a:r>
          </a:p>
          <a:p>
            <a:r>
              <a:rPr lang="en-US" dirty="0">
                <a:latin typeface="Consolas" panose="020B0609020204030204" pitchFamily="49" charset="0"/>
              </a:rPr>
              <a:t>CP :- NEW COLOREDPOINT(2.5,1.0,RED);</a:t>
            </a:r>
          </a:p>
          <a:p>
            <a:r>
              <a:rPr lang="en-US" dirty="0">
                <a:latin typeface="Consolas" panose="020B0609020204030204" pitchFamily="49" charset="0"/>
              </a:rPr>
              <a:t>CP.C := BLUE;</a:t>
            </a:r>
          </a:p>
        </p:txBody>
      </p:sp>
      <p:sp>
        <p:nvSpPr>
          <p:cNvPr id="8" name="TextBox 7">
            <a:extLst>
              <a:ext uri="{FF2B5EF4-FFF2-40B4-BE49-F238E27FC236}">
                <a16:creationId xmlns:a16="http://schemas.microsoft.com/office/drawing/2014/main" id="{7F1E9BA5-79D0-4C93-A910-5AB88B70C590}"/>
              </a:ext>
            </a:extLst>
          </p:cNvPr>
          <p:cNvSpPr txBox="1"/>
          <p:nvPr/>
        </p:nvSpPr>
        <p:spPr>
          <a:xfrm>
            <a:off x="7492932" y="1567775"/>
            <a:ext cx="4425886" cy="707886"/>
          </a:xfrm>
          <a:prstGeom prst="rect">
            <a:avLst/>
          </a:prstGeom>
          <a:noFill/>
        </p:spPr>
        <p:txBody>
          <a:bodyPr wrap="square">
            <a:spAutoFit/>
          </a:bodyPr>
          <a:lstStyle/>
          <a:p>
            <a:pPr algn="ctr"/>
            <a:r>
              <a:rPr lang="en-US" sz="2000" dirty="0"/>
              <a:t>Watch for similarities to C++ and other modern OOP languages!</a:t>
            </a:r>
          </a:p>
        </p:txBody>
      </p:sp>
      <p:sp>
        <p:nvSpPr>
          <p:cNvPr id="9" name="TextBox 8">
            <a:extLst>
              <a:ext uri="{FF2B5EF4-FFF2-40B4-BE49-F238E27FC236}">
                <a16:creationId xmlns:a16="http://schemas.microsoft.com/office/drawing/2014/main" id="{7BCE0BA3-2A5A-4005-A673-E78053DC1E78}"/>
              </a:ext>
            </a:extLst>
          </p:cNvPr>
          <p:cNvSpPr txBox="1"/>
          <p:nvPr/>
        </p:nvSpPr>
        <p:spPr>
          <a:xfrm>
            <a:off x="7492932" y="971581"/>
            <a:ext cx="4295287" cy="400110"/>
          </a:xfrm>
          <a:prstGeom prst="rect">
            <a:avLst/>
          </a:prstGeom>
          <a:noFill/>
        </p:spPr>
        <p:txBody>
          <a:bodyPr wrap="square">
            <a:spAutoFit/>
          </a:bodyPr>
          <a:lstStyle/>
          <a:p>
            <a:pPr algn="ctr"/>
            <a:r>
              <a:rPr lang="en-US" sz="2000" dirty="0"/>
              <a:t>Let's see a simple </a:t>
            </a:r>
            <a:r>
              <a:rPr lang="en-US" sz="2000" dirty="0" err="1">
                <a:solidFill>
                  <a:srgbClr val="FF0000"/>
                </a:solidFill>
              </a:rPr>
              <a:t>Simula</a:t>
            </a:r>
            <a:r>
              <a:rPr lang="en-US" sz="2000" dirty="0">
                <a:solidFill>
                  <a:srgbClr val="FF0000"/>
                </a:solidFill>
              </a:rPr>
              <a:t> 67</a:t>
            </a:r>
            <a:r>
              <a:rPr lang="en-US" sz="2000" dirty="0"/>
              <a:t> program!</a:t>
            </a:r>
          </a:p>
        </p:txBody>
      </p:sp>
      <p:sp>
        <p:nvSpPr>
          <p:cNvPr id="13" name="Speech Bubble: Rectangle with Corners Rounded 12">
            <a:extLst>
              <a:ext uri="{FF2B5EF4-FFF2-40B4-BE49-F238E27FC236}">
                <a16:creationId xmlns:a16="http://schemas.microsoft.com/office/drawing/2014/main" id="{1B955386-C364-43BC-88B8-7AE6E5E485AE}"/>
              </a:ext>
            </a:extLst>
          </p:cNvPr>
          <p:cNvSpPr/>
          <p:nvPr/>
        </p:nvSpPr>
        <p:spPr>
          <a:xfrm>
            <a:off x="5253382" y="60386"/>
            <a:ext cx="3626861" cy="911196"/>
          </a:xfrm>
          <a:prstGeom prst="wedgeRoundRectCallout">
            <a:avLst>
              <a:gd name="adj1" fmla="val -109105"/>
              <a:gd name="adj2" fmla="val 345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the typing information for the member variables.</a:t>
            </a:r>
          </a:p>
        </p:txBody>
      </p:sp>
      <p:sp>
        <p:nvSpPr>
          <p:cNvPr id="17" name="Speech Bubble: Rectangle with Corners Rounded 16">
            <a:extLst>
              <a:ext uri="{FF2B5EF4-FFF2-40B4-BE49-F238E27FC236}">
                <a16:creationId xmlns:a16="http://schemas.microsoft.com/office/drawing/2014/main" id="{1F8599AB-9382-465D-BC0A-F85A2A4F4D2F}"/>
              </a:ext>
            </a:extLst>
          </p:cNvPr>
          <p:cNvSpPr/>
          <p:nvPr/>
        </p:nvSpPr>
        <p:spPr>
          <a:xfrm>
            <a:off x="3570942" y="132887"/>
            <a:ext cx="5050116" cy="1357721"/>
          </a:xfrm>
          <a:prstGeom prst="wedgeRoundRectCallout">
            <a:avLst>
              <a:gd name="adj1" fmla="val -77395"/>
              <a:gd name="adj2" fmla="val 616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Hear we see a member function that tests for equality – it takes a reference to another point, and returns a Boolean!</a:t>
            </a:r>
          </a:p>
        </p:txBody>
      </p:sp>
      <p:sp>
        <p:nvSpPr>
          <p:cNvPr id="18" name="Speech Bubble: Rectangle with Corners Rounded 17">
            <a:extLst>
              <a:ext uri="{FF2B5EF4-FFF2-40B4-BE49-F238E27FC236}">
                <a16:creationId xmlns:a16="http://schemas.microsoft.com/office/drawing/2014/main" id="{E43AF102-E530-4A7C-BA4E-712C55120111}"/>
              </a:ext>
            </a:extLst>
          </p:cNvPr>
          <p:cNvSpPr/>
          <p:nvPr/>
        </p:nvSpPr>
        <p:spPr>
          <a:xfrm>
            <a:off x="7904275" y="2703405"/>
            <a:ext cx="4014543" cy="1049071"/>
          </a:xfrm>
          <a:prstGeom prst="wedgeRoundRectCallout">
            <a:avLst>
              <a:gd name="adj1" fmla="val -95401"/>
              <a:gd name="adj2" fmla="val -538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here's a method to compute the distance between two points.</a:t>
            </a:r>
          </a:p>
        </p:txBody>
      </p:sp>
      <p:sp>
        <p:nvSpPr>
          <p:cNvPr id="19" name="Speech Bubble: Rectangle with Corners Rounded 18">
            <a:extLst>
              <a:ext uri="{FF2B5EF4-FFF2-40B4-BE49-F238E27FC236}">
                <a16:creationId xmlns:a16="http://schemas.microsoft.com/office/drawing/2014/main" id="{AC49BC2E-641A-4D51-9A92-1ABBCC951EFF}"/>
              </a:ext>
            </a:extLst>
          </p:cNvPr>
          <p:cNvSpPr/>
          <p:nvPr/>
        </p:nvSpPr>
        <p:spPr>
          <a:xfrm>
            <a:off x="7835145" y="3050276"/>
            <a:ext cx="4014543" cy="838281"/>
          </a:xfrm>
          <a:prstGeom prst="wedgeRoundRectCallout">
            <a:avLst>
              <a:gd name="adj1" fmla="val -109255"/>
              <a:gd name="adj2" fmla="val 551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let's see a subclass!</a:t>
            </a:r>
          </a:p>
        </p:txBody>
      </p:sp>
      <p:sp>
        <p:nvSpPr>
          <p:cNvPr id="20" name="Speech Bubble: Rectangle with Corners Rounded 19">
            <a:extLst>
              <a:ext uri="{FF2B5EF4-FFF2-40B4-BE49-F238E27FC236}">
                <a16:creationId xmlns:a16="http://schemas.microsoft.com/office/drawing/2014/main" id="{8BBD33A1-1FCD-4477-9F35-5397D2DF996B}"/>
              </a:ext>
            </a:extLst>
          </p:cNvPr>
          <p:cNvSpPr/>
          <p:nvPr/>
        </p:nvSpPr>
        <p:spPr>
          <a:xfrm>
            <a:off x="4391220" y="4623224"/>
            <a:ext cx="4014543" cy="838281"/>
          </a:xfrm>
          <a:prstGeom prst="wedgeRoundRectCallout">
            <a:avLst>
              <a:gd name="adj1" fmla="val -88709"/>
              <a:gd name="adj2" fmla="val -1107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COLOREDPOINT is a subclass of...</a:t>
            </a:r>
            <a:r>
              <a:rPr lang="en-US" sz="2000" dirty="0">
                <a:solidFill>
                  <a:srgbClr val="0070C0"/>
                </a:solidFill>
              </a:rPr>
              <a:t> POINT</a:t>
            </a:r>
            <a:endParaRPr lang="en-US" sz="2000" dirty="0">
              <a:solidFill>
                <a:schemeClr val="bg1"/>
              </a:solidFill>
            </a:endParaRPr>
          </a:p>
        </p:txBody>
      </p:sp>
      <p:sp>
        <p:nvSpPr>
          <p:cNvPr id="21" name="TextBox 20">
            <a:extLst>
              <a:ext uri="{FF2B5EF4-FFF2-40B4-BE49-F238E27FC236}">
                <a16:creationId xmlns:a16="http://schemas.microsoft.com/office/drawing/2014/main" id="{7724B1CD-43A7-42B5-9292-3229A5390170}"/>
              </a:ext>
            </a:extLst>
          </p:cNvPr>
          <p:cNvSpPr txBox="1"/>
          <p:nvPr/>
        </p:nvSpPr>
        <p:spPr>
          <a:xfrm>
            <a:off x="5041814" y="4948870"/>
            <a:ext cx="2033000" cy="400110"/>
          </a:xfrm>
          <a:prstGeom prst="rect">
            <a:avLst/>
          </a:prstGeom>
          <a:noFill/>
        </p:spPr>
        <p:txBody>
          <a:bodyPr wrap="square">
            <a:spAutoFit/>
          </a:bodyPr>
          <a:lstStyle/>
          <a:p>
            <a:r>
              <a:rPr lang="en-US" sz="2000" dirty="0">
                <a:solidFill>
                  <a:schemeClr val="bg1"/>
                </a:solidFill>
              </a:rPr>
              <a:t>POINT.</a:t>
            </a:r>
          </a:p>
        </p:txBody>
      </p:sp>
      <p:sp>
        <p:nvSpPr>
          <p:cNvPr id="22" name="Speech Bubble: Rectangle with Corners Rounded 21">
            <a:extLst>
              <a:ext uri="{FF2B5EF4-FFF2-40B4-BE49-F238E27FC236}">
                <a16:creationId xmlns:a16="http://schemas.microsoft.com/office/drawing/2014/main" id="{0416FEE1-5CBC-4D74-99EF-C131CA5A8765}"/>
              </a:ext>
            </a:extLst>
          </p:cNvPr>
          <p:cNvSpPr/>
          <p:nvPr/>
        </p:nvSpPr>
        <p:spPr>
          <a:xfrm>
            <a:off x="2770447" y="1618762"/>
            <a:ext cx="4682421" cy="1111208"/>
          </a:xfrm>
          <a:prstGeom prst="wedgeRoundRectCallout">
            <a:avLst>
              <a:gd name="adj1" fmla="val -71154"/>
              <a:gd name="adj2" fmla="val -940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defines a new class called POINT, which has two member variables.</a:t>
            </a:r>
          </a:p>
        </p:txBody>
      </p:sp>
      <p:sp>
        <p:nvSpPr>
          <p:cNvPr id="23" name="Speech Bubble: Rectangle with Corners Rounded 22">
            <a:extLst>
              <a:ext uri="{FF2B5EF4-FFF2-40B4-BE49-F238E27FC236}">
                <a16:creationId xmlns:a16="http://schemas.microsoft.com/office/drawing/2014/main" id="{78B1B8B3-3B38-4649-92F6-F0D0B0DBD154}"/>
              </a:ext>
            </a:extLst>
          </p:cNvPr>
          <p:cNvSpPr/>
          <p:nvPr/>
        </p:nvSpPr>
        <p:spPr>
          <a:xfrm>
            <a:off x="8114807" y="4737881"/>
            <a:ext cx="4014543" cy="838281"/>
          </a:xfrm>
          <a:prstGeom prst="wedgeRoundRectCallout">
            <a:avLst>
              <a:gd name="adj1" fmla="val -109255"/>
              <a:gd name="adj2" fmla="val 551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let's see how to define objects.</a:t>
            </a:r>
          </a:p>
        </p:txBody>
      </p:sp>
      <p:sp>
        <p:nvSpPr>
          <p:cNvPr id="25" name="Speech Bubble: Rectangle with Corners Rounded 24">
            <a:extLst>
              <a:ext uri="{FF2B5EF4-FFF2-40B4-BE49-F238E27FC236}">
                <a16:creationId xmlns:a16="http://schemas.microsoft.com/office/drawing/2014/main" id="{A4EC83C2-56FB-4536-998C-31E9A53D3C81}"/>
              </a:ext>
            </a:extLst>
          </p:cNvPr>
          <p:cNvSpPr/>
          <p:nvPr/>
        </p:nvSpPr>
        <p:spPr>
          <a:xfrm>
            <a:off x="5862120" y="5471829"/>
            <a:ext cx="4719468" cy="1367099"/>
          </a:xfrm>
          <a:prstGeom prst="wedgeRoundRectCallout">
            <a:avLst>
              <a:gd name="adj1" fmla="val -98127"/>
              <a:gd name="adj2" fmla="val -88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then we use a NEW command to instantiate each new object – notice we pass in values for all of each class's fields!</a:t>
            </a:r>
          </a:p>
        </p:txBody>
      </p:sp>
      <p:sp>
        <p:nvSpPr>
          <p:cNvPr id="26" name="Speech Bubble: Rectangle with Corners Rounded 25">
            <a:extLst>
              <a:ext uri="{FF2B5EF4-FFF2-40B4-BE49-F238E27FC236}">
                <a16:creationId xmlns:a16="http://schemas.microsoft.com/office/drawing/2014/main" id="{CF018509-CDEE-491B-A619-D6980F7753FD}"/>
              </a:ext>
            </a:extLst>
          </p:cNvPr>
          <p:cNvSpPr/>
          <p:nvPr/>
        </p:nvSpPr>
        <p:spPr>
          <a:xfrm>
            <a:off x="3004583" y="4431907"/>
            <a:ext cx="5182102" cy="1083442"/>
          </a:xfrm>
          <a:prstGeom prst="wedgeRoundRectCallout">
            <a:avLst>
              <a:gd name="adj1" fmla="val -85643"/>
              <a:gd name="adj2" fmla="val 1304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There was no encapsulation in </a:t>
            </a:r>
            <a:r>
              <a:rPr lang="en-US" sz="2000" dirty="0" err="1">
                <a:solidFill>
                  <a:schemeClr val="bg1"/>
                </a:solidFill>
              </a:rPr>
              <a:t>Simula</a:t>
            </a:r>
            <a:r>
              <a:rPr lang="en-US" sz="2000" dirty="0">
                <a:solidFill>
                  <a:schemeClr val="bg1"/>
                </a:solidFill>
              </a:rPr>
              <a:t> classes – you could directly change members.</a:t>
            </a:r>
          </a:p>
        </p:txBody>
      </p:sp>
      <p:sp>
        <p:nvSpPr>
          <p:cNvPr id="27" name="Speech Bubble: Rectangle with Corners Rounded 26">
            <a:extLst>
              <a:ext uri="{FF2B5EF4-FFF2-40B4-BE49-F238E27FC236}">
                <a16:creationId xmlns:a16="http://schemas.microsoft.com/office/drawing/2014/main" id="{659EE8FA-845E-4464-9614-5C90665CD4D8}"/>
              </a:ext>
            </a:extLst>
          </p:cNvPr>
          <p:cNvSpPr/>
          <p:nvPr/>
        </p:nvSpPr>
        <p:spPr>
          <a:xfrm>
            <a:off x="6161034" y="3154621"/>
            <a:ext cx="3888694" cy="1207654"/>
          </a:xfrm>
          <a:prstGeom prst="wedgeRoundRectCallout">
            <a:avLst>
              <a:gd name="adj1" fmla="val -109255"/>
              <a:gd name="adj2" fmla="val 551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You could override functions in the base class with specialized versions in the derived class!!</a:t>
            </a:r>
          </a:p>
        </p:txBody>
      </p:sp>
      <p:sp>
        <p:nvSpPr>
          <p:cNvPr id="24" name="Speech Bubble: Rectangle with Corners Rounded 23">
            <a:extLst>
              <a:ext uri="{FF2B5EF4-FFF2-40B4-BE49-F238E27FC236}">
                <a16:creationId xmlns:a16="http://schemas.microsoft.com/office/drawing/2014/main" id="{69F42FD7-62D0-4934-9C72-A5533FAA2C86}"/>
              </a:ext>
            </a:extLst>
          </p:cNvPr>
          <p:cNvSpPr/>
          <p:nvPr/>
        </p:nvSpPr>
        <p:spPr>
          <a:xfrm>
            <a:off x="3438325" y="3765974"/>
            <a:ext cx="4014543" cy="1207654"/>
          </a:xfrm>
          <a:prstGeom prst="wedgeRoundRectCallout">
            <a:avLst>
              <a:gd name="adj1" fmla="val -82251"/>
              <a:gd name="adj2" fmla="val 95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 define local variables to refer to our POINT and COLOREDPOINT objects.</a:t>
            </a:r>
          </a:p>
        </p:txBody>
      </p:sp>
    </p:spTree>
    <p:extLst>
      <p:ext uri="{BB962C8B-B14F-4D97-AF65-F5344CB8AC3E}">
        <p14:creationId xmlns:p14="http://schemas.microsoft.com/office/powerpoint/2010/main" val="61941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0">
                                            <p:txEl>
                                              <p:pRg st="6" end="6"/>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
                                            <p:txEl>
                                              <p:pRg st="7" end="7"/>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9"/>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down)">
                                      <p:cBhvr>
                                        <p:cTn id="96" dur="5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2" nodeType="clickEffect">
                                  <p:stCondLst>
                                    <p:cond delay="0"/>
                                  </p:stCondLst>
                                  <p:childTnLst>
                                    <p:animMotion origin="layout" path="M 4.16667E-7 4.81481E-6 L -0.13464 -0.00672 " pathEditMode="relative" rAng="0" ptsTypes="AA">
                                      <p:cBhvr>
                                        <p:cTn id="100" dur="2000" fill="hold"/>
                                        <p:tgtEl>
                                          <p:spTgt spid="20"/>
                                        </p:tgtEl>
                                        <p:attrNameLst>
                                          <p:attrName>ppt_x</p:attrName>
                                          <p:attrName>ppt_y</p:attrName>
                                        </p:attrNameLst>
                                      </p:cBhvr>
                                      <p:rCtr x="-6732" y="-347"/>
                                    </p:animMotion>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down)">
                                      <p:cBhvr>
                                        <p:cTn id="115" dur="500"/>
                                        <p:tgtEl>
                                          <p:spTgt spid="27"/>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2" nodeType="clickEffect">
                                  <p:stCondLst>
                                    <p:cond delay="0"/>
                                  </p:stCondLst>
                                  <p:childTnLst>
                                    <p:animMotion origin="layout" path="M -3.75E-6 3.33333E-6 L -0.01888 -0.39838 " pathEditMode="relative" rAng="0" ptsTypes="AA">
                                      <p:cBhvr>
                                        <p:cTn id="119" dur="2000" fill="hold"/>
                                        <p:tgtEl>
                                          <p:spTgt spid="27"/>
                                        </p:tgtEl>
                                        <p:attrNameLst>
                                          <p:attrName>ppt_x</p:attrName>
                                          <p:attrName>ppt_y</p:attrName>
                                        </p:attrNameLst>
                                      </p:cBhvr>
                                      <p:rCtr x="-951" y="-19931"/>
                                    </p:animMotion>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down)">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4"/>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25"/>
                                        </p:tgtEl>
                                        <p:attrNameLst>
                                          <p:attrName>style.visibility</p:attrName>
                                        </p:attrNameLst>
                                      </p:cBhvr>
                                      <p:to>
                                        <p:strVal val="visible"/>
                                      </p:to>
                                    </p:set>
                                    <p:animEffect transition="in" filter="wipe(down)">
                                      <p:cBhvr>
                                        <p:cTn id="150" dur="500"/>
                                        <p:tgtEl>
                                          <p:spTgt spid="25"/>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25"/>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26"/>
                                        </p:tgtEl>
                                        <p:attrNameLst>
                                          <p:attrName>style.visibility</p:attrName>
                                        </p:attrNameLst>
                                      </p:cBhvr>
                                      <p:to>
                                        <p:strVal val="visible"/>
                                      </p:to>
                                    </p:set>
                                    <p:animEffect transition="in" filter="wipe(down)">
                                      <p:cBhvr>
                                        <p:cTn id="159" dur="500"/>
                                        <p:tgtEl>
                                          <p:spTgt spid="26"/>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1" nodeType="clickEffect">
                                  <p:stCondLst>
                                    <p:cond delay="0"/>
                                  </p:stCondLst>
                                  <p:childTnLst>
                                    <p:set>
                                      <p:cBhvr>
                                        <p:cTn id="163"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2" grpId="0"/>
      <p:bldP spid="15" grpId="0" animBg="1"/>
      <p:bldP spid="16" grpId="0" animBg="1"/>
      <p:bldP spid="8" grpId="0"/>
      <p:bldP spid="9" grpId="0"/>
      <p:bldP spid="13" grpId="0" animBg="1"/>
      <p:bldP spid="13" grpId="1" animBg="1"/>
      <p:bldP spid="17" grpId="0" animBg="1"/>
      <p:bldP spid="17" grpId="1" animBg="1"/>
      <p:bldP spid="18" grpId="0" animBg="1"/>
      <p:bldP spid="18" grpId="1" animBg="1"/>
      <p:bldP spid="19" grpId="0" animBg="1"/>
      <p:bldP spid="19" grpId="1" animBg="1"/>
      <p:bldP spid="20" grpId="0" animBg="1"/>
      <p:bldP spid="20" grpId="1" animBg="1"/>
      <p:bldP spid="20" grpId="2" animBg="1"/>
      <p:bldP spid="21" grpId="0"/>
      <p:bldP spid="21" grpId="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7" grpId="2" animBg="1"/>
      <p:bldP spid="24" grpId="0" animBg="1"/>
      <p:bldP spid="24"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9328912" y="882260"/>
            <a:ext cx="2346866" cy="707886"/>
          </a:xfrm>
          <a:prstGeom prst="rect">
            <a:avLst/>
          </a:prstGeom>
          <a:noFill/>
        </p:spPr>
        <p:txBody>
          <a:bodyPr wrap="square">
            <a:spAutoFit/>
          </a:bodyPr>
          <a:lstStyle/>
          <a:p>
            <a:pPr algn="ctr"/>
            <a:r>
              <a:rPr lang="en-US" sz="2000" dirty="0"/>
              <a:t>This is called the "</a:t>
            </a:r>
            <a:r>
              <a:rPr lang="en-US" sz="2000" dirty="0">
                <a:solidFill>
                  <a:srgbClr val="FF0000"/>
                </a:solidFill>
              </a:rPr>
              <a:t>diamond pattern</a:t>
            </a:r>
            <a:r>
              <a:rPr lang="en-US" sz="2000" dirty="0"/>
              <a:t>!"</a:t>
            </a:r>
          </a:p>
        </p:txBody>
      </p:sp>
      <p:sp>
        <p:nvSpPr>
          <p:cNvPr id="25" name="TextBox 24">
            <a:extLst>
              <a:ext uri="{FF2B5EF4-FFF2-40B4-BE49-F238E27FC236}">
                <a16:creationId xmlns:a16="http://schemas.microsoft.com/office/drawing/2014/main" id="{1A2C69BF-0462-4621-BEBB-443BF580410C}"/>
              </a:ext>
            </a:extLst>
          </p:cNvPr>
          <p:cNvSpPr txBox="1"/>
          <p:nvPr/>
        </p:nvSpPr>
        <p:spPr>
          <a:xfrm>
            <a:off x="444715" y="-71847"/>
            <a:ext cx="10613842" cy="646331"/>
          </a:xfrm>
          <a:prstGeom prst="rect">
            <a:avLst/>
          </a:prstGeom>
          <a:noFill/>
        </p:spPr>
        <p:txBody>
          <a:bodyPr wrap="square">
            <a:spAutoFit/>
          </a:bodyPr>
          <a:lstStyle/>
          <a:p>
            <a:pPr algn="ctr"/>
            <a:r>
              <a:rPr lang="en-US" sz="3600" dirty="0"/>
              <a:t>Multiple Inheritance: The Diamond Pattern</a:t>
            </a:r>
          </a:p>
        </p:txBody>
      </p:sp>
      <p:sp>
        <p:nvSpPr>
          <p:cNvPr id="7" name="TextBox 6">
            <a:extLst>
              <a:ext uri="{FF2B5EF4-FFF2-40B4-BE49-F238E27FC236}">
                <a16:creationId xmlns:a16="http://schemas.microsoft.com/office/drawing/2014/main" id="{993A78E8-BC80-430D-A429-A5C5CD93AF51}"/>
              </a:ext>
            </a:extLst>
          </p:cNvPr>
          <p:cNvSpPr txBox="1"/>
          <p:nvPr/>
        </p:nvSpPr>
        <p:spPr>
          <a:xfrm>
            <a:off x="2713405" y="4824477"/>
            <a:ext cx="5939038" cy="2031325"/>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7030A0"/>
                </a:solidFill>
                <a:latin typeface="Consolas" panose="020B0609020204030204" pitchFamily="49" charset="0"/>
              </a:rPr>
              <a:t>TA</a:t>
            </a:r>
            <a:r>
              <a:rPr lang="en-US" dirty="0">
                <a:latin typeface="Consolas" panose="020B0609020204030204" pitchFamily="49" charset="0"/>
              </a:rPr>
              <a:t>: public </a:t>
            </a:r>
            <a:r>
              <a:rPr lang="en-US" dirty="0">
                <a:solidFill>
                  <a:srgbClr val="00B050"/>
                </a:solidFill>
                <a:latin typeface="Consolas" panose="020B0609020204030204" pitchFamily="49" charset="0"/>
              </a:rPr>
              <a:t>Student</a:t>
            </a:r>
            <a:r>
              <a:rPr lang="en-US" dirty="0">
                <a:latin typeface="Consolas" panose="020B0609020204030204" pitchFamily="49" charset="0"/>
              </a:rPr>
              <a:t>, public </a:t>
            </a:r>
            <a:r>
              <a:rPr lang="en-US" dirty="0">
                <a:solidFill>
                  <a:srgbClr val="FF0000"/>
                </a:solidFill>
                <a:latin typeface="Consolas" panose="020B0609020204030204" pitchFamily="49" charset="0"/>
              </a:rPr>
              <a:t>Teacher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7030A0"/>
                </a:solidFill>
                <a:latin typeface="Consolas" panose="020B0609020204030204" pitchFamily="49" charset="0"/>
              </a:rPr>
              <a:t>TA</a:t>
            </a:r>
            <a:r>
              <a:rPr lang="en-US" dirty="0">
                <a:latin typeface="Consolas" panose="020B0609020204030204" pitchFamily="49" charset="0"/>
              </a:rPr>
              <a:t>(int </a:t>
            </a:r>
            <a:r>
              <a:rPr lang="en-US" dirty="0" err="1">
                <a:latin typeface="Consolas" panose="020B0609020204030204" pitchFamily="49" charset="0"/>
              </a:rPr>
              <a:t>part_time_income</a:t>
            </a:r>
            <a:r>
              <a:rPr lang="en-US" dirty="0">
                <a:latin typeface="Consolas" panose="020B0609020204030204" pitchFamily="49" charset="0"/>
              </a:rPr>
              <a:t>, int </a:t>
            </a:r>
            <a:r>
              <a:rPr lang="en-US" dirty="0" err="1">
                <a:latin typeface="Consolas" panose="020B0609020204030204" pitchFamily="49" charset="0"/>
              </a:rPr>
              <a:t>ta_income</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B050"/>
                </a:solidFill>
                <a:latin typeface="Consolas" panose="020B0609020204030204" pitchFamily="49" charset="0"/>
              </a:rPr>
              <a:t>Student</a:t>
            </a:r>
            <a:r>
              <a:rPr lang="en-US" dirty="0">
                <a:latin typeface="Consolas" panose="020B0609020204030204" pitchFamily="49" charset="0"/>
              </a:rPr>
              <a:t>(</a:t>
            </a:r>
            <a:r>
              <a:rPr lang="en-US" dirty="0" err="1">
                <a:latin typeface="Consolas" panose="020B0609020204030204" pitchFamily="49" charset="0"/>
              </a:rPr>
              <a:t>part_time_income</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Teacher</a:t>
            </a:r>
            <a:r>
              <a:rPr lang="en-US" dirty="0">
                <a:latin typeface="Consolas" panose="020B0609020204030204" pitchFamily="49" charset="0"/>
              </a:rPr>
              <a:t>(</a:t>
            </a:r>
            <a:r>
              <a:rPr lang="en-US" dirty="0" err="1">
                <a:latin typeface="Consolas" panose="020B0609020204030204" pitchFamily="49" charset="0"/>
              </a:rPr>
              <a:t>ta_income</a:t>
            </a:r>
            <a:r>
              <a:rPr lang="en-US" dirty="0">
                <a:latin typeface="Consolas" panose="020B0609020204030204" pitchFamily="49" charset="0"/>
              </a:rPr>
              <a:t>) </a:t>
            </a:r>
          </a:p>
          <a:p>
            <a:r>
              <a:rPr lang="en-US" dirty="0">
                <a:latin typeface="Consolas" panose="020B0609020204030204" pitchFamily="49" charset="0"/>
              </a:rPr>
              <a:t>    { /* TA-specific logic */ }</a:t>
            </a:r>
          </a:p>
          <a:p>
            <a:r>
              <a:rPr lang="en-US" dirty="0">
                <a:latin typeface="Consolas" panose="020B0609020204030204" pitchFamily="49" charset="0"/>
              </a:rPr>
              <a:t>};</a:t>
            </a:r>
          </a:p>
        </p:txBody>
      </p:sp>
      <p:sp>
        <p:nvSpPr>
          <p:cNvPr id="8" name="TextBox 7">
            <a:extLst>
              <a:ext uri="{FF2B5EF4-FFF2-40B4-BE49-F238E27FC236}">
                <a16:creationId xmlns:a16="http://schemas.microsoft.com/office/drawing/2014/main" id="{EA4B2C5B-5B35-40F9-9841-3294617DE680}"/>
              </a:ext>
            </a:extLst>
          </p:cNvPr>
          <p:cNvSpPr txBox="1"/>
          <p:nvPr/>
        </p:nvSpPr>
        <p:spPr>
          <a:xfrm>
            <a:off x="2511586" y="908164"/>
            <a:ext cx="6342676" cy="2031325"/>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(int income) { income_ = income; }</a:t>
            </a:r>
          </a:p>
          <a:p>
            <a:r>
              <a:rPr lang="en-US" dirty="0">
                <a:latin typeface="Consolas" panose="020B0609020204030204" pitchFamily="49" charset="0"/>
              </a:rPr>
              <a:t>  int income() const { return income_; }</a:t>
            </a:r>
          </a:p>
          <a:p>
            <a:r>
              <a:rPr lang="en-US" dirty="0">
                <a:latin typeface="Consolas" panose="020B0609020204030204" pitchFamily="49" charset="0"/>
              </a:rPr>
              <a:t>private:</a:t>
            </a:r>
          </a:p>
          <a:p>
            <a:r>
              <a:rPr lang="en-US" dirty="0">
                <a:latin typeface="Consolas" panose="020B0609020204030204" pitchFamily="49" charset="0"/>
              </a:rPr>
              <a:t>    int income_;</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64CA5DB5-82D5-408F-A0C2-7FF33350517B}"/>
              </a:ext>
            </a:extLst>
          </p:cNvPr>
          <p:cNvSpPr txBox="1"/>
          <p:nvPr/>
        </p:nvSpPr>
        <p:spPr>
          <a:xfrm>
            <a:off x="839178" y="2991620"/>
            <a:ext cx="484374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Student</a:t>
            </a:r>
            <a:r>
              <a:rPr lang="en-US" dirty="0">
                <a:latin typeface="Consolas" panose="020B0609020204030204" pitchFamily="49" charset="0"/>
              </a:rPr>
              <a:t>: public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Student</a:t>
            </a:r>
            <a:r>
              <a:rPr lang="en-US" dirty="0">
                <a:latin typeface="Consolas" panose="020B0609020204030204" pitchFamily="49" charset="0"/>
              </a:rPr>
              <a:t>(int </a:t>
            </a:r>
            <a:r>
              <a:rPr lang="en-US" dirty="0" err="1">
                <a:latin typeface="Consolas" panose="020B0609020204030204" pitchFamily="49" charset="0"/>
              </a:rPr>
              <a:t>part_time_income</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a:t>
            </a:r>
            <a:r>
              <a:rPr lang="en-US" dirty="0" err="1">
                <a:latin typeface="Consolas" panose="020B0609020204030204" pitchFamily="49" charset="0"/>
              </a:rPr>
              <a:t>part_time_income</a:t>
            </a:r>
            <a:r>
              <a:rPr lang="en-US" dirty="0">
                <a:latin typeface="Consolas" panose="020B0609020204030204" pitchFamily="49" charset="0"/>
              </a:rPr>
              <a:t>)</a:t>
            </a:r>
          </a:p>
          <a:p>
            <a:r>
              <a:rPr lang="en-US" dirty="0">
                <a:latin typeface="Consolas" panose="020B0609020204030204" pitchFamily="49" charset="0"/>
              </a:rPr>
              <a:t>  {/* Student-specific logic */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F36BA36E-9E24-4AB3-96BD-4EBF60084A64}"/>
              </a:ext>
            </a:extLst>
          </p:cNvPr>
          <p:cNvSpPr txBox="1"/>
          <p:nvPr/>
        </p:nvSpPr>
        <p:spPr>
          <a:xfrm>
            <a:off x="5831958" y="2991620"/>
            <a:ext cx="484374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FF0000"/>
                </a:solidFill>
                <a:latin typeface="Consolas" panose="020B0609020204030204" pitchFamily="49" charset="0"/>
              </a:rPr>
              <a:t>Teacher</a:t>
            </a:r>
            <a:r>
              <a:rPr lang="en-US" dirty="0">
                <a:latin typeface="Consolas" panose="020B0609020204030204" pitchFamily="49" charset="0"/>
              </a:rPr>
              <a:t>: public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FF0000"/>
                </a:solidFill>
                <a:latin typeface="Consolas" panose="020B0609020204030204" pitchFamily="49" charset="0"/>
              </a:rPr>
              <a:t>Teacher</a:t>
            </a:r>
            <a:r>
              <a:rPr lang="en-US" dirty="0">
                <a:latin typeface="Consolas" panose="020B0609020204030204" pitchFamily="49" charset="0"/>
              </a:rPr>
              <a:t>(int </a:t>
            </a:r>
            <a:r>
              <a:rPr lang="en-US" dirty="0" err="1">
                <a:latin typeface="Consolas" panose="020B0609020204030204" pitchFamily="49" charset="0"/>
              </a:rPr>
              <a:t>teaching_income</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a:t>
            </a:r>
            <a:r>
              <a:rPr lang="en-US" dirty="0" err="1">
                <a:latin typeface="Consolas" panose="020B0609020204030204" pitchFamily="49" charset="0"/>
              </a:rPr>
              <a:t>teaching_income</a:t>
            </a:r>
            <a:r>
              <a:rPr lang="en-US" dirty="0">
                <a:latin typeface="Consolas" panose="020B0609020204030204" pitchFamily="49" charset="0"/>
              </a:rPr>
              <a:t>)</a:t>
            </a:r>
          </a:p>
          <a:p>
            <a:r>
              <a:rPr lang="en-US" dirty="0">
                <a:latin typeface="Consolas" panose="020B0609020204030204" pitchFamily="49" charset="0"/>
              </a:rPr>
              <a:t>  { /* Teacher-specific logic */ }</a:t>
            </a:r>
          </a:p>
          <a:p>
            <a:r>
              <a:rPr lang="en-US" dirty="0">
                <a:latin typeface="Consolas" panose="020B0609020204030204" pitchFamily="49" charset="0"/>
              </a:rPr>
              <a:t>};</a:t>
            </a:r>
          </a:p>
        </p:txBody>
      </p:sp>
      <p:grpSp>
        <p:nvGrpSpPr>
          <p:cNvPr id="22" name="Group 21">
            <a:extLst>
              <a:ext uri="{FF2B5EF4-FFF2-40B4-BE49-F238E27FC236}">
                <a16:creationId xmlns:a16="http://schemas.microsoft.com/office/drawing/2014/main" id="{FBD4F1D4-9028-4F00-A189-509E7AECF796}"/>
              </a:ext>
            </a:extLst>
          </p:cNvPr>
          <p:cNvGrpSpPr/>
          <p:nvPr/>
        </p:nvGrpSpPr>
        <p:grpSpPr>
          <a:xfrm>
            <a:off x="113397" y="377424"/>
            <a:ext cx="2323241" cy="2450345"/>
            <a:chOff x="113397" y="377424"/>
            <a:chExt cx="2323241" cy="2450345"/>
          </a:xfrm>
        </p:grpSpPr>
        <p:sp>
          <p:nvSpPr>
            <p:cNvPr id="3" name="Rectangle 2">
              <a:extLst>
                <a:ext uri="{FF2B5EF4-FFF2-40B4-BE49-F238E27FC236}">
                  <a16:creationId xmlns:a16="http://schemas.microsoft.com/office/drawing/2014/main" id="{F7C32085-F004-463F-BA20-B560D12960A4}"/>
                </a:ext>
              </a:extLst>
            </p:cNvPr>
            <p:cNvSpPr/>
            <p:nvPr/>
          </p:nvSpPr>
          <p:spPr>
            <a:xfrm>
              <a:off x="195565" y="718835"/>
              <a:ext cx="2241073" cy="21089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FC5761-BCD2-49EB-B948-527F43074715}"/>
                </a:ext>
              </a:extLst>
            </p:cNvPr>
            <p:cNvSpPr txBox="1"/>
            <p:nvPr/>
          </p:nvSpPr>
          <p:spPr>
            <a:xfrm>
              <a:off x="113397" y="377424"/>
              <a:ext cx="646332" cy="400110"/>
            </a:xfrm>
            <a:prstGeom prst="rect">
              <a:avLst/>
            </a:prstGeom>
            <a:noFill/>
          </p:spPr>
          <p:txBody>
            <a:bodyPr wrap="none" rtlCol="0">
              <a:spAutoFit/>
            </a:bodyPr>
            <a:lstStyle/>
            <a:p>
              <a:pPr algn="ctr"/>
              <a:r>
                <a:rPr lang="en-US" sz="2000" dirty="0" err="1">
                  <a:latin typeface="+mj-lt"/>
                  <a:cs typeface="Times New Roman" pitchFamily="18" charset="0"/>
                </a:rPr>
                <a:t>amy</a:t>
              </a:r>
              <a:endParaRPr lang="en-US" sz="2000" dirty="0">
                <a:latin typeface="+mj-lt"/>
                <a:cs typeface="Times New Roman" pitchFamily="18" charset="0"/>
              </a:endParaRPr>
            </a:p>
          </p:txBody>
        </p:sp>
      </p:grpSp>
      <p:sp>
        <p:nvSpPr>
          <p:cNvPr id="24" name="Rectangle 23">
            <a:extLst>
              <a:ext uri="{FF2B5EF4-FFF2-40B4-BE49-F238E27FC236}">
                <a16:creationId xmlns:a16="http://schemas.microsoft.com/office/drawing/2014/main" id="{AED64F26-11BA-4B1A-B2D8-85E181CB4332}"/>
              </a:ext>
            </a:extLst>
          </p:cNvPr>
          <p:cNvSpPr/>
          <p:nvPr/>
        </p:nvSpPr>
        <p:spPr>
          <a:xfrm>
            <a:off x="264277" y="1801095"/>
            <a:ext cx="1025962" cy="9315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91B5F85-985A-4757-A530-AE67FA83E42A}"/>
              </a:ext>
            </a:extLst>
          </p:cNvPr>
          <p:cNvGrpSpPr/>
          <p:nvPr/>
        </p:nvGrpSpPr>
        <p:grpSpPr>
          <a:xfrm>
            <a:off x="207567" y="797386"/>
            <a:ext cx="1093569" cy="931534"/>
            <a:chOff x="207567" y="797386"/>
            <a:chExt cx="1093569" cy="931534"/>
          </a:xfrm>
        </p:grpSpPr>
        <p:sp>
          <p:nvSpPr>
            <p:cNvPr id="28" name="Rectangle 27">
              <a:extLst>
                <a:ext uri="{FF2B5EF4-FFF2-40B4-BE49-F238E27FC236}">
                  <a16:creationId xmlns:a16="http://schemas.microsoft.com/office/drawing/2014/main" id="{4212E90A-4FC2-47E5-843A-BC611DF35652}"/>
                </a:ext>
              </a:extLst>
            </p:cNvPr>
            <p:cNvSpPr/>
            <p:nvPr/>
          </p:nvSpPr>
          <p:spPr>
            <a:xfrm>
              <a:off x="264276" y="797386"/>
              <a:ext cx="1025962" cy="93153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1B9E964-9637-4F43-B225-D4011D81E91F}"/>
                </a:ext>
              </a:extLst>
            </p:cNvPr>
            <p:cNvGrpSpPr/>
            <p:nvPr/>
          </p:nvGrpSpPr>
          <p:grpSpPr>
            <a:xfrm>
              <a:off x="207567" y="946148"/>
              <a:ext cx="1093569" cy="588138"/>
              <a:chOff x="670145" y="52166"/>
              <a:chExt cx="1093569" cy="588138"/>
            </a:xfrm>
          </p:grpSpPr>
          <p:sp>
            <p:nvSpPr>
              <p:cNvPr id="23" name="TextBox 22">
                <a:extLst>
                  <a:ext uri="{FF2B5EF4-FFF2-40B4-BE49-F238E27FC236}">
                    <a16:creationId xmlns:a16="http://schemas.microsoft.com/office/drawing/2014/main" id="{B4FF4F59-B007-4E12-B70E-BA03796D543D}"/>
                  </a:ext>
                </a:extLst>
              </p:cNvPr>
              <p:cNvSpPr txBox="1"/>
              <p:nvPr/>
            </p:nvSpPr>
            <p:spPr>
              <a:xfrm>
                <a:off x="670145" y="52166"/>
                <a:ext cx="1093569" cy="400110"/>
              </a:xfrm>
              <a:prstGeom prst="rect">
                <a:avLst/>
              </a:prstGeom>
              <a:noFill/>
            </p:spPr>
            <p:txBody>
              <a:bodyPr wrap="none" rtlCol="0">
                <a:spAutoFit/>
              </a:bodyPr>
              <a:lstStyle/>
              <a:p>
                <a:pPr algn="ctr"/>
                <a:r>
                  <a:rPr lang="en-US" sz="2000" dirty="0">
                    <a:solidFill>
                      <a:schemeClr val="bg1"/>
                    </a:solidFill>
                    <a:latin typeface="+mj-lt"/>
                    <a:cs typeface="Times New Roman" pitchFamily="18" charset="0"/>
                  </a:rPr>
                  <a:t>income_</a:t>
                </a:r>
              </a:p>
            </p:txBody>
          </p:sp>
          <p:sp>
            <p:nvSpPr>
              <p:cNvPr id="29" name="Rectangle 28">
                <a:extLst>
                  <a:ext uri="{FF2B5EF4-FFF2-40B4-BE49-F238E27FC236}">
                    <a16:creationId xmlns:a16="http://schemas.microsoft.com/office/drawing/2014/main" id="{A770E540-A35B-4BF7-A479-5ADFC1B90DB3}"/>
                  </a:ext>
                </a:extLst>
              </p:cNvPr>
              <p:cNvSpPr/>
              <p:nvPr/>
            </p:nvSpPr>
            <p:spPr>
              <a:xfrm>
                <a:off x="837852" y="400495"/>
                <a:ext cx="745262" cy="2398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TextBox 41">
            <a:extLst>
              <a:ext uri="{FF2B5EF4-FFF2-40B4-BE49-F238E27FC236}">
                <a16:creationId xmlns:a16="http://schemas.microsoft.com/office/drawing/2014/main" id="{9B593503-7B77-4AB0-88DC-8D3EF9D5B1FA}"/>
              </a:ext>
            </a:extLst>
          </p:cNvPr>
          <p:cNvSpPr txBox="1"/>
          <p:nvPr/>
        </p:nvSpPr>
        <p:spPr>
          <a:xfrm>
            <a:off x="416774" y="1220814"/>
            <a:ext cx="780940" cy="369332"/>
          </a:xfrm>
          <a:prstGeom prst="rect">
            <a:avLst/>
          </a:prstGeom>
          <a:noFill/>
        </p:spPr>
        <p:txBody>
          <a:bodyPr wrap="square">
            <a:spAutoFit/>
          </a:bodyPr>
          <a:lstStyle/>
          <a:p>
            <a:r>
              <a:rPr lang="en-US" dirty="0">
                <a:solidFill>
                  <a:srgbClr val="00B050"/>
                </a:solidFill>
                <a:latin typeface="Consolas" panose="020B0609020204030204" pitchFamily="49" charset="0"/>
              </a:rPr>
              <a:t>1000</a:t>
            </a:r>
            <a:endParaRPr lang="en-US" dirty="0">
              <a:solidFill>
                <a:srgbClr val="00B050"/>
              </a:solidFill>
            </a:endParaRPr>
          </a:p>
        </p:txBody>
      </p:sp>
      <p:grpSp>
        <p:nvGrpSpPr>
          <p:cNvPr id="69" name="Group 68">
            <a:extLst>
              <a:ext uri="{FF2B5EF4-FFF2-40B4-BE49-F238E27FC236}">
                <a16:creationId xmlns:a16="http://schemas.microsoft.com/office/drawing/2014/main" id="{1432DF8B-6A3B-4EC0-B61E-2E759844B12D}"/>
              </a:ext>
            </a:extLst>
          </p:cNvPr>
          <p:cNvGrpSpPr/>
          <p:nvPr/>
        </p:nvGrpSpPr>
        <p:grpSpPr>
          <a:xfrm>
            <a:off x="1288343" y="798572"/>
            <a:ext cx="1093569" cy="931534"/>
            <a:chOff x="207567" y="797386"/>
            <a:chExt cx="1093569" cy="931534"/>
          </a:xfrm>
        </p:grpSpPr>
        <p:sp>
          <p:nvSpPr>
            <p:cNvPr id="70" name="Rectangle 69">
              <a:extLst>
                <a:ext uri="{FF2B5EF4-FFF2-40B4-BE49-F238E27FC236}">
                  <a16:creationId xmlns:a16="http://schemas.microsoft.com/office/drawing/2014/main" id="{E69B0FA8-BDC7-42BD-8BF5-DD8A51491997}"/>
                </a:ext>
              </a:extLst>
            </p:cNvPr>
            <p:cNvSpPr/>
            <p:nvPr/>
          </p:nvSpPr>
          <p:spPr>
            <a:xfrm>
              <a:off x="264276" y="797386"/>
              <a:ext cx="1025962" cy="93153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00B487A-9815-4F9E-8BD2-A9F47F89F5BB}"/>
                </a:ext>
              </a:extLst>
            </p:cNvPr>
            <p:cNvGrpSpPr/>
            <p:nvPr/>
          </p:nvGrpSpPr>
          <p:grpSpPr>
            <a:xfrm>
              <a:off x="207567" y="946148"/>
              <a:ext cx="1093569" cy="588138"/>
              <a:chOff x="670145" y="52166"/>
              <a:chExt cx="1093569" cy="588138"/>
            </a:xfrm>
          </p:grpSpPr>
          <p:sp>
            <p:nvSpPr>
              <p:cNvPr id="72" name="TextBox 71">
                <a:extLst>
                  <a:ext uri="{FF2B5EF4-FFF2-40B4-BE49-F238E27FC236}">
                    <a16:creationId xmlns:a16="http://schemas.microsoft.com/office/drawing/2014/main" id="{02E18DE0-ACA1-4EFB-8117-D4CBB5263725}"/>
                  </a:ext>
                </a:extLst>
              </p:cNvPr>
              <p:cNvSpPr txBox="1"/>
              <p:nvPr/>
            </p:nvSpPr>
            <p:spPr>
              <a:xfrm>
                <a:off x="670145" y="52166"/>
                <a:ext cx="1093569" cy="400110"/>
              </a:xfrm>
              <a:prstGeom prst="rect">
                <a:avLst/>
              </a:prstGeom>
              <a:noFill/>
            </p:spPr>
            <p:txBody>
              <a:bodyPr wrap="none" rtlCol="0">
                <a:spAutoFit/>
              </a:bodyPr>
              <a:lstStyle/>
              <a:p>
                <a:pPr algn="ctr"/>
                <a:r>
                  <a:rPr lang="en-US" sz="2000" dirty="0">
                    <a:solidFill>
                      <a:schemeClr val="bg1"/>
                    </a:solidFill>
                    <a:latin typeface="+mj-lt"/>
                    <a:cs typeface="Times New Roman" pitchFamily="18" charset="0"/>
                  </a:rPr>
                  <a:t>income_</a:t>
                </a:r>
              </a:p>
            </p:txBody>
          </p:sp>
          <p:sp>
            <p:nvSpPr>
              <p:cNvPr id="73" name="Rectangle 72">
                <a:extLst>
                  <a:ext uri="{FF2B5EF4-FFF2-40B4-BE49-F238E27FC236}">
                    <a16:creationId xmlns:a16="http://schemas.microsoft.com/office/drawing/2014/main" id="{3D1EFD8F-30F8-46B0-A762-999C2D736D7F}"/>
                  </a:ext>
                </a:extLst>
              </p:cNvPr>
              <p:cNvSpPr/>
              <p:nvPr/>
            </p:nvSpPr>
            <p:spPr>
              <a:xfrm>
                <a:off x="837852" y="400495"/>
                <a:ext cx="745262" cy="2398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8" name="TextBox 77">
            <a:extLst>
              <a:ext uri="{FF2B5EF4-FFF2-40B4-BE49-F238E27FC236}">
                <a16:creationId xmlns:a16="http://schemas.microsoft.com/office/drawing/2014/main" id="{0884CE53-9841-4312-8519-19C4455D694F}"/>
              </a:ext>
            </a:extLst>
          </p:cNvPr>
          <p:cNvSpPr txBox="1"/>
          <p:nvPr/>
        </p:nvSpPr>
        <p:spPr>
          <a:xfrm>
            <a:off x="1497550" y="1222000"/>
            <a:ext cx="780940" cy="369332"/>
          </a:xfrm>
          <a:prstGeom prst="rect">
            <a:avLst/>
          </a:prstGeom>
          <a:noFill/>
        </p:spPr>
        <p:txBody>
          <a:bodyPr wrap="square">
            <a:spAutoFit/>
          </a:bodyPr>
          <a:lstStyle/>
          <a:p>
            <a:r>
              <a:rPr lang="en-US" dirty="0">
                <a:solidFill>
                  <a:srgbClr val="FF0000"/>
                </a:solidFill>
                <a:latin typeface="Consolas" panose="020B0609020204030204" pitchFamily="49" charset="0"/>
              </a:rPr>
              <a:t>8000</a:t>
            </a:r>
            <a:endParaRPr lang="en-US" dirty="0">
              <a:solidFill>
                <a:srgbClr val="FF0000"/>
              </a:solidFill>
            </a:endParaRPr>
          </a:p>
        </p:txBody>
      </p:sp>
      <p:sp>
        <p:nvSpPr>
          <p:cNvPr id="80" name="Rectangle 79">
            <a:extLst>
              <a:ext uri="{FF2B5EF4-FFF2-40B4-BE49-F238E27FC236}">
                <a16:creationId xmlns:a16="http://schemas.microsoft.com/office/drawing/2014/main" id="{8989EAEF-870A-43E1-B1D7-F044A9A8EE69}"/>
              </a:ext>
            </a:extLst>
          </p:cNvPr>
          <p:cNvSpPr/>
          <p:nvPr/>
        </p:nvSpPr>
        <p:spPr>
          <a:xfrm>
            <a:off x="1358951" y="1798911"/>
            <a:ext cx="1025962" cy="9315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iamond 1">
            <a:extLst>
              <a:ext uri="{FF2B5EF4-FFF2-40B4-BE49-F238E27FC236}">
                <a16:creationId xmlns:a16="http://schemas.microsoft.com/office/drawing/2014/main" id="{0B0C8F92-0702-49AE-A8A1-BCE7374C9B30}"/>
              </a:ext>
            </a:extLst>
          </p:cNvPr>
          <p:cNvSpPr/>
          <p:nvPr/>
        </p:nvSpPr>
        <p:spPr>
          <a:xfrm flipH="1" flipV="1">
            <a:off x="4498961" y="2114622"/>
            <a:ext cx="2505350" cy="3467468"/>
          </a:xfrm>
          <a:prstGeom prst="diamond">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75FDC4F-5271-4A16-8387-BF7722907D35}"/>
              </a:ext>
            </a:extLst>
          </p:cNvPr>
          <p:cNvSpPr txBox="1"/>
          <p:nvPr/>
        </p:nvSpPr>
        <p:spPr>
          <a:xfrm>
            <a:off x="8927210" y="1773302"/>
            <a:ext cx="3150270" cy="1015663"/>
          </a:xfrm>
          <a:prstGeom prst="rect">
            <a:avLst/>
          </a:prstGeom>
          <a:noFill/>
        </p:spPr>
        <p:txBody>
          <a:bodyPr wrap="square">
            <a:spAutoFit/>
          </a:bodyPr>
          <a:lstStyle/>
          <a:p>
            <a:pPr algn="ctr"/>
            <a:r>
              <a:rPr lang="en-US" sz="2000" dirty="0"/>
              <a:t>This kind of problem can happen any time you </a:t>
            </a:r>
            <a:r>
              <a:rPr lang="en-US" sz="2000" dirty="0">
                <a:solidFill>
                  <a:srgbClr val="FF0000"/>
                </a:solidFill>
              </a:rPr>
              <a:t>inherit</a:t>
            </a:r>
            <a:r>
              <a:rPr lang="en-US" sz="2000" dirty="0"/>
              <a:t> </a:t>
            </a:r>
            <a:r>
              <a:rPr lang="en-US" sz="2000" dirty="0">
                <a:solidFill>
                  <a:srgbClr val="FF0000"/>
                </a:solidFill>
              </a:rPr>
              <a:t>method implementations</a:t>
            </a:r>
            <a:r>
              <a:rPr lang="en-US" sz="2000" dirty="0"/>
              <a:t>! </a:t>
            </a:r>
          </a:p>
        </p:txBody>
      </p:sp>
      <p:sp>
        <p:nvSpPr>
          <p:cNvPr id="61" name="TextBox 60">
            <a:extLst>
              <a:ext uri="{FF2B5EF4-FFF2-40B4-BE49-F238E27FC236}">
                <a16:creationId xmlns:a16="http://schemas.microsoft.com/office/drawing/2014/main" id="{EE09F014-58E7-4C96-A431-F0C01FC0AD88}"/>
              </a:ext>
            </a:extLst>
          </p:cNvPr>
          <p:cNvSpPr txBox="1"/>
          <p:nvPr/>
        </p:nvSpPr>
        <p:spPr>
          <a:xfrm>
            <a:off x="8913004" y="4876796"/>
            <a:ext cx="3150270" cy="1015663"/>
          </a:xfrm>
          <a:prstGeom prst="rect">
            <a:avLst/>
          </a:prstGeom>
          <a:noFill/>
        </p:spPr>
        <p:txBody>
          <a:bodyPr wrap="square">
            <a:spAutoFit/>
          </a:bodyPr>
          <a:lstStyle/>
          <a:p>
            <a:pPr algn="ctr"/>
            <a:r>
              <a:rPr lang="en-US" sz="2000" dirty="0"/>
              <a:t>Most languages either avoid multiple subclassing inheritance...</a:t>
            </a:r>
          </a:p>
        </p:txBody>
      </p:sp>
      <p:sp>
        <p:nvSpPr>
          <p:cNvPr id="62" name="TextBox 61">
            <a:extLst>
              <a:ext uri="{FF2B5EF4-FFF2-40B4-BE49-F238E27FC236}">
                <a16:creationId xmlns:a16="http://schemas.microsoft.com/office/drawing/2014/main" id="{45E740A5-2F76-4E0F-8838-2B8F445625CC}"/>
              </a:ext>
            </a:extLst>
          </p:cNvPr>
          <p:cNvSpPr txBox="1"/>
          <p:nvPr/>
        </p:nvSpPr>
        <p:spPr>
          <a:xfrm>
            <a:off x="8927210" y="6023310"/>
            <a:ext cx="3150270" cy="707886"/>
          </a:xfrm>
          <a:prstGeom prst="rect">
            <a:avLst/>
          </a:prstGeom>
          <a:noFill/>
        </p:spPr>
        <p:txBody>
          <a:bodyPr wrap="square">
            <a:spAutoFit/>
          </a:bodyPr>
          <a:lstStyle/>
          <a:p>
            <a:pPr algn="ctr"/>
            <a:r>
              <a:rPr lang="en-US" sz="2000" dirty="0"/>
              <a:t>Or they have a clever workaround...</a:t>
            </a:r>
          </a:p>
        </p:txBody>
      </p:sp>
      <p:grpSp>
        <p:nvGrpSpPr>
          <p:cNvPr id="63" name="Group 62">
            <a:extLst>
              <a:ext uri="{FF2B5EF4-FFF2-40B4-BE49-F238E27FC236}">
                <a16:creationId xmlns:a16="http://schemas.microsoft.com/office/drawing/2014/main" id="{F2714C1D-B511-4F90-AFF4-E5F382D4B501}"/>
              </a:ext>
            </a:extLst>
          </p:cNvPr>
          <p:cNvGrpSpPr/>
          <p:nvPr/>
        </p:nvGrpSpPr>
        <p:grpSpPr>
          <a:xfrm>
            <a:off x="7512341" y="35859"/>
            <a:ext cx="4648281" cy="2056414"/>
            <a:chOff x="7023227" y="1855960"/>
            <a:chExt cx="4648281" cy="2056414"/>
          </a:xfrm>
        </p:grpSpPr>
        <p:grpSp>
          <p:nvGrpSpPr>
            <p:cNvPr id="64" name="Group 63">
              <a:extLst>
                <a:ext uri="{FF2B5EF4-FFF2-40B4-BE49-F238E27FC236}">
                  <a16:creationId xmlns:a16="http://schemas.microsoft.com/office/drawing/2014/main" id="{BD5B5662-F646-4DD3-9B5F-D05DAEC6E66D}"/>
                </a:ext>
              </a:extLst>
            </p:cNvPr>
            <p:cNvGrpSpPr/>
            <p:nvPr/>
          </p:nvGrpSpPr>
          <p:grpSpPr>
            <a:xfrm>
              <a:off x="7023227" y="1855960"/>
              <a:ext cx="4648281" cy="2056414"/>
              <a:chOff x="8093636" y="4792602"/>
              <a:chExt cx="4648281" cy="2056414"/>
            </a:xfrm>
          </p:grpSpPr>
          <p:grpSp>
            <p:nvGrpSpPr>
              <p:cNvPr id="88" name="Group 87">
                <a:extLst>
                  <a:ext uri="{FF2B5EF4-FFF2-40B4-BE49-F238E27FC236}">
                    <a16:creationId xmlns:a16="http://schemas.microsoft.com/office/drawing/2014/main" id="{3076B5E3-7C3B-4638-A6D3-0276570164DF}"/>
                  </a:ext>
                </a:extLst>
              </p:cNvPr>
              <p:cNvGrpSpPr/>
              <p:nvPr/>
            </p:nvGrpSpPr>
            <p:grpSpPr>
              <a:xfrm>
                <a:off x="8093636" y="4792602"/>
                <a:ext cx="4648281" cy="2056414"/>
                <a:chOff x="8332177" y="4415064"/>
                <a:chExt cx="4648281" cy="2056414"/>
              </a:xfrm>
            </p:grpSpPr>
            <p:sp>
              <p:nvSpPr>
                <p:cNvPr id="90" name="Rectangle: Rounded Corners 89">
                  <a:extLst>
                    <a:ext uri="{FF2B5EF4-FFF2-40B4-BE49-F238E27FC236}">
                      <a16:creationId xmlns:a16="http://schemas.microsoft.com/office/drawing/2014/main" id="{0E3E5A54-E2BD-46A3-B28A-31B4B2CA1BDE}"/>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0F44AE85-A47C-45C9-B809-CA37898B9E32}"/>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89" name="TextBox 88">
                <a:extLst>
                  <a:ext uri="{FF2B5EF4-FFF2-40B4-BE49-F238E27FC236}">
                    <a16:creationId xmlns:a16="http://schemas.microsoft.com/office/drawing/2014/main" id="{B1ECB176-164D-48EF-A418-A28AD8458710}"/>
                  </a:ext>
                </a:extLst>
              </p:cNvPr>
              <p:cNvSpPr txBox="1"/>
              <p:nvPr/>
            </p:nvSpPr>
            <p:spPr>
              <a:xfrm>
                <a:off x="9024811" y="5243519"/>
                <a:ext cx="3633964" cy="1569660"/>
              </a:xfrm>
              <a:prstGeom prst="rect">
                <a:avLst/>
              </a:prstGeom>
              <a:noFill/>
            </p:spPr>
            <p:txBody>
              <a:bodyPr wrap="square" rtlCol="0">
                <a:spAutoFit/>
              </a:bodyPr>
              <a:lstStyle/>
              <a:p>
                <a:pPr algn="ctr"/>
                <a:r>
                  <a:rPr lang="en-US" sz="1600" dirty="0">
                    <a:solidFill>
                      <a:schemeClr val="accent1">
                        <a:lumMod val="75000"/>
                      </a:schemeClr>
                    </a:solidFill>
                    <a:latin typeface="Comic Sans MS" panose="030F0702030302020204" pitchFamily="66" charset="0"/>
                  </a:rPr>
                  <a:t>“Honestly, the best thing to do is avoid multiple subclassing inheritance altogether!</a:t>
                </a:r>
              </a:p>
              <a:p>
                <a:pPr algn="ctr"/>
                <a:endParaRPr lang="en-US" sz="1600" dirty="0">
                  <a:solidFill>
                    <a:schemeClr val="accent1">
                      <a:lumMod val="75000"/>
                    </a:schemeClr>
                  </a:solidFill>
                  <a:latin typeface="Comic Sans MS" panose="030F0702030302020204" pitchFamily="66" charset="0"/>
                </a:endParaRPr>
              </a:p>
              <a:p>
                <a:pPr algn="ctr"/>
                <a:r>
                  <a:rPr lang="en-US" sz="1600" dirty="0">
                    <a:solidFill>
                      <a:schemeClr val="accent1">
                        <a:lumMod val="75000"/>
                      </a:schemeClr>
                    </a:solidFill>
                    <a:latin typeface="Comic Sans MS" panose="030F0702030302020204" pitchFamily="66" charset="0"/>
                  </a:rPr>
                  <a:t>Instead, have a class inherit multiple abstract interfaces!"</a:t>
                </a:r>
              </a:p>
            </p:txBody>
          </p:sp>
        </p:grpSp>
        <p:pic>
          <p:nvPicPr>
            <p:cNvPr id="65" name="Picture 64">
              <a:extLst>
                <a:ext uri="{FF2B5EF4-FFF2-40B4-BE49-F238E27FC236}">
                  <a16:creationId xmlns:a16="http://schemas.microsoft.com/office/drawing/2014/main" id="{2E0F7733-D1CD-4B49-9AC6-54102E9EE1F1}"/>
                </a:ext>
              </a:extLst>
            </p:cNvPr>
            <p:cNvPicPr>
              <a:picLocks noChangeAspect="1"/>
            </p:cNvPicPr>
            <p:nvPr/>
          </p:nvPicPr>
          <p:blipFill rotWithShape="1">
            <a:blip r:embed="rId3"/>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6080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additive="base">
                                        <p:cTn id="30" dur="500" fill="hold"/>
                                        <p:tgtEl>
                                          <p:spTgt spid="63"/>
                                        </p:tgtEl>
                                        <p:attrNameLst>
                                          <p:attrName>ppt_x</p:attrName>
                                        </p:attrNameLst>
                                      </p:cBhvr>
                                      <p:tavLst>
                                        <p:tav tm="0">
                                          <p:val>
                                            <p:strVal val="1+#ppt_w/2"/>
                                          </p:val>
                                        </p:tav>
                                        <p:tav tm="100000">
                                          <p:val>
                                            <p:strVal val="#ppt_x"/>
                                          </p:val>
                                        </p:tav>
                                      </p:tavLst>
                                    </p:anim>
                                    <p:anim calcmode="lin" valueType="num">
                                      <p:cBhvr additive="base">
                                        <p:cTn id="31"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2" fill="hold" nodeType="clickEffect">
                                  <p:stCondLst>
                                    <p:cond delay="0"/>
                                  </p:stCondLst>
                                  <p:childTnLst>
                                    <p:anim calcmode="lin" valueType="num">
                                      <p:cBhvr additive="base">
                                        <p:cTn id="35" dur="500"/>
                                        <p:tgtEl>
                                          <p:spTgt spid="63"/>
                                        </p:tgtEl>
                                        <p:attrNameLst>
                                          <p:attrName>ppt_x</p:attrName>
                                        </p:attrNameLst>
                                      </p:cBhvr>
                                      <p:tavLst>
                                        <p:tav tm="0">
                                          <p:val>
                                            <p:strVal val="ppt_x"/>
                                          </p:val>
                                        </p:tav>
                                        <p:tav tm="100000">
                                          <p:val>
                                            <p:strVal val="1+ppt_w/2"/>
                                          </p:val>
                                        </p:tav>
                                      </p:tavLst>
                                    </p:anim>
                                    <p:anim calcmode="lin" valueType="num">
                                      <p:cBhvr additive="base">
                                        <p:cTn id="36" dur="500"/>
                                        <p:tgtEl>
                                          <p:spTgt spid="63"/>
                                        </p:tgtEl>
                                        <p:attrNameLst>
                                          <p:attrName>ppt_y</p:attrName>
                                        </p:attrNameLst>
                                      </p:cBhvr>
                                      <p:tavLst>
                                        <p:tav tm="0">
                                          <p:val>
                                            <p:strVal val="ppt_y"/>
                                          </p:val>
                                        </p:tav>
                                        <p:tav tm="100000">
                                          <p:val>
                                            <p:strVal val="ppt_y"/>
                                          </p:val>
                                        </p:tav>
                                      </p:tavLst>
                                    </p:anim>
                                    <p:set>
                                      <p:cBhvr>
                                        <p:cTn id="37"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60" grpId="0"/>
      <p:bldP spid="61" grpId="0"/>
      <p:bldP spid="6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216709" y="613749"/>
            <a:ext cx="11304028" cy="400110"/>
          </a:xfrm>
          <a:prstGeom prst="rect">
            <a:avLst/>
          </a:prstGeom>
          <a:noFill/>
        </p:spPr>
        <p:txBody>
          <a:bodyPr wrap="square">
            <a:spAutoFit/>
          </a:bodyPr>
          <a:lstStyle/>
          <a:p>
            <a:pPr algn="ctr"/>
            <a:r>
              <a:rPr lang="en-US" sz="2000" dirty="0"/>
              <a:t>Languages like Java don't support multiple inheritance via subclassing... </a:t>
            </a:r>
          </a:p>
        </p:txBody>
      </p:sp>
      <p:sp>
        <p:nvSpPr>
          <p:cNvPr id="25" name="TextBox 24">
            <a:extLst>
              <a:ext uri="{FF2B5EF4-FFF2-40B4-BE49-F238E27FC236}">
                <a16:creationId xmlns:a16="http://schemas.microsoft.com/office/drawing/2014/main" id="{1A2C69BF-0462-4621-BEBB-443BF580410C}"/>
              </a:ext>
            </a:extLst>
          </p:cNvPr>
          <p:cNvSpPr txBox="1"/>
          <p:nvPr/>
        </p:nvSpPr>
        <p:spPr>
          <a:xfrm>
            <a:off x="561802" y="-71847"/>
            <a:ext cx="10613842" cy="646331"/>
          </a:xfrm>
          <a:prstGeom prst="rect">
            <a:avLst/>
          </a:prstGeom>
          <a:noFill/>
        </p:spPr>
        <p:txBody>
          <a:bodyPr wrap="square">
            <a:spAutoFit/>
          </a:bodyPr>
          <a:lstStyle/>
          <a:p>
            <a:pPr algn="ctr"/>
            <a:r>
              <a:rPr lang="en-US" sz="3600" dirty="0"/>
              <a:t>Multiple Interface Inheritance</a:t>
            </a:r>
          </a:p>
        </p:txBody>
      </p:sp>
      <p:sp>
        <p:nvSpPr>
          <p:cNvPr id="7" name="TextBox 6">
            <a:extLst>
              <a:ext uri="{FF2B5EF4-FFF2-40B4-BE49-F238E27FC236}">
                <a16:creationId xmlns:a16="http://schemas.microsoft.com/office/drawing/2014/main" id="{993A78E8-BC80-430D-A429-A5C5CD93AF51}"/>
              </a:ext>
            </a:extLst>
          </p:cNvPr>
          <p:cNvSpPr txBox="1"/>
          <p:nvPr/>
        </p:nvSpPr>
        <p:spPr>
          <a:xfrm>
            <a:off x="325150" y="3016819"/>
            <a:ext cx="6922152" cy="369331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class </a:t>
            </a:r>
            <a:r>
              <a:rPr lang="en-US" dirty="0">
                <a:solidFill>
                  <a:srgbClr val="00B0F0"/>
                </a:solidFill>
                <a:latin typeface="Consolas" panose="020B0609020204030204" pitchFamily="49" charset="0"/>
              </a:rPr>
              <a:t>Cyborg</a:t>
            </a:r>
            <a:r>
              <a:rPr lang="en-US" dirty="0">
                <a:latin typeface="Consolas" panose="020B0609020204030204" pitchFamily="49" charset="0"/>
              </a:rPr>
              <a:t> implements </a:t>
            </a:r>
            <a:r>
              <a:rPr lang="en-US" dirty="0">
                <a:solidFill>
                  <a:srgbClr val="7030A0"/>
                </a:solidFill>
                <a:latin typeface="Consolas" panose="020B0609020204030204" pitchFamily="49" charset="0"/>
              </a:rPr>
              <a:t>Robot</a:t>
            </a:r>
            <a:r>
              <a:rPr lang="en-US" dirty="0">
                <a:latin typeface="Consolas" panose="020B0609020204030204" pitchFamily="49" charset="0"/>
              </a:rPr>
              <a:t>, </a:t>
            </a:r>
            <a:r>
              <a:rPr lang="en-US" dirty="0">
                <a:solidFill>
                  <a:srgbClr val="00B050"/>
                </a:solidFill>
                <a:latin typeface="Consolas" panose="020B0609020204030204" pitchFamily="49" charset="0"/>
              </a:rPr>
              <a:t>Human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talk() {</a:t>
            </a:r>
          </a:p>
          <a:p>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System.out.println</a:t>
            </a:r>
            <a:r>
              <a:rPr lang="en-US" dirty="0">
                <a:solidFill>
                  <a:srgbClr val="00B0F0"/>
                </a:solidFill>
                <a:latin typeface="Consolas" panose="020B0609020204030204" pitchFamily="49" charset="0"/>
              </a:rPr>
              <a:t>("I am a cybernetic organism");</a:t>
            </a:r>
          </a:p>
          <a:p>
            <a:r>
              <a:rPr lang="en-US" dirty="0">
                <a:solidFill>
                  <a:srgbClr val="00B0F0"/>
                </a:solidFill>
                <a:latin typeface="Consolas" panose="020B0609020204030204" pitchFamily="49" charset="0"/>
              </a:rPr>
              <a:t>   </a:t>
            </a:r>
            <a:r>
              <a:rPr lang="en-US" dirty="0" err="1">
                <a:solidFill>
                  <a:srgbClr val="00B050"/>
                </a:solidFill>
                <a:latin typeface="Consolas" panose="020B0609020204030204" pitchFamily="49" charset="0"/>
              </a:rPr>
              <a:t>System.out.println</a:t>
            </a:r>
            <a:r>
              <a:rPr lang="en-US" dirty="0">
                <a:solidFill>
                  <a:srgbClr val="00B050"/>
                </a:solidFill>
                <a:latin typeface="Consolas" panose="020B0609020204030204" pitchFamily="49" charset="0"/>
              </a:rPr>
              <a:t>("I have a brain");</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System.out.println</a:t>
            </a:r>
            <a:r>
              <a:rPr lang="en-US" dirty="0">
                <a:solidFill>
                  <a:srgbClr val="7030A0"/>
                </a:solidFill>
                <a:latin typeface="Consolas" panose="020B0609020204030204" pitchFamily="49" charset="0"/>
              </a:rPr>
              <a:t>("and I have microchips.");</a:t>
            </a:r>
          </a:p>
          <a:p>
            <a:r>
              <a:rPr lang="en-US" dirty="0">
                <a:solidFill>
                  <a:srgbClr val="00B0F0"/>
                </a:solidFill>
                <a:latin typeface="Consolas" panose="020B0609020204030204" pitchFamily="49" charset="0"/>
              </a:rPr>
              <a:t>  }</a:t>
            </a:r>
          </a:p>
          <a:p>
            <a:r>
              <a:rPr lang="en-US" dirty="0">
                <a:solidFill>
                  <a:srgbClr val="7030A0"/>
                </a:solidFill>
                <a:latin typeface="Consolas" panose="020B0609020204030204" pitchFamily="49" charset="0"/>
              </a:rPr>
              <a:t>  void compute()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System.out.println</a:t>
            </a:r>
            <a:r>
              <a:rPr lang="en-US" dirty="0">
                <a:solidFill>
                  <a:srgbClr val="7030A0"/>
                </a:solidFill>
                <a:latin typeface="Consolas" panose="020B0609020204030204" pitchFamily="49" charset="0"/>
              </a:rPr>
              <a:t>("3 plus 4 is 7.");</a:t>
            </a:r>
          </a:p>
          <a:p>
            <a:r>
              <a:rPr lang="en-US" dirty="0">
                <a:solidFill>
                  <a:srgbClr val="7030A0"/>
                </a:solidFill>
                <a:latin typeface="Consolas" panose="020B0609020204030204" pitchFamily="49" charset="0"/>
              </a:rPr>
              <a:t>  }</a:t>
            </a:r>
          </a:p>
          <a:p>
            <a:r>
              <a:rPr lang="en-US" dirty="0">
                <a:solidFill>
                  <a:srgbClr val="00B050"/>
                </a:solidFill>
                <a:latin typeface="Consolas" panose="020B0609020204030204" pitchFamily="49" charset="0"/>
              </a:rPr>
              <a:t>  void think() {</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System.out.println</a:t>
            </a:r>
            <a:r>
              <a:rPr lang="en-US" dirty="0">
                <a:solidFill>
                  <a:srgbClr val="00B050"/>
                </a:solidFill>
                <a:latin typeface="Consolas" panose="020B0609020204030204" pitchFamily="49" charset="0"/>
              </a:rPr>
              <a:t>("I think I'm sleepy.");</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64CA5DB5-82D5-408F-A0C2-7FF33350517B}"/>
              </a:ext>
            </a:extLst>
          </p:cNvPr>
          <p:cNvSpPr txBox="1"/>
          <p:nvPr/>
        </p:nvSpPr>
        <p:spPr>
          <a:xfrm>
            <a:off x="379344" y="1668543"/>
            <a:ext cx="3316333" cy="120032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interface </a:t>
            </a:r>
            <a:r>
              <a:rPr lang="en-US" dirty="0">
                <a:solidFill>
                  <a:srgbClr val="7030A0"/>
                </a:solidFill>
                <a:latin typeface="Consolas" panose="020B0609020204030204" pitchFamily="49" charset="0"/>
              </a:rPr>
              <a:t>Robot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7030A0"/>
                </a:solidFill>
                <a:latin typeface="Consolas" panose="020B0609020204030204" pitchFamily="49" charset="0"/>
              </a:rPr>
              <a:t>public void talk();</a:t>
            </a:r>
          </a:p>
          <a:p>
            <a:r>
              <a:rPr lang="en-US" dirty="0">
                <a:solidFill>
                  <a:srgbClr val="7030A0"/>
                </a:solidFill>
                <a:latin typeface="Consolas" panose="020B0609020204030204" pitchFamily="49" charset="0"/>
              </a:rPr>
              <a:t>  public void compute();</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F36BA36E-9E24-4AB3-96BD-4EBF60084A64}"/>
              </a:ext>
            </a:extLst>
          </p:cNvPr>
          <p:cNvSpPr txBox="1"/>
          <p:nvPr/>
        </p:nvSpPr>
        <p:spPr>
          <a:xfrm>
            <a:off x="3927173" y="1674674"/>
            <a:ext cx="3282326" cy="120032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interface </a:t>
            </a:r>
            <a:r>
              <a:rPr lang="en-US" dirty="0">
                <a:solidFill>
                  <a:srgbClr val="00B050"/>
                </a:solidFill>
                <a:latin typeface="Consolas" panose="020B0609020204030204" pitchFamily="49" charset="0"/>
              </a:rPr>
              <a:t>Human</a:t>
            </a:r>
            <a:r>
              <a:rPr lang="en-US" dirty="0">
                <a:latin typeface="Consolas" panose="020B0609020204030204" pitchFamily="49" charset="0"/>
              </a:rPr>
              <a:t> {</a:t>
            </a:r>
          </a:p>
          <a:p>
            <a:r>
              <a:rPr lang="en-US" dirty="0">
                <a:solidFill>
                  <a:srgbClr val="00B050"/>
                </a:solidFill>
                <a:latin typeface="Consolas" panose="020B0609020204030204" pitchFamily="49" charset="0"/>
              </a:rPr>
              <a:t>  public void talk();</a:t>
            </a:r>
          </a:p>
          <a:p>
            <a:r>
              <a:rPr lang="en-US" dirty="0">
                <a:solidFill>
                  <a:srgbClr val="00B050"/>
                </a:solidFill>
                <a:latin typeface="Consolas" panose="020B0609020204030204" pitchFamily="49" charset="0"/>
              </a:rPr>
              <a:t>  public void think();</a:t>
            </a:r>
          </a:p>
          <a:p>
            <a:r>
              <a:rPr lang="en-US" dirty="0">
                <a:latin typeface="Consolas" panose="020B0609020204030204" pitchFamily="49" charset="0"/>
              </a:rPr>
              <a:t>}</a:t>
            </a:r>
          </a:p>
        </p:txBody>
      </p:sp>
      <p:sp>
        <p:nvSpPr>
          <p:cNvPr id="31" name="TextBox 30">
            <a:extLst>
              <a:ext uri="{FF2B5EF4-FFF2-40B4-BE49-F238E27FC236}">
                <a16:creationId xmlns:a16="http://schemas.microsoft.com/office/drawing/2014/main" id="{D4DDC952-683F-40CC-8456-2A70D26EFA8E}"/>
              </a:ext>
            </a:extLst>
          </p:cNvPr>
          <p:cNvSpPr txBox="1"/>
          <p:nvPr/>
        </p:nvSpPr>
        <p:spPr>
          <a:xfrm>
            <a:off x="2818961" y="1053125"/>
            <a:ext cx="6099524" cy="400110"/>
          </a:xfrm>
          <a:prstGeom prst="rect">
            <a:avLst/>
          </a:prstGeom>
          <a:noFill/>
        </p:spPr>
        <p:txBody>
          <a:bodyPr wrap="square">
            <a:spAutoFit/>
          </a:bodyPr>
          <a:lstStyle/>
          <a:p>
            <a:r>
              <a:rPr lang="en-US" sz="2000" dirty="0"/>
              <a:t>But they do support inheritance of multiple interfaces.</a:t>
            </a:r>
          </a:p>
        </p:txBody>
      </p:sp>
      <p:sp>
        <p:nvSpPr>
          <p:cNvPr id="9" name="Speech Bubble: Rectangle with Corners Rounded 8">
            <a:extLst>
              <a:ext uri="{FF2B5EF4-FFF2-40B4-BE49-F238E27FC236}">
                <a16:creationId xmlns:a16="http://schemas.microsoft.com/office/drawing/2014/main" id="{4BD581E7-F157-4918-A495-674D7C49C619}"/>
              </a:ext>
            </a:extLst>
          </p:cNvPr>
          <p:cNvSpPr/>
          <p:nvPr/>
        </p:nvSpPr>
        <p:spPr>
          <a:xfrm>
            <a:off x="7209499" y="523269"/>
            <a:ext cx="2878358" cy="1088489"/>
          </a:xfrm>
          <a:prstGeom prst="wedgeRoundRectCallout">
            <a:avLst>
              <a:gd name="adj1" fmla="val -93062"/>
              <a:gd name="adj2" fmla="val 884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Even though both interfaces share the same </a:t>
            </a:r>
            <a:r>
              <a:rPr lang="en-US" sz="2000" dirty="0">
                <a:solidFill>
                  <a:srgbClr val="FFC9C9"/>
                </a:solidFill>
              </a:rPr>
              <a:t>talk() </a:t>
            </a:r>
            <a:r>
              <a:rPr lang="en-US" sz="2000" dirty="0">
                <a:solidFill>
                  <a:schemeClr val="bg1"/>
                </a:solidFill>
              </a:rPr>
              <a:t>prototype...</a:t>
            </a:r>
          </a:p>
        </p:txBody>
      </p:sp>
      <p:sp>
        <p:nvSpPr>
          <p:cNvPr id="11" name="Speech Bubble: Rectangle with Corners Rounded 10">
            <a:extLst>
              <a:ext uri="{FF2B5EF4-FFF2-40B4-BE49-F238E27FC236}">
                <a16:creationId xmlns:a16="http://schemas.microsoft.com/office/drawing/2014/main" id="{B330DBA4-8DC5-428B-91C4-CE43C094AB4B}"/>
              </a:ext>
            </a:extLst>
          </p:cNvPr>
          <p:cNvSpPr/>
          <p:nvPr/>
        </p:nvSpPr>
        <p:spPr>
          <a:xfrm>
            <a:off x="6881087" y="2705521"/>
            <a:ext cx="2878358" cy="1088489"/>
          </a:xfrm>
          <a:prstGeom prst="wedgeRoundRectCallout">
            <a:avLst>
              <a:gd name="adj1" fmla="val -208566"/>
              <a:gd name="adj2" fmla="val 243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don't have an issue, because we define a single </a:t>
            </a:r>
            <a:r>
              <a:rPr lang="en-US" sz="2000" dirty="0">
                <a:solidFill>
                  <a:srgbClr val="00FFFF"/>
                </a:solidFill>
              </a:rPr>
              <a:t>implementation</a:t>
            </a:r>
            <a:r>
              <a:rPr lang="en-US" sz="2000" dirty="0">
                <a:solidFill>
                  <a:schemeClr val="bg1"/>
                </a:solidFill>
              </a:rPr>
              <a:t>.</a:t>
            </a:r>
          </a:p>
        </p:txBody>
      </p:sp>
      <p:sp>
        <p:nvSpPr>
          <p:cNvPr id="12" name="TextBox 11">
            <a:extLst>
              <a:ext uri="{FF2B5EF4-FFF2-40B4-BE49-F238E27FC236}">
                <a16:creationId xmlns:a16="http://schemas.microsoft.com/office/drawing/2014/main" id="{95DB561E-236F-4DA5-B286-EA486C82F4F5}"/>
              </a:ext>
            </a:extLst>
          </p:cNvPr>
          <p:cNvSpPr txBox="1"/>
          <p:nvPr/>
        </p:nvSpPr>
        <p:spPr>
          <a:xfrm>
            <a:off x="7183064" y="1730098"/>
            <a:ext cx="4963131" cy="1077218"/>
          </a:xfrm>
          <a:prstGeom prst="rect">
            <a:avLst/>
          </a:prstGeom>
          <a:noFill/>
        </p:spPr>
        <p:txBody>
          <a:bodyPr wrap="square">
            <a:spAutoFit/>
          </a:bodyPr>
          <a:lstStyle/>
          <a:p>
            <a:pPr algn="ctr"/>
            <a:r>
              <a:rPr lang="en-US" sz="2400" dirty="0"/>
              <a:t>Moral</a:t>
            </a:r>
          </a:p>
          <a:p>
            <a:pPr algn="ctr"/>
            <a:r>
              <a:rPr lang="en-US" sz="2000" dirty="0"/>
              <a:t>Strongly prefer </a:t>
            </a:r>
            <a:r>
              <a:rPr lang="en-US" sz="2000" dirty="0">
                <a:solidFill>
                  <a:srgbClr val="00B050"/>
                </a:solidFill>
              </a:rPr>
              <a:t>multiple interface inheritance </a:t>
            </a:r>
            <a:r>
              <a:rPr lang="en-US" sz="2000" dirty="0"/>
              <a:t>to </a:t>
            </a:r>
            <a:r>
              <a:rPr lang="en-US" sz="2000" dirty="0">
                <a:solidFill>
                  <a:srgbClr val="FF0000"/>
                </a:solidFill>
              </a:rPr>
              <a:t>multiple subclassing inheritance</a:t>
            </a:r>
            <a:r>
              <a:rPr lang="en-US" sz="2000" dirty="0"/>
              <a:t>.</a:t>
            </a:r>
          </a:p>
        </p:txBody>
      </p:sp>
    </p:spTree>
    <p:extLst>
      <p:ext uri="{BB962C8B-B14F-4D97-AF65-F5344CB8AC3E}">
        <p14:creationId xmlns:p14="http://schemas.microsoft.com/office/powerpoint/2010/main" val="231438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5E-6 4.44444E-6 L -0.2836 -0.00209 " pathEditMode="relative" rAng="0" ptsTypes="AA">
                                      <p:cBhvr>
                                        <p:cTn id="31" dur="2000" fill="hold"/>
                                        <p:tgtEl>
                                          <p:spTgt spid="9"/>
                                        </p:tgtEl>
                                        <p:attrNameLst>
                                          <p:attrName>ppt_x</p:attrName>
                                          <p:attrName>ppt_y</p:attrName>
                                        </p:attrNameLst>
                                      </p:cBhvr>
                                      <p:rCtr x="-14180" y="-116"/>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6" grpId="0" animBg="1"/>
      <p:bldP spid="10" grpId="0" animBg="1"/>
      <p:bldP spid="31" grpId="0"/>
      <p:bldP spid="9" grpId="0" animBg="1"/>
      <p:bldP spid="9" grpId="1" animBg="1"/>
      <p:bldP spid="9" grpId="2" animBg="1"/>
      <p:bldP spid="11" grpId="0" animBg="1"/>
      <p:bldP spid="11" grpId="1" animBg="1"/>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Multiple Inheritance</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082" y="120818"/>
              <a:ext cx="780280" cy="897576"/>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235CEAF1-AC33-4405-87DD-DB9D61B70BE5}"/>
              </a:ext>
            </a:extLst>
          </p:cNvPr>
          <p:cNvSpPr txBox="1"/>
          <p:nvPr/>
        </p:nvSpPr>
        <p:spPr>
          <a:xfrm>
            <a:off x="6904324" y="5463642"/>
            <a:ext cx="4882452" cy="769441"/>
          </a:xfrm>
          <a:prstGeom prst="rect">
            <a:avLst/>
          </a:prstGeom>
          <a:noFill/>
        </p:spPr>
        <p:txBody>
          <a:bodyPr wrap="square">
            <a:spAutoFit/>
          </a:bodyPr>
          <a:lstStyle/>
          <a:p>
            <a:pPr algn="ctr"/>
            <a:r>
              <a:rPr lang="en-US" sz="4400" dirty="0">
                <a:latin typeface="Corbel" panose="020B0503020204020204" pitchFamily="34" charset="0"/>
              </a:rPr>
              <a:t>This is Python!</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129749" y="486491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486610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061206"/>
            <a:ext cx="5069887" cy="830997"/>
          </a:xfrm>
          <a:prstGeom prst="rect">
            <a:avLst/>
          </a:prstGeom>
          <a:noFill/>
        </p:spPr>
        <p:txBody>
          <a:bodyPr wrap="square">
            <a:spAutoFit/>
          </a:bodyPr>
          <a:lstStyle/>
          <a:p>
            <a:pPr algn="ctr"/>
            <a:r>
              <a:rPr lang="en-US" sz="2400" dirty="0"/>
              <a:t>This program prints the following output when it's executed: </a:t>
            </a:r>
          </a:p>
        </p:txBody>
      </p:sp>
      <p:sp>
        <p:nvSpPr>
          <p:cNvPr id="26" name="TextBox 25">
            <a:extLst>
              <a:ext uri="{FF2B5EF4-FFF2-40B4-BE49-F238E27FC236}">
                <a16:creationId xmlns:a16="http://schemas.microsoft.com/office/drawing/2014/main" id="{77A71E01-1408-4176-BBFA-E21F873EC392}"/>
              </a:ext>
            </a:extLst>
          </p:cNvPr>
          <p:cNvSpPr txBox="1"/>
          <p:nvPr/>
        </p:nvSpPr>
        <p:spPr>
          <a:xfrm>
            <a:off x="7442326" y="2085222"/>
            <a:ext cx="3806446" cy="830997"/>
          </a:xfrm>
          <a:prstGeom prst="rect">
            <a:avLst/>
          </a:prstGeom>
          <a:solidFill>
            <a:schemeClr val="bg1">
              <a:lumMod val="85000"/>
            </a:schemeClr>
          </a:solidFill>
        </p:spPr>
        <p:txBody>
          <a:bodyPr wrap="square">
            <a:spAutoFit/>
          </a:bodyPr>
          <a:lstStyle/>
          <a:p>
            <a:r>
              <a:rPr lang="en-US" sz="2400" dirty="0">
                <a:solidFill>
                  <a:srgbClr val="7030A0"/>
                </a:solidFill>
              </a:rPr>
              <a:t>Going into low-power mode.</a:t>
            </a:r>
          </a:p>
          <a:p>
            <a:r>
              <a:rPr lang="en-US" sz="2400" dirty="0">
                <a:solidFill>
                  <a:srgbClr val="7030A0"/>
                </a:solidFill>
              </a:rPr>
              <a:t>Do I exist?</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810606" y="3049081"/>
            <a:ext cx="5069887" cy="1569660"/>
          </a:xfrm>
          <a:prstGeom prst="rect">
            <a:avLst/>
          </a:prstGeom>
          <a:noFill/>
        </p:spPr>
        <p:txBody>
          <a:bodyPr wrap="square">
            <a:spAutoFit/>
          </a:bodyPr>
          <a:lstStyle/>
          <a:p>
            <a:pPr algn="ctr"/>
            <a:r>
              <a:rPr lang="en-US" sz="2400" dirty="0"/>
              <a:t>How does this language decide which method to call when multiple base classes define an implementation for the same method name?</a:t>
            </a:r>
          </a:p>
        </p:txBody>
      </p:sp>
      <p:sp>
        <p:nvSpPr>
          <p:cNvPr id="33" name="Rectangle 32">
            <a:extLst>
              <a:ext uri="{FF2B5EF4-FFF2-40B4-BE49-F238E27FC236}">
                <a16:creationId xmlns:a16="http://schemas.microsoft.com/office/drawing/2014/main" id="{E15F5E68-8463-4752-8FCC-6973E8D8C417}"/>
              </a:ext>
            </a:extLst>
          </p:cNvPr>
          <p:cNvSpPr/>
          <p:nvPr/>
        </p:nvSpPr>
        <p:spPr>
          <a:xfrm>
            <a:off x="293833" y="576123"/>
            <a:ext cx="6284787" cy="62184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Robot:</a:t>
            </a:r>
          </a:p>
          <a:p>
            <a:r>
              <a:rPr lang="en-US" dirty="0">
                <a:latin typeface="Consolas" panose="020B0609020204030204" pitchFamily="49" charset="0"/>
              </a:rPr>
              <a:t> def sleep(self):</a:t>
            </a:r>
          </a:p>
          <a:p>
            <a:r>
              <a:rPr lang="en-US" dirty="0">
                <a:latin typeface="Consolas" panose="020B0609020204030204" pitchFamily="49" charset="0"/>
              </a:rPr>
              <a:t>  print("Going into low-power mode.")</a:t>
            </a:r>
          </a:p>
          <a:p>
            <a:endParaRPr lang="en-US" dirty="0">
              <a:latin typeface="Consolas" panose="020B0609020204030204" pitchFamily="49" charset="0"/>
            </a:endParaRPr>
          </a:p>
          <a:p>
            <a:r>
              <a:rPr lang="en-US" dirty="0">
                <a:latin typeface="Consolas" panose="020B0609020204030204" pitchFamily="49" charset="0"/>
              </a:rPr>
              <a:t>class Human:</a:t>
            </a:r>
          </a:p>
          <a:p>
            <a:r>
              <a:rPr lang="en-US" dirty="0">
                <a:latin typeface="Consolas" panose="020B0609020204030204" pitchFamily="49" charset="0"/>
              </a:rPr>
              <a:t> def sleep(self):</a:t>
            </a:r>
          </a:p>
          <a:p>
            <a:r>
              <a:rPr lang="en-US" dirty="0">
                <a:latin typeface="Consolas" panose="020B0609020204030204" pitchFamily="49" charset="0"/>
              </a:rPr>
              <a:t>   print("</a:t>
            </a:r>
            <a:r>
              <a:rPr lang="en-US" dirty="0" err="1">
                <a:latin typeface="Consolas" panose="020B0609020204030204" pitchFamily="49" charset="0"/>
              </a:rPr>
              <a:t>Zzzzzzzzzz</a:t>
            </a:r>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ponder_life</a:t>
            </a:r>
            <a:r>
              <a:rPr lang="en-US" dirty="0">
                <a:latin typeface="Consolas" panose="020B0609020204030204" pitchFamily="49" charset="0"/>
              </a:rPr>
              <a:t>(self):</a:t>
            </a:r>
          </a:p>
          <a:p>
            <a:r>
              <a:rPr lang="en-US" dirty="0">
                <a:latin typeface="Consolas" panose="020B0609020204030204" pitchFamily="49" charset="0"/>
              </a:rPr>
              <a:t>   print("Do I exist?")</a:t>
            </a:r>
          </a:p>
          <a:p>
            <a:endParaRPr lang="en-US" dirty="0">
              <a:latin typeface="Consolas" panose="020B0609020204030204" pitchFamily="49" charset="0"/>
            </a:endParaRPr>
          </a:p>
          <a:p>
            <a:r>
              <a:rPr lang="en-US" dirty="0">
                <a:latin typeface="Consolas" panose="020B0609020204030204" pitchFamily="49" charset="0"/>
              </a:rPr>
              <a:t>class Soul:</a:t>
            </a:r>
          </a:p>
          <a:p>
            <a:r>
              <a:rPr lang="en-US" dirty="0">
                <a:latin typeface="Consolas" panose="020B0609020204030204" pitchFamily="49" charset="0"/>
              </a:rPr>
              <a:t> def </a:t>
            </a:r>
            <a:r>
              <a:rPr lang="en-US" dirty="0" err="1">
                <a:latin typeface="Consolas" panose="020B0609020204030204" pitchFamily="49" charset="0"/>
              </a:rPr>
              <a:t>ponder_life</a:t>
            </a:r>
            <a:r>
              <a:rPr lang="en-US" dirty="0">
                <a:latin typeface="Consolas" panose="020B0609020204030204" pitchFamily="49" charset="0"/>
              </a:rPr>
              <a:t>(self):</a:t>
            </a:r>
          </a:p>
          <a:p>
            <a:r>
              <a:rPr lang="en-US" dirty="0">
                <a:latin typeface="Consolas" panose="020B0609020204030204" pitchFamily="49" charset="0"/>
              </a:rPr>
              <a:t>   print("I am one with the universe.")</a:t>
            </a:r>
          </a:p>
          <a:p>
            <a:endParaRPr lang="en-US" dirty="0">
              <a:latin typeface="Consolas" panose="020B0609020204030204" pitchFamily="49" charset="0"/>
            </a:endParaRPr>
          </a:p>
          <a:p>
            <a:r>
              <a:rPr lang="en-US" dirty="0">
                <a:latin typeface="Consolas" panose="020B0609020204030204" pitchFamily="49" charset="0"/>
              </a:rPr>
              <a:t>class Cyborg(</a:t>
            </a:r>
            <a:r>
              <a:rPr lang="en-US" dirty="0" err="1">
                <a:latin typeface="Consolas" panose="020B0609020204030204" pitchFamily="49" charset="0"/>
              </a:rPr>
              <a:t>Robot,Human,Soul</a:t>
            </a:r>
            <a:r>
              <a:rPr lang="en-US" dirty="0">
                <a:latin typeface="Consolas" panose="020B0609020204030204" pitchFamily="49" charset="0"/>
              </a:rPr>
              <a:t>):</a:t>
            </a:r>
          </a:p>
          <a:p>
            <a:r>
              <a:rPr lang="en-US" dirty="0">
                <a:latin typeface="Consolas" panose="020B0609020204030204" pitchFamily="49" charset="0"/>
              </a:rPr>
              <a:t> def talk():</a:t>
            </a:r>
          </a:p>
          <a:p>
            <a:r>
              <a:rPr lang="en-US" dirty="0">
                <a:latin typeface="Consolas" panose="020B0609020204030204" pitchFamily="49" charset="0"/>
              </a:rPr>
              <a:t>  print("I am a cyborg!")</a:t>
            </a:r>
          </a:p>
          <a:p>
            <a:endParaRPr lang="en-US" dirty="0">
              <a:latin typeface="Consolas" panose="020B0609020204030204" pitchFamily="49" charset="0"/>
            </a:endParaRPr>
          </a:p>
          <a:p>
            <a:r>
              <a:rPr lang="en-US" dirty="0" err="1">
                <a:latin typeface="Consolas" panose="020B0609020204030204" pitchFamily="49" charset="0"/>
              </a:rPr>
              <a:t>borg</a:t>
            </a:r>
            <a:r>
              <a:rPr lang="en-US" dirty="0">
                <a:latin typeface="Consolas" panose="020B0609020204030204" pitchFamily="49" charset="0"/>
              </a:rPr>
              <a:t> = Cyborg()</a:t>
            </a:r>
          </a:p>
          <a:p>
            <a:r>
              <a:rPr lang="en-US" dirty="0" err="1">
                <a:latin typeface="Consolas" panose="020B0609020204030204" pitchFamily="49" charset="0"/>
              </a:rPr>
              <a:t>borg.sleep</a:t>
            </a:r>
            <a:r>
              <a:rPr lang="en-US" dirty="0">
                <a:latin typeface="Consolas" panose="020B0609020204030204" pitchFamily="49" charset="0"/>
              </a:rPr>
              <a:t>()</a:t>
            </a:r>
          </a:p>
          <a:p>
            <a:r>
              <a:rPr lang="en-US" dirty="0" err="1">
                <a:latin typeface="Consolas" panose="020B0609020204030204" pitchFamily="49" charset="0"/>
              </a:rPr>
              <a:t>borg.ponder_life</a:t>
            </a:r>
            <a:r>
              <a:rPr lang="en-US" dirty="0">
                <a:latin typeface="Consolas" panose="020B0609020204030204" pitchFamily="49" charset="0"/>
              </a:rPr>
              <a:t>()</a:t>
            </a:r>
          </a:p>
        </p:txBody>
      </p:sp>
    </p:spTree>
    <p:extLst>
      <p:ext uri="{BB962C8B-B14F-4D97-AF65-F5344CB8AC3E}">
        <p14:creationId xmlns:p14="http://schemas.microsoft.com/office/powerpoint/2010/main" val="361314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9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7" grpId="0" animBg="1"/>
      <p:bldP spid="17" grpId="1" animBg="1"/>
      <p:bldP spid="18" grpId="0" animBg="1"/>
      <p:bldP spid="18" grpId="1" animBg="1"/>
      <p:bldP spid="24" grpId="0"/>
      <p:bldP spid="26" grpId="0" animBg="1"/>
      <p:bldP spid="31" grpId="0"/>
      <p:bldP spid="3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Deep Dive: Subtype Polymorphism</a:t>
            </a:r>
          </a:p>
        </p:txBody>
      </p:sp>
      <p:pic>
        <p:nvPicPr>
          <p:cNvPr id="8" name="Picture 7">
            <a:extLst>
              <a:ext uri="{FF2B5EF4-FFF2-40B4-BE49-F238E27FC236}">
                <a16:creationId xmlns:a16="http://schemas.microsoft.com/office/drawing/2014/main" id="{1756CF91-1BB4-427A-B6EC-42856E442CFA}"/>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7752080-67FB-45AF-87DE-D3078AED43C5}"/>
              </a:ext>
            </a:extLst>
          </p:cNvPr>
          <p:cNvSpPr txBox="1"/>
          <p:nvPr/>
        </p:nvSpPr>
        <p:spPr>
          <a:xfrm>
            <a:off x="1771293" y="4416286"/>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D2CC8BAA-A935-42BD-B8F1-84A446953084}"/>
              </a:ext>
            </a:extLst>
          </p:cNvPr>
          <p:cNvSpPr txBox="1"/>
          <p:nvPr/>
        </p:nvSpPr>
        <p:spPr>
          <a:xfrm>
            <a:off x="1547625" y="5132526"/>
            <a:ext cx="9195426" cy="461665"/>
          </a:xfrm>
          <a:prstGeom prst="rect">
            <a:avLst/>
          </a:prstGeom>
          <a:noFill/>
        </p:spPr>
        <p:txBody>
          <a:bodyPr wrap="square" rtlCol="0">
            <a:spAutoFit/>
          </a:bodyPr>
          <a:lstStyle/>
          <a:p>
            <a:pPr algn="ctr"/>
            <a:r>
              <a:rPr lang="en-US" sz="2400" dirty="0"/>
              <a:t>Explain what subtype polymorphism is to a freshman CS student!</a:t>
            </a:r>
          </a:p>
        </p:txBody>
      </p:sp>
    </p:spTree>
    <p:extLst>
      <p:ext uri="{BB962C8B-B14F-4D97-AF65-F5344CB8AC3E}">
        <p14:creationId xmlns:p14="http://schemas.microsoft.com/office/powerpoint/2010/main" val="298513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Deep Dive: Subtype Polymorphism</a:t>
            </a:r>
          </a:p>
        </p:txBody>
      </p:sp>
      <p:grpSp>
        <p:nvGrpSpPr>
          <p:cNvPr id="10" name="Group 9">
            <a:extLst>
              <a:ext uri="{FF2B5EF4-FFF2-40B4-BE49-F238E27FC236}">
                <a16:creationId xmlns:a16="http://schemas.microsoft.com/office/drawing/2014/main" id="{04B9D8AD-A5BC-4C31-8FA6-7F0AAFD53021}"/>
              </a:ext>
            </a:extLst>
          </p:cNvPr>
          <p:cNvGrpSpPr/>
          <p:nvPr/>
        </p:nvGrpSpPr>
        <p:grpSpPr>
          <a:xfrm>
            <a:off x="2039803" y="593343"/>
            <a:ext cx="7214265" cy="6191770"/>
            <a:chOff x="4674897" y="723972"/>
            <a:chExt cx="7214265" cy="6191770"/>
          </a:xfrm>
        </p:grpSpPr>
        <p:sp>
          <p:nvSpPr>
            <p:cNvPr id="12" name="Rectangle 11">
              <a:extLst>
                <a:ext uri="{FF2B5EF4-FFF2-40B4-BE49-F238E27FC236}">
                  <a16:creationId xmlns:a16="http://schemas.microsoft.com/office/drawing/2014/main" id="{C30457BF-859D-4EBF-B681-ECD37DA20908}"/>
                </a:ext>
              </a:extLst>
            </p:cNvPr>
            <p:cNvSpPr/>
            <p:nvPr/>
          </p:nvSpPr>
          <p:spPr bwMode="auto">
            <a:xfrm>
              <a:off x="6323106" y="1595695"/>
              <a:ext cx="5566056" cy="532004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13" name="Picture 12">
              <a:extLst>
                <a:ext uri="{FF2B5EF4-FFF2-40B4-BE49-F238E27FC236}">
                  <a16:creationId xmlns:a16="http://schemas.microsoft.com/office/drawing/2014/main" id="{595E51FE-1421-4526-B7D0-C54AB7DE6ADF}"/>
                </a:ext>
              </a:extLst>
            </p:cNvPr>
            <p:cNvPicPr>
              <a:picLocks noChangeAspect="1"/>
            </p:cNvPicPr>
            <p:nvPr/>
          </p:nvPicPr>
          <p:blipFill>
            <a:blip r:embed="rId3"/>
            <a:stretch>
              <a:fillRect/>
            </a:stretch>
          </p:blipFill>
          <p:spPr>
            <a:xfrm>
              <a:off x="4674897" y="1595696"/>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a:extLst>
                <a:ext uri="{FF2B5EF4-FFF2-40B4-BE49-F238E27FC236}">
                  <a16:creationId xmlns:a16="http://schemas.microsoft.com/office/drawing/2014/main" id="{B29BFDC5-EB29-472E-9A36-989FBA375214}"/>
                </a:ext>
              </a:extLst>
            </p:cNvPr>
            <p:cNvSpPr>
              <a:spLocks noChangeArrowheads="1"/>
            </p:cNvSpPr>
            <p:nvPr/>
          </p:nvSpPr>
          <p:spPr bwMode="auto">
            <a:xfrm>
              <a:off x="6559887" y="723972"/>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17" name="TextBox 16">
            <a:extLst>
              <a:ext uri="{FF2B5EF4-FFF2-40B4-BE49-F238E27FC236}">
                <a16:creationId xmlns:a16="http://schemas.microsoft.com/office/drawing/2014/main" id="{1EE144BD-E748-4C41-83F9-7CD610D3DBEE}"/>
              </a:ext>
            </a:extLst>
          </p:cNvPr>
          <p:cNvSpPr txBox="1"/>
          <p:nvPr/>
        </p:nvSpPr>
        <p:spPr>
          <a:xfrm>
            <a:off x="3772891" y="1588086"/>
            <a:ext cx="5253842" cy="1015663"/>
          </a:xfrm>
          <a:prstGeom prst="rect">
            <a:avLst/>
          </a:prstGeom>
          <a:noFill/>
        </p:spPr>
        <p:txBody>
          <a:bodyPr wrap="square" rtlCol="0">
            <a:spAutoFit/>
          </a:bodyPr>
          <a:lstStyle/>
          <a:p>
            <a:pPr algn="ctr"/>
            <a:r>
              <a:rPr lang="en-US" sz="2000" dirty="0">
                <a:latin typeface="+mj-lt"/>
                <a:cs typeface="Times New Roman" pitchFamily="18" charset="0"/>
              </a:rPr>
              <a:t>Subtype Polymorphism is the ability to substitute an object of a </a:t>
            </a:r>
            <a:r>
              <a:rPr lang="en-US" sz="2000" dirty="0">
                <a:solidFill>
                  <a:srgbClr val="C00000"/>
                </a:solidFill>
                <a:latin typeface="+mj-lt"/>
                <a:cs typeface="Times New Roman" pitchFamily="18" charset="0"/>
              </a:rPr>
              <a:t>subtype</a:t>
            </a:r>
            <a:r>
              <a:rPr lang="en-US" sz="2000" dirty="0">
                <a:latin typeface="+mj-lt"/>
                <a:cs typeface="Times New Roman" pitchFamily="18" charset="0"/>
              </a:rPr>
              <a:t> (e.g., </a:t>
            </a:r>
            <a:r>
              <a:rPr lang="en-US" sz="2000" dirty="0">
                <a:solidFill>
                  <a:srgbClr val="C00000"/>
                </a:solidFill>
                <a:latin typeface="+mj-lt"/>
                <a:cs typeface="Times New Roman" pitchFamily="18" charset="0"/>
              </a:rPr>
              <a:t>Circle</a:t>
            </a:r>
            <a:r>
              <a:rPr lang="en-US" sz="2000" dirty="0">
                <a:latin typeface="+mj-lt"/>
                <a:cs typeface="Times New Roman" pitchFamily="18" charset="0"/>
              </a:rPr>
              <a:t>) anywhere a </a:t>
            </a:r>
            <a:r>
              <a:rPr lang="en-US" sz="2000" dirty="0">
                <a:solidFill>
                  <a:srgbClr val="0070C0"/>
                </a:solidFill>
                <a:latin typeface="+mj-lt"/>
                <a:cs typeface="Times New Roman" pitchFamily="18" charset="0"/>
              </a:rPr>
              <a:t>supertype</a:t>
            </a:r>
            <a:r>
              <a:rPr lang="en-US" sz="2000" dirty="0">
                <a:latin typeface="+mj-lt"/>
                <a:cs typeface="Times New Roman" pitchFamily="18" charset="0"/>
              </a:rPr>
              <a:t> (e.g., </a:t>
            </a:r>
            <a:r>
              <a:rPr lang="en-US" sz="2000" dirty="0">
                <a:solidFill>
                  <a:srgbClr val="0070C0"/>
                </a:solidFill>
                <a:latin typeface="+mj-lt"/>
                <a:cs typeface="Times New Roman" pitchFamily="18" charset="0"/>
              </a:rPr>
              <a:t>Shape</a:t>
            </a:r>
            <a:r>
              <a:rPr lang="en-US" sz="2000" dirty="0">
                <a:latin typeface="+mj-lt"/>
                <a:cs typeface="Times New Roman" pitchFamily="18" charset="0"/>
              </a:rPr>
              <a:t>) is expected.</a:t>
            </a:r>
            <a:endParaRPr lang="en-US" dirty="0">
              <a:latin typeface="+mj-lt"/>
              <a:cs typeface="Times New Roman" pitchFamily="18" charset="0"/>
            </a:endParaRPr>
          </a:p>
        </p:txBody>
      </p:sp>
      <p:sp>
        <p:nvSpPr>
          <p:cNvPr id="21" name="TextBox 20">
            <a:extLst>
              <a:ext uri="{FF2B5EF4-FFF2-40B4-BE49-F238E27FC236}">
                <a16:creationId xmlns:a16="http://schemas.microsoft.com/office/drawing/2014/main" id="{D5695979-5E76-4045-942D-F12F2DA05C36}"/>
              </a:ext>
            </a:extLst>
          </p:cNvPr>
          <p:cNvSpPr txBox="1"/>
          <p:nvPr/>
        </p:nvSpPr>
        <p:spPr>
          <a:xfrm>
            <a:off x="3877648" y="2708240"/>
            <a:ext cx="5186784" cy="2901181"/>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Shape</a:t>
            </a:r>
            <a:r>
              <a:rPr lang="en-US" dirty="0">
                <a:latin typeface="Consolas" panose="020B0609020204030204" pitchFamily="49" charset="0"/>
              </a:rPr>
              <a:t> { ... };</a:t>
            </a:r>
          </a:p>
          <a:p>
            <a:r>
              <a:rPr lang="en-US" dirty="0">
                <a:latin typeface="Consolas" panose="020B0609020204030204" pitchFamily="49" charset="0"/>
              </a:rPr>
              <a:t>class </a:t>
            </a:r>
            <a:r>
              <a:rPr lang="en-US" dirty="0">
                <a:solidFill>
                  <a:srgbClr val="C00000"/>
                </a:solidFill>
                <a:latin typeface="Consolas" panose="020B0609020204030204" pitchFamily="49" charset="0"/>
              </a:rPr>
              <a:t>Circle</a:t>
            </a:r>
            <a:r>
              <a:rPr lang="en-US" dirty="0">
                <a:latin typeface="Consolas" panose="020B0609020204030204" pitchFamily="49" charset="0"/>
              </a:rPr>
              <a:t>: public </a:t>
            </a:r>
            <a:r>
              <a:rPr lang="en-US" dirty="0">
                <a:solidFill>
                  <a:srgbClr val="0070C0"/>
                </a:solidFill>
                <a:latin typeface="Consolas" panose="020B0609020204030204" pitchFamily="49" charset="0"/>
              </a:rPr>
              <a:t>Shape</a:t>
            </a:r>
            <a:r>
              <a:rPr lang="en-US" dirty="0">
                <a:latin typeface="Consolas" panose="020B0609020204030204" pitchFamily="49" charset="0"/>
              </a:rPr>
              <a:t> { ... };</a:t>
            </a:r>
          </a:p>
          <a:p>
            <a:endParaRPr lang="en-US" sz="800" dirty="0">
              <a:latin typeface="Consolas" panose="020B0609020204030204" pitchFamily="49" charset="0"/>
            </a:endParaRPr>
          </a:p>
          <a:p>
            <a:r>
              <a:rPr lang="en-US" dirty="0">
                <a:latin typeface="Consolas" panose="020B0609020204030204" pitchFamily="49" charset="0"/>
              </a:rPr>
              <a:t>void display(</a:t>
            </a:r>
            <a:r>
              <a:rPr lang="en-US" dirty="0">
                <a:solidFill>
                  <a:srgbClr val="0070C0"/>
                </a:solidFill>
                <a:latin typeface="Consolas" panose="020B0609020204030204" pitchFamily="49" charset="0"/>
              </a:rPr>
              <a:t>Shape&amp; s</a:t>
            </a:r>
            <a:r>
              <a:rPr lang="en-US" dirty="0">
                <a:latin typeface="Consolas" panose="020B0609020204030204" pitchFamily="49" charset="0"/>
              </a:rPr>
              <a:t>) { </a:t>
            </a:r>
          </a:p>
          <a:p>
            <a:r>
              <a:rPr lang="en-US" dirty="0">
                <a:latin typeface="Consolas" panose="020B0609020204030204" pitchFamily="49" charset="0"/>
              </a:rPr>
              <a:t>  ...</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C00000"/>
                </a:solidFill>
                <a:latin typeface="Consolas" panose="020B0609020204030204" pitchFamily="49" charset="0"/>
              </a:rPr>
              <a:t>Circle</a:t>
            </a:r>
            <a:r>
              <a:rPr lang="en-US" dirty="0">
                <a:latin typeface="Consolas" panose="020B0609020204030204" pitchFamily="49" charset="0"/>
              </a:rPr>
              <a:t> </a:t>
            </a:r>
            <a:r>
              <a:rPr lang="en-US" dirty="0">
                <a:solidFill>
                  <a:srgbClr val="C00000"/>
                </a:solidFill>
                <a:latin typeface="Consolas" panose="020B0609020204030204" pitchFamily="49" charset="0"/>
              </a:rPr>
              <a:t>circ(0,0,5)</a:t>
            </a:r>
            <a:r>
              <a:rPr lang="en-US" dirty="0">
                <a:latin typeface="Consolas" panose="020B0609020204030204" pitchFamily="49" charset="0"/>
              </a:rPr>
              <a:t>;</a:t>
            </a:r>
          </a:p>
          <a:p>
            <a:r>
              <a:rPr lang="en-US">
                <a:latin typeface="Consolas" panose="020B0609020204030204" pitchFamily="49" charset="0"/>
              </a:rPr>
              <a:t>  display(</a:t>
            </a:r>
            <a:r>
              <a:rPr lang="en-US" dirty="0">
                <a:solidFill>
                  <a:srgbClr val="C00000"/>
                </a:solidFill>
                <a:latin typeface="Consolas" panose="020B0609020204030204" pitchFamily="49" charset="0"/>
              </a:rPr>
              <a:t>circ</a:t>
            </a:r>
            <a:r>
              <a:rPr lang="en-US" dirty="0">
                <a:latin typeface="Consolas" panose="020B0609020204030204" pitchFamily="49" charset="0"/>
              </a:rPr>
              <a:t>);</a:t>
            </a:r>
          </a:p>
          <a:p>
            <a:r>
              <a:rPr lang="en-US" dirty="0">
                <a:latin typeface="Consolas" panose="020B0609020204030204" pitchFamily="49" charset="0"/>
              </a:rPr>
              <a:t>}</a:t>
            </a:r>
          </a:p>
        </p:txBody>
      </p:sp>
      <p:sp>
        <p:nvSpPr>
          <p:cNvPr id="3" name="Arrow: Left 2">
            <a:extLst>
              <a:ext uri="{FF2B5EF4-FFF2-40B4-BE49-F238E27FC236}">
                <a16:creationId xmlns:a16="http://schemas.microsoft.com/office/drawing/2014/main" id="{C9F187D8-70F2-4A9A-84A6-F7573BC19049}"/>
              </a:ext>
            </a:extLst>
          </p:cNvPr>
          <p:cNvSpPr/>
          <p:nvPr/>
        </p:nvSpPr>
        <p:spPr>
          <a:xfrm rot="1040071">
            <a:off x="6548600" y="3182048"/>
            <a:ext cx="2916100" cy="16918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 object of the Shape supertype is expected</a:t>
            </a:r>
          </a:p>
        </p:txBody>
      </p:sp>
      <p:sp>
        <p:nvSpPr>
          <p:cNvPr id="23" name="Arrow: Left 22">
            <a:extLst>
              <a:ext uri="{FF2B5EF4-FFF2-40B4-BE49-F238E27FC236}">
                <a16:creationId xmlns:a16="http://schemas.microsoft.com/office/drawing/2014/main" id="{F35479C3-C137-42DE-ABB9-7B3593F0C8EC}"/>
              </a:ext>
            </a:extLst>
          </p:cNvPr>
          <p:cNvSpPr/>
          <p:nvPr/>
        </p:nvSpPr>
        <p:spPr>
          <a:xfrm rot="1727952">
            <a:off x="6219137" y="4928126"/>
            <a:ext cx="2401403" cy="16918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we substituted a subtype object</a:t>
            </a:r>
          </a:p>
        </p:txBody>
      </p:sp>
      <p:sp>
        <p:nvSpPr>
          <p:cNvPr id="24" name="TextBox 23">
            <a:extLst>
              <a:ext uri="{FF2B5EF4-FFF2-40B4-BE49-F238E27FC236}">
                <a16:creationId xmlns:a16="http://schemas.microsoft.com/office/drawing/2014/main" id="{F5B6634A-1682-4474-BC41-E404D8B8EED5}"/>
              </a:ext>
            </a:extLst>
          </p:cNvPr>
          <p:cNvSpPr txBox="1"/>
          <p:nvPr/>
        </p:nvSpPr>
        <p:spPr>
          <a:xfrm>
            <a:off x="3806403" y="5713912"/>
            <a:ext cx="5329274" cy="1015663"/>
          </a:xfrm>
          <a:prstGeom prst="rect">
            <a:avLst/>
          </a:prstGeom>
          <a:noFill/>
        </p:spPr>
        <p:txBody>
          <a:bodyPr wrap="square">
            <a:spAutoFit/>
          </a:bodyPr>
          <a:lstStyle/>
          <a:p>
            <a:pPr algn="ctr"/>
            <a:r>
              <a:rPr lang="en-US" sz="2000" dirty="0"/>
              <a:t>More technically, S.P. is where code designed to operate on an object of </a:t>
            </a:r>
            <a:r>
              <a:rPr lang="en-US" sz="2000" dirty="0">
                <a:solidFill>
                  <a:srgbClr val="0070C0"/>
                </a:solidFill>
              </a:rPr>
              <a:t>type T</a:t>
            </a:r>
            <a:r>
              <a:rPr lang="en-US" sz="2000" dirty="0"/>
              <a:t> operates on an object that is a </a:t>
            </a:r>
            <a:r>
              <a:rPr lang="en-US" sz="2000" dirty="0">
                <a:solidFill>
                  <a:srgbClr val="7030A0"/>
                </a:solidFill>
              </a:rPr>
              <a:t>subtype of T</a:t>
            </a:r>
            <a:r>
              <a:rPr lang="en-US" sz="2000" dirty="0"/>
              <a:t>.</a:t>
            </a:r>
          </a:p>
        </p:txBody>
      </p:sp>
    </p:spTree>
    <p:extLst>
      <p:ext uri="{BB962C8B-B14F-4D97-AF65-F5344CB8AC3E}">
        <p14:creationId xmlns:p14="http://schemas.microsoft.com/office/powerpoint/2010/main" val="379457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righ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3"/>
                                        </p:tgtEl>
                                      </p:cBhvr>
                                    </p:animEffect>
                                    <p:set>
                                      <p:cBhvr>
                                        <p:cTn id="57" dur="1" fill="hold">
                                          <p:stCondLst>
                                            <p:cond delay="499"/>
                                          </p:stCondLst>
                                        </p:cTn>
                                        <p:tgtEl>
                                          <p:spTgt spid="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uiExpand="1" build="p" animBg="1"/>
      <p:bldP spid="3" grpId="0" animBg="1"/>
      <p:bldP spid="3" grpId="1" animBg="1"/>
      <p:bldP spid="23" grpId="0" animBg="1"/>
      <p:bldP spid="23" grpId="1" animBg="1"/>
      <p:bldP spid="2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650103" y="883279"/>
            <a:ext cx="5295900" cy="1015663"/>
          </a:xfrm>
          <a:prstGeom prst="rect">
            <a:avLst/>
          </a:prstGeom>
          <a:noFill/>
        </p:spPr>
        <p:txBody>
          <a:bodyPr wrap="square">
            <a:spAutoFit/>
          </a:bodyPr>
          <a:lstStyle/>
          <a:p>
            <a:pPr algn="ctr"/>
            <a:r>
              <a:rPr lang="en-US" sz="2000" dirty="0"/>
              <a:t>As we learned in </a:t>
            </a:r>
            <a:r>
              <a:rPr lang="en-US" sz="2000" dirty="0" err="1"/>
              <a:t>datapalooza</a:t>
            </a:r>
            <a:r>
              <a:rPr lang="en-US" sz="2000" dirty="0"/>
              <a:t>, typing rules state that if a function can operate on a </a:t>
            </a:r>
            <a:r>
              <a:rPr lang="en-US" sz="2000" dirty="0">
                <a:solidFill>
                  <a:srgbClr val="00B0F0"/>
                </a:solidFill>
              </a:rPr>
              <a:t>supertype</a:t>
            </a:r>
            <a:r>
              <a:rPr lang="en-US" sz="2000" dirty="0"/>
              <a:t>, it can also operate on a </a:t>
            </a:r>
            <a:r>
              <a:rPr lang="en-US" sz="2000" dirty="0">
                <a:solidFill>
                  <a:srgbClr val="00B050"/>
                </a:solidFill>
              </a:rPr>
              <a:t>subtype</a:t>
            </a:r>
            <a:r>
              <a:rPr lang="en-US" sz="2000" dirty="0"/>
              <a:t>!</a:t>
            </a:r>
          </a:p>
        </p:txBody>
      </p:sp>
      <p:sp>
        <p:nvSpPr>
          <p:cNvPr id="69" name="TextBox 68">
            <a:extLst>
              <a:ext uri="{FF2B5EF4-FFF2-40B4-BE49-F238E27FC236}">
                <a16:creationId xmlns:a16="http://schemas.microsoft.com/office/drawing/2014/main" id="{505FF1EE-D1E7-4D25-9C8C-15EFA5E7811A}"/>
              </a:ext>
            </a:extLst>
          </p:cNvPr>
          <p:cNvSpPr txBox="1"/>
          <p:nvPr/>
        </p:nvSpPr>
        <p:spPr>
          <a:xfrm>
            <a:off x="6649015" y="2075261"/>
            <a:ext cx="4742930" cy="363333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Person</a:t>
            </a:r>
            <a:r>
              <a:rPr lang="en-US" dirty="0">
                <a:latin typeface="Consolas" panose="020B0609020204030204" pitchFamily="49" charset="0"/>
              </a:rPr>
              <a:t> { ... };</a:t>
            </a:r>
          </a:p>
          <a:p>
            <a:r>
              <a:rPr lang="en-US" dirty="0">
                <a:latin typeface="Consolas" panose="020B0609020204030204" pitchFamily="49" charset="0"/>
              </a:rPr>
              <a:t>class </a:t>
            </a:r>
            <a:r>
              <a:rPr lang="en-US" dirty="0">
                <a:solidFill>
                  <a:srgbClr val="00B050"/>
                </a:solidFill>
                <a:latin typeface="Consolas" panose="020B0609020204030204" pitchFamily="49" charset="0"/>
              </a:rPr>
              <a:t>Student</a:t>
            </a:r>
            <a:r>
              <a:rPr lang="en-US" dirty="0">
                <a:latin typeface="Consolas" panose="020B0609020204030204" pitchFamily="49" charset="0"/>
              </a:rPr>
              <a:t>: public </a:t>
            </a:r>
            <a:r>
              <a:rPr lang="en-US" dirty="0">
                <a:solidFill>
                  <a:srgbClr val="0070C0"/>
                </a:solidFill>
                <a:latin typeface="Consolas" panose="020B0609020204030204" pitchFamily="49" charset="0"/>
              </a:rPr>
              <a:t>Person</a:t>
            </a:r>
            <a:r>
              <a:rPr lang="en-US" dirty="0">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talkToPerson</a:t>
            </a:r>
            <a:r>
              <a:rPr lang="en-US" dirty="0">
                <a:latin typeface="Consolas" panose="020B0609020204030204" pitchFamily="49" charset="0"/>
              </a:rPr>
              <a:t>(</a:t>
            </a:r>
            <a:r>
              <a:rPr lang="en-US" dirty="0">
                <a:solidFill>
                  <a:srgbClr val="0070C0"/>
                </a:solidFill>
                <a:latin typeface="Consolas" panose="020B0609020204030204" pitchFamily="49" charset="0"/>
              </a:rPr>
              <a:t>Person&amp; p</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p.talk</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00B050"/>
                </a:solidFill>
                <a:latin typeface="Consolas" panose="020B0609020204030204" pitchFamily="49" charset="0"/>
              </a:rPr>
              <a:t>Student eugenia</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talkToPerson</a:t>
            </a:r>
            <a:r>
              <a:rPr lang="en-US" dirty="0">
                <a:latin typeface="Consolas" panose="020B0609020204030204" pitchFamily="49" charset="0"/>
              </a:rPr>
              <a:t>(</a:t>
            </a:r>
            <a:r>
              <a:rPr lang="en-US" dirty="0">
                <a:solidFill>
                  <a:srgbClr val="00B050"/>
                </a:solidFill>
                <a:latin typeface="Consolas" panose="020B0609020204030204" pitchFamily="49" charset="0"/>
              </a:rPr>
              <a:t>eugenia</a:t>
            </a:r>
            <a:r>
              <a:rPr lang="en-US" dirty="0">
                <a:latin typeface="Consolas" panose="020B0609020204030204" pitchFamily="49" charset="0"/>
              </a:rPr>
              <a:t>);</a:t>
            </a:r>
          </a:p>
          <a:p>
            <a:r>
              <a:rPr lang="en-US" dirty="0">
                <a:latin typeface="Consolas" panose="020B0609020204030204" pitchFamily="49" charset="0"/>
              </a:rPr>
              <a:t>}</a:t>
            </a:r>
          </a:p>
        </p:txBody>
      </p:sp>
      <p:sp>
        <p:nvSpPr>
          <p:cNvPr id="67" name="TextBox 66">
            <a:extLst>
              <a:ext uri="{FF2B5EF4-FFF2-40B4-BE49-F238E27FC236}">
                <a16:creationId xmlns:a16="http://schemas.microsoft.com/office/drawing/2014/main" id="{032A2B25-484D-4B2D-A7E3-EADC9000E4AA}"/>
              </a:ext>
            </a:extLst>
          </p:cNvPr>
          <p:cNvSpPr txBox="1"/>
          <p:nvPr/>
        </p:nvSpPr>
        <p:spPr>
          <a:xfrm>
            <a:off x="1053119" y="2075260"/>
            <a:ext cx="4489869" cy="362140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checkIfEven</a:t>
            </a:r>
            <a:r>
              <a:rPr lang="en-US" dirty="0">
                <a:latin typeface="Consolas" panose="020B0609020204030204" pitchFamily="49" charset="0"/>
              </a:rPr>
              <a:t>(</a:t>
            </a:r>
            <a:r>
              <a:rPr lang="en-US" dirty="0">
                <a:solidFill>
                  <a:srgbClr val="0070C0"/>
                </a:solidFill>
                <a:latin typeface="Consolas" panose="020B0609020204030204" pitchFamily="49" charset="0"/>
              </a:rPr>
              <a:t>long </a:t>
            </a:r>
            <a:r>
              <a:rPr lang="en-US" dirty="0" err="1">
                <a:solidFill>
                  <a:srgbClr val="0070C0"/>
                </a:solidFill>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val</a:t>
            </a:r>
            <a:r>
              <a:rPr lang="en-US" dirty="0">
                <a:latin typeface="Consolas" panose="020B0609020204030204" pitchFamily="49" charset="0"/>
              </a:rPr>
              <a:t> % 2 == 0)</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val</a:t>
            </a:r>
            <a:r>
              <a:rPr lang="en-US" dirty="0">
                <a:latin typeface="Consolas" panose="020B0609020204030204" pitchFamily="49" charset="0"/>
              </a:rPr>
              <a:t> &lt;&lt; " is even\n";</a:t>
            </a:r>
          </a:p>
          <a:p>
            <a:r>
              <a:rPr lang="en-US" dirty="0">
                <a:latin typeface="Consolas" panose="020B0609020204030204" pitchFamily="49" charset="0"/>
              </a:rPr>
              <a:t>  else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val</a:t>
            </a:r>
            <a:r>
              <a:rPr lang="en-US" dirty="0">
                <a:latin typeface="Consolas" panose="020B0609020204030204" pitchFamily="49" charset="0"/>
              </a:rPr>
              <a:t> &lt;&lt; "is odd\n";</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solidFill>
                  <a:srgbClr val="00B050"/>
                </a:solidFill>
                <a:latin typeface="Consolas" panose="020B0609020204030204" pitchFamily="49" charset="0"/>
              </a:rPr>
              <a:t>  int y </a:t>
            </a:r>
            <a:r>
              <a:rPr lang="en-US" dirty="0">
                <a:latin typeface="Consolas" panose="020B0609020204030204" pitchFamily="49" charset="0"/>
              </a:rPr>
              <a:t>= 1234;</a:t>
            </a:r>
          </a:p>
          <a:p>
            <a:r>
              <a:rPr lang="en-US" dirty="0">
                <a:latin typeface="Consolas" panose="020B0609020204030204" pitchFamily="49" charset="0"/>
              </a:rPr>
              <a:t>  </a:t>
            </a:r>
            <a:r>
              <a:rPr lang="en-US" dirty="0" err="1">
                <a:latin typeface="Consolas" panose="020B0609020204030204" pitchFamily="49" charset="0"/>
              </a:rPr>
              <a:t>checkIfEven</a:t>
            </a:r>
            <a:r>
              <a:rPr lang="en-US" dirty="0">
                <a:latin typeface="Consolas" panose="020B0609020204030204" pitchFamily="49" charset="0"/>
              </a:rPr>
              <a:t>(</a:t>
            </a:r>
            <a:r>
              <a:rPr lang="en-US" dirty="0">
                <a:solidFill>
                  <a:srgbClr val="00B050"/>
                </a:solidFill>
                <a:latin typeface="Consolas" panose="020B0609020204030204" pitchFamily="49" charset="0"/>
              </a:rPr>
              <a:t>y</a:t>
            </a:r>
            <a:r>
              <a:rPr lang="en-US" dirty="0">
                <a:latin typeface="Consolas" panose="020B0609020204030204" pitchFamily="49" charset="0"/>
              </a:rPr>
              <a:t>);</a:t>
            </a:r>
          </a:p>
          <a:p>
            <a:r>
              <a:rPr lang="en-US" dirty="0">
                <a:latin typeface="Consolas" panose="020B0609020204030204" pitchFamily="49" charset="0"/>
              </a:rPr>
              <a:t>}</a:t>
            </a:r>
          </a:p>
        </p:txBody>
      </p:sp>
      <p:sp>
        <p:nvSpPr>
          <p:cNvPr id="25" name="TextBox 24">
            <a:extLst>
              <a:ext uri="{FF2B5EF4-FFF2-40B4-BE49-F238E27FC236}">
                <a16:creationId xmlns:a16="http://schemas.microsoft.com/office/drawing/2014/main" id="{1A2C69BF-0462-4621-BEBB-443BF580410C}"/>
              </a:ext>
            </a:extLst>
          </p:cNvPr>
          <p:cNvSpPr txBox="1"/>
          <p:nvPr/>
        </p:nvSpPr>
        <p:spPr>
          <a:xfrm>
            <a:off x="698113" y="-93527"/>
            <a:ext cx="10613842" cy="646331"/>
          </a:xfrm>
          <a:prstGeom prst="rect">
            <a:avLst/>
          </a:prstGeom>
          <a:noFill/>
        </p:spPr>
        <p:txBody>
          <a:bodyPr wrap="square">
            <a:spAutoFit/>
          </a:bodyPr>
          <a:lstStyle/>
          <a:p>
            <a:pPr algn="ctr"/>
            <a:r>
              <a:rPr lang="en-US" sz="3600" dirty="0"/>
              <a:t>Subtype Polymorphism</a:t>
            </a:r>
          </a:p>
        </p:txBody>
      </p:sp>
      <p:sp>
        <p:nvSpPr>
          <p:cNvPr id="60" name="Speech Bubble: Rectangle with Corners Rounded 59">
            <a:extLst>
              <a:ext uri="{FF2B5EF4-FFF2-40B4-BE49-F238E27FC236}">
                <a16:creationId xmlns:a16="http://schemas.microsoft.com/office/drawing/2014/main" id="{54CC4518-D3A7-4775-8D2A-D6E7D40B6737}"/>
              </a:ext>
            </a:extLst>
          </p:cNvPr>
          <p:cNvSpPr/>
          <p:nvPr/>
        </p:nvSpPr>
        <p:spPr>
          <a:xfrm>
            <a:off x="3114928" y="5023333"/>
            <a:ext cx="3490473" cy="1141435"/>
          </a:xfrm>
          <a:prstGeom prst="wedgeRoundRectCallout">
            <a:avLst>
              <a:gd name="adj1" fmla="val -55137"/>
              <a:gd name="adj2" fmla="val -855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Since </a:t>
            </a:r>
            <a:r>
              <a:rPr lang="en-US" sz="2000" dirty="0">
                <a:solidFill>
                  <a:schemeClr val="accent6">
                    <a:lumMod val="40000"/>
                    <a:lumOff val="60000"/>
                  </a:schemeClr>
                </a:solidFill>
              </a:rPr>
              <a:t>integers</a:t>
            </a:r>
            <a:r>
              <a:rPr lang="en-US" sz="2000" dirty="0">
                <a:solidFill>
                  <a:schemeClr val="bg1"/>
                </a:solidFill>
              </a:rPr>
              <a:t> are a subtype of </a:t>
            </a:r>
            <a:r>
              <a:rPr lang="en-US" sz="2000" dirty="0">
                <a:solidFill>
                  <a:srgbClr val="00FFFF"/>
                </a:solidFill>
              </a:rPr>
              <a:t>longs</a:t>
            </a:r>
            <a:r>
              <a:rPr lang="en-US" sz="2000" dirty="0">
                <a:solidFill>
                  <a:schemeClr val="bg1"/>
                </a:solidFill>
              </a:rPr>
              <a:t>, we can pass an </a:t>
            </a:r>
            <a:r>
              <a:rPr lang="en-US" sz="2000" dirty="0">
                <a:solidFill>
                  <a:schemeClr val="accent6">
                    <a:lumMod val="40000"/>
                    <a:lumOff val="60000"/>
                  </a:schemeClr>
                </a:solidFill>
              </a:rPr>
              <a:t>int</a:t>
            </a:r>
            <a:r>
              <a:rPr lang="en-US" sz="2000" dirty="0">
                <a:solidFill>
                  <a:schemeClr val="bg1"/>
                </a:solidFill>
              </a:rPr>
              <a:t>...</a:t>
            </a:r>
          </a:p>
        </p:txBody>
      </p:sp>
      <p:sp>
        <p:nvSpPr>
          <p:cNvPr id="61" name="Speech Bubble: Rectangle with Corners Rounded 60">
            <a:extLst>
              <a:ext uri="{FF2B5EF4-FFF2-40B4-BE49-F238E27FC236}">
                <a16:creationId xmlns:a16="http://schemas.microsoft.com/office/drawing/2014/main" id="{D2ABFB0B-2358-4ED9-8C1F-5BF293E3414E}"/>
              </a:ext>
            </a:extLst>
          </p:cNvPr>
          <p:cNvSpPr/>
          <p:nvPr/>
        </p:nvSpPr>
        <p:spPr>
          <a:xfrm>
            <a:off x="5705640" y="1613477"/>
            <a:ext cx="3490473" cy="1141435"/>
          </a:xfrm>
          <a:prstGeom prst="wedgeRoundRectCallout">
            <a:avLst>
              <a:gd name="adj1" fmla="val -91191"/>
              <a:gd name="adj2" fmla="val 113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 a method that expects </a:t>
            </a:r>
            <a:r>
              <a:rPr lang="en-US" sz="2000" dirty="0">
                <a:solidFill>
                  <a:srgbClr val="00FFFF"/>
                </a:solidFill>
              </a:rPr>
              <a:t>longs</a:t>
            </a:r>
            <a:r>
              <a:rPr lang="en-US" sz="2000" dirty="0">
                <a:solidFill>
                  <a:schemeClr val="bg1"/>
                </a:solidFill>
              </a:rPr>
              <a:t> and it'll work just fine!</a:t>
            </a:r>
          </a:p>
        </p:txBody>
      </p:sp>
      <p:sp>
        <p:nvSpPr>
          <p:cNvPr id="62" name="Speech Bubble: Rectangle with Corners Rounded 61">
            <a:extLst>
              <a:ext uri="{FF2B5EF4-FFF2-40B4-BE49-F238E27FC236}">
                <a16:creationId xmlns:a16="http://schemas.microsoft.com/office/drawing/2014/main" id="{F1BFDF10-6DE5-48B4-BF03-7B067BC929C6}"/>
              </a:ext>
            </a:extLst>
          </p:cNvPr>
          <p:cNvSpPr/>
          <p:nvPr/>
        </p:nvSpPr>
        <p:spPr>
          <a:xfrm>
            <a:off x="8550821" y="5364901"/>
            <a:ext cx="3490473" cy="1141435"/>
          </a:xfrm>
          <a:prstGeom prst="wedgeRoundRectCallout">
            <a:avLst>
              <a:gd name="adj1" fmla="val -36006"/>
              <a:gd name="adj2" fmla="val -949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Since </a:t>
            </a:r>
            <a:r>
              <a:rPr lang="en-US" sz="2000" dirty="0">
                <a:solidFill>
                  <a:schemeClr val="accent6">
                    <a:lumMod val="40000"/>
                    <a:lumOff val="60000"/>
                  </a:schemeClr>
                </a:solidFill>
              </a:rPr>
              <a:t>Student</a:t>
            </a:r>
            <a:r>
              <a:rPr lang="en-US" sz="2000" dirty="0">
                <a:solidFill>
                  <a:schemeClr val="bg1"/>
                </a:solidFill>
              </a:rPr>
              <a:t> is a subtype of </a:t>
            </a:r>
            <a:r>
              <a:rPr lang="en-US" sz="2000" dirty="0">
                <a:solidFill>
                  <a:srgbClr val="00FFFF"/>
                </a:solidFill>
              </a:rPr>
              <a:t>Person</a:t>
            </a:r>
            <a:r>
              <a:rPr lang="en-US" sz="2000" dirty="0">
                <a:solidFill>
                  <a:schemeClr val="bg1"/>
                </a:solidFill>
              </a:rPr>
              <a:t>, we can pass a </a:t>
            </a:r>
            <a:r>
              <a:rPr lang="en-US" sz="2000" dirty="0">
                <a:solidFill>
                  <a:schemeClr val="accent6">
                    <a:lumMod val="40000"/>
                    <a:lumOff val="60000"/>
                  </a:schemeClr>
                </a:solidFill>
              </a:rPr>
              <a:t>Student object</a:t>
            </a:r>
            <a:r>
              <a:rPr lang="en-US" sz="2000" dirty="0">
                <a:solidFill>
                  <a:schemeClr val="bg1"/>
                </a:solidFill>
              </a:rPr>
              <a:t>...</a:t>
            </a:r>
          </a:p>
        </p:txBody>
      </p:sp>
      <p:sp>
        <p:nvSpPr>
          <p:cNvPr id="63" name="Speech Bubble: Rectangle with Corners Rounded 62">
            <a:extLst>
              <a:ext uri="{FF2B5EF4-FFF2-40B4-BE49-F238E27FC236}">
                <a16:creationId xmlns:a16="http://schemas.microsoft.com/office/drawing/2014/main" id="{E3FB2EF0-4BE6-4721-804F-555432A4A188}"/>
              </a:ext>
            </a:extLst>
          </p:cNvPr>
          <p:cNvSpPr/>
          <p:nvPr/>
        </p:nvSpPr>
        <p:spPr>
          <a:xfrm>
            <a:off x="9371100" y="3556481"/>
            <a:ext cx="2716144" cy="1141435"/>
          </a:xfrm>
          <a:prstGeom prst="wedgeRoundRectCallout">
            <a:avLst>
              <a:gd name="adj1" fmla="val -42668"/>
              <a:gd name="adj2" fmla="val -807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 a method that expects a </a:t>
            </a:r>
            <a:r>
              <a:rPr lang="en-US" sz="2000" dirty="0">
                <a:solidFill>
                  <a:srgbClr val="00FFFF"/>
                </a:solidFill>
              </a:rPr>
              <a:t>Person</a:t>
            </a:r>
            <a:r>
              <a:rPr lang="en-US" sz="2000" dirty="0">
                <a:solidFill>
                  <a:schemeClr val="accent1">
                    <a:lumMod val="20000"/>
                    <a:lumOff val="80000"/>
                  </a:schemeClr>
                </a:solidFill>
              </a:rPr>
              <a:t>,</a:t>
            </a:r>
            <a:r>
              <a:rPr lang="en-US" sz="2000" dirty="0">
                <a:solidFill>
                  <a:schemeClr val="bg1"/>
                </a:solidFill>
              </a:rPr>
              <a:t> and it'll work just fine!</a:t>
            </a:r>
          </a:p>
        </p:txBody>
      </p:sp>
      <p:sp>
        <p:nvSpPr>
          <p:cNvPr id="64" name="TextBox 63">
            <a:extLst>
              <a:ext uri="{FF2B5EF4-FFF2-40B4-BE49-F238E27FC236}">
                <a16:creationId xmlns:a16="http://schemas.microsoft.com/office/drawing/2014/main" id="{82163FFA-F4F0-47E8-9E8D-186D1697A772}"/>
              </a:ext>
            </a:extLst>
          </p:cNvPr>
          <p:cNvSpPr txBox="1"/>
          <p:nvPr/>
        </p:nvSpPr>
        <p:spPr>
          <a:xfrm>
            <a:off x="6649016" y="2075260"/>
            <a:ext cx="4742929" cy="3651377"/>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Washable</a:t>
            </a:r>
            <a:r>
              <a:rPr lang="en-US" dirty="0">
                <a:latin typeface="Consolas" panose="020B0609020204030204" pitchFamily="49" charset="0"/>
              </a:rPr>
              <a:t> { // Interface</a:t>
            </a:r>
          </a:p>
          <a:p>
            <a:r>
              <a:rPr lang="en-US" dirty="0">
                <a:latin typeface="Consolas" panose="020B0609020204030204" pitchFamily="49" charset="0"/>
              </a:rPr>
              <a:t>  virtual void wash() = 0;</a:t>
            </a:r>
          </a:p>
          <a:p>
            <a:r>
              <a:rPr lang="en-US" dirty="0">
                <a:latin typeface="Consolas" panose="020B0609020204030204" pitchFamily="49" charset="0"/>
              </a:rPr>
              <a:t>  virtual void dry() = 0;</a:t>
            </a:r>
          </a:p>
          <a:p>
            <a:r>
              <a:rPr lang="en-US" dirty="0">
                <a:latin typeface="Consolas" panose="020B0609020204030204" pitchFamily="49" charset="0"/>
              </a:rPr>
              <a:t>};</a:t>
            </a:r>
          </a:p>
          <a:p>
            <a:r>
              <a:rPr lang="en-US" dirty="0">
                <a:latin typeface="Consolas" panose="020B0609020204030204" pitchFamily="49" charset="0"/>
              </a:rPr>
              <a:t>class </a:t>
            </a:r>
            <a:r>
              <a:rPr lang="en-US" dirty="0">
                <a:solidFill>
                  <a:srgbClr val="00B050"/>
                </a:solidFill>
                <a:latin typeface="Consolas" panose="020B0609020204030204" pitchFamily="49" charset="0"/>
              </a:rPr>
              <a:t>Car</a:t>
            </a:r>
            <a:r>
              <a:rPr lang="en-US" dirty="0">
                <a:latin typeface="Consolas" panose="020B0609020204030204" pitchFamily="49" charset="0"/>
              </a:rPr>
              <a:t>: public </a:t>
            </a:r>
            <a:r>
              <a:rPr lang="en-US" dirty="0">
                <a:solidFill>
                  <a:srgbClr val="0070C0"/>
                </a:solidFill>
                <a:latin typeface="Consolas" panose="020B0609020204030204" pitchFamily="49" charset="0"/>
              </a:rPr>
              <a:t>Washable</a:t>
            </a:r>
            <a:r>
              <a:rPr lang="en-US" dirty="0">
                <a:latin typeface="Consolas" panose="020B0609020204030204" pitchFamily="49" charset="0"/>
              </a:rPr>
              <a:t> { ... }</a:t>
            </a:r>
          </a:p>
          <a:p>
            <a:endParaRPr lang="en-US" sz="1050"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washAThing</a:t>
            </a:r>
            <a:r>
              <a:rPr lang="en-US" dirty="0">
                <a:latin typeface="Consolas" panose="020B0609020204030204" pitchFamily="49" charset="0"/>
              </a:rPr>
              <a:t>(</a:t>
            </a:r>
            <a:r>
              <a:rPr lang="en-US" dirty="0">
                <a:solidFill>
                  <a:srgbClr val="0070C0"/>
                </a:solidFill>
                <a:latin typeface="Consolas" panose="020B0609020204030204" pitchFamily="49" charset="0"/>
              </a:rPr>
              <a:t>Washable&amp; w</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w.wash</a:t>
            </a:r>
            <a:r>
              <a:rPr lang="en-US" dirty="0">
                <a:latin typeface="Consolas" panose="020B0609020204030204" pitchFamily="49" charset="0"/>
              </a:rPr>
              <a:t>();</a:t>
            </a:r>
          </a:p>
          <a:p>
            <a:r>
              <a:rPr lang="en-US" dirty="0">
                <a:latin typeface="Consolas" panose="020B0609020204030204" pitchFamily="49" charset="0"/>
              </a:rPr>
              <a:t>}</a:t>
            </a:r>
          </a:p>
          <a:p>
            <a:endParaRPr lang="en-US" sz="900"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cleaningCrew</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Car Subaru</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washAThing</a:t>
            </a:r>
            <a:r>
              <a:rPr lang="en-US" dirty="0">
                <a:latin typeface="Consolas" panose="020B0609020204030204" pitchFamily="49" charset="0"/>
              </a:rPr>
              <a:t>(</a:t>
            </a:r>
            <a:r>
              <a:rPr lang="en-US" dirty="0" err="1">
                <a:solidFill>
                  <a:srgbClr val="00B050"/>
                </a:solidFill>
                <a:latin typeface="Consolas" panose="020B0609020204030204" pitchFamily="49" charset="0"/>
              </a:rPr>
              <a:t>subaru</a:t>
            </a:r>
            <a:r>
              <a:rPr lang="en-US" dirty="0">
                <a:latin typeface="Consolas" panose="020B0609020204030204" pitchFamily="49" charset="0"/>
              </a:rPr>
              <a:t>); </a:t>
            </a:r>
          </a:p>
          <a:p>
            <a:r>
              <a:rPr lang="en-US" dirty="0">
                <a:latin typeface="Consolas" panose="020B0609020204030204" pitchFamily="49" charset="0"/>
              </a:rPr>
              <a:t>}</a:t>
            </a:r>
          </a:p>
        </p:txBody>
      </p:sp>
      <p:sp>
        <p:nvSpPr>
          <p:cNvPr id="65" name="Speech Bubble: Rectangle with Corners Rounded 64">
            <a:extLst>
              <a:ext uri="{FF2B5EF4-FFF2-40B4-BE49-F238E27FC236}">
                <a16:creationId xmlns:a16="http://schemas.microsoft.com/office/drawing/2014/main" id="{BDC3A29C-8A7A-43F5-A939-2781C3C5559D}"/>
              </a:ext>
            </a:extLst>
          </p:cNvPr>
          <p:cNvSpPr/>
          <p:nvPr/>
        </p:nvSpPr>
        <p:spPr>
          <a:xfrm>
            <a:off x="9371100" y="5433409"/>
            <a:ext cx="2612406" cy="1004418"/>
          </a:xfrm>
          <a:prstGeom prst="wedgeRoundRectCallout">
            <a:avLst>
              <a:gd name="adj1" fmla="val -77021"/>
              <a:gd name="adj2" fmla="val -502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Since </a:t>
            </a:r>
            <a:r>
              <a:rPr lang="en-US" sz="2000" dirty="0">
                <a:solidFill>
                  <a:schemeClr val="accent6">
                    <a:lumMod val="40000"/>
                    <a:lumOff val="60000"/>
                  </a:schemeClr>
                </a:solidFill>
              </a:rPr>
              <a:t>Car</a:t>
            </a:r>
            <a:r>
              <a:rPr lang="en-US" sz="2000" dirty="0">
                <a:solidFill>
                  <a:schemeClr val="bg1"/>
                </a:solidFill>
              </a:rPr>
              <a:t> is a subtype of </a:t>
            </a:r>
            <a:r>
              <a:rPr lang="en-US" sz="2000" dirty="0">
                <a:solidFill>
                  <a:srgbClr val="00FFFF"/>
                </a:solidFill>
              </a:rPr>
              <a:t>Washable</a:t>
            </a:r>
            <a:r>
              <a:rPr lang="en-US" sz="2000" dirty="0">
                <a:solidFill>
                  <a:schemeClr val="bg1"/>
                </a:solidFill>
              </a:rPr>
              <a:t>, we can pass a </a:t>
            </a:r>
            <a:r>
              <a:rPr lang="en-US" sz="2000" dirty="0">
                <a:solidFill>
                  <a:schemeClr val="accent6">
                    <a:lumMod val="40000"/>
                    <a:lumOff val="60000"/>
                  </a:schemeClr>
                </a:solidFill>
              </a:rPr>
              <a:t>Car</a:t>
            </a:r>
            <a:r>
              <a:rPr lang="en-US" sz="2000" dirty="0">
                <a:solidFill>
                  <a:schemeClr val="bg1"/>
                </a:solidFill>
              </a:rPr>
              <a:t>...</a:t>
            </a:r>
          </a:p>
        </p:txBody>
      </p:sp>
      <p:sp>
        <p:nvSpPr>
          <p:cNvPr id="70" name="TextBox 69">
            <a:extLst>
              <a:ext uri="{FF2B5EF4-FFF2-40B4-BE49-F238E27FC236}">
                <a16:creationId xmlns:a16="http://schemas.microsoft.com/office/drawing/2014/main" id="{A80FDF89-F5BF-4AE7-B86D-1D6ABA86D58A}"/>
              </a:ext>
            </a:extLst>
          </p:cNvPr>
          <p:cNvSpPr txBox="1"/>
          <p:nvPr/>
        </p:nvSpPr>
        <p:spPr>
          <a:xfrm>
            <a:off x="6392296" y="1558013"/>
            <a:ext cx="5256366" cy="400110"/>
          </a:xfrm>
          <a:prstGeom prst="rect">
            <a:avLst/>
          </a:prstGeom>
          <a:noFill/>
        </p:spPr>
        <p:txBody>
          <a:bodyPr wrap="square">
            <a:spAutoFit/>
          </a:bodyPr>
          <a:lstStyle/>
          <a:p>
            <a:pPr algn="ctr"/>
            <a:r>
              <a:rPr lang="en-US" sz="2000" dirty="0"/>
              <a:t>And for classes that implement </a:t>
            </a:r>
            <a:r>
              <a:rPr lang="en-US" sz="2000" dirty="0">
                <a:solidFill>
                  <a:srgbClr val="0070C0"/>
                </a:solidFill>
              </a:rPr>
              <a:t>interfaces</a:t>
            </a:r>
            <a:r>
              <a:rPr lang="en-US" sz="2000" dirty="0"/>
              <a:t>!</a:t>
            </a:r>
          </a:p>
        </p:txBody>
      </p:sp>
      <p:sp>
        <p:nvSpPr>
          <p:cNvPr id="66" name="Speech Bubble: Rectangle with Corners Rounded 65">
            <a:extLst>
              <a:ext uri="{FF2B5EF4-FFF2-40B4-BE49-F238E27FC236}">
                <a16:creationId xmlns:a16="http://schemas.microsoft.com/office/drawing/2014/main" id="{9BEF3F93-E3DD-408C-B247-9CCC5EB0AA75}"/>
              </a:ext>
            </a:extLst>
          </p:cNvPr>
          <p:cNvSpPr/>
          <p:nvPr/>
        </p:nvSpPr>
        <p:spPr>
          <a:xfrm>
            <a:off x="9286443" y="1820767"/>
            <a:ext cx="2808511" cy="1275403"/>
          </a:xfrm>
          <a:prstGeom prst="wedgeRoundRectCallout">
            <a:avLst>
              <a:gd name="adj1" fmla="val -43668"/>
              <a:gd name="adj2" fmla="val 953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 a method that expects something of the </a:t>
            </a:r>
            <a:r>
              <a:rPr lang="en-US" sz="2000" dirty="0">
                <a:solidFill>
                  <a:srgbClr val="00FFFF"/>
                </a:solidFill>
              </a:rPr>
              <a:t>Washable</a:t>
            </a:r>
            <a:r>
              <a:rPr lang="en-US" sz="2000" dirty="0">
                <a:solidFill>
                  <a:schemeClr val="accent1">
                    <a:lumMod val="20000"/>
                    <a:lumOff val="80000"/>
                  </a:schemeClr>
                </a:solidFill>
              </a:rPr>
              <a:t> </a:t>
            </a:r>
            <a:r>
              <a:rPr lang="en-US" sz="2000" dirty="0">
                <a:solidFill>
                  <a:schemeClr val="bg1"/>
                </a:solidFill>
              </a:rPr>
              <a:t>type!</a:t>
            </a:r>
          </a:p>
        </p:txBody>
      </p:sp>
      <p:sp>
        <p:nvSpPr>
          <p:cNvPr id="15" name="TextBox 14">
            <a:extLst>
              <a:ext uri="{FF2B5EF4-FFF2-40B4-BE49-F238E27FC236}">
                <a16:creationId xmlns:a16="http://schemas.microsoft.com/office/drawing/2014/main" id="{E9671306-B636-4EE8-895D-6A047DC980C1}"/>
              </a:ext>
            </a:extLst>
          </p:cNvPr>
          <p:cNvSpPr txBox="1"/>
          <p:nvPr/>
        </p:nvSpPr>
        <p:spPr>
          <a:xfrm>
            <a:off x="650103" y="5782784"/>
            <a:ext cx="5295900" cy="1015663"/>
          </a:xfrm>
          <a:prstGeom prst="rect">
            <a:avLst/>
          </a:prstGeom>
          <a:noFill/>
        </p:spPr>
        <p:txBody>
          <a:bodyPr wrap="square">
            <a:spAutoFit/>
          </a:bodyPr>
          <a:lstStyle/>
          <a:p>
            <a:pPr algn="ctr"/>
            <a:r>
              <a:rPr lang="en-US" sz="2000" dirty="0"/>
              <a:t>This works because the </a:t>
            </a:r>
            <a:r>
              <a:rPr lang="en-US" sz="2000" dirty="0">
                <a:solidFill>
                  <a:srgbClr val="00B050"/>
                </a:solidFill>
              </a:rPr>
              <a:t>subtype</a:t>
            </a:r>
            <a:r>
              <a:rPr lang="en-US" sz="2000" dirty="0"/>
              <a:t> supports the same set of </a:t>
            </a:r>
            <a:r>
              <a:rPr lang="en-US" sz="2000" dirty="0">
                <a:solidFill>
                  <a:srgbClr val="7030A0"/>
                </a:solidFill>
              </a:rPr>
              <a:t>operations</a:t>
            </a:r>
            <a:r>
              <a:rPr lang="en-US" sz="2000" dirty="0"/>
              <a:t> as the </a:t>
            </a:r>
            <a:r>
              <a:rPr lang="en-US" sz="2000" dirty="0">
                <a:solidFill>
                  <a:srgbClr val="00B0F0"/>
                </a:solidFill>
              </a:rPr>
              <a:t>supertype</a:t>
            </a:r>
            <a:r>
              <a:rPr lang="en-US" sz="2000" dirty="0"/>
              <a:t>:</a:t>
            </a:r>
          </a:p>
          <a:p>
            <a:pPr algn="ctr"/>
            <a:r>
              <a:rPr lang="en-US" sz="2000" dirty="0">
                <a:solidFill>
                  <a:srgbClr val="7030A0"/>
                </a:solidFill>
              </a:rPr>
              <a:t>+</a:t>
            </a:r>
            <a:r>
              <a:rPr lang="en-US" sz="2000" dirty="0"/>
              <a:t>, </a:t>
            </a:r>
            <a:r>
              <a:rPr lang="en-US" sz="2000" dirty="0">
                <a:solidFill>
                  <a:srgbClr val="7030A0"/>
                </a:solidFill>
              </a:rPr>
              <a:t>-</a:t>
            </a:r>
            <a:r>
              <a:rPr lang="en-US" sz="2000" dirty="0"/>
              <a:t>, </a:t>
            </a:r>
            <a:r>
              <a:rPr lang="en-US" sz="2000" dirty="0">
                <a:solidFill>
                  <a:srgbClr val="7030A0"/>
                </a:solidFill>
              </a:rPr>
              <a:t>*</a:t>
            </a:r>
            <a:r>
              <a:rPr lang="en-US" sz="2000" dirty="0"/>
              <a:t>, </a:t>
            </a:r>
            <a:r>
              <a:rPr lang="en-US" sz="2000" dirty="0">
                <a:solidFill>
                  <a:srgbClr val="7030A0"/>
                </a:solidFill>
              </a:rPr>
              <a:t>/</a:t>
            </a:r>
            <a:r>
              <a:rPr lang="en-US" sz="2000" dirty="0"/>
              <a:t>, </a:t>
            </a:r>
            <a:r>
              <a:rPr lang="en-US" sz="2000" dirty="0">
                <a:solidFill>
                  <a:srgbClr val="7030A0"/>
                </a:solidFill>
              </a:rPr>
              <a:t>%</a:t>
            </a:r>
            <a:r>
              <a:rPr lang="en-US" sz="2000" dirty="0"/>
              <a:t>, etc.</a:t>
            </a:r>
          </a:p>
        </p:txBody>
      </p:sp>
      <p:sp>
        <p:nvSpPr>
          <p:cNvPr id="68" name="TextBox 67">
            <a:extLst>
              <a:ext uri="{FF2B5EF4-FFF2-40B4-BE49-F238E27FC236}">
                <a16:creationId xmlns:a16="http://schemas.microsoft.com/office/drawing/2014/main" id="{B32A8AD0-20B5-43FA-ACC2-D4D35D14FCF6}"/>
              </a:ext>
            </a:extLst>
          </p:cNvPr>
          <p:cNvSpPr txBox="1"/>
          <p:nvPr/>
        </p:nvSpPr>
        <p:spPr>
          <a:xfrm>
            <a:off x="6392296" y="883279"/>
            <a:ext cx="5256366" cy="707886"/>
          </a:xfrm>
          <a:prstGeom prst="rect">
            <a:avLst/>
          </a:prstGeom>
          <a:noFill/>
        </p:spPr>
        <p:txBody>
          <a:bodyPr wrap="square">
            <a:spAutoFit/>
          </a:bodyPr>
          <a:lstStyle/>
          <a:p>
            <a:pPr algn="ctr"/>
            <a:r>
              <a:rPr lang="en-US" sz="2000" dirty="0"/>
              <a:t>The same holds true for </a:t>
            </a:r>
            <a:r>
              <a:rPr lang="en-US" sz="2000" dirty="0">
                <a:solidFill>
                  <a:srgbClr val="00B0F0"/>
                </a:solidFill>
              </a:rPr>
              <a:t>supertypes</a:t>
            </a:r>
            <a:r>
              <a:rPr lang="en-US" sz="2000" dirty="0"/>
              <a:t> and </a:t>
            </a:r>
            <a:r>
              <a:rPr lang="en-US" sz="2000" dirty="0">
                <a:solidFill>
                  <a:srgbClr val="00B050"/>
                </a:solidFill>
              </a:rPr>
              <a:t>subtypes</a:t>
            </a:r>
            <a:r>
              <a:rPr lang="en-US" sz="2000" dirty="0"/>
              <a:t> associated with inherited classes!</a:t>
            </a:r>
          </a:p>
        </p:txBody>
      </p:sp>
      <p:sp>
        <p:nvSpPr>
          <p:cNvPr id="18" name="TextBox 17">
            <a:extLst>
              <a:ext uri="{FF2B5EF4-FFF2-40B4-BE49-F238E27FC236}">
                <a16:creationId xmlns:a16="http://schemas.microsoft.com/office/drawing/2014/main" id="{BB7A0CD8-D3E3-4302-B1BF-CAE376D89B67}"/>
              </a:ext>
            </a:extLst>
          </p:cNvPr>
          <p:cNvSpPr txBox="1"/>
          <p:nvPr/>
        </p:nvSpPr>
        <p:spPr>
          <a:xfrm>
            <a:off x="6422276" y="5782784"/>
            <a:ext cx="5295900" cy="707886"/>
          </a:xfrm>
          <a:prstGeom prst="rect">
            <a:avLst/>
          </a:prstGeom>
          <a:noFill/>
        </p:spPr>
        <p:txBody>
          <a:bodyPr wrap="square">
            <a:spAutoFit/>
          </a:bodyPr>
          <a:lstStyle/>
          <a:p>
            <a:pPr algn="ctr"/>
            <a:r>
              <a:rPr lang="en-US" sz="2000" dirty="0"/>
              <a:t>This also works because the </a:t>
            </a:r>
            <a:r>
              <a:rPr lang="en-US" sz="2000" dirty="0">
                <a:solidFill>
                  <a:srgbClr val="00B050"/>
                </a:solidFill>
              </a:rPr>
              <a:t>subtype</a:t>
            </a:r>
            <a:r>
              <a:rPr lang="en-US" sz="2000" dirty="0"/>
              <a:t> supports the same set of operations as the </a:t>
            </a:r>
            <a:r>
              <a:rPr lang="en-US" sz="2000" dirty="0">
                <a:solidFill>
                  <a:srgbClr val="00B0F0"/>
                </a:solidFill>
              </a:rPr>
              <a:t>supertype</a:t>
            </a:r>
            <a:r>
              <a:rPr lang="en-US" sz="2000" dirty="0"/>
              <a:t>:</a:t>
            </a:r>
          </a:p>
        </p:txBody>
      </p:sp>
      <p:cxnSp>
        <p:nvCxnSpPr>
          <p:cNvPr id="3" name="Straight Connector 2">
            <a:extLst>
              <a:ext uri="{FF2B5EF4-FFF2-40B4-BE49-F238E27FC236}">
                <a16:creationId xmlns:a16="http://schemas.microsoft.com/office/drawing/2014/main" id="{9914DB79-CC22-4DC7-ADF5-00FED3AE685F}"/>
              </a:ext>
            </a:extLst>
          </p:cNvPr>
          <p:cNvCxnSpPr/>
          <p:nvPr/>
        </p:nvCxnSpPr>
        <p:spPr>
          <a:xfrm>
            <a:off x="7774697" y="6207811"/>
            <a:ext cx="1750686" cy="1610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864C2F5-A5E1-43D7-B0F1-383E4471CA8D}"/>
              </a:ext>
            </a:extLst>
          </p:cNvPr>
          <p:cNvSpPr/>
          <p:nvPr/>
        </p:nvSpPr>
        <p:spPr>
          <a:xfrm>
            <a:off x="7751585" y="6104997"/>
            <a:ext cx="1805963" cy="33283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7D95D33-A6AB-4066-9CF7-01A5CA3EB8F2}"/>
              </a:ext>
            </a:extLst>
          </p:cNvPr>
          <p:cNvSpPr txBox="1"/>
          <p:nvPr/>
        </p:nvSpPr>
        <p:spPr>
          <a:xfrm>
            <a:off x="7695314" y="6077924"/>
            <a:ext cx="1885624" cy="400110"/>
          </a:xfrm>
          <a:prstGeom prst="rect">
            <a:avLst/>
          </a:prstGeom>
          <a:noFill/>
        </p:spPr>
        <p:txBody>
          <a:bodyPr wrap="square">
            <a:spAutoFit/>
          </a:bodyPr>
          <a:lstStyle/>
          <a:p>
            <a:pPr algn="ctr"/>
            <a:r>
              <a:rPr lang="en-US" sz="2000" dirty="0">
                <a:solidFill>
                  <a:srgbClr val="7030A0"/>
                </a:solidFill>
              </a:rPr>
              <a:t>public interface</a:t>
            </a:r>
          </a:p>
        </p:txBody>
      </p:sp>
      <p:sp>
        <p:nvSpPr>
          <p:cNvPr id="23" name="TextBox 22">
            <a:extLst>
              <a:ext uri="{FF2B5EF4-FFF2-40B4-BE49-F238E27FC236}">
                <a16:creationId xmlns:a16="http://schemas.microsoft.com/office/drawing/2014/main" id="{F17EB1E5-878B-4F0A-ACD4-2C0444EADAD5}"/>
              </a:ext>
            </a:extLst>
          </p:cNvPr>
          <p:cNvSpPr txBox="1"/>
          <p:nvPr/>
        </p:nvSpPr>
        <p:spPr>
          <a:xfrm>
            <a:off x="6548163" y="6381525"/>
            <a:ext cx="5295900" cy="400110"/>
          </a:xfrm>
          <a:prstGeom prst="rect">
            <a:avLst/>
          </a:prstGeom>
          <a:noFill/>
        </p:spPr>
        <p:txBody>
          <a:bodyPr wrap="square">
            <a:spAutoFit/>
          </a:bodyPr>
          <a:lstStyle/>
          <a:p>
            <a:pPr algn="ctr"/>
            <a:r>
              <a:rPr lang="en-US" sz="2000" dirty="0">
                <a:solidFill>
                  <a:srgbClr val="7030A0"/>
                </a:solidFill>
              </a:rPr>
              <a:t>wash()</a:t>
            </a:r>
            <a:r>
              <a:rPr lang="en-US" sz="2000" dirty="0"/>
              <a:t>, </a:t>
            </a:r>
            <a:r>
              <a:rPr lang="en-US" sz="2000" dirty="0">
                <a:solidFill>
                  <a:srgbClr val="7030A0"/>
                </a:solidFill>
              </a:rPr>
              <a:t>dry()</a:t>
            </a:r>
            <a:r>
              <a:rPr lang="en-US" sz="2000" dirty="0"/>
              <a:t>, etc.</a:t>
            </a:r>
          </a:p>
        </p:txBody>
      </p:sp>
    </p:spTree>
    <p:extLst>
      <p:ext uri="{BB962C8B-B14F-4D97-AF65-F5344CB8AC3E}">
        <p14:creationId xmlns:p14="http://schemas.microsoft.com/office/powerpoint/2010/main" val="6085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down)">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1"/>
                                        </p:tgtEl>
                                      </p:cBhvr>
                                    </p:animEffect>
                                    <p:set>
                                      <p:cBhvr>
                                        <p:cTn id="25" dur="1" fill="hold">
                                          <p:stCondLst>
                                            <p:cond delay="499"/>
                                          </p:stCondLst>
                                        </p:cTn>
                                        <p:tgtEl>
                                          <p:spTgt spid="6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down)">
                                      <p:cBhvr>
                                        <p:cTn id="49" dur="500"/>
                                        <p:tgtEl>
                                          <p:spTgt spid="6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down)">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63"/>
                                        </p:tgtEl>
                                      </p:cBhvr>
                                    </p:animEffect>
                                    <p:set>
                                      <p:cBhvr>
                                        <p:cTn id="59" dur="1" fill="hold">
                                          <p:stCondLst>
                                            <p:cond delay="499"/>
                                          </p:stCondLst>
                                        </p:cTn>
                                        <p:tgtEl>
                                          <p:spTgt spid="6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62"/>
                                        </p:tgtEl>
                                      </p:cBhvr>
                                    </p:animEffect>
                                    <p:set>
                                      <p:cBhvr>
                                        <p:cTn id="62" dur="1" fill="hold">
                                          <p:stCondLst>
                                            <p:cond delay="499"/>
                                          </p:stCondLst>
                                        </p:cTn>
                                        <p:tgtEl>
                                          <p:spTgt spid="6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wipe(up)">
                                      <p:cBhvr>
                                        <p:cTn id="71" dur="5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down)">
                                      <p:cBhvr>
                                        <p:cTn id="76" dur="500"/>
                                        <p:tgtEl>
                                          <p:spTgt spid="6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wipe(down)">
                                      <p:cBhvr>
                                        <p:cTn id="81" dur="500"/>
                                        <p:tgtEl>
                                          <p:spTgt spid="6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66"/>
                                        </p:tgtEl>
                                      </p:cBhvr>
                                    </p:animEffect>
                                    <p:set>
                                      <p:cBhvr>
                                        <p:cTn id="86" dur="1" fill="hold">
                                          <p:stCondLst>
                                            <p:cond delay="499"/>
                                          </p:stCondLst>
                                        </p:cTn>
                                        <p:tgtEl>
                                          <p:spTgt spid="6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65"/>
                                        </p:tgtEl>
                                      </p:cBhvr>
                                    </p:animEffect>
                                    <p:set>
                                      <p:cBhvr>
                                        <p:cTn id="89" dur="1" fill="hold">
                                          <p:stCondLst>
                                            <p:cond delay="499"/>
                                          </p:stCondLst>
                                        </p:cTn>
                                        <p:tgtEl>
                                          <p:spTgt spid="6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ipe(left)">
                                      <p:cBhvr>
                                        <p:cTn id="106" dur="500"/>
                                        <p:tgtEl>
                                          <p:spTgt spid="4"/>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9" grpId="0" animBg="1"/>
      <p:bldP spid="67" grpId="0" animBg="1"/>
      <p:bldP spid="60" grpId="0" animBg="1"/>
      <p:bldP spid="60" grpId="1" animBg="1"/>
      <p:bldP spid="61" grpId="0" animBg="1"/>
      <p:bldP spid="61" grpId="1" animBg="1"/>
      <p:bldP spid="62" grpId="0" animBg="1"/>
      <p:bldP spid="62" grpId="1" animBg="1"/>
      <p:bldP spid="63" grpId="0" animBg="1"/>
      <p:bldP spid="63" grpId="1" animBg="1"/>
      <p:bldP spid="64" grpId="0" animBg="1"/>
      <p:bldP spid="65" grpId="0" animBg="1"/>
      <p:bldP spid="65" grpId="1" animBg="1"/>
      <p:bldP spid="70" grpId="0"/>
      <p:bldP spid="66" grpId="0" animBg="1"/>
      <p:bldP spid="66" grpId="1" animBg="1"/>
      <p:bldP spid="15" grpId="0" uiExpand="1" build="p"/>
      <p:bldP spid="68" grpId="0"/>
      <p:bldP spid="18" grpId="0"/>
      <p:bldP spid="4" grpId="0" animBg="1"/>
      <p:bldP spid="21"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4722-90A6-4D97-A004-B6D040C53677}"/>
              </a:ext>
            </a:extLst>
          </p:cNvPr>
          <p:cNvSpPr>
            <a:spLocks noGrp="1"/>
          </p:cNvSpPr>
          <p:nvPr>
            <p:ph type="title"/>
          </p:nvPr>
        </p:nvSpPr>
        <p:spPr>
          <a:xfrm>
            <a:off x="876317" y="-259882"/>
            <a:ext cx="10363200" cy="1143000"/>
          </a:xfrm>
        </p:spPr>
        <p:txBody>
          <a:bodyPr/>
          <a:lstStyle/>
          <a:p>
            <a:r>
              <a:rPr lang="en-US" dirty="0"/>
              <a:t>Subtype Polymorphism</a:t>
            </a:r>
          </a:p>
        </p:txBody>
      </p:sp>
      <p:sp>
        <p:nvSpPr>
          <p:cNvPr id="19" name="TextBox 18">
            <a:extLst>
              <a:ext uri="{FF2B5EF4-FFF2-40B4-BE49-F238E27FC236}">
                <a16:creationId xmlns:a16="http://schemas.microsoft.com/office/drawing/2014/main" id="{1E825CA2-6C7C-4198-AE09-999C719755D5}"/>
              </a:ext>
            </a:extLst>
          </p:cNvPr>
          <p:cNvSpPr txBox="1"/>
          <p:nvPr/>
        </p:nvSpPr>
        <p:spPr>
          <a:xfrm>
            <a:off x="782908" y="846035"/>
            <a:ext cx="10363199" cy="400110"/>
          </a:xfrm>
          <a:prstGeom prst="rect">
            <a:avLst/>
          </a:prstGeom>
          <a:noFill/>
        </p:spPr>
        <p:txBody>
          <a:bodyPr wrap="square">
            <a:spAutoFit/>
          </a:bodyPr>
          <a:lstStyle/>
          <a:p>
            <a:pPr algn="ctr"/>
            <a:r>
              <a:rPr lang="en-US" sz="2000" dirty="0"/>
              <a:t>So we've seen that we can substitute a </a:t>
            </a:r>
            <a:r>
              <a:rPr lang="en-US" sz="2000" dirty="0">
                <a:solidFill>
                  <a:srgbClr val="00B050"/>
                </a:solidFill>
              </a:rPr>
              <a:t>subtype object </a:t>
            </a:r>
            <a:r>
              <a:rPr lang="en-US" sz="2000" dirty="0"/>
              <a:t>anywhere a </a:t>
            </a:r>
            <a:r>
              <a:rPr lang="en-US" sz="2000" dirty="0">
                <a:solidFill>
                  <a:srgbClr val="00B0F0"/>
                </a:solidFill>
              </a:rPr>
              <a:t>supertype</a:t>
            </a:r>
            <a:r>
              <a:rPr lang="en-US" sz="2000" dirty="0"/>
              <a:t> is expected.</a:t>
            </a:r>
          </a:p>
        </p:txBody>
      </p:sp>
      <p:sp>
        <p:nvSpPr>
          <p:cNvPr id="20" name="TextBox 19">
            <a:extLst>
              <a:ext uri="{FF2B5EF4-FFF2-40B4-BE49-F238E27FC236}">
                <a16:creationId xmlns:a16="http://schemas.microsoft.com/office/drawing/2014/main" id="{53831229-F8EE-4CFB-A3C2-ADBBA0CAF2F0}"/>
              </a:ext>
            </a:extLst>
          </p:cNvPr>
          <p:cNvSpPr txBox="1"/>
          <p:nvPr/>
        </p:nvSpPr>
        <p:spPr>
          <a:xfrm>
            <a:off x="740796" y="2920756"/>
            <a:ext cx="10447422" cy="400110"/>
          </a:xfrm>
          <a:prstGeom prst="rect">
            <a:avLst/>
          </a:prstGeom>
          <a:noFill/>
        </p:spPr>
        <p:txBody>
          <a:bodyPr wrap="square">
            <a:spAutoFit/>
          </a:bodyPr>
          <a:lstStyle/>
          <a:p>
            <a:pPr algn="ctr"/>
            <a:r>
              <a:rPr lang="en-US" sz="2000" dirty="0"/>
              <a:t>We also expect the methods of the </a:t>
            </a:r>
            <a:r>
              <a:rPr lang="en-US" sz="2000" dirty="0">
                <a:solidFill>
                  <a:srgbClr val="00B050"/>
                </a:solidFill>
              </a:rPr>
              <a:t>subclass</a:t>
            </a:r>
            <a:r>
              <a:rPr lang="en-US" sz="2000" dirty="0"/>
              <a:t> to have the same </a:t>
            </a:r>
            <a:r>
              <a:rPr lang="en-US" sz="2000" dirty="0">
                <a:solidFill>
                  <a:srgbClr val="FF0000"/>
                </a:solidFill>
              </a:rPr>
              <a:t>semantics</a:t>
            </a:r>
            <a:r>
              <a:rPr lang="en-US" sz="2000" dirty="0"/>
              <a:t> as those in </a:t>
            </a:r>
            <a:r>
              <a:rPr lang="en-US" sz="2000" dirty="0">
                <a:solidFill>
                  <a:srgbClr val="00B0F0"/>
                </a:solidFill>
              </a:rPr>
              <a:t>superclass</a:t>
            </a:r>
            <a:r>
              <a:rPr lang="en-US" sz="2000" dirty="0"/>
              <a:t>.</a:t>
            </a:r>
          </a:p>
        </p:txBody>
      </p:sp>
      <p:sp>
        <p:nvSpPr>
          <p:cNvPr id="21" name="TextBox 20">
            <a:extLst>
              <a:ext uri="{FF2B5EF4-FFF2-40B4-BE49-F238E27FC236}">
                <a16:creationId xmlns:a16="http://schemas.microsoft.com/office/drawing/2014/main" id="{0586618D-123E-4219-B7B9-172C8E656EAC}"/>
              </a:ext>
            </a:extLst>
          </p:cNvPr>
          <p:cNvSpPr txBox="1"/>
          <p:nvPr/>
        </p:nvSpPr>
        <p:spPr>
          <a:xfrm>
            <a:off x="782908" y="1362950"/>
            <a:ext cx="10363199" cy="400110"/>
          </a:xfrm>
          <a:prstGeom prst="rect">
            <a:avLst/>
          </a:prstGeom>
          <a:noFill/>
        </p:spPr>
        <p:txBody>
          <a:bodyPr wrap="square">
            <a:spAutoFit/>
          </a:bodyPr>
          <a:lstStyle/>
          <a:p>
            <a:pPr algn="ctr"/>
            <a:r>
              <a:rPr lang="en-US" sz="2000" dirty="0"/>
              <a:t>This works because the </a:t>
            </a:r>
            <a:r>
              <a:rPr lang="en-US" sz="2000" dirty="0">
                <a:solidFill>
                  <a:srgbClr val="00B050"/>
                </a:solidFill>
              </a:rPr>
              <a:t>subclass</a:t>
            </a:r>
            <a:r>
              <a:rPr lang="en-US" sz="2000" dirty="0"/>
              <a:t> inherits/implements the same </a:t>
            </a:r>
            <a:r>
              <a:rPr lang="en-US" sz="2000" dirty="0">
                <a:solidFill>
                  <a:srgbClr val="00B0F0"/>
                </a:solidFill>
              </a:rPr>
              <a:t>interface </a:t>
            </a:r>
            <a:r>
              <a:rPr lang="en-US" sz="2000" dirty="0"/>
              <a:t>as its </a:t>
            </a:r>
            <a:r>
              <a:rPr lang="en-US" sz="2000" dirty="0">
                <a:solidFill>
                  <a:srgbClr val="00B0F0"/>
                </a:solidFill>
              </a:rPr>
              <a:t>superclass</a:t>
            </a:r>
            <a:r>
              <a:rPr lang="en-US" sz="2000" dirty="0"/>
              <a:t>.</a:t>
            </a:r>
          </a:p>
        </p:txBody>
      </p:sp>
      <p:sp>
        <p:nvSpPr>
          <p:cNvPr id="23" name="TextBox 22">
            <a:extLst>
              <a:ext uri="{FF2B5EF4-FFF2-40B4-BE49-F238E27FC236}">
                <a16:creationId xmlns:a16="http://schemas.microsoft.com/office/drawing/2014/main" id="{FB3C7F33-9759-4D65-8E14-D0F943330366}"/>
              </a:ext>
            </a:extLst>
          </p:cNvPr>
          <p:cNvSpPr txBox="1"/>
          <p:nvPr/>
        </p:nvSpPr>
        <p:spPr>
          <a:xfrm>
            <a:off x="1527714" y="1995159"/>
            <a:ext cx="8873586" cy="523220"/>
          </a:xfrm>
          <a:prstGeom prst="rect">
            <a:avLst/>
          </a:prstGeom>
          <a:noFill/>
        </p:spPr>
        <p:txBody>
          <a:bodyPr wrap="square">
            <a:spAutoFit/>
          </a:bodyPr>
          <a:lstStyle/>
          <a:p>
            <a:pPr algn="ctr"/>
            <a:r>
              <a:rPr lang="en-US" sz="2800" dirty="0"/>
              <a:t>But that's not enough!</a:t>
            </a:r>
          </a:p>
        </p:txBody>
      </p:sp>
      <p:sp>
        <p:nvSpPr>
          <p:cNvPr id="31" name="TextBox 30">
            <a:extLst>
              <a:ext uri="{FF2B5EF4-FFF2-40B4-BE49-F238E27FC236}">
                <a16:creationId xmlns:a16="http://schemas.microsoft.com/office/drawing/2014/main" id="{A4674C34-2AFE-4AF5-8022-E0AF48A296DF}"/>
              </a:ext>
            </a:extLst>
          </p:cNvPr>
          <p:cNvSpPr txBox="1"/>
          <p:nvPr/>
        </p:nvSpPr>
        <p:spPr>
          <a:xfrm>
            <a:off x="305271" y="3510441"/>
            <a:ext cx="5666402" cy="2062185"/>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double </a:t>
            </a:r>
            <a:r>
              <a:rPr lang="en-US" dirty="0" err="1">
                <a:latin typeface="Consolas" panose="020B0609020204030204" pitchFamily="49" charset="0"/>
              </a:rPr>
              <a:t>getRotationAngle</a:t>
            </a:r>
            <a:r>
              <a:rPr lang="en-US" dirty="0">
                <a:latin typeface="Consolas" panose="020B0609020204030204" pitchFamily="49" charset="0"/>
              </a:rPr>
              <a:t>() const {</a:t>
            </a:r>
          </a:p>
          <a:p>
            <a:r>
              <a:rPr lang="en-US" dirty="0">
                <a:latin typeface="Consolas" panose="020B0609020204030204" pitchFamily="49" charset="0"/>
              </a:rPr>
              <a:t>      // returns angle in </a:t>
            </a:r>
            <a:r>
              <a:rPr lang="en-US" dirty="0">
                <a:solidFill>
                  <a:srgbClr val="FF0000"/>
                </a:solidFill>
                <a:latin typeface="Consolas" panose="020B0609020204030204" pitchFamily="49" charset="0"/>
              </a:rPr>
              <a:t>radians</a:t>
            </a:r>
          </a:p>
          <a:p>
            <a:r>
              <a:rPr lang="en-US" dirty="0">
                <a:solidFill>
                  <a:srgbClr val="7030A0"/>
                </a:solidFill>
                <a:latin typeface="Consolas" panose="020B0609020204030204" pitchFamily="49" charset="0"/>
              </a:rPr>
              <a:t> </a:t>
            </a:r>
            <a:r>
              <a:rPr lang="en-US" dirty="0">
                <a:latin typeface="Consolas" panose="020B0609020204030204" pitchFamily="49" charset="0"/>
              </a:rPr>
              <a:t> } </a:t>
            </a:r>
          </a:p>
          <a:p>
            <a:r>
              <a:rPr lang="en-US" dirty="0">
                <a:latin typeface="Consolas" panose="020B0609020204030204" pitchFamily="49" charset="0"/>
              </a:rPr>
              <a:t>  ...</a:t>
            </a:r>
          </a:p>
          <a:p>
            <a:r>
              <a:rPr lang="en-US" dirty="0">
                <a:latin typeface="Consolas" panose="020B0609020204030204" pitchFamily="49" charset="0"/>
              </a:rPr>
              <a:t>};</a:t>
            </a:r>
          </a:p>
        </p:txBody>
      </p:sp>
      <p:sp>
        <p:nvSpPr>
          <p:cNvPr id="32" name="TextBox 31">
            <a:extLst>
              <a:ext uri="{FF2B5EF4-FFF2-40B4-BE49-F238E27FC236}">
                <a16:creationId xmlns:a16="http://schemas.microsoft.com/office/drawing/2014/main" id="{70FD4C7F-0FB6-4289-B8ED-86F18FB0F4C3}"/>
              </a:ext>
            </a:extLst>
          </p:cNvPr>
          <p:cNvSpPr txBox="1"/>
          <p:nvPr/>
        </p:nvSpPr>
        <p:spPr>
          <a:xfrm>
            <a:off x="6307024" y="3513456"/>
            <a:ext cx="5666402" cy="20591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Square</a:t>
            </a:r>
            <a:r>
              <a:rPr lang="en-US" dirty="0">
                <a:latin typeface="Consolas" panose="020B0609020204030204" pitchFamily="49" charset="0"/>
              </a:rPr>
              <a:t>: public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double </a:t>
            </a:r>
            <a:r>
              <a:rPr lang="en-US" dirty="0" err="1">
                <a:latin typeface="Consolas" panose="020B0609020204030204" pitchFamily="49" charset="0"/>
              </a:rPr>
              <a:t>getRotationAngle</a:t>
            </a:r>
            <a:r>
              <a:rPr lang="en-US" dirty="0">
                <a:latin typeface="Consolas" panose="020B0609020204030204" pitchFamily="49" charset="0"/>
              </a:rPr>
              <a:t>() const {</a:t>
            </a:r>
          </a:p>
          <a:p>
            <a:r>
              <a:rPr lang="en-US" dirty="0">
                <a:latin typeface="Consolas" panose="020B0609020204030204" pitchFamily="49" charset="0"/>
              </a:rPr>
              <a:t>    // returns angle in </a:t>
            </a:r>
            <a:r>
              <a:rPr lang="en-US" dirty="0">
                <a:solidFill>
                  <a:srgbClr val="FF0000"/>
                </a:solidFill>
                <a:latin typeface="Consolas" panose="020B0609020204030204" pitchFamily="49" charset="0"/>
              </a:rPr>
              <a:t>degrees</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0" name="Speech Bubble: Rectangle with Corners Rounded 39">
            <a:extLst>
              <a:ext uri="{FF2B5EF4-FFF2-40B4-BE49-F238E27FC236}">
                <a16:creationId xmlns:a16="http://schemas.microsoft.com/office/drawing/2014/main" id="{1E222D4D-D79A-4A6C-AE4A-286A73BE26CD}"/>
              </a:ext>
            </a:extLst>
          </p:cNvPr>
          <p:cNvSpPr/>
          <p:nvPr/>
        </p:nvSpPr>
        <p:spPr>
          <a:xfrm>
            <a:off x="4011281" y="5040141"/>
            <a:ext cx="2991099" cy="1121597"/>
          </a:xfrm>
          <a:prstGeom prst="wedgeRoundRectCallout">
            <a:avLst>
              <a:gd name="adj1" fmla="val -55137"/>
              <a:gd name="adj2" fmla="val -855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the base class returns angles in radians...</a:t>
            </a:r>
          </a:p>
        </p:txBody>
      </p:sp>
      <p:sp>
        <p:nvSpPr>
          <p:cNvPr id="42" name="Speech Bubble: Rectangle with Corners Rounded 41">
            <a:extLst>
              <a:ext uri="{FF2B5EF4-FFF2-40B4-BE49-F238E27FC236}">
                <a16:creationId xmlns:a16="http://schemas.microsoft.com/office/drawing/2014/main" id="{55C7CB66-0C20-4E48-94ED-3A26440BF317}"/>
              </a:ext>
            </a:extLst>
          </p:cNvPr>
          <p:cNvSpPr/>
          <p:nvPr/>
        </p:nvSpPr>
        <p:spPr>
          <a:xfrm>
            <a:off x="7272829" y="5040141"/>
            <a:ext cx="2991099" cy="1121597"/>
          </a:xfrm>
          <a:prstGeom prst="wedgeRoundRectCallout">
            <a:avLst>
              <a:gd name="adj1" fmla="val 42609"/>
              <a:gd name="adj2" fmla="val -855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the derived class should do so too – but this class doesn't!</a:t>
            </a:r>
          </a:p>
        </p:txBody>
      </p:sp>
      <p:sp>
        <p:nvSpPr>
          <p:cNvPr id="25" name="TextBox 24">
            <a:extLst>
              <a:ext uri="{FF2B5EF4-FFF2-40B4-BE49-F238E27FC236}">
                <a16:creationId xmlns:a16="http://schemas.microsoft.com/office/drawing/2014/main" id="{E5D86C1F-2F2B-47A4-AE70-112E79599137}"/>
              </a:ext>
            </a:extLst>
          </p:cNvPr>
          <p:cNvSpPr txBox="1"/>
          <p:nvPr/>
        </p:nvSpPr>
        <p:spPr>
          <a:xfrm>
            <a:off x="2042228" y="5848073"/>
            <a:ext cx="8774161" cy="707886"/>
          </a:xfrm>
          <a:prstGeom prst="rect">
            <a:avLst/>
          </a:prstGeom>
          <a:noFill/>
        </p:spPr>
        <p:txBody>
          <a:bodyPr wrap="square">
            <a:spAutoFit/>
          </a:bodyPr>
          <a:lstStyle/>
          <a:p>
            <a:pPr algn="ctr"/>
            <a:r>
              <a:rPr lang="en-US" sz="2000" dirty="0"/>
              <a:t>If a subclass adheres to the </a:t>
            </a:r>
            <a:r>
              <a:rPr lang="en-US" sz="2000" dirty="0">
                <a:solidFill>
                  <a:srgbClr val="FF0000"/>
                </a:solidFill>
              </a:rPr>
              <a:t>interface</a:t>
            </a:r>
            <a:r>
              <a:rPr lang="en-US" sz="2000" dirty="0"/>
              <a:t> </a:t>
            </a:r>
            <a:r>
              <a:rPr lang="en-US" sz="2000" i="1" dirty="0"/>
              <a:t>and</a:t>
            </a:r>
            <a:r>
              <a:rPr lang="en-US" sz="2000" dirty="0"/>
              <a:t> </a:t>
            </a:r>
            <a:r>
              <a:rPr lang="en-US" sz="2000" dirty="0">
                <a:solidFill>
                  <a:srgbClr val="FF0000"/>
                </a:solidFill>
              </a:rPr>
              <a:t>semantics</a:t>
            </a:r>
            <a:r>
              <a:rPr lang="en-US" sz="2000" dirty="0"/>
              <a:t> of the base class, we can truly substitute any </a:t>
            </a:r>
            <a:r>
              <a:rPr lang="en-US" sz="2000" dirty="0">
                <a:solidFill>
                  <a:srgbClr val="00B050"/>
                </a:solidFill>
              </a:rPr>
              <a:t>subtype object</a:t>
            </a:r>
            <a:r>
              <a:rPr lang="en-US" sz="2000" dirty="0"/>
              <a:t> for a </a:t>
            </a:r>
            <a:r>
              <a:rPr lang="en-US" sz="2000" dirty="0">
                <a:solidFill>
                  <a:srgbClr val="00B0F0"/>
                </a:solidFill>
              </a:rPr>
              <a:t>supertype</a:t>
            </a:r>
            <a:r>
              <a:rPr lang="en-US" sz="2000" dirty="0"/>
              <a:t>, and our code will still work.</a:t>
            </a:r>
          </a:p>
        </p:txBody>
      </p:sp>
      <p:grpSp>
        <p:nvGrpSpPr>
          <p:cNvPr id="3" name="Group 2">
            <a:extLst>
              <a:ext uri="{FF2B5EF4-FFF2-40B4-BE49-F238E27FC236}">
                <a16:creationId xmlns:a16="http://schemas.microsoft.com/office/drawing/2014/main" id="{43CCD363-E75F-4D39-841F-DDA43F778BCF}"/>
              </a:ext>
            </a:extLst>
          </p:cNvPr>
          <p:cNvGrpSpPr/>
          <p:nvPr/>
        </p:nvGrpSpPr>
        <p:grpSpPr>
          <a:xfrm>
            <a:off x="6096000" y="79353"/>
            <a:ext cx="6031831" cy="2056414"/>
            <a:chOff x="6581274" y="7046218"/>
            <a:chExt cx="6031831" cy="2056414"/>
          </a:xfrm>
        </p:grpSpPr>
        <p:grpSp>
          <p:nvGrpSpPr>
            <p:cNvPr id="33" name="Group 32">
              <a:extLst>
                <a:ext uri="{FF2B5EF4-FFF2-40B4-BE49-F238E27FC236}">
                  <a16:creationId xmlns:a16="http://schemas.microsoft.com/office/drawing/2014/main" id="{908F1096-5CA8-48D4-A00A-55F722FF8E0E}"/>
                </a:ext>
              </a:extLst>
            </p:cNvPr>
            <p:cNvGrpSpPr/>
            <p:nvPr/>
          </p:nvGrpSpPr>
          <p:grpSpPr>
            <a:xfrm>
              <a:off x="6581274" y="7046218"/>
              <a:ext cx="6031831" cy="2056414"/>
              <a:chOff x="5639677" y="1855960"/>
              <a:chExt cx="6031831" cy="2056414"/>
            </a:xfrm>
          </p:grpSpPr>
          <p:grpSp>
            <p:nvGrpSpPr>
              <p:cNvPr id="34" name="Group 33">
                <a:extLst>
                  <a:ext uri="{FF2B5EF4-FFF2-40B4-BE49-F238E27FC236}">
                    <a16:creationId xmlns:a16="http://schemas.microsoft.com/office/drawing/2014/main" id="{88F2D2FA-5476-444D-9F3C-CE5F6AF0EB67}"/>
                  </a:ext>
                </a:extLst>
              </p:cNvPr>
              <p:cNvGrpSpPr/>
              <p:nvPr/>
            </p:nvGrpSpPr>
            <p:grpSpPr>
              <a:xfrm>
                <a:off x="5639677" y="1855960"/>
                <a:ext cx="6031831" cy="2056414"/>
                <a:chOff x="6710086" y="4792602"/>
                <a:chExt cx="6031831" cy="2056414"/>
              </a:xfrm>
            </p:grpSpPr>
            <p:grpSp>
              <p:nvGrpSpPr>
                <p:cNvPr id="36" name="Group 35">
                  <a:extLst>
                    <a:ext uri="{FF2B5EF4-FFF2-40B4-BE49-F238E27FC236}">
                      <a16:creationId xmlns:a16="http://schemas.microsoft.com/office/drawing/2014/main" id="{97BFBE8C-6E2C-4F58-8CB6-9188689E24C3}"/>
                    </a:ext>
                  </a:extLst>
                </p:cNvPr>
                <p:cNvGrpSpPr/>
                <p:nvPr/>
              </p:nvGrpSpPr>
              <p:grpSpPr>
                <a:xfrm>
                  <a:off x="6710086" y="4792602"/>
                  <a:ext cx="6031831" cy="2056414"/>
                  <a:chOff x="6948627" y="4415064"/>
                  <a:chExt cx="6031831" cy="2056414"/>
                </a:xfrm>
              </p:grpSpPr>
              <p:sp>
                <p:nvSpPr>
                  <p:cNvPr id="38" name="Rectangle: Rounded Corners 37">
                    <a:extLst>
                      <a:ext uri="{FF2B5EF4-FFF2-40B4-BE49-F238E27FC236}">
                        <a16:creationId xmlns:a16="http://schemas.microsoft.com/office/drawing/2014/main" id="{5A42E4DE-00BB-4706-BCF8-8F21D65D50B1}"/>
                      </a:ext>
                    </a:extLst>
                  </p:cNvPr>
                  <p:cNvSpPr/>
                  <p:nvPr/>
                </p:nvSpPr>
                <p:spPr>
                  <a:xfrm>
                    <a:off x="6948627" y="4426226"/>
                    <a:ext cx="603183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B1ECC9C-B898-48CA-B3AE-27F8B386857F}"/>
                      </a:ext>
                    </a:extLst>
                  </p:cNvPr>
                  <p:cNvSpPr txBox="1"/>
                  <p:nvPr/>
                </p:nvSpPr>
                <p:spPr>
                  <a:xfrm>
                    <a:off x="7071772"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37" name="TextBox 36">
                  <a:extLst>
                    <a:ext uri="{FF2B5EF4-FFF2-40B4-BE49-F238E27FC236}">
                      <a16:creationId xmlns:a16="http://schemas.microsoft.com/office/drawing/2014/main" id="{B6AEBD4A-ADDF-4F8E-A45A-51BB161AB1A5}"/>
                    </a:ext>
                  </a:extLst>
                </p:cNvPr>
                <p:cNvSpPr txBox="1"/>
                <p:nvPr/>
              </p:nvSpPr>
              <p:spPr>
                <a:xfrm>
                  <a:off x="7649261" y="5234187"/>
                  <a:ext cx="3289594" cy="132343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a:t>
                  </a:r>
                  <a:r>
                    <a:rPr lang="en-US" sz="2000" dirty="0">
                      <a:latin typeface="Comic Sans MS" panose="030F0702030302020204" pitchFamily="66" charset="0"/>
                    </a:rPr>
                    <a:t>This is called the </a:t>
                  </a:r>
                  <a:r>
                    <a:rPr lang="en-US" sz="2000" dirty="0" err="1">
                      <a:latin typeface="Comic Sans MS" panose="030F0702030302020204" pitchFamily="66" charset="0"/>
                    </a:rPr>
                    <a:t>Liskov</a:t>
                  </a:r>
                  <a:r>
                    <a:rPr lang="en-US" sz="2000" dirty="0">
                      <a:latin typeface="Comic Sans MS" panose="030F0702030302020204" pitchFamily="66" charset="0"/>
                    </a:rPr>
                    <a:t> Substitution Principle, named after computer scientist Barbara </a:t>
                  </a:r>
                  <a:r>
                    <a:rPr lang="en-US" sz="2000" dirty="0" err="1">
                      <a:latin typeface="Comic Sans MS" panose="030F0702030302020204" pitchFamily="66" charset="0"/>
                    </a:rPr>
                    <a:t>Liskov</a:t>
                  </a:r>
                  <a:r>
                    <a:rPr lang="en-US" sz="2000" dirty="0">
                      <a:latin typeface="Comic Sans MS" panose="030F0702030302020204" pitchFamily="66" charset="0"/>
                    </a:rPr>
                    <a:t>.</a:t>
                  </a:r>
                  <a:r>
                    <a:rPr lang="en-US" sz="2000" dirty="0">
                      <a:solidFill>
                        <a:schemeClr val="accent1">
                          <a:lumMod val="75000"/>
                        </a:schemeClr>
                      </a:solidFill>
                      <a:latin typeface="Comic Sans MS" panose="030F0702030302020204" pitchFamily="66" charset="0"/>
                    </a:rPr>
                    <a:t>"</a:t>
                  </a:r>
                  <a:endParaRPr lang="en-US" sz="2000" dirty="0">
                    <a:latin typeface="Comic Sans MS" panose="030F0702030302020204" pitchFamily="66" charset="0"/>
                  </a:endParaRPr>
                </a:p>
              </p:txBody>
            </p:sp>
          </p:grpSp>
          <p:pic>
            <p:nvPicPr>
              <p:cNvPr id="35" name="Picture 34">
                <a:extLst>
                  <a:ext uri="{FF2B5EF4-FFF2-40B4-BE49-F238E27FC236}">
                    <a16:creationId xmlns:a16="http://schemas.microsoft.com/office/drawing/2014/main" id="{AD8013F7-6EF1-43BA-9E47-C07174A49227}"/>
                  </a:ext>
                </a:extLst>
              </p:cNvPr>
              <p:cNvPicPr>
                <a:picLocks noChangeAspect="1"/>
              </p:cNvPicPr>
              <p:nvPr/>
            </p:nvPicPr>
            <p:blipFill rotWithShape="1">
              <a:blip r:embed="rId2"/>
              <a:srcRect l="23761" r="21167"/>
              <a:stretch/>
            </p:blipFill>
            <p:spPr>
              <a:xfrm>
                <a:off x="5797291"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5" name="Picture 14">
              <a:extLst>
                <a:ext uri="{FF2B5EF4-FFF2-40B4-BE49-F238E27FC236}">
                  <a16:creationId xmlns:a16="http://schemas.microsoft.com/office/drawing/2014/main" id="{0D0E9E78-3863-41CC-9785-EBC5CB6171CE}"/>
                </a:ext>
              </a:extLst>
            </p:cNvPr>
            <p:cNvPicPr>
              <a:picLocks noChangeAspect="1"/>
            </p:cNvPicPr>
            <p:nvPr/>
          </p:nvPicPr>
          <p:blipFill>
            <a:blip r:embed="rId3"/>
            <a:stretch>
              <a:fillRect/>
            </a:stretch>
          </p:blipFill>
          <p:spPr>
            <a:xfrm>
              <a:off x="10915670" y="7382928"/>
              <a:ext cx="1486182" cy="1486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2" name="Speech Bubble: Rectangle with Corners Rounded 21">
            <a:extLst>
              <a:ext uri="{FF2B5EF4-FFF2-40B4-BE49-F238E27FC236}">
                <a16:creationId xmlns:a16="http://schemas.microsoft.com/office/drawing/2014/main" id="{95645C42-3487-4F4A-9C70-3E5B246E424C}"/>
              </a:ext>
            </a:extLst>
          </p:cNvPr>
          <p:cNvSpPr/>
          <p:nvPr/>
        </p:nvSpPr>
        <p:spPr>
          <a:xfrm>
            <a:off x="4268932" y="2246754"/>
            <a:ext cx="3577969" cy="1067388"/>
          </a:xfrm>
          <a:prstGeom prst="wedgeRoundRectCallout">
            <a:avLst>
              <a:gd name="adj1" fmla="val 56136"/>
              <a:gd name="adj2" fmla="val 746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As such, this class would be considered poor OOP style.</a:t>
            </a:r>
          </a:p>
        </p:txBody>
      </p:sp>
    </p:spTree>
    <p:extLst>
      <p:ext uri="{BB962C8B-B14F-4D97-AF65-F5344CB8AC3E}">
        <p14:creationId xmlns:p14="http://schemas.microsoft.com/office/powerpoint/2010/main" val="37457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40"/>
                                        </p:tgtEl>
                                      </p:cBhvr>
                                    </p:animEffect>
                                    <p:set>
                                      <p:cBhvr>
                                        <p:cTn id="46" dur="1" fill="hold">
                                          <p:stCondLst>
                                            <p:cond delay="499"/>
                                          </p:stCondLst>
                                        </p:cTn>
                                        <p:tgtEl>
                                          <p:spTgt spid="4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42"/>
                                        </p:tgtEl>
                                      </p:cBhvr>
                                    </p:animEffect>
                                    <p:set>
                                      <p:cBhvr>
                                        <p:cTn id="52" dur="1" fill="hold">
                                          <p:stCondLst>
                                            <p:cond delay="499"/>
                                          </p:stCondLst>
                                        </p:cTn>
                                        <p:tgtEl>
                                          <p:spTgt spid="4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1+#ppt_w/2"/>
                                          </p:val>
                                        </p:tav>
                                        <p:tav tm="100000">
                                          <p:val>
                                            <p:strVal val="#ppt_x"/>
                                          </p:val>
                                        </p:tav>
                                      </p:tavLst>
                                    </p:anim>
                                    <p:anim calcmode="lin" valueType="num">
                                      <p:cBhvr additive="base">
                                        <p:cTn id="6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p:bldP spid="31" grpId="0" animBg="1"/>
      <p:bldP spid="32" grpId="0" animBg="1"/>
      <p:bldP spid="40" grpId="0" animBg="1"/>
      <p:bldP spid="40" grpId="1" animBg="1"/>
      <p:bldP spid="42" grpId="0" animBg="1"/>
      <p:bldP spid="42" grpId="1" animBg="1"/>
      <p:bldP spid="25" grpId="0"/>
      <p:bldP spid="22" grpId="0" animBg="1"/>
      <p:bldP spid="22"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5">
            <a:extLst>
              <a:ext uri="{FF2B5EF4-FFF2-40B4-BE49-F238E27FC236}">
                <a16:creationId xmlns:a16="http://schemas.microsoft.com/office/drawing/2014/main" id="{BC4D4966-27E9-4577-987B-818C738E1D64}"/>
              </a:ext>
            </a:extLst>
          </p:cNvPr>
          <p:cNvSpPr txBox="1">
            <a:spLocks noGrp="1"/>
          </p:cNvSpPr>
          <p:nvPr>
            <p:ph type="title"/>
          </p:nvPr>
        </p:nvSpPr>
        <p:spPr>
          <a:xfrm>
            <a:off x="106279" y="152209"/>
            <a:ext cx="11979442" cy="590931"/>
          </a:xfrm>
          <a:prstGeom prst="rect">
            <a:avLst/>
          </a:prstGeom>
          <a:noFill/>
        </p:spPr>
        <p:txBody>
          <a:bodyPr wrap="square">
            <a:spAutoFit/>
          </a:bodyPr>
          <a:lstStyle/>
          <a:p>
            <a:pPr algn="ctr"/>
            <a:r>
              <a:rPr lang="en-US" sz="3600" dirty="0"/>
              <a:t>Subtype Polymorphism Examples: </a:t>
            </a:r>
            <a:r>
              <a:rPr lang="en-US" sz="3600" dirty="0">
                <a:solidFill>
                  <a:schemeClr val="accent2">
                    <a:lumMod val="75000"/>
                  </a:schemeClr>
                </a:solidFill>
              </a:rPr>
              <a:t>Swift </a:t>
            </a:r>
            <a:r>
              <a:rPr lang="en-US" sz="3600" dirty="0"/>
              <a:t>and </a:t>
            </a:r>
            <a:r>
              <a:rPr lang="en-US" sz="3600" dirty="0">
                <a:solidFill>
                  <a:schemeClr val="accent2">
                    <a:lumMod val="75000"/>
                  </a:schemeClr>
                </a:solidFill>
              </a:rPr>
              <a:t>Java</a:t>
            </a:r>
          </a:p>
        </p:txBody>
      </p:sp>
      <p:sp>
        <p:nvSpPr>
          <p:cNvPr id="11" name="TextBox 10">
            <a:extLst>
              <a:ext uri="{FF2B5EF4-FFF2-40B4-BE49-F238E27FC236}">
                <a16:creationId xmlns:a16="http://schemas.microsoft.com/office/drawing/2014/main" id="{A2273C35-F076-4151-B668-7B6934C5AB31}"/>
              </a:ext>
            </a:extLst>
          </p:cNvPr>
          <p:cNvSpPr txBox="1"/>
          <p:nvPr/>
        </p:nvSpPr>
        <p:spPr>
          <a:xfrm>
            <a:off x="855259" y="6951178"/>
            <a:ext cx="6144126" cy="646330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a:t>
            </a:r>
          </a:p>
          <a:p>
            <a:r>
              <a:rPr lang="en-US" dirty="0">
                <a:latin typeface="Consolas" panose="020B0609020204030204" pitchFamily="49" charset="0"/>
              </a:rPr>
              <a:t>public class Car {</a:t>
            </a:r>
          </a:p>
          <a:p>
            <a:r>
              <a:rPr lang="en-US" dirty="0">
                <a:latin typeface="Consolas" panose="020B0609020204030204" pitchFamily="49" charset="0"/>
              </a:rPr>
              <a:t> public virtual void </a:t>
            </a:r>
            <a:r>
              <a:rPr lang="en-US" dirty="0" err="1">
                <a:latin typeface="Consolas" panose="020B0609020204030204" pitchFamily="49" charset="0"/>
              </a:rPr>
              <a:t>speedUp</a:t>
            </a:r>
            <a:r>
              <a:rPr lang="en-US" dirty="0">
                <a:latin typeface="Consolas" panose="020B0609020204030204" pitchFamily="49" charset="0"/>
              </a:rPr>
              <a:t>(int accel)</a:t>
            </a:r>
          </a:p>
          <a:p>
            <a:r>
              <a:rPr lang="en-US" dirty="0">
                <a:latin typeface="Consolas" panose="020B0609020204030204" pitchFamily="49" charset="0"/>
              </a:rPr>
              <a:t>   { </a:t>
            </a:r>
            <a:r>
              <a:rPr lang="en-US" dirty="0" err="1">
                <a:latin typeface="Consolas" panose="020B0609020204030204" pitchFamily="49" charset="0"/>
              </a:rPr>
              <a:t>System.Console.WriteLine</a:t>
            </a:r>
            <a:r>
              <a:rPr lang="en-US" dirty="0">
                <a:latin typeface="Consolas" panose="020B0609020204030204" pitchFamily="49" charset="0"/>
              </a:rPr>
              <a:t>("Vroom!"); }</a:t>
            </a:r>
          </a:p>
          <a:p>
            <a:r>
              <a:rPr lang="en-US" dirty="0">
                <a:latin typeface="Consolas" panose="020B0609020204030204" pitchFamily="49" charset="0"/>
              </a:rPr>
              <a:t> public virtual void </a:t>
            </a:r>
            <a:r>
              <a:rPr lang="en-US" dirty="0" err="1">
                <a:latin typeface="Consolas" panose="020B0609020204030204" pitchFamily="49" charset="0"/>
              </a:rPr>
              <a:t>slowDown</a:t>
            </a:r>
            <a:r>
              <a:rPr lang="en-US" dirty="0">
                <a:latin typeface="Consolas" panose="020B0609020204030204" pitchFamily="49" charset="0"/>
              </a:rPr>
              <a:t>(int </a:t>
            </a:r>
            <a:r>
              <a:rPr lang="en-US" dirty="0" err="1">
                <a:latin typeface="Consolas" panose="020B0609020204030204" pitchFamily="49" charset="0"/>
              </a:rPr>
              <a:t>decel</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System.Console.WriteLine</a:t>
            </a:r>
            <a:r>
              <a:rPr lang="en-US" dirty="0">
                <a:latin typeface="Consolas" panose="020B0609020204030204" pitchFamily="49" charset="0"/>
              </a:rPr>
              <a:t>("Screech!");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public class </a:t>
            </a:r>
            <a:r>
              <a:rPr lang="en-US" dirty="0" err="1">
                <a:latin typeface="Consolas" panose="020B0609020204030204" pitchFamily="49" charset="0"/>
              </a:rPr>
              <a:t>HybridCar</a:t>
            </a:r>
            <a:r>
              <a:rPr lang="en-US" dirty="0">
                <a:latin typeface="Consolas" panose="020B0609020204030204" pitchFamily="49" charset="0"/>
              </a:rPr>
              <a:t>: Car {</a:t>
            </a:r>
          </a:p>
          <a:p>
            <a:r>
              <a:rPr lang="en-US" dirty="0">
                <a:latin typeface="Consolas" panose="020B0609020204030204" pitchFamily="49" charset="0"/>
              </a:rPr>
              <a:t> public override void </a:t>
            </a:r>
            <a:r>
              <a:rPr lang="en-US" dirty="0" err="1">
                <a:latin typeface="Consolas" panose="020B0609020204030204" pitchFamily="49" charset="0"/>
              </a:rPr>
              <a:t>speedUp</a:t>
            </a:r>
            <a:r>
              <a:rPr lang="en-US" dirty="0">
                <a:latin typeface="Consolas" panose="020B0609020204030204" pitchFamily="49" charset="0"/>
              </a:rPr>
              <a:t>(int accel) </a:t>
            </a:r>
          </a:p>
          <a:p>
            <a:r>
              <a:rPr lang="en-US" dirty="0">
                <a:latin typeface="Consolas" panose="020B0609020204030204" pitchFamily="49" charset="0"/>
              </a:rPr>
              <a:t>   { </a:t>
            </a:r>
            <a:r>
              <a:rPr lang="en-US" dirty="0" err="1">
                <a:latin typeface="Consolas" panose="020B0609020204030204" pitchFamily="49" charset="0"/>
              </a:rPr>
              <a:t>System.Console.WriteLine</a:t>
            </a:r>
            <a:r>
              <a:rPr lang="en-US" dirty="0">
                <a:latin typeface="Consolas" panose="020B0609020204030204" pitchFamily="49" charset="0"/>
              </a:rPr>
              <a:t>("Motor revs!");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Program {</a:t>
            </a:r>
          </a:p>
          <a:p>
            <a:r>
              <a:rPr lang="en-US" dirty="0">
                <a:latin typeface="Consolas" panose="020B0609020204030204" pitchFamily="49" charset="0"/>
              </a:rPr>
              <a:t>  static void </a:t>
            </a:r>
            <a:r>
              <a:rPr lang="en-US" dirty="0" err="1">
                <a:latin typeface="Consolas" panose="020B0609020204030204" pitchFamily="49" charset="0"/>
              </a:rPr>
              <a:t>driveCar</a:t>
            </a:r>
            <a:r>
              <a:rPr lang="en-US" dirty="0">
                <a:latin typeface="Consolas" panose="020B0609020204030204" pitchFamily="49" charset="0"/>
              </a:rPr>
              <a:t>(Car c) {</a:t>
            </a:r>
          </a:p>
          <a:p>
            <a:r>
              <a:rPr lang="en-US" dirty="0">
                <a:latin typeface="Consolas" panose="020B0609020204030204" pitchFamily="49" charset="0"/>
              </a:rPr>
              <a:t>    </a:t>
            </a:r>
            <a:r>
              <a:rPr lang="en-US" dirty="0" err="1">
                <a:latin typeface="Consolas" panose="020B0609020204030204" pitchFamily="49" charset="0"/>
              </a:rPr>
              <a:t>c.speedUp</a:t>
            </a:r>
            <a:r>
              <a:rPr lang="en-US" dirty="0">
                <a:latin typeface="Consolas" panose="020B0609020204030204" pitchFamily="49" charset="0"/>
              </a:rPr>
              <a:t>(5);</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HybridCar</a:t>
            </a:r>
            <a:r>
              <a:rPr lang="en-US" dirty="0">
                <a:latin typeface="Consolas" panose="020B0609020204030204" pitchFamily="49" charset="0"/>
              </a:rPr>
              <a:t> </a:t>
            </a:r>
            <a:r>
              <a:rPr lang="en-US" dirty="0" err="1">
                <a:latin typeface="Consolas" panose="020B0609020204030204" pitchFamily="49" charset="0"/>
              </a:rPr>
              <a:t>prius</a:t>
            </a:r>
            <a:r>
              <a:rPr lang="en-US" dirty="0">
                <a:latin typeface="Consolas" panose="020B0609020204030204" pitchFamily="49" charset="0"/>
              </a:rPr>
              <a:t> = new </a:t>
            </a:r>
            <a:r>
              <a:rPr lang="en-US" dirty="0" err="1">
                <a:latin typeface="Consolas" panose="020B0609020204030204" pitchFamily="49" charset="0"/>
              </a:rPr>
              <a:t>HybridCar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driveCar</a:t>
            </a:r>
            <a:r>
              <a:rPr lang="en-US" dirty="0">
                <a:latin typeface="Consolas" panose="020B0609020204030204" pitchFamily="49" charset="0"/>
              </a:rPr>
              <a:t>(</a:t>
            </a:r>
            <a:r>
              <a:rPr lang="en-US" dirty="0" err="1">
                <a:latin typeface="Consolas" panose="020B0609020204030204" pitchFamily="49" charset="0"/>
              </a:rPr>
              <a:t>prius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F1BE51BB-C53B-4D46-9CF6-18BE159677D7}"/>
              </a:ext>
            </a:extLst>
          </p:cNvPr>
          <p:cNvSpPr txBox="1"/>
          <p:nvPr/>
        </p:nvSpPr>
        <p:spPr>
          <a:xfrm>
            <a:off x="193982" y="816621"/>
            <a:ext cx="5624764" cy="5909310"/>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 polymorphism example w/subclass</a:t>
            </a:r>
          </a:p>
          <a:p>
            <a:r>
              <a:rPr lang="en-US" dirty="0">
                <a:latin typeface="Consolas" panose="020B0609020204030204" pitchFamily="49" charset="0"/>
              </a:rPr>
              <a:t>public class </a:t>
            </a:r>
            <a:r>
              <a:rPr lang="en-US" dirty="0">
                <a:solidFill>
                  <a:srgbClr val="009A46"/>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  public </a:t>
            </a:r>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speedUp</a:t>
            </a:r>
            <a:r>
              <a:rPr lang="en-US" dirty="0">
                <a:latin typeface="Consolas" panose="020B0609020204030204" pitchFamily="49" charset="0"/>
              </a:rPr>
              <a:t>(accel: Int)</a:t>
            </a:r>
          </a:p>
          <a:p>
            <a:r>
              <a:rPr lang="en-US" dirty="0">
                <a:latin typeface="Consolas" panose="020B0609020204030204" pitchFamily="49" charset="0"/>
              </a:rPr>
              <a:t>    { print("Vroom: ", accel) }</a:t>
            </a:r>
          </a:p>
          <a:p>
            <a:r>
              <a:rPr lang="en-US" dirty="0">
                <a:latin typeface="Consolas" panose="020B0609020204030204" pitchFamily="49" charset="0"/>
              </a:rPr>
              <a:t>  public </a:t>
            </a:r>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slowDown</a:t>
            </a:r>
            <a:r>
              <a:rPr lang="en-US" dirty="0">
                <a:latin typeface="Consolas" panose="020B0609020204030204" pitchFamily="49" charset="0"/>
              </a:rPr>
              <a:t>(</a:t>
            </a:r>
            <a:r>
              <a:rPr lang="en-US" dirty="0" err="1">
                <a:latin typeface="Consolas" panose="020B0609020204030204" pitchFamily="49" charset="0"/>
              </a:rPr>
              <a:t>decel</a:t>
            </a:r>
            <a:r>
              <a:rPr lang="en-US" dirty="0">
                <a:latin typeface="Consolas" panose="020B0609020204030204" pitchFamily="49" charset="0"/>
              </a:rPr>
              <a:t>: Int) </a:t>
            </a:r>
          </a:p>
          <a:p>
            <a:r>
              <a:rPr lang="en-US" dirty="0">
                <a:latin typeface="Consolas" panose="020B0609020204030204" pitchFamily="49" charset="0"/>
              </a:rPr>
              <a:t>    { print("Screech: ", </a:t>
            </a:r>
            <a:r>
              <a:rPr lang="en-US" dirty="0" err="1">
                <a:latin typeface="Consolas" panose="020B0609020204030204" pitchFamily="49" charset="0"/>
              </a:rPr>
              <a:t>decel</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public class </a:t>
            </a:r>
            <a:r>
              <a:rPr lang="en-US" dirty="0" err="1">
                <a:solidFill>
                  <a:srgbClr val="7030A0"/>
                </a:solidFill>
                <a:latin typeface="Consolas" panose="020B0609020204030204" pitchFamily="49" charset="0"/>
              </a:rPr>
              <a:t>HybridCar</a:t>
            </a:r>
            <a:r>
              <a:rPr lang="en-US" dirty="0">
                <a:latin typeface="Consolas" panose="020B0609020204030204" pitchFamily="49" charset="0"/>
              </a:rPr>
              <a:t>: </a:t>
            </a:r>
            <a:r>
              <a:rPr lang="en-US" dirty="0">
                <a:solidFill>
                  <a:srgbClr val="009A46"/>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  public override </a:t>
            </a:r>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speedUp</a:t>
            </a:r>
            <a:r>
              <a:rPr lang="en-US" dirty="0">
                <a:latin typeface="Consolas" panose="020B0609020204030204" pitchFamily="49" charset="0"/>
              </a:rPr>
              <a:t>(accel: Int) </a:t>
            </a:r>
          </a:p>
          <a:p>
            <a:r>
              <a:rPr lang="en-US" dirty="0">
                <a:latin typeface="Consolas" panose="020B0609020204030204" pitchFamily="49" charset="0"/>
              </a:rPr>
              <a:t>    { print("Motor revs: ", accel) }</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driveCar</a:t>
            </a:r>
            <a:r>
              <a:rPr lang="en-US" dirty="0">
                <a:latin typeface="Consolas" panose="020B0609020204030204" pitchFamily="49" charset="0"/>
              </a:rPr>
              <a:t>(c: </a:t>
            </a:r>
            <a:r>
              <a:rPr lang="en-US" dirty="0">
                <a:solidFill>
                  <a:srgbClr val="009A46"/>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c.speedUp</a:t>
            </a:r>
            <a:r>
              <a:rPr lang="en-US" dirty="0">
                <a:latin typeface="Consolas" panose="020B0609020204030204" pitchFamily="49" charset="0"/>
              </a:rPr>
              <a:t>(accel:5)</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var </a:t>
            </a:r>
            <a:r>
              <a:rPr lang="en-US" dirty="0" err="1">
                <a:latin typeface="Consolas" panose="020B0609020204030204" pitchFamily="49" charset="0"/>
              </a:rPr>
              <a:t>prius</a:t>
            </a:r>
            <a:r>
              <a:rPr lang="en-US" dirty="0">
                <a:latin typeface="Consolas" panose="020B0609020204030204" pitchFamily="49" charset="0"/>
              </a:rPr>
              <a:t>: </a:t>
            </a:r>
            <a:r>
              <a:rPr lang="en-US" dirty="0" err="1">
                <a:solidFill>
                  <a:srgbClr val="7030A0"/>
                </a:solidFill>
                <a:latin typeface="Consolas" panose="020B0609020204030204" pitchFamily="49" charset="0"/>
              </a:rPr>
              <a:t>HybridCar</a:t>
            </a:r>
            <a:r>
              <a:rPr lang="en-US" dirty="0">
                <a:latin typeface="Consolas" panose="020B0609020204030204" pitchFamily="49" charset="0"/>
              </a:rPr>
              <a:t> = </a:t>
            </a:r>
            <a:r>
              <a:rPr lang="en-US" dirty="0" err="1">
                <a:latin typeface="Consolas" panose="020B0609020204030204" pitchFamily="49" charset="0"/>
              </a:rPr>
              <a:t>HybridCar</a:t>
            </a:r>
            <a:r>
              <a:rPr lang="en-US" dirty="0">
                <a:latin typeface="Consolas" panose="020B0609020204030204" pitchFamily="49" charset="0"/>
              </a:rPr>
              <a:t>();</a:t>
            </a:r>
          </a:p>
          <a:p>
            <a:r>
              <a:rPr lang="en-US" dirty="0" err="1">
                <a:latin typeface="Consolas" panose="020B0609020204030204" pitchFamily="49" charset="0"/>
              </a:rPr>
              <a:t>driveCar</a:t>
            </a:r>
            <a:r>
              <a:rPr lang="en-US" dirty="0">
                <a:latin typeface="Consolas" panose="020B0609020204030204" pitchFamily="49" charset="0"/>
              </a:rPr>
              <a:t>(</a:t>
            </a:r>
            <a:r>
              <a:rPr lang="en-US" dirty="0" err="1">
                <a:latin typeface="Consolas" panose="020B0609020204030204" pitchFamily="49" charset="0"/>
              </a:rPr>
              <a:t>c:prius</a:t>
            </a:r>
            <a:r>
              <a:rPr lang="en-US" dirty="0">
                <a:latin typeface="Consolas" panose="020B0609020204030204" pitchFamily="49" charset="0"/>
              </a:rPr>
              <a:t>)</a:t>
            </a:r>
          </a:p>
          <a:p>
            <a:r>
              <a:rPr lang="en-US" dirty="0">
                <a:latin typeface="Consolas" panose="020B0609020204030204" pitchFamily="49" charset="0"/>
              </a:rPr>
              <a:t>var car: </a:t>
            </a:r>
            <a:r>
              <a:rPr lang="en-US" dirty="0">
                <a:solidFill>
                  <a:srgbClr val="009A46"/>
                </a:solidFill>
                <a:latin typeface="Consolas" panose="020B0609020204030204" pitchFamily="49" charset="0"/>
              </a:rPr>
              <a:t>Car</a:t>
            </a:r>
            <a:r>
              <a:rPr lang="en-US" dirty="0">
                <a:latin typeface="Consolas" panose="020B0609020204030204" pitchFamily="49" charset="0"/>
              </a:rPr>
              <a:t> = </a:t>
            </a:r>
            <a:r>
              <a:rPr lang="en-US" dirty="0" err="1">
                <a:latin typeface="Consolas" panose="020B0609020204030204" pitchFamily="49" charset="0"/>
              </a:rPr>
              <a:t>prius</a:t>
            </a:r>
            <a:endParaRPr lang="en-US" dirty="0">
              <a:latin typeface="Consolas" panose="020B0609020204030204" pitchFamily="49" charset="0"/>
            </a:endParaRPr>
          </a:p>
          <a:p>
            <a:r>
              <a:rPr lang="en-US" dirty="0" err="1">
                <a:latin typeface="Consolas" panose="020B0609020204030204" pitchFamily="49" charset="0"/>
              </a:rPr>
              <a:t>car.slowDown</a:t>
            </a:r>
            <a:r>
              <a:rPr lang="en-US" dirty="0">
                <a:latin typeface="Consolas" panose="020B0609020204030204" pitchFamily="49" charset="0"/>
              </a:rPr>
              <a:t>(decel:5)</a:t>
            </a:r>
          </a:p>
        </p:txBody>
      </p:sp>
      <p:sp>
        <p:nvSpPr>
          <p:cNvPr id="5" name="TextBox 4">
            <a:extLst>
              <a:ext uri="{FF2B5EF4-FFF2-40B4-BE49-F238E27FC236}">
                <a16:creationId xmlns:a16="http://schemas.microsoft.com/office/drawing/2014/main" id="{04AFC482-019E-49E1-8EA8-5AA780C55DA3}"/>
              </a:ext>
            </a:extLst>
          </p:cNvPr>
          <p:cNvSpPr txBox="1"/>
          <p:nvPr/>
        </p:nvSpPr>
        <p:spPr>
          <a:xfrm>
            <a:off x="5959646" y="816621"/>
            <a:ext cx="6126075" cy="588917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polymorphism example w/interfaces!</a:t>
            </a:r>
          </a:p>
          <a:p>
            <a:r>
              <a:rPr lang="en-US" dirty="0">
                <a:latin typeface="Consolas" panose="020B0609020204030204" pitchFamily="49" charset="0"/>
              </a:rPr>
              <a:t>interface </a:t>
            </a:r>
            <a:r>
              <a:rPr lang="en-US" dirty="0">
                <a:solidFill>
                  <a:srgbClr val="0070C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a:t>
            </a:r>
          </a:p>
          <a:p>
            <a:r>
              <a:rPr lang="en-US" dirty="0">
                <a:solidFill>
                  <a:srgbClr val="0070C0"/>
                </a:solidFill>
                <a:latin typeface="Consolas" panose="020B0609020204030204" pitchFamily="49" charset="0"/>
              </a:rPr>
              <a:t>  public void dry();</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implements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("Use dish-soap\n"); }</a:t>
            </a:r>
          </a:p>
          <a:p>
            <a:r>
              <a:rPr lang="en-US" dirty="0">
                <a:solidFill>
                  <a:srgbClr val="0070C0"/>
                </a:solidFill>
                <a:latin typeface="Consolas" panose="020B0609020204030204" pitchFamily="49" charset="0"/>
              </a:rPr>
              <a:t>  public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("Dry with rag\n"); }</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class </a:t>
            </a:r>
            <a:r>
              <a:rPr lang="en-US" dirty="0" err="1">
                <a:latin typeface="Consolas" panose="020B0609020204030204" pitchFamily="49" charset="0"/>
              </a:rPr>
              <a:t>CleaningCrew</a:t>
            </a:r>
            <a:r>
              <a:rPr lang="en-US" dirty="0">
                <a:latin typeface="Consolas" panose="020B0609020204030204" pitchFamily="49" charset="0"/>
              </a:rPr>
              <a:t> {</a:t>
            </a:r>
          </a:p>
          <a:p>
            <a:r>
              <a:rPr lang="en-US" dirty="0">
                <a:latin typeface="Consolas" panose="020B0609020204030204" pitchFamily="49" charset="0"/>
              </a:rPr>
              <a:t>  void </a:t>
            </a:r>
            <a:r>
              <a:rPr lang="en-US" dirty="0" err="1">
                <a:latin typeface="Consolas" panose="020B0609020204030204" pitchFamily="49" charset="0"/>
              </a:rPr>
              <a:t>cleanWashableThing</a:t>
            </a:r>
            <a:r>
              <a:rPr lang="en-US" dirty="0">
                <a:latin typeface="Consolas" panose="020B0609020204030204" pitchFamily="49" charset="0"/>
              </a:rPr>
              <a:t>(</a:t>
            </a:r>
            <a:r>
              <a:rPr lang="en-US" dirty="0">
                <a:solidFill>
                  <a:srgbClr val="0070C0"/>
                </a:solidFill>
                <a:latin typeface="Consolas" panose="020B0609020204030204" pitchFamily="49" charset="0"/>
              </a:rPr>
              <a:t>Washable</a:t>
            </a:r>
            <a:r>
              <a:rPr lang="en-US" dirty="0">
                <a:latin typeface="Consolas" panose="020B0609020204030204" pitchFamily="49" charset="0"/>
              </a:rPr>
              <a:t> w) </a:t>
            </a:r>
          </a:p>
          <a:p>
            <a:r>
              <a:rPr lang="en-US" dirty="0">
                <a:latin typeface="Consolas" panose="020B0609020204030204" pitchFamily="49" charset="0"/>
              </a:rPr>
              <a:t>    { </a:t>
            </a:r>
            <a:r>
              <a:rPr lang="en-US" dirty="0" err="1">
                <a:latin typeface="Consolas" panose="020B0609020204030204" pitchFamily="49" charset="0"/>
              </a:rPr>
              <a:t>w.wash</a:t>
            </a:r>
            <a:r>
              <a:rPr lang="en-US" dirty="0">
                <a:latin typeface="Consolas" panose="020B0609020204030204" pitchFamily="49" charset="0"/>
              </a:rPr>
              <a:t>();  </a:t>
            </a:r>
            <a:r>
              <a:rPr lang="en-US" dirty="0" err="1">
                <a:latin typeface="Consolas" panose="020B0609020204030204" pitchFamily="49" charset="0"/>
              </a:rPr>
              <a:t>w.dry</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void </a:t>
            </a:r>
            <a:r>
              <a:rPr lang="en-US" dirty="0" err="1">
                <a:latin typeface="Consolas" panose="020B0609020204030204" pitchFamily="49" charset="0"/>
              </a:rPr>
              <a:t>cleanCar</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7030A0"/>
                </a:solidFill>
                <a:latin typeface="Consolas" panose="020B0609020204030204" pitchFamily="49" charset="0"/>
              </a:rPr>
              <a:t>Car</a:t>
            </a:r>
            <a:r>
              <a:rPr lang="en-US" dirty="0">
                <a:latin typeface="Consolas" panose="020B0609020204030204" pitchFamily="49" charset="0"/>
              </a:rPr>
              <a:t> </a:t>
            </a:r>
            <a:r>
              <a:rPr lang="en-US" dirty="0" err="1">
                <a:latin typeface="Consolas" panose="020B0609020204030204" pitchFamily="49" charset="0"/>
              </a:rPr>
              <a:t>subaru</a:t>
            </a:r>
            <a:r>
              <a:rPr lang="en-US" dirty="0">
                <a:latin typeface="Consolas" panose="020B0609020204030204" pitchFamily="49" charset="0"/>
              </a:rPr>
              <a:t> = new </a:t>
            </a:r>
            <a:r>
              <a:rPr lang="en-US" dirty="0">
                <a:solidFill>
                  <a:srgbClr val="7030A0"/>
                </a:solidFill>
                <a:latin typeface="Consolas" panose="020B0609020204030204" pitchFamily="49" charset="0"/>
              </a:rPr>
              <a:t>Car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cleanWashableThing</a:t>
            </a:r>
            <a:r>
              <a:rPr lang="en-US" dirty="0">
                <a:latin typeface="Consolas" panose="020B0609020204030204" pitchFamily="49" charset="0"/>
              </a:rPr>
              <a:t>(</a:t>
            </a:r>
            <a:r>
              <a:rPr lang="en-US" dirty="0" err="1">
                <a:latin typeface="Consolas" panose="020B0609020204030204" pitchFamily="49" charset="0"/>
              </a:rPr>
              <a:t>subaru</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7" name="AutoShape 42">
            <a:extLst>
              <a:ext uri="{FF2B5EF4-FFF2-40B4-BE49-F238E27FC236}">
                <a16:creationId xmlns:a16="http://schemas.microsoft.com/office/drawing/2014/main" id="{AF369539-89BF-42A4-8816-9D0AFD8C6271}"/>
              </a:ext>
            </a:extLst>
          </p:cNvPr>
          <p:cNvSpPr>
            <a:spLocks noChangeArrowheads="1"/>
          </p:cNvSpPr>
          <p:nvPr/>
        </p:nvSpPr>
        <p:spPr bwMode="auto">
          <a:xfrm>
            <a:off x="4421985" y="5811392"/>
            <a:ext cx="3075322" cy="830997"/>
          </a:xfrm>
          <a:prstGeom prst="wedgeRoundRectCallout">
            <a:avLst>
              <a:gd name="adj1" fmla="val -118594"/>
              <a:gd name="adj2" fmla="val -3438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 we pass in a hybrid car (subtype of Car)</a:t>
            </a:r>
          </a:p>
        </p:txBody>
      </p:sp>
      <p:sp>
        <p:nvSpPr>
          <p:cNvPr id="8" name="AutoShape 42">
            <a:extLst>
              <a:ext uri="{FF2B5EF4-FFF2-40B4-BE49-F238E27FC236}">
                <a16:creationId xmlns:a16="http://schemas.microsoft.com/office/drawing/2014/main" id="{25760C1A-3EBE-4976-8704-18F312A27757}"/>
              </a:ext>
            </a:extLst>
          </p:cNvPr>
          <p:cNvSpPr>
            <a:spLocks noChangeArrowheads="1"/>
          </p:cNvSpPr>
          <p:nvPr/>
        </p:nvSpPr>
        <p:spPr bwMode="auto">
          <a:xfrm>
            <a:off x="4937388" y="4452273"/>
            <a:ext cx="3075322" cy="830997"/>
          </a:xfrm>
          <a:prstGeom prst="wedgeRoundRectCallout">
            <a:avLst>
              <a:gd name="adj1" fmla="val -118594"/>
              <a:gd name="adj2" fmla="val -3438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To a function that expects a regular Car (supertype).</a:t>
            </a:r>
          </a:p>
        </p:txBody>
      </p:sp>
      <p:sp>
        <p:nvSpPr>
          <p:cNvPr id="10" name="AutoShape 42">
            <a:extLst>
              <a:ext uri="{FF2B5EF4-FFF2-40B4-BE49-F238E27FC236}">
                <a16:creationId xmlns:a16="http://schemas.microsoft.com/office/drawing/2014/main" id="{4D79ECD7-8D9C-413F-8445-09491A1408D9}"/>
              </a:ext>
            </a:extLst>
          </p:cNvPr>
          <p:cNvSpPr>
            <a:spLocks noChangeArrowheads="1"/>
          </p:cNvSpPr>
          <p:nvPr/>
        </p:nvSpPr>
        <p:spPr bwMode="auto">
          <a:xfrm>
            <a:off x="5532304" y="5592059"/>
            <a:ext cx="3075322" cy="830997"/>
          </a:xfrm>
          <a:prstGeom prst="wedgeRoundRectCallout">
            <a:avLst>
              <a:gd name="adj1" fmla="val -138167"/>
              <a:gd name="adj2" fmla="val 6017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 we use our </a:t>
            </a:r>
            <a:r>
              <a:rPr lang="en-US" sz="2000" dirty="0" err="1">
                <a:solidFill>
                  <a:schemeClr val="bg1"/>
                </a:solidFill>
              </a:rPr>
              <a:t>prius</a:t>
            </a:r>
            <a:r>
              <a:rPr lang="en-US" sz="2000" dirty="0">
                <a:solidFill>
                  <a:schemeClr val="bg1"/>
                </a:solidFill>
              </a:rPr>
              <a:t> as if it were a regular Car.</a:t>
            </a:r>
          </a:p>
        </p:txBody>
      </p:sp>
      <p:sp>
        <p:nvSpPr>
          <p:cNvPr id="14" name="AutoShape 42">
            <a:extLst>
              <a:ext uri="{FF2B5EF4-FFF2-40B4-BE49-F238E27FC236}">
                <a16:creationId xmlns:a16="http://schemas.microsoft.com/office/drawing/2014/main" id="{2021019C-E657-4FC7-BFFF-9008DEEEBFF1}"/>
              </a:ext>
            </a:extLst>
          </p:cNvPr>
          <p:cNvSpPr>
            <a:spLocks noChangeArrowheads="1"/>
          </p:cNvSpPr>
          <p:nvPr/>
        </p:nvSpPr>
        <p:spPr bwMode="auto">
          <a:xfrm>
            <a:off x="2439932" y="5041134"/>
            <a:ext cx="3314206" cy="830997"/>
          </a:xfrm>
          <a:prstGeom prst="wedgeRoundRectCallout">
            <a:avLst>
              <a:gd name="adj1" fmla="val 156328"/>
              <a:gd name="adj2" fmla="val 6183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 we pass a Car (which is a subtype of Washable)...</a:t>
            </a:r>
          </a:p>
        </p:txBody>
      </p:sp>
      <p:sp>
        <p:nvSpPr>
          <p:cNvPr id="15" name="AutoShape 42">
            <a:extLst>
              <a:ext uri="{FF2B5EF4-FFF2-40B4-BE49-F238E27FC236}">
                <a16:creationId xmlns:a16="http://schemas.microsoft.com/office/drawing/2014/main" id="{CE484620-4822-42EE-8811-E9996A0E4EFD}"/>
              </a:ext>
            </a:extLst>
          </p:cNvPr>
          <p:cNvSpPr>
            <a:spLocks noChangeArrowheads="1"/>
          </p:cNvSpPr>
          <p:nvPr/>
        </p:nvSpPr>
        <p:spPr bwMode="auto">
          <a:xfrm>
            <a:off x="8527528" y="2430742"/>
            <a:ext cx="3075322" cy="1105893"/>
          </a:xfrm>
          <a:prstGeom prst="wedgeRoundRectCallout">
            <a:avLst>
              <a:gd name="adj1" fmla="val -2051"/>
              <a:gd name="adj2" fmla="val 13592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To a function that expects something that can be  washed (supertype).</a:t>
            </a:r>
          </a:p>
        </p:txBody>
      </p:sp>
    </p:spTree>
    <p:extLst>
      <p:ext uri="{BB962C8B-B14F-4D97-AF65-F5344CB8AC3E}">
        <p14:creationId xmlns:p14="http://schemas.microsoft.com/office/powerpoint/2010/main" val="360773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2" nodeType="clickEffect">
                                  <p:stCondLst>
                                    <p:cond delay="0"/>
                                  </p:stCondLst>
                                  <p:childTnLst>
                                    <p:animMotion origin="layout" path="M 2.29167E-6 4.07407E-6 L -0.09961 -0.05255 " pathEditMode="relative" rAng="0" ptsTypes="AA">
                                      <p:cBhvr>
                                        <p:cTn id="87" dur="2000" fill="hold"/>
                                        <p:tgtEl>
                                          <p:spTgt spid="10"/>
                                        </p:tgtEl>
                                        <p:attrNameLst>
                                          <p:attrName>ppt_x</p:attrName>
                                          <p:attrName>ppt_y</p:attrName>
                                        </p:attrNameLst>
                                      </p:cBhvr>
                                      <p:rCtr x="-4987" y="-2639"/>
                                    </p:animMotion>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
                                            <p:bg/>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
                                            <p:txEl>
                                              <p:pRg st="1" end="1"/>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
                                            <p:txEl>
                                              <p:pRg st="2" end="2"/>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
                                            <p:txEl>
                                              <p:pRg st="3" end="3"/>
                                            </p:txEl>
                                          </p:spTgt>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5">
                                            <p:txEl>
                                              <p:pRg st="6" end="6"/>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
                                            <p:txEl>
                                              <p:pRg st="7" end="7"/>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5">
                                            <p:txEl>
                                              <p:pRg st="8" end="8"/>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
                                            <p:txEl>
                                              <p:pRg st="9" end="9"/>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5">
                                            <p:txEl>
                                              <p:pRg st="12" end="12"/>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5">
                                            <p:txEl>
                                              <p:pRg st="13" end="13"/>
                                            </p:txEl>
                                          </p:spTgt>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5">
                                            <p:txEl>
                                              <p:pRg st="16" end="16"/>
                                            </p:txEl>
                                          </p:spTgt>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
                                            <p:txEl>
                                              <p:pRg st="17" end="17"/>
                                            </p:txEl>
                                          </p:spTgt>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
                                            <p:txEl>
                                              <p:pRg st="18" end="18"/>
                                            </p:txEl>
                                          </p:spTgt>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15"/>
                                        </p:tgtEl>
                                        <p:attrNameLst>
                                          <p:attrName>style.visibility</p:attrName>
                                        </p:attrNameLst>
                                      </p:cBhvr>
                                      <p:to>
                                        <p:strVal val="visible"/>
                                      </p:to>
                                    </p:set>
                                    <p:animEffect transition="in" filter="wipe(down)">
                                      <p:cBhvr>
                                        <p:cTn id="153" dur="500"/>
                                        <p:tgtEl>
                                          <p:spTgt spid="15"/>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15"/>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P spid="5" grpId="0" uiExpand="1" build="p" animBg="1"/>
      <p:bldP spid="7" grpId="0" animBg="1"/>
      <p:bldP spid="7" grpId="1" animBg="1"/>
      <p:bldP spid="8" grpId="0" animBg="1"/>
      <p:bldP spid="8" grpId="1" animBg="1"/>
      <p:bldP spid="10" grpId="0" animBg="1"/>
      <p:bldP spid="10" grpId="1" animBg="1"/>
      <p:bldP spid="10" grpId="2" animBg="1"/>
      <p:bldP spid="14" grpId="0" animBg="1"/>
      <p:bldP spid="14" grpId="1" animBg="1"/>
      <p:bldP spid="15" grpId="0" animBg="1"/>
      <p:bldP spid="15"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4">
            <a:extLst>
              <a:ext uri="{FF2B5EF4-FFF2-40B4-BE49-F238E27FC236}">
                <a16:creationId xmlns:a16="http://schemas.microsoft.com/office/drawing/2014/main" id="{C5E11A1B-4AC4-4B8B-921A-82FE78F6D634}"/>
              </a:ext>
            </a:extLst>
          </p:cNvPr>
          <p:cNvSpPr>
            <a:spLocks noChangeArrowheads="1"/>
          </p:cNvSpPr>
          <p:nvPr/>
        </p:nvSpPr>
        <p:spPr bwMode="auto">
          <a:xfrm>
            <a:off x="7663810" y="875492"/>
            <a:ext cx="4277252" cy="2031325"/>
          </a:xfrm>
          <a:prstGeom prst="rect">
            <a:avLst/>
          </a:prstGeom>
          <a:solidFill>
            <a:schemeClr val="accent1">
              <a:lumMod val="20000"/>
              <a:lumOff val="80000"/>
            </a:schemeClr>
          </a:solidFill>
          <a:ln w="3175">
            <a:solidFill>
              <a:schemeClr val="tx1"/>
            </a:solidFill>
            <a:miter lim="800000"/>
            <a:headEnd/>
            <a:tailEnd/>
          </a:ln>
          <a:effectLst/>
        </p:spPr>
        <p:txBody>
          <a:bodyPr wrap="square">
            <a:spAutoFit/>
          </a:bodyPr>
          <a:lstStyle/>
          <a:p>
            <a:pPr algn="l"/>
            <a:r>
              <a:rPr lang="en-US" dirty="0">
                <a:latin typeface="Consolas" panose="020B0609020204030204" pitchFamily="49" charset="0"/>
                <a:ea typeface="MS Mincho" pitchFamily="49" charset="-128"/>
              </a:rPr>
              <a:t>class </a:t>
            </a:r>
            <a:r>
              <a:rPr lang="en-US" dirty="0">
                <a:solidFill>
                  <a:srgbClr val="0070C0"/>
                </a:solidFill>
                <a:latin typeface="Consolas" panose="020B0609020204030204" pitchFamily="49" charset="0"/>
                <a:ea typeface="MS Mincho" pitchFamily="49" charset="-128"/>
              </a:rPr>
              <a:t>Car:</a:t>
            </a:r>
            <a:endParaRPr lang="en-US" dirty="0">
              <a:solidFill>
                <a:srgbClr val="0070C0"/>
              </a:solidFill>
              <a:latin typeface="Consolas" panose="020B0609020204030204" pitchFamily="49" charset="0"/>
            </a:endParaRPr>
          </a:p>
          <a:p>
            <a:pPr algn="l" eaLnBrk="0" hangingPunct="0"/>
            <a:r>
              <a:rPr lang="en-US" dirty="0">
                <a:solidFill>
                  <a:srgbClr val="0070C0"/>
                </a:solidFill>
                <a:latin typeface="Consolas" panose="020B0609020204030204" pitchFamily="49" charset="0"/>
                <a:ea typeface="MS Mincho" pitchFamily="49" charset="-128"/>
              </a:rPr>
              <a:t>  def </a:t>
            </a:r>
            <a:r>
              <a:rPr lang="en-US" dirty="0" err="1">
                <a:solidFill>
                  <a:srgbClr val="0070C0"/>
                </a:solidFill>
                <a:latin typeface="Consolas" panose="020B0609020204030204" pitchFamily="49" charset="0"/>
                <a:ea typeface="MS Mincho" pitchFamily="49" charset="-128"/>
              </a:rPr>
              <a:t>speedUp</a:t>
            </a:r>
            <a:r>
              <a:rPr lang="en-US" dirty="0">
                <a:solidFill>
                  <a:srgbClr val="0070C0"/>
                </a:solidFill>
                <a:latin typeface="Consolas" panose="020B0609020204030204" pitchFamily="49" charset="0"/>
                <a:ea typeface="MS Mincho" pitchFamily="49" charset="-128"/>
              </a:rPr>
              <a:t>(self, accel):</a:t>
            </a:r>
          </a:p>
          <a:p>
            <a:pPr algn="l" eaLnBrk="0" hangingPunct="0"/>
            <a:r>
              <a:rPr lang="en-US" dirty="0">
                <a:solidFill>
                  <a:srgbClr val="0070C0"/>
                </a:solidFill>
                <a:latin typeface="Consolas" panose="020B0609020204030204" pitchFamily="49" charset="0"/>
                <a:ea typeface="MS Mincho" pitchFamily="49" charset="-128"/>
              </a:rPr>
              <a:t>    ...</a:t>
            </a:r>
          </a:p>
          <a:p>
            <a:pPr algn="l" eaLnBrk="0" hangingPunct="0"/>
            <a:r>
              <a:rPr lang="en-US" dirty="0">
                <a:solidFill>
                  <a:srgbClr val="0070C0"/>
                </a:solidFill>
                <a:latin typeface="Consolas" panose="020B0609020204030204" pitchFamily="49" charset="0"/>
                <a:ea typeface="MS Mincho" pitchFamily="49" charset="-128"/>
              </a:rPr>
              <a:t>  def </a:t>
            </a:r>
            <a:r>
              <a:rPr lang="en-US" dirty="0" err="1">
                <a:solidFill>
                  <a:srgbClr val="0070C0"/>
                </a:solidFill>
                <a:latin typeface="Consolas" panose="020B0609020204030204" pitchFamily="49" charset="0"/>
                <a:ea typeface="MS Mincho" pitchFamily="49" charset="-128"/>
              </a:rPr>
              <a:t>slowDown</a:t>
            </a:r>
            <a:r>
              <a:rPr lang="en-US" dirty="0">
                <a:solidFill>
                  <a:srgbClr val="0070C0"/>
                </a:solidFill>
                <a:latin typeface="Consolas" panose="020B0609020204030204" pitchFamily="49" charset="0"/>
                <a:ea typeface="MS Mincho" pitchFamily="49" charset="-128"/>
              </a:rPr>
              <a:t>(self, </a:t>
            </a:r>
            <a:r>
              <a:rPr lang="en-US" dirty="0" err="1">
                <a:solidFill>
                  <a:srgbClr val="0070C0"/>
                </a:solidFill>
                <a:latin typeface="Consolas" panose="020B0609020204030204" pitchFamily="49" charset="0"/>
                <a:ea typeface="MS Mincho" pitchFamily="49" charset="-128"/>
              </a:rPr>
              <a:t>decel</a:t>
            </a:r>
            <a:r>
              <a:rPr lang="en-US" dirty="0">
                <a:solidFill>
                  <a:srgbClr val="0070C0"/>
                </a:solidFill>
                <a:latin typeface="Consolas" panose="020B0609020204030204" pitchFamily="49" charset="0"/>
                <a:ea typeface="MS Mincho" pitchFamily="49" charset="-128"/>
              </a:rPr>
              <a:t>):</a:t>
            </a:r>
          </a:p>
          <a:p>
            <a:pPr algn="l" eaLnBrk="0" hangingPunct="0"/>
            <a:r>
              <a:rPr lang="en-US" dirty="0">
                <a:solidFill>
                  <a:srgbClr val="0070C0"/>
                </a:solidFill>
                <a:latin typeface="Consolas" panose="020B0609020204030204" pitchFamily="49" charset="0"/>
                <a:ea typeface="MS Mincho" pitchFamily="49" charset="-128"/>
              </a:rPr>
              <a:t>    ...</a:t>
            </a:r>
          </a:p>
          <a:p>
            <a:pPr algn="l" eaLnBrk="0" hangingPunct="0"/>
            <a:r>
              <a:rPr lang="en-US" dirty="0">
                <a:solidFill>
                  <a:srgbClr val="0070C0"/>
                </a:solidFill>
                <a:latin typeface="Consolas" panose="020B0609020204030204" pitchFamily="49" charset="0"/>
                <a:ea typeface="MS Mincho" pitchFamily="49" charset="-128"/>
              </a:rPr>
              <a:t>  def steer(self, angle):</a:t>
            </a:r>
          </a:p>
          <a:p>
            <a:pPr algn="l" eaLnBrk="0" hangingPunct="0"/>
            <a:r>
              <a:rPr lang="en-US" dirty="0">
                <a:solidFill>
                  <a:srgbClr val="0070C0"/>
                </a:solidFill>
                <a:latin typeface="Consolas" panose="020B0609020204030204" pitchFamily="49" charset="0"/>
                <a:ea typeface="MS Mincho" pitchFamily="49" charset="-128"/>
              </a:rPr>
              <a:t>    ...</a:t>
            </a:r>
          </a:p>
        </p:txBody>
      </p:sp>
      <p:sp>
        <p:nvSpPr>
          <p:cNvPr id="27" name="Rectangle 6">
            <a:extLst>
              <a:ext uri="{FF2B5EF4-FFF2-40B4-BE49-F238E27FC236}">
                <a16:creationId xmlns:a16="http://schemas.microsoft.com/office/drawing/2014/main" id="{4F76A760-B7DF-4980-A1C4-0CDA2A5994F5}"/>
              </a:ext>
            </a:extLst>
          </p:cNvPr>
          <p:cNvSpPr>
            <a:spLocks noChangeArrowheads="1"/>
          </p:cNvSpPr>
          <p:nvPr/>
        </p:nvSpPr>
        <p:spPr bwMode="auto">
          <a:xfrm>
            <a:off x="7663529" y="2963385"/>
            <a:ext cx="4277813" cy="1518378"/>
          </a:xfrm>
          <a:prstGeom prst="rect">
            <a:avLst/>
          </a:prstGeom>
          <a:solidFill>
            <a:schemeClr val="accent1">
              <a:lumMod val="20000"/>
              <a:lumOff val="80000"/>
            </a:schemeClr>
          </a:solidFill>
          <a:ln w="3175">
            <a:solidFill>
              <a:schemeClr val="tx1"/>
            </a:solidFill>
            <a:miter lim="800000"/>
            <a:headEnd/>
            <a:tailEnd/>
          </a:ln>
          <a:effectLst/>
        </p:spPr>
        <p:txBody>
          <a:bodyPr wrap="none" anchor="ctr"/>
          <a:lstStyle/>
          <a:p>
            <a:r>
              <a:rPr lang="en-US" dirty="0">
                <a:latin typeface="Consolas" panose="020B0609020204030204" pitchFamily="49" charset="0"/>
                <a:ea typeface="MS Mincho" pitchFamily="49" charset="-128"/>
              </a:rPr>
              <a:t>class </a:t>
            </a:r>
            <a:r>
              <a:rPr lang="en-US" dirty="0" err="1">
                <a:solidFill>
                  <a:srgbClr val="7030A0"/>
                </a:solidFill>
                <a:latin typeface="Consolas" panose="020B0609020204030204" pitchFamily="49" charset="0"/>
                <a:ea typeface="MS Mincho" pitchFamily="49" charset="-128"/>
              </a:rPr>
              <a:t>HybridCar</a:t>
            </a:r>
            <a:r>
              <a:rPr lang="en-US" dirty="0">
                <a:latin typeface="Consolas" panose="020B0609020204030204" pitchFamily="49" charset="0"/>
                <a:ea typeface="MS Mincho" pitchFamily="49" charset="-128"/>
              </a:rPr>
              <a:t>(</a:t>
            </a:r>
            <a:r>
              <a:rPr lang="en-US" dirty="0">
                <a:solidFill>
                  <a:srgbClr val="0070C0"/>
                </a:solidFill>
                <a:latin typeface="Consolas" panose="020B0609020204030204" pitchFamily="49" charset="0"/>
                <a:ea typeface="MS Mincho" pitchFamily="49" charset="-128"/>
              </a:rPr>
              <a:t>Car</a:t>
            </a:r>
            <a:r>
              <a:rPr lang="en-US" dirty="0">
                <a:latin typeface="Consolas" panose="020B0609020204030204" pitchFamily="49" charset="0"/>
                <a:ea typeface="MS Mincho" pitchFamily="49" charset="-128"/>
              </a:rPr>
              <a:t>):</a:t>
            </a:r>
            <a:endParaRPr lang="en-US" dirty="0">
              <a:latin typeface="Consolas" panose="020B0609020204030204" pitchFamily="49" charset="0"/>
            </a:endParaRPr>
          </a:p>
          <a:p>
            <a:pPr eaLnBrk="0" hangingPunct="0"/>
            <a:r>
              <a:rPr lang="en-US" dirty="0">
                <a:solidFill>
                  <a:srgbClr val="7030A0"/>
                </a:solidFill>
                <a:latin typeface="Consolas" panose="020B0609020204030204" pitchFamily="49" charset="0"/>
                <a:ea typeface="MS Mincho" pitchFamily="49" charset="-128"/>
              </a:rPr>
              <a:t>  def </a:t>
            </a:r>
            <a:r>
              <a:rPr lang="en-US" dirty="0" err="1">
                <a:solidFill>
                  <a:srgbClr val="7030A0"/>
                </a:solidFill>
                <a:latin typeface="Consolas" panose="020B0609020204030204" pitchFamily="49" charset="0"/>
                <a:ea typeface="MS Mincho" pitchFamily="49" charset="-128"/>
              </a:rPr>
              <a:t>speedUp</a:t>
            </a:r>
            <a:r>
              <a:rPr lang="en-US" dirty="0">
                <a:solidFill>
                  <a:srgbClr val="7030A0"/>
                </a:solidFill>
                <a:latin typeface="Consolas" panose="020B0609020204030204" pitchFamily="49" charset="0"/>
                <a:ea typeface="MS Mincho" pitchFamily="49" charset="-128"/>
              </a:rPr>
              <a:t>(self, accel):</a:t>
            </a:r>
          </a:p>
          <a:p>
            <a:pPr algn="l" eaLnBrk="0" hangingPunct="0"/>
            <a:r>
              <a:rPr lang="en-US" dirty="0">
                <a:solidFill>
                  <a:srgbClr val="7030A0"/>
                </a:solidFill>
                <a:latin typeface="Consolas" panose="020B0609020204030204" pitchFamily="49" charset="0"/>
                <a:ea typeface="MS Mincho" pitchFamily="49" charset="-128"/>
              </a:rPr>
              <a:t>    ...</a:t>
            </a:r>
          </a:p>
          <a:p>
            <a:pPr algn="l" eaLnBrk="0" hangingPunct="0"/>
            <a:r>
              <a:rPr lang="en-US" dirty="0">
                <a:solidFill>
                  <a:srgbClr val="7030A0"/>
                </a:solidFill>
                <a:latin typeface="Consolas" panose="020B0609020204030204" pitchFamily="49" charset="0"/>
                <a:ea typeface="MS Mincho" pitchFamily="49" charset="-128"/>
              </a:rPr>
              <a:t>  def </a:t>
            </a:r>
            <a:r>
              <a:rPr lang="en-US" dirty="0" err="1">
                <a:solidFill>
                  <a:srgbClr val="7030A0"/>
                </a:solidFill>
                <a:latin typeface="Consolas" panose="020B0609020204030204" pitchFamily="49" charset="0"/>
                <a:ea typeface="MS Mincho" pitchFamily="49" charset="-128"/>
              </a:rPr>
              <a:t>slowDown</a:t>
            </a:r>
            <a:r>
              <a:rPr lang="en-US" dirty="0">
                <a:solidFill>
                  <a:srgbClr val="7030A0"/>
                </a:solidFill>
                <a:latin typeface="Consolas" panose="020B0609020204030204" pitchFamily="49" charset="0"/>
                <a:ea typeface="MS Mincho" pitchFamily="49" charset="-128"/>
              </a:rPr>
              <a:t>(self, </a:t>
            </a:r>
            <a:r>
              <a:rPr lang="en-US" dirty="0" err="1">
                <a:solidFill>
                  <a:srgbClr val="7030A0"/>
                </a:solidFill>
                <a:latin typeface="Consolas" panose="020B0609020204030204" pitchFamily="49" charset="0"/>
                <a:ea typeface="MS Mincho" pitchFamily="49" charset="-128"/>
              </a:rPr>
              <a:t>decel</a:t>
            </a:r>
            <a:r>
              <a:rPr lang="en-US" dirty="0">
                <a:solidFill>
                  <a:srgbClr val="7030A0"/>
                </a:solidFill>
                <a:latin typeface="Consolas" panose="020B0609020204030204" pitchFamily="49" charset="0"/>
                <a:ea typeface="MS Mincho" pitchFamily="49" charset="-128"/>
              </a:rPr>
              <a:t>):</a:t>
            </a:r>
          </a:p>
          <a:p>
            <a:pPr algn="l" eaLnBrk="0" hangingPunct="0"/>
            <a:r>
              <a:rPr lang="en-US" dirty="0">
                <a:solidFill>
                  <a:srgbClr val="7030A0"/>
                </a:solidFill>
                <a:latin typeface="Consolas" panose="020B0609020204030204" pitchFamily="49" charset="0"/>
                <a:ea typeface="MS Mincho" pitchFamily="49" charset="-128"/>
              </a:rPr>
              <a:t>    ...</a:t>
            </a:r>
          </a:p>
        </p:txBody>
      </p:sp>
      <p:sp>
        <p:nvSpPr>
          <p:cNvPr id="31" name="Rectangle 12">
            <a:extLst>
              <a:ext uri="{FF2B5EF4-FFF2-40B4-BE49-F238E27FC236}">
                <a16:creationId xmlns:a16="http://schemas.microsoft.com/office/drawing/2014/main" id="{0430148E-D241-423D-ABE6-60C7F514CFEE}"/>
              </a:ext>
            </a:extLst>
          </p:cNvPr>
          <p:cNvSpPr>
            <a:spLocks noChangeArrowheads="1"/>
          </p:cNvSpPr>
          <p:nvPr/>
        </p:nvSpPr>
        <p:spPr bwMode="auto">
          <a:xfrm>
            <a:off x="7663529" y="4574848"/>
            <a:ext cx="4277533" cy="1754326"/>
          </a:xfrm>
          <a:prstGeom prst="rect">
            <a:avLst/>
          </a:prstGeom>
          <a:solidFill>
            <a:schemeClr val="accent1">
              <a:lumMod val="20000"/>
              <a:lumOff val="80000"/>
            </a:schemeClr>
          </a:solidFill>
          <a:ln w="3175">
            <a:solidFill>
              <a:schemeClr val="tx1"/>
            </a:solidFill>
            <a:miter lim="800000"/>
            <a:headEnd/>
            <a:tailEnd/>
          </a:ln>
          <a:effectLst/>
        </p:spPr>
        <p:txBody>
          <a:bodyPr wrap="square">
            <a:spAutoFit/>
          </a:bodyPr>
          <a:lstStyle/>
          <a:p>
            <a:pPr algn="l"/>
            <a:r>
              <a:rPr lang="en-US" dirty="0">
                <a:latin typeface="Consolas" panose="020B0609020204030204" pitchFamily="49" charset="0"/>
                <a:ea typeface="MS Mincho" pitchFamily="49" charset="-128"/>
              </a:rPr>
              <a:t>def </a:t>
            </a:r>
            <a:r>
              <a:rPr lang="en-US" dirty="0" err="1">
                <a:latin typeface="Consolas" panose="020B0609020204030204" pitchFamily="49" charset="0"/>
                <a:ea typeface="MS Mincho" pitchFamily="49" charset="-128"/>
              </a:rPr>
              <a:t>drive_car</a:t>
            </a:r>
            <a:r>
              <a:rPr lang="en-US" dirty="0">
                <a:latin typeface="Consolas" panose="020B0609020204030204" pitchFamily="49" charset="0"/>
                <a:ea typeface="MS Mincho" pitchFamily="49" charset="-128"/>
              </a:rPr>
              <a:t>(c):</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a:t>
            </a: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def main():</a:t>
            </a:r>
          </a:p>
          <a:p>
            <a:pPr algn="l"/>
            <a:r>
              <a:rPr lang="en-US" dirty="0">
                <a:latin typeface="Consolas" panose="020B0609020204030204" pitchFamily="49" charset="0"/>
                <a:ea typeface="MS Mincho" pitchFamily="49" charset="-128"/>
              </a:rPr>
              <a:t>  </a:t>
            </a:r>
            <a:r>
              <a:rPr lang="en-US" dirty="0" err="1">
                <a:solidFill>
                  <a:srgbClr val="7030A0"/>
                </a:solidFill>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 = </a:t>
            </a:r>
            <a:r>
              <a:rPr lang="en-US" dirty="0" err="1">
                <a:solidFill>
                  <a:srgbClr val="7030A0"/>
                </a:solidFill>
                <a:latin typeface="Consolas" panose="020B0609020204030204" pitchFamily="49" charset="0"/>
                <a:ea typeface="MS Mincho" pitchFamily="49" charset="-128"/>
              </a:rPr>
              <a:t>HybridCar</a:t>
            </a:r>
            <a:r>
              <a:rPr lang="en-US" dirty="0">
                <a:solidFill>
                  <a:srgbClr val="7030A0"/>
                </a:solidFill>
                <a:latin typeface="Consolas" panose="020B0609020204030204" pitchFamily="49" charset="0"/>
                <a:ea typeface="MS Mincho" pitchFamily="49" charset="-128"/>
              </a:rPr>
              <a:t>()</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drive_car</a:t>
            </a:r>
            <a:r>
              <a:rPr lang="en-US" dirty="0">
                <a:latin typeface="Consolas" panose="020B0609020204030204" pitchFamily="49" charset="0"/>
                <a:ea typeface="MS Mincho" pitchFamily="49" charset="-128"/>
              </a:rPr>
              <a:t>(</a:t>
            </a:r>
            <a:r>
              <a:rPr lang="en-US" dirty="0" err="1">
                <a:solidFill>
                  <a:srgbClr val="7030A0"/>
                </a:solidFill>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a:t>
            </a:r>
          </a:p>
        </p:txBody>
      </p:sp>
      <p:sp>
        <p:nvSpPr>
          <p:cNvPr id="24" name="Text Box 11">
            <a:extLst>
              <a:ext uri="{FF2B5EF4-FFF2-40B4-BE49-F238E27FC236}">
                <a16:creationId xmlns:a16="http://schemas.microsoft.com/office/drawing/2014/main" id="{22B4CE30-A640-4449-BCCC-E1DDAE1BCD39}"/>
              </a:ext>
            </a:extLst>
          </p:cNvPr>
          <p:cNvSpPr txBox="1">
            <a:spLocks noChangeArrowheads="1"/>
          </p:cNvSpPr>
          <p:nvPr/>
        </p:nvSpPr>
        <p:spPr bwMode="auto">
          <a:xfrm>
            <a:off x="1485825" y="956644"/>
            <a:ext cx="491710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So far, all of our examples have been with statically-typed languages!</a:t>
            </a:r>
          </a:p>
        </p:txBody>
      </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106279" y="152209"/>
            <a:ext cx="11979442" cy="590931"/>
          </a:xfrm>
          <a:prstGeom prst="rect">
            <a:avLst/>
          </a:prstGeom>
          <a:noFill/>
        </p:spPr>
        <p:txBody>
          <a:bodyPr wrap="square">
            <a:spAutoFit/>
          </a:bodyPr>
          <a:lstStyle/>
          <a:p>
            <a:pPr algn="ctr"/>
            <a:r>
              <a:rPr lang="en-US" sz="3600" dirty="0"/>
              <a:t>Subtype Polymorphism in Dynamically Typed Languages?</a:t>
            </a:r>
          </a:p>
        </p:txBody>
      </p:sp>
      <p:sp>
        <p:nvSpPr>
          <p:cNvPr id="514098" name="Text Box 50"/>
          <p:cNvSpPr txBox="1">
            <a:spLocks noChangeArrowheads="1"/>
          </p:cNvSpPr>
          <p:nvPr/>
        </p:nvSpPr>
        <p:spPr bwMode="auto">
          <a:xfrm>
            <a:off x="6480007" y="3084261"/>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grpSp>
        <p:nvGrpSpPr>
          <p:cNvPr id="114" name="Group 113">
            <a:extLst>
              <a:ext uri="{FF2B5EF4-FFF2-40B4-BE49-F238E27FC236}">
                <a16:creationId xmlns:a16="http://schemas.microsoft.com/office/drawing/2014/main" id="{CF9D8F32-E739-483B-A03D-8AB8C59BC457}"/>
              </a:ext>
            </a:extLst>
          </p:cNvPr>
          <p:cNvGrpSpPr/>
          <p:nvPr/>
        </p:nvGrpSpPr>
        <p:grpSpPr>
          <a:xfrm>
            <a:off x="1090912" y="1869143"/>
            <a:ext cx="5706930" cy="1552034"/>
            <a:chOff x="-2963078" y="6467719"/>
            <a:chExt cx="5706930" cy="1552034"/>
          </a:xfrm>
        </p:grpSpPr>
        <p:sp>
          <p:nvSpPr>
            <p:cNvPr id="115" name="TextBox 114">
              <a:extLst>
                <a:ext uri="{FF2B5EF4-FFF2-40B4-BE49-F238E27FC236}">
                  <a16:creationId xmlns:a16="http://schemas.microsoft.com/office/drawing/2014/main" id="{66B5FE29-FBBD-4B11-BB79-132761EAC4C3}"/>
                </a:ext>
              </a:extLst>
            </p:cNvPr>
            <p:cNvSpPr txBox="1"/>
            <p:nvPr/>
          </p:nvSpPr>
          <p:spPr>
            <a:xfrm>
              <a:off x="-2963078" y="7188756"/>
              <a:ext cx="5706930"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Can we have subtype polymorphism in dynamically-typed languages like Python?</a:t>
              </a:r>
              <a:endParaRPr lang="en-US" sz="2400" dirty="0">
                <a:latin typeface="Corbel" panose="020B0503020204020204" pitchFamily="34" charset="0"/>
                <a:cs typeface="Cordia New" panose="020B0502040204020203" pitchFamily="34" charset="-34"/>
              </a:endParaRPr>
            </a:p>
          </p:txBody>
        </p:sp>
        <p:pic>
          <p:nvPicPr>
            <p:cNvPr id="116" name="Picture 115" descr="Shape&#10;&#10;Description automatically generated with low confidence">
              <a:extLst>
                <a:ext uri="{FF2B5EF4-FFF2-40B4-BE49-F238E27FC236}">
                  <a16:creationId xmlns:a16="http://schemas.microsoft.com/office/drawing/2014/main" id="{193A2A55-5464-4CFD-B141-5BBB30055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23" y="6467719"/>
              <a:ext cx="720444" cy="720444"/>
            </a:xfrm>
            <a:prstGeom prst="rect">
              <a:avLst/>
            </a:prstGeom>
            <a:ln>
              <a:noFill/>
            </a:ln>
            <a:effectLst>
              <a:outerShdw blurRad="292100" dist="139700" dir="2700000" algn="tl" rotWithShape="0">
                <a:srgbClr val="333333">
                  <a:alpha val="65000"/>
                </a:srgbClr>
              </a:outerShdw>
            </a:effectLst>
          </p:spPr>
        </p:pic>
      </p:grpSp>
      <p:sp>
        <p:nvSpPr>
          <p:cNvPr id="117" name="Rectangle 116">
            <a:extLst>
              <a:ext uri="{FF2B5EF4-FFF2-40B4-BE49-F238E27FC236}">
                <a16:creationId xmlns:a16="http://schemas.microsoft.com/office/drawing/2014/main" id="{20776C33-B01B-41A9-B641-7B3D2BD3C872}"/>
              </a:ext>
            </a:extLst>
          </p:cNvPr>
          <p:cNvSpPr/>
          <p:nvPr/>
        </p:nvSpPr>
        <p:spPr>
          <a:xfrm>
            <a:off x="1984663" y="3611926"/>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8" name="Rectangle 117">
            <a:extLst>
              <a:ext uri="{FF2B5EF4-FFF2-40B4-BE49-F238E27FC236}">
                <a16:creationId xmlns:a16="http://schemas.microsoft.com/office/drawing/2014/main" id="{D1C91E1C-10BE-419E-9A1F-085D2EC65305}"/>
              </a:ext>
            </a:extLst>
          </p:cNvPr>
          <p:cNvSpPr/>
          <p:nvPr/>
        </p:nvSpPr>
        <p:spPr>
          <a:xfrm>
            <a:off x="1983791" y="3613112"/>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AutoShape 42">
            <a:extLst>
              <a:ext uri="{FF2B5EF4-FFF2-40B4-BE49-F238E27FC236}">
                <a16:creationId xmlns:a16="http://schemas.microsoft.com/office/drawing/2014/main" id="{7ADA1BA8-C2F7-407B-805A-8D17A611B8C9}"/>
              </a:ext>
            </a:extLst>
          </p:cNvPr>
          <p:cNvSpPr>
            <a:spLocks noChangeArrowheads="1"/>
          </p:cNvSpPr>
          <p:nvPr/>
        </p:nvSpPr>
        <p:spPr bwMode="auto">
          <a:xfrm>
            <a:off x="4186490" y="2443275"/>
            <a:ext cx="2554250" cy="830997"/>
          </a:xfrm>
          <a:prstGeom prst="wedgeRoundRectCallout">
            <a:avLst>
              <a:gd name="adj1" fmla="val 89365"/>
              <a:gd name="adj2" fmla="val 386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And we have a subtype...</a:t>
            </a:r>
          </a:p>
        </p:txBody>
      </p:sp>
      <p:sp>
        <p:nvSpPr>
          <p:cNvPr id="121" name="AutoShape 42">
            <a:extLst>
              <a:ext uri="{FF2B5EF4-FFF2-40B4-BE49-F238E27FC236}">
                <a16:creationId xmlns:a16="http://schemas.microsoft.com/office/drawing/2014/main" id="{C0B7DCCD-9254-490B-8EAC-E38E31E68DF6}"/>
              </a:ext>
            </a:extLst>
          </p:cNvPr>
          <p:cNvSpPr>
            <a:spLocks noChangeArrowheads="1"/>
          </p:cNvSpPr>
          <p:nvPr/>
        </p:nvSpPr>
        <p:spPr bwMode="auto">
          <a:xfrm>
            <a:off x="4156911" y="803233"/>
            <a:ext cx="2554250" cy="830997"/>
          </a:xfrm>
          <a:prstGeom prst="wedgeRoundRectCallout">
            <a:avLst>
              <a:gd name="adj1" fmla="val 90307"/>
              <a:gd name="adj2" fmla="val -2002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Well, we have a supertype...</a:t>
            </a:r>
          </a:p>
        </p:txBody>
      </p:sp>
      <p:sp>
        <p:nvSpPr>
          <p:cNvPr id="122" name="AutoShape 42">
            <a:extLst>
              <a:ext uri="{FF2B5EF4-FFF2-40B4-BE49-F238E27FC236}">
                <a16:creationId xmlns:a16="http://schemas.microsoft.com/office/drawing/2014/main" id="{71FD9ECF-8E84-4197-9F78-8E1456E5A8F5}"/>
              </a:ext>
            </a:extLst>
          </p:cNvPr>
          <p:cNvSpPr>
            <a:spLocks noChangeArrowheads="1"/>
          </p:cNvSpPr>
          <p:nvPr/>
        </p:nvSpPr>
        <p:spPr bwMode="auto">
          <a:xfrm>
            <a:off x="5595831" y="3663121"/>
            <a:ext cx="2404022" cy="894086"/>
          </a:xfrm>
          <a:prstGeom prst="wedgeRoundRectCallout">
            <a:avLst>
              <a:gd name="adj1" fmla="val 115285"/>
              <a:gd name="adj2" fmla="val 6346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But variable c has no type at all!</a:t>
            </a:r>
          </a:p>
        </p:txBody>
      </p:sp>
      <p:sp>
        <p:nvSpPr>
          <p:cNvPr id="123" name="AutoShape 42">
            <a:extLst>
              <a:ext uri="{FF2B5EF4-FFF2-40B4-BE49-F238E27FC236}">
                <a16:creationId xmlns:a16="http://schemas.microsoft.com/office/drawing/2014/main" id="{B5225715-C003-4820-AC9E-D953F0418C16}"/>
              </a:ext>
            </a:extLst>
          </p:cNvPr>
          <p:cNvSpPr>
            <a:spLocks noChangeArrowheads="1"/>
          </p:cNvSpPr>
          <p:nvPr/>
        </p:nvSpPr>
        <p:spPr bwMode="auto">
          <a:xfrm>
            <a:off x="9750537" y="3421177"/>
            <a:ext cx="2335184" cy="1780085"/>
          </a:xfrm>
          <a:prstGeom prst="wedgeRoundRectCallout">
            <a:avLst>
              <a:gd name="adj1" fmla="val -51786"/>
              <a:gd name="adj2" fmla="val 9493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Subtype polymorphism occurs when we process a </a:t>
            </a:r>
            <a:br>
              <a:rPr lang="en-US" sz="2000" dirty="0">
                <a:solidFill>
                  <a:schemeClr val="bg1"/>
                </a:solidFill>
              </a:rPr>
            </a:br>
            <a:r>
              <a:rPr lang="en-US" sz="2000" dirty="0">
                <a:solidFill>
                  <a:srgbClr val="EEE2F6"/>
                </a:solidFill>
              </a:rPr>
              <a:t>subtype object</a:t>
            </a:r>
            <a:r>
              <a:rPr lang="en-US" sz="2000" dirty="0">
                <a:solidFill>
                  <a:schemeClr val="bg1"/>
                </a:solidFill>
              </a:rPr>
              <a:t>...</a:t>
            </a:r>
          </a:p>
        </p:txBody>
      </p:sp>
      <p:sp>
        <p:nvSpPr>
          <p:cNvPr id="124" name="Text Box 11">
            <a:extLst>
              <a:ext uri="{FF2B5EF4-FFF2-40B4-BE49-F238E27FC236}">
                <a16:creationId xmlns:a16="http://schemas.microsoft.com/office/drawing/2014/main" id="{9A6F8C57-7C3E-452A-B19D-70E929ABE804}"/>
              </a:ext>
            </a:extLst>
          </p:cNvPr>
          <p:cNvSpPr txBox="1">
            <a:spLocks noChangeArrowheads="1"/>
          </p:cNvSpPr>
          <p:nvPr/>
        </p:nvSpPr>
        <p:spPr bwMode="auto">
          <a:xfrm>
            <a:off x="978838" y="4294984"/>
            <a:ext cx="5908442"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So we're NOT using subtype polymorphism!</a:t>
            </a:r>
          </a:p>
        </p:txBody>
      </p:sp>
      <p:sp>
        <p:nvSpPr>
          <p:cNvPr id="125" name="Text Box 11">
            <a:extLst>
              <a:ext uri="{FF2B5EF4-FFF2-40B4-BE49-F238E27FC236}">
                <a16:creationId xmlns:a16="http://schemas.microsoft.com/office/drawing/2014/main" id="{35F4AEE3-28EC-4E27-AA88-11C8608DD2C2}"/>
              </a:ext>
            </a:extLst>
          </p:cNvPr>
          <p:cNvSpPr txBox="1">
            <a:spLocks noChangeArrowheads="1"/>
          </p:cNvSpPr>
          <p:nvPr/>
        </p:nvSpPr>
        <p:spPr bwMode="auto">
          <a:xfrm>
            <a:off x="587678" y="4793116"/>
            <a:ext cx="6690762"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This code will work, however (using duck typing)!</a:t>
            </a:r>
          </a:p>
        </p:txBody>
      </p:sp>
      <p:sp>
        <p:nvSpPr>
          <p:cNvPr id="126" name="Text Box 11">
            <a:extLst>
              <a:ext uri="{FF2B5EF4-FFF2-40B4-BE49-F238E27FC236}">
                <a16:creationId xmlns:a16="http://schemas.microsoft.com/office/drawing/2014/main" id="{8503DD34-DBE6-4B39-94DB-BDE9134F5CB1}"/>
              </a:ext>
            </a:extLst>
          </p:cNvPr>
          <p:cNvSpPr txBox="1">
            <a:spLocks noChangeArrowheads="1"/>
          </p:cNvSpPr>
          <p:nvPr/>
        </p:nvSpPr>
        <p:spPr bwMode="auto">
          <a:xfrm>
            <a:off x="1090912" y="5291247"/>
            <a:ext cx="5684294"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It's just not subtype polymorphism!</a:t>
            </a:r>
          </a:p>
        </p:txBody>
      </p:sp>
      <p:sp>
        <p:nvSpPr>
          <p:cNvPr id="25" name="AutoShape 42">
            <a:extLst>
              <a:ext uri="{FF2B5EF4-FFF2-40B4-BE49-F238E27FC236}">
                <a16:creationId xmlns:a16="http://schemas.microsoft.com/office/drawing/2014/main" id="{858C491C-8581-47BA-85DB-FDCC9D9DE679}"/>
              </a:ext>
            </a:extLst>
          </p:cNvPr>
          <p:cNvSpPr>
            <a:spLocks noChangeArrowheads="1"/>
          </p:cNvSpPr>
          <p:nvPr/>
        </p:nvSpPr>
        <p:spPr bwMode="auto">
          <a:xfrm>
            <a:off x="7882914" y="2031126"/>
            <a:ext cx="2335184" cy="1177291"/>
          </a:xfrm>
          <a:prstGeom prst="wedgeRoundRectCallout">
            <a:avLst>
              <a:gd name="adj1" fmla="val 23578"/>
              <a:gd name="adj2" fmla="val 17109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as if it were an object of the </a:t>
            </a:r>
            <a:r>
              <a:rPr lang="en-US" sz="2000" dirty="0">
                <a:solidFill>
                  <a:schemeClr val="accent1">
                    <a:lumMod val="20000"/>
                    <a:lumOff val="80000"/>
                  </a:schemeClr>
                </a:solidFill>
              </a:rPr>
              <a:t>supertype</a:t>
            </a:r>
            <a:r>
              <a:rPr lang="en-US" sz="2000" dirty="0">
                <a:solidFill>
                  <a:schemeClr val="bg1"/>
                </a:solidFill>
              </a:rPr>
              <a:t>...</a:t>
            </a:r>
          </a:p>
        </p:txBody>
      </p:sp>
    </p:spTree>
    <p:extLst>
      <p:ext uri="{BB962C8B-B14F-4D97-AF65-F5344CB8AC3E}">
        <p14:creationId xmlns:p14="http://schemas.microsoft.com/office/powerpoint/2010/main" val="67856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wipe(left)">
                                      <p:cBhvr>
                                        <p:cTn id="29" dur="590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1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wipe(down)">
                                      <p:cBhvr>
                                        <p:cTn id="40" dur="500"/>
                                        <p:tgtEl>
                                          <p:spTgt spid="1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down)">
                                      <p:cBhvr>
                                        <p:cTn id="45" dur="500"/>
                                        <p:tgtEl>
                                          <p:spTgt spid="12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2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2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down)">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wipe(down)">
                                      <p:cBhvr>
                                        <p:cTn id="66" dur="500"/>
                                        <p:tgtEl>
                                          <p:spTgt spid="12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7" grpId="0" animBg="1"/>
      <p:bldP spid="31" grpId="0" animBg="1"/>
      <p:bldP spid="24" grpId="0"/>
      <p:bldP spid="117" grpId="0" animBg="1"/>
      <p:bldP spid="117" grpId="1" animBg="1"/>
      <p:bldP spid="118" grpId="0" animBg="1"/>
      <p:bldP spid="118" grpId="1" animBg="1"/>
      <p:bldP spid="120" grpId="0" animBg="1"/>
      <p:bldP spid="120" grpId="1" animBg="1"/>
      <p:bldP spid="121" grpId="0" animBg="1"/>
      <p:bldP spid="121" grpId="1" animBg="1"/>
      <p:bldP spid="122" grpId="0" animBg="1"/>
      <p:bldP spid="122" grpId="1" animBg="1"/>
      <p:bldP spid="123" grpId="0" animBg="1"/>
      <p:bldP spid="123" grpId="1" animBg="1"/>
      <p:bldP spid="124" grpId="0"/>
      <p:bldP spid="125" grpId="0"/>
      <p:bldP spid="126" grpId="0"/>
      <p:bldP spid="25" grpId="0" animBg="1"/>
      <p:bldP spid="2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13CE568-C464-4BF9-BD84-828329517F7F}"/>
              </a:ext>
            </a:extLst>
          </p:cNvPr>
          <p:cNvGrpSpPr/>
          <p:nvPr/>
        </p:nvGrpSpPr>
        <p:grpSpPr>
          <a:xfrm>
            <a:off x="7663529" y="875492"/>
            <a:ext cx="4277813" cy="5453682"/>
            <a:chOff x="7663529" y="875492"/>
            <a:chExt cx="4277813" cy="5453682"/>
          </a:xfrm>
        </p:grpSpPr>
        <p:grpSp>
          <p:nvGrpSpPr>
            <p:cNvPr id="22" name="Group 21">
              <a:extLst>
                <a:ext uri="{FF2B5EF4-FFF2-40B4-BE49-F238E27FC236}">
                  <a16:creationId xmlns:a16="http://schemas.microsoft.com/office/drawing/2014/main" id="{6A9C6829-9439-4D39-87A3-1F8E7FB9DC66}"/>
                </a:ext>
              </a:extLst>
            </p:cNvPr>
            <p:cNvGrpSpPr/>
            <p:nvPr/>
          </p:nvGrpSpPr>
          <p:grpSpPr>
            <a:xfrm>
              <a:off x="7663529" y="875492"/>
              <a:ext cx="4277813" cy="3606271"/>
              <a:chOff x="6189661" y="977011"/>
              <a:chExt cx="5827713" cy="3606271"/>
            </a:xfrm>
            <a:solidFill>
              <a:schemeClr val="accent1">
                <a:lumMod val="20000"/>
                <a:lumOff val="80000"/>
              </a:schemeClr>
            </a:solidFill>
          </p:grpSpPr>
          <p:sp>
            <p:nvSpPr>
              <p:cNvPr id="99" name="Rectangle 4">
                <a:extLst>
                  <a:ext uri="{FF2B5EF4-FFF2-40B4-BE49-F238E27FC236}">
                    <a16:creationId xmlns:a16="http://schemas.microsoft.com/office/drawing/2014/main" id="{C5E11A1B-4AC4-4B8B-921A-82FE78F6D634}"/>
                  </a:ext>
                </a:extLst>
              </p:cNvPr>
              <p:cNvSpPr>
                <a:spLocks noChangeArrowheads="1"/>
              </p:cNvSpPr>
              <p:nvPr/>
            </p:nvSpPr>
            <p:spPr bwMode="auto">
              <a:xfrm>
                <a:off x="6190044" y="977011"/>
                <a:ext cx="5826949" cy="2031325"/>
              </a:xfrm>
              <a:prstGeom prst="rect">
                <a:avLst/>
              </a:prstGeom>
              <a:grpFill/>
              <a:ln w="3175">
                <a:solidFill>
                  <a:schemeClr val="tx1"/>
                </a:solidFill>
                <a:miter lim="800000"/>
                <a:headEnd/>
                <a:tailEnd/>
              </a:ln>
              <a:effectLst/>
            </p:spPr>
            <p:txBody>
              <a:bodyPr wrap="square">
                <a:spAutoFit/>
              </a:bodyPr>
              <a:lstStyle/>
              <a:p>
                <a:pPr algn="l"/>
                <a:r>
                  <a:rPr lang="en-US" dirty="0">
                    <a:latin typeface="Consolas" panose="020B0609020204030204" pitchFamily="49" charset="0"/>
                    <a:ea typeface="MS Mincho" pitchFamily="49" charset="-128"/>
                  </a:rPr>
                  <a:t>class </a:t>
                </a:r>
                <a:r>
                  <a:rPr lang="en-US" dirty="0">
                    <a:solidFill>
                      <a:srgbClr val="0070C0"/>
                    </a:solidFill>
                    <a:latin typeface="Consolas" panose="020B0609020204030204" pitchFamily="49" charset="0"/>
                    <a:ea typeface="MS Mincho" pitchFamily="49" charset="-128"/>
                  </a:rPr>
                  <a:t>Car:</a:t>
                </a:r>
                <a:endParaRPr lang="en-US" dirty="0">
                  <a:solidFill>
                    <a:srgbClr val="0070C0"/>
                  </a:solidFill>
                  <a:latin typeface="Consolas" panose="020B0609020204030204" pitchFamily="49" charset="0"/>
                </a:endParaRPr>
              </a:p>
              <a:p>
                <a:pPr algn="l" eaLnBrk="0" hangingPunct="0"/>
                <a:r>
                  <a:rPr lang="en-US" dirty="0">
                    <a:solidFill>
                      <a:srgbClr val="0070C0"/>
                    </a:solidFill>
                    <a:latin typeface="Consolas" panose="020B0609020204030204" pitchFamily="49" charset="0"/>
                    <a:ea typeface="MS Mincho" pitchFamily="49" charset="-128"/>
                  </a:rPr>
                  <a:t>  def </a:t>
                </a:r>
                <a:r>
                  <a:rPr lang="en-US" dirty="0" err="1">
                    <a:solidFill>
                      <a:srgbClr val="0070C0"/>
                    </a:solidFill>
                    <a:latin typeface="Consolas" panose="020B0609020204030204" pitchFamily="49" charset="0"/>
                    <a:ea typeface="MS Mincho" pitchFamily="49" charset="-128"/>
                  </a:rPr>
                  <a:t>speedUp</a:t>
                </a:r>
                <a:r>
                  <a:rPr lang="en-US" dirty="0">
                    <a:solidFill>
                      <a:srgbClr val="0070C0"/>
                    </a:solidFill>
                    <a:latin typeface="Consolas" panose="020B0609020204030204" pitchFamily="49" charset="0"/>
                    <a:ea typeface="MS Mincho" pitchFamily="49" charset="-128"/>
                  </a:rPr>
                  <a:t>(self, accel):</a:t>
                </a:r>
              </a:p>
              <a:p>
                <a:pPr algn="l" eaLnBrk="0" hangingPunct="0"/>
                <a:r>
                  <a:rPr lang="en-US" dirty="0">
                    <a:solidFill>
                      <a:srgbClr val="0070C0"/>
                    </a:solidFill>
                    <a:latin typeface="Consolas" panose="020B0609020204030204" pitchFamily="49" charset="0"/>
                    <a:ea typeface="MS Mincho" pitchFamily="49" charset="-128"/>
                  </a:rPr>
                  <a:t>    ...</a:t>
                </a:r>
              </a:p>
              <a:p>
                <a:pPr algn="l" eaLnBrk="0" hangingPunct="0"/>
                <a:r>
                  <a:rPr lang="en-US" dirty="0">
                    <a:solidFill>
                      <a:srgbClr val="0070C0"/>
                    </a:solidFill>
                    <a:latin typeface="Consolas" panose="020B0609020204030204" pitchFamily="49" charset="0"/>
                    <a:ea typeface="MS Mincho" pitchFamily="49" charset="-128"/>
                  </a:rPr>
                  <a:t>  def </a:t>
                </a:r>
                <a:r>
                  <a:rPr lang="en-US" dirty="0" err="1">
                    <a:solidFill>
                      <a:srgbClr val="0070C0"/>
                    </a:solidFill>
                    <a:latin typeface="Consolas" panose="020B0609020204030204" pitchFamily="49" charset="0"/>
                    <a:ea typeface="MS Mincho" pitchFamily="49" charset="-128"/>
                  </a:rPr>
                  <a:t>slowDown</a:t>
                </a:r>
                <a:r>
                  <a:rPr lang="en-US" dirty="0">
                    <a:solidFill>
                      <a:srgbClr val="0070C0"/>
                    </a:solidFill>
                    <a:latin typeface="Consolas" panose="020B0609020204030204" pitchFamily="49" charset="0"/>
                    <a:ea typeface="MS Mincho" pitchFamily="49" charset="-128"/>
                  </a:rPr>
                  <a:t>(self, </a:t>
                </a:r>
                <a:r>
                  <a:rPr lang="en-US" dirty="0" err="1">
                    <a:solidFill>
                      <a:srgbClr val="0070C0"/>
                    </a:solidFill>
                    <a:latin typeface="Consolas" panose="020B0609020204030204" pitchFamily="49" charset="0"/>
                    <a:ea typeface="MS Mincho" pitchFamily="49" charset="-128"/>
                  </a:rPr>
                  <a:t>decel</a:t>
                </a:r>
                <a:r>
                  <a:rPr lang="en-US" dirty="0">
                    <a:solidFill>
                      <a:srgbClr val="0070C0"/>
                    </a:solidFill>
                    <a:latin typeface="Consolas" panose="020B0609020204030204" pitchFamily="49" charset="0"/>
                    <a:ea typeface="MS Mincho" pitchFamily="49" charset="-128"/>
                  </a:rPr>
                  <a:t>):</a:t>
                </a:r>
              </a:p>
              <a:p>
                <a:pPr algn="l" eaLnBrk="0" hangingPunct="0"/>
                <a:r>
                  <a:rPr lang="en-US" dirty="0">
                    <a:solidFill>
                      <a:srgbClr val="0070C0"/>
                    </a:solidFill>
                    <a:latin typeface="Consolas" panose="020B0609020204030204" pitchFamily="49" charset="0"/>
                    <a:ea typeface="MS Mincho" pitchFamily="49" charset="-128"/>
                  </a:rPr>
                  <a:t>    ...</a:t>
                </a:r>
              </a:p>
              <a:p>
                <a:pPr algn="l" eaLnBrk="0" hangingPunct="0"/>
                <a:r>
                  <a:rPr lang="en-US" dirty="0">
                    <a:solidFill>
                      <a:srgbClr val="0070C0"/>
                    </a:solidFill>
                    <a:latin typeface="Consolas" panose="020B0609020204030204" pitchFamily="49" charset="0"/>
                    <a:ea typeface="MS Mincho" pitchFamily="49" charset="-128"/>
                  </a:rPr>
                  <a:t>  def steer(self, angle):</a:t>
                </a:r>
              </a:p>
              <a:p>
                <a:pPr algn="l" eaLnBrk="0" hangingPunct="0"/>
                <a:r>
                  <a:rPr lang="en-US" dirty="0">
                    <a:solidFill>
                      <a:srgbClr val="0070C0"/>
                    </a:solidFill>
                    <a:latin typeface="Consolas" panose="020B0609020204030204" pitchFamily="49" charset="0"/>
                    <a:ea typeface="MS Mincho" pitchFamily="49" charset="-128"/>
                  </a:rPr>
                  <a:t>    ...</a:t>
                </a:r>
              </a:p>
            </p:txBody>
          </p:sp>
          <p:sp>
            <p:nvSpPr>
              <p:cNvPr id="100" name="Rectangle 6">
                <a:extLst>
                  <a:ext uri="{FF2B5EF4-FFF2-40B4-BE49-F238E27FC236}">
                    <a16:creationId xmlns:a16="http://schemas.microsoft.com/office/drawing/2014/main" id="{E48780D3-B4AF-4089-8BE0-A7E590152B6A}"/>
                  </a:ext>
                </a:extLst>
              </p:cNvPr>
              <p:cNvSpPr>
                <a:spLocks noChangeArrowheads="1"/>
              </p:cNvSpPr>
              <p:nvPr/>
            </p:nvSpPr>
            <p:spPr bwMode="auto">
              <a:xfrm>
                <a:off x="6189661" y="3064904"/>
                <a:ext cx="5827713" cy="1518378"/>
              </a:xfrm>
              <a:prstGeom prst="rect">
                <a:avLst/>
              </a:prstGeom>
              <a:grpFill/>
              <a:ln w="3175">
                <a:solidFill>
                  <a:schemeClr val="tx1"/>
                </a:solidFill>
                <a:miter lim="800000"/>
                <a:headEnd/>
                <a:tailEnd/>
              </a:ln>
              <a:effectLst/>
            </p:spPr>
            <p:txBody>
              <a:bodyPr wrap="none" anchor="ctr"/>
              <a:lstStyle/>
              <a:p>
                <a:r>
                  <a:rPr lang="en-US" dirty="0">
                    <a:latin typeface="Consolas" panose="020B0609020204030204" pitchFamily="49" charset="0"/>
                    <a:ea typeface="MS Mincho" pitchFamily="49" charset="-128"/>
                  </a:rPr>
                  <a:t>class </a:t>
                </a:r>
                <a:r>
                  <a:rPr lang="en-US" dirty="0" err="1">
                    <a:solidFill>
                      <a:srgbClr val="7030A0"/>
                    </a:solidFill>
                    <a:latin typeface="Consolas" panose="020B0609020204030204" pitchFamily="49" charset="0"/>
                    <a:ea typeface="MS Mincho" pitchFamily="49" charset="-128"/>
                  </a:rPr>
                  <a:t>HybridCar</a:t>
                </a:r>
                <a:r>
                  <a:rPr lang="en-US" dirty="0">
                    <a:latin typeface="Consolas" panose="020B0609020204030204" pitchFamily="49" charset="0"/>
                    <a:ea typeface="MS Mincho" pitchFamily="49" charset="-128"/>
                  </a:rPr>
                  <a:t>(</a:t>
                </a:r>
                <a:r>
                  <a:rPr lang="en-US" dirty="0">
                    <a:solidFill>
                      <a:srgbClr val="0070C0"/>
                    </a:solidFill>
                    <a:latin typeface="Consolas" panose="020B0609020204030204" pitchFamily="49" charset="0"/>
                    <a:ea typeface="MS Mincho" pitchFamily="49" charset="-128"/>
                  </a:rPr>
                  <a:t>Car</a:t>
                </a:r>
                <a:r>
                  <a:rPr lang="en-US" dirty="0">
                    <a:latin typeface="Consolas" panose="020B0609020204030204" pitchFamily="49" charset="0"/>
                    <a:ea typeface="MS Mincho" pitchFamily="49" charset="-128"/>
                  </a:rPr>
                  <a:t>):</a:t>
                </a:r>
                <a:endParaRPr lang="en-US" dirty="0">
                  <a:latin typeface="Consolas" panose="020B0609020204030204" pitchFamily="49" charset="0"/>
                </a:endParaRPr>
              </a:p>
              <a:p>
                <a:pPr eaLnBrk="0" hangingPunct="0"/>
                <a:r>
                  <a:rPr lang="en-US" dirty="0">
                    <a:solidFill>
                      <a:srgbClr val="7030A0"/>
                    </a:solidFill>
                    <a:latin typeface="Consolas" panose="020B0609020204030204" pitchFamily="49" charset="0"/>
                    <a:ea typeface="MS Mincho" pitchFamily="49" charset="-128"/>
                  </a:rPr>
                  <a:t>  def </a:t>
                </a:r>
                <a:r>
                  <a:rPr lang="en-US" dirty="0" err="1">
                    <a:solidFill>
                      <a:srgbClr val="7030A0"/>
                    </a:solidFill>
                    <a:latin typeface="Consolas" panose="020B0609020204030204" pitchFamily="49" charset="0"/>
                    <a:ea typeface="MS Mincho" pitchFamily="49" charset="-128"/>
                  </a:rPr>
                  <a:t>speedUp</a:t>
                </a:r>
                <a:r>
                  <a:rPr lang="en-US" dirty="0">
                    <a:solidFill>
                      <a:srgbClr val="7030A0"/>
                    </a:solidFill>
                    <a:latin typeface="Consolas" panose="020B0609020204030204" pitchFamily="49" charset="0"/>
                    <a:ea typeface="MS Mincho" pitchFamily="49" charset="-128"/>
                  </a:rPr>
                  <a:t>(self, accel):</a:t>
                </a:r>
              </a:p>
              <a:p>
                <a:pPr algn="l" eaLnBrk="0" hangingPunct="0"/>
                <a:r>
                  <a:rPr lang="en-US" dirty="0">
                    <a:solidFill>
                      <a:srgbClr val="7030A0"/>
                    </a:solidFill>
                    <a:latin typeface="Consolas" panose="020B0609020204030204" pitchFamily="49" charset="0"/>
                    <a:ea typeface="MS Mincho" pitchFamily="49" charset="-128"/>
                  </a:rPr>
                  <a:t>    ...</a:t>
                </a:r>
              </a:p>
              <a:p>
                <a:pPr algn="l" eaLnBrk="0" hangingPunct="0"/>
                <a:r>
                  <a:rPr lang="en-US" dirty="0">
                    <a:solidFill>
                      <a:srgbClr val="7030A0"/>
                    </a:solidFill>
                    <a:latin typeface="Consolas" panose="020B0609020204030204" pitchFamily="49" charset="0"/>
                    <a:ea typeface="MS Mincho" pitchFamily="49" charset="-128"/>
                  </a:rPr>
                  <a:t>  def </a:t>
                </a:r>
                <a:r>
                  <a:rPr lang="en-US" dirty="0" err="1">
                    <a:solidFill>
                      <a:srgbClr val="7030A0"/>
                    </a:solidFill>
                    <a:latin typeface="Consolas" panose="020B0609020204030204" pitchFamily="49" charset="0"/>
                    <a:ea typeface="MS Mincho" pitchFamily="49" charset="-128"/>
                  </a:rPr>
                  <a:t>slowDown</a:t>
                </a:r>
                <a:r>
                  <a:rPr lang="en-US" dirty="0">
                    <a:solidFill>
                      <a:srgbClr val="7030A0"/>
                    </a:solidFill>
                    <a:latin typeface="Consolas" panose="020B0609020204030204" pitchFamily="49" charset="0"/>
                    <a:ea typeface="MS Mincho" pitchFamily="49" charset="-128"/>
                  </a:rPr>
                  <a:t>(self, </a:t>
                </a:r>
                <a:r>
                  <a:rPr lang="en-US" dirty="0" err="1">
                    <a:solidFill>
                      <a:srgbClr val="7030A0"/>
                    </a:solidFill>
                    <a:latin typeface="Consolas" panose="020B0609020204030204" pitchFamily="49" charset="0"/>
                    <a:ea typeface="MS Mincho" pitchFamily="49" charset="-128"/>
                  </a:rPr>
                  <a:t>decel</a:t>
                </a:r>
                <a:r>
                  <a:rPr lang="en-US" dirty="0">
                    <a:solidFill>
                      <a:srgbClr val="7030A0"/>
                    </a:solidFill>
                    <a:latin typeface="Consolas" panose="020B0609020204030204" pitchFamily="49" charset="0"/>
                    <a:ea typeface="MS Mincho" pitchFamily="49" charset="-128"/>
                  </a:rPr>
                  <a:t>):</a:t>
                </a:r>
              </a:p>
              <a:p>
                <a:pPr algn="l" eaLnBrk="0" hangingPunct="0"/>
                <a:r>
                  <a:rPr lang="en-US" dirty="0">
                    <a:solidFill>
                      <a:srgbClr val="7030A0"/>
                    </a:solidFill>
                    <a:latin typeface="Consolas" panose="020B0609020204030204" pitchFamily="49" charset="0"/>
                    <a:ea typeface="MS Mincho" pitchFamily="49" charset="-128"/>
                  </a:rPr>
                  <a:t>    ...</a:t>
                </a:r>
              </a:p>
            </p:txBody>
          </p:sp>
        </p:grpSp>
        <p:sp>
          <p:nvSpPr>
            <p:cNvPr id="95" name="Rectangle 12">
              <a:extLst>
                <a:ext uri="{FF2B5EF4-FFF2-40B4-BE49-F238E27FC236}">
                  <a16:creationId xmlns:a16="http://schemas.microsoft.com/office/drawing/2014/main" id="{2A8F8FB6-107A-4C0F-B207-00B9A35C7671}"/>
                </a:ext>
              </a:extLst>
            </p:cNvPr>
            <p:cNvSpPr>
              <a:spLocks noChangeArrowheads="1"/>
            </p:cNvSpPr>
            <p:nvPr/>
          </p:nvSpPr>
          <p:spPr bwMode="auto">
            <a:xfrm>
              <a:off x="7663529" y="4574848"/>
              <a:ext cx="4277533" cy="1754326"/>
            </a:xfrm>
            <a:prstGeom prst="rect">
              <a:avLst/>
            </a:prstGeom>
            <a:solidFill>
              <a:schemeClr val="accent1">
                <a:lumMod val="20000"/>
                <a:lumOff val="80000"/>
              </a:schemeClr>
            </a:solidFill>
            <a:ln w="3175">
              <a:solidFill>
                <a:schemeClr val="tx1"/>
              </a:solidFill>
              <a:miter lim="800000"/>
              <a:headEnd/>
              <a:tailEnd/>
            </a:ln>
            <a:effectLst/>
          </p:spPr>
          <p:txBody>
            <a:bodyPr wrap="square">
              <a:spAutoFit/>
            </a:bodyPr>
            <a:lstStyle/>
            <a:p>
              <a:pPr algn="l"/>
              <a:r>
                <a:rPr lang="en-US" dirty="0">
                  <a:latin typeface="Consolas" panose="020B0609020204030204" pitchFamily="49" charset="0"/>
                  <a:ea typeface="MS Mincho" pitchFamily="49" charset="-128"/>
                </a:rPr>
                <a:t>def </a:t>
              </a:r>
              <a:r>
                <a:rPr lang="en-US" dirty="0" err="1">
                  <a:latin typeface="Consolas" panose="020B0609020204030204" pitchFamily="49" charset="0"/>
                  <a:ea typeface="MS Mincho" pitchFamily="49" charset="-128"/>
                </a:rPr>
                <a:t>drive_car</a:t>
              </a:r>
              <a:r>
                <a:rPr lang="en-US" dirty="0">
                  <a:latin typeface="Consolas" panose="020B0609020204030204" pitchFamily="49" charset="0"/>
                  <a:ea typeface="MS Mincho" pitchFamily="49" charset="-128"/>
                </a:rPr>
                <a:t>(c):</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a:t>
              </a: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def main():</a:t>
              </a:r>
            </a:p>
            <a:p>
              <a:pPr algn="l"/>
              <a:r>
                <a:rPr lang="en-US" dirty="0">
                  <a:latin typeface="Consolas" panose="020B0609020204030204" pitchFamily="49" charset="0"/>
                  <a:ea typeface="MS Mincho" pitchFamily="49" charset="-128"/>
                </a:rPr>
                <a:t>  </a:t>
              </a:r>
              <a:r>
                <a:rPr lang="en-US" dirty="0" err="1">
                  <a:solidFill>
                    <a:srgbClr val="7030A0"/>
                  </a:solidFill>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 = </a:t>
              </a:r>
              <a:r>
                <a:rPr lang="en-US" dirty="0" err="1">
                  <a:solidFill>
                    <a:srgbClr val="7030A0"/>
                  </a:solidFill>
                  <a:latin typeface="Consolas" panose="020B0609020204030204" pitchFamily="49" charset="0"/>
                  <a:ea typeface="MS Mincho" pitchFamily="49" charset="-128"/>
                </a:rPr>
                <a:t>HybridCar</a:t>
              </a:r>
              <a:r>
                <a:rPr lang="en-US" dirty="0">
                  <a:solidFill>
                    <a:srgbClr val="7030A0"/>
                  </a:solidFill>
                  <a:latin typeface="Consolas" panose="020B0609020204030204" pitchFamily="49" charset="0"/>
                  <a:ea typeface="MS Mincho" pitchFamily="49" charset="-128"/>
                </a:rPr>
                <a:t>()</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drive_car</a:t>
              </a:r>
              <a:r>
                <a:rPr lang="en-US" dirty="0">
                  <a:latin typeface="Consolas" panose="020B0609020204030204" pitchFamily="49" charset="0"/>
                  <a:ea typeface="MS Mincho" pitchFamily="49" charset="-128"/>
                </a:rPr>
                <a:t>(</a:t>
              </a:r>
              <a:r>
                <a:rPr lang="en-US" dirty="0" err="1">
                  <a:solidFill>
                    <a:srgbClr val="7030A0"/>
                  </a:solidFill>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a:t>
              </a:r>
            </a:p>
          </p:txBody>
        </p:sp>
      </p:gr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106279" y="152209"/>
            <a:ext cx="11979442" cy="590931"/>
          </a:xfrm>
          <a:prstGeom prst="rect">
            <a:avLst/>
          </a:prstGeom>
          <a:noFill/>
        </p:spPr>
        <p:txBody>
          <a:bodyPr wrap="square">
            <a:spAutoFit/>
          </a:bodyPr>
          <a:lstStyle/>
          <a:p>
            <a:pPr algn="ctr"/>
            <a:r>
              <a:rPr lang="en-US" sz="3600" dirty="0"/>
              <a:t>Subtype Polymorphism in Dynamically Typed Languages?</a:t>
            </a:r>
          </a:p>
        </p:txBody>
      </p:sp>
      <p:sp>
        <p:nvSpPr>
          <p:cNvPr id="25" name="TextBox 24">
            <a:extLst>
              <a:ext uri="{FF2B5EF4-FFF2-40B4-BE49-F238E27FC236}">
                <a16:creationId xmlns:a16="http://schemas.microsoft.com/office/drawing/2014/main" id="{F3DE660E-58CE-4A94-A820-57A20B0D6C2F}"/>
              </a:ext>
            </a:extLst>
          </p:cNvPr>
          <p:cNvSpPr txBox="1"/>
          <p:nvPr/>
        </p:nvSpPr>
        <p:spPr>
          <a:xfrm>
            <a:off x="533102" y="875492"/>
            <a:ext cx="5950405" cy="2031325"/>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 C++ equivalent of code on right</a:t>
            </a:r>
          </a:p>
          <a:p>
            <a:r>
              <a:rPr lang="en-US" dirty="0">
                <a:latin typeface="Consolas" panose="020B0609020204030204" pitchFamily="49" charset="0"/>
              </a:rPr>
              <a:t>class </a:t>
            </a:r>
            <a:r>
              <a:rPr lang="en-US" dirty="0">
                <a:solidFill>
                  <a:srgbClr val="0070C0"/>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virtual void </a:t>
            </a:r>
            <a:r>
              <a:rPr lang="en-US" dirty="0" err="1">
                <a:solidFill>
                  <a:srgbClr val="0070C0"/>
                </a:solidFill>
                <a:latin typeface="Consolas" panose="020B0609020204030204" pitchFamily="49" charset="0"/>
              </a:rPr>
              <a:t>speedUp</a:t>
            </a:r>
            <a:r>
              <a:rPr lang="en-US" dirty="0">
                <a:solidFill>
                  <a:srgbClr val="0070C0"/>
                </a:solidFill>
                <a:latin typeface="Consolas" panose="020B0609020204030204" pitchFamily="49" charset="0"/>
              </a:rPr>
              <a:t>(double accel) { ... }</a:t>
            </a:r>
          </a:p>
          <a:p>
            <a:r>
              <a:rPr lang="en-US" dirty="0">
                <a:solidFill>
                  <a:srgbClr val="0070C0"/>
                </a:solidFill>
                <a:latin typeface="Consolas" panose="020B0609020204030204" pitchFamily="49" charset="0"/>
              </a:rPr>
              <a:t>  virtual void </a:t>
            </a:r>
            <a:r>
              <a:rPr lang="en-US" dirty="0" err="1">
                <a:solidFill>
                  <a:srgbClr val="0070C0"/>
                </a:solidFill>
                <a:latin typeface="Consolas" panose="020B0609020204030204" pitchFamily="49" charset="0"/>
              </a:rPr>
              <a:t>slowDown</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decel</a:t>
            </a:r>
            <a:r>
              <a:rPr lang="en-US" dirty="0">
                <a:solidFill>
                  <a:srgbClr val="0070C0"/>
                </a:solidFill>
                <a:latin typeface="Consolas" panose="020B0609020204030204" pitchFamily="49" charset="0"/>
              </a:rPr>
              <a:t>) { ... }</a:t>
            </a:r>
          </a:p>
          <a:p>
            <a:r>
              <a:rPr lang="en-US" dirty="0">
                <a:latin typeface="Consolas" panose="020B0609020204030204" pitchFamily="49" charset="0"/>
              </a:rPr>
              <a:t>};</a:t>
            </a:r>
          </a:p>
        </p:txBody>
      </p:sp>
      <p:sp>
        <p:nvSpPr>
          <p:cNvPr id="26" name="TextBox 25">
            <a:extLst>
              <a:ext uri="{FF2B5EF4-FFF2-40B4-BE49-F238E27FC236}">
                <a16:creationId xmlns:a16="http://schemas.microsoft.com/office/drawing/2014/main" id="{A0A83A6C-EA88-4FC9-8EF7-DFC3D7803908}"/>
              </a:ext>
            </a:extLst>
          </p:cNvPr>
          <p:cNvSpPr txBox="1"/>
          <p:nvPr/>
        </p:nvSpPr>
        <p:spPr>
          <a:xfrm>
            <a:off x="533102" y="2974466"/>
            <a:ext cx="5950405" cy="1507297"/>
          </a:xfrm>
          <a:prstGeom prst="rect">
            <a:avLst/>
          </a:prstGeom>
          <a:solidFill>
            <a:schemeClr val="accent4">
              <a:lumMod val="20000"/>
              <a:lumOff val="80000"/>
            </a:schemeClr>
          </a:solidFill>
          <a:ln>
            <a:solidFill>
              <a:schemeClr val="tx1"/>
            </a:solidFill>
          </a:ln>
        </p:spPr>
        <p:txBody>
          <a:bodyPr wrap="square">
            <a:noAutofit/>
          </a:bodyPr>
          <a:lstStyle/>
          <a:p>
            <a:endParaRPr lang="en-US" sz="1050" dirty="0">
              <a:latin typeface="Consolas" panose="020B0609020204030204" pitchFamily="49" charset="0"/>
            </a:endParaRPr>
          </a:p>
          <a:p>
            <a:r>
              <a:rPr lang="en-US" dirty="0">
                <a:latin typeface="Consolas" panose="020B0609020204030204" pitchFamily="49" charset="0"/>
              </a:rPr>
              <a:t>class </a:t>
            </a:r>
            <a:r>
              <a:rPr lang="en-US" dirty="0" err="1">
                <a:solidFill>
                  <a:srgbClr val="7030A0"/>
                </a:solidFill>
                <a:latin typeface="Consolas" panose="020B0609020204030204" pitchFamily="49" charset="0"/>
              </a:rPr>
              <a:t>HybridCar</a:t>
            </a:r>
            <a:r>
              <a:rPr lang="en-US" dirty="0">
                <a:latin typeface="Consolas" panose="020B0609020204030204" pitchFamily="49" charset="0"/>
              </a:rPr>
              <a:t>: public </a:t>
            </a:r>
            <a:r>
              <a:rPr lang="en-US" dirty="0">
                <a:solidFill>
                  <a:srgbClr val="0070C0"/>
                </a:solidFill>
                <a:latin typeface="Consolas" panose="020B0609020204030204" pitchFamily="49" charset="0"/>
              </a:rPr>
              <a:t>Car</a:t>
            </a:r>
            <a:r>
              <a:rPr lang="en-US" dirty="0">
                <a:latin typeface="Consolas" panose="020B0609020204030204" pitchFamily="49" charset="0"/>
              </a:rPr>
              <a:t>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speedUp</a:t>
            </a:r>
            <a:r>
              <a:rPr lang="en-US" dirty="0">
                <a:solidFill>
                  <a:srgbClr val="7030A0"/>
                </a:solidFill>
                <a:latin typeface="Consolas" panose="020B0609020204030204" pitchFamily="49" charset="0"/>
              </a:rPr>
              <a:t>(double accel) {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slowDown</a:t>
            </a:r>
            <a:r>
              <a:rPr lang="en-US" dirty="0">
                <a:solidFill>
                  <a:srgbClr val="7030A0"/>
                </a:solidFill>
                <a:latin typeface="Consolas" panose="020B0609020204030204" pitchFamily="49" charset="0"/>
              </a:rPr>
              <a:t>(double </a:t>
            </a:r>
            <a:r>
              <a:rPr lang="en-US" dirty="0" err="1">
                <a:solidFill>
                  <a:srgbClr val="7030A0"/>
                </a:solidFill>
                <a:latin typeface="Consolas" panose="020B0609020204030204" pitchFamily="49" charset="0"/>
              </a:rPr>
              <a:t>decel</a:t>
            </a:r>
            <a:r>
              <a:rPr lang="en-US" dirty="0">
                <a:solidFill>
                  <a:srgbClr val="7030A0"/>
                </a:solidFill>
                <a:latin typeface="Consolas" panose="020B0609020204030204" pitchFamily="49" charset="0"/>
              </a:rPr>
              <a:t>) { ...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7" name="TextBox 26">
            <a:extLst>
              <a:ext uri="{FF2B5EF4-FFF2-40B4-BE49-F238E27FC236}">
                <a16:creationId xmlns:a16="http://schemas.microsoft.com/office/drawing/2014/main" id="{865C3162-F44C-49CE-A955-3B11D7018760}"/>
              </a:ext>
            </a:extLst>
          </p:cNvPr>
          <p:cNvSpPr txBox="1"/>
          <p:nvPr/>
        </p:nvSpPr>
        <p:spPr>
          <a:xfrm>
            <a:off x="533101" y="4563346"/>
            <a:ext cx="5950405" cy="229465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drive_car</a:t>
            </a:r>
            <a:r>
              <a:rPr lang="en-US" dirty="0">
                <a:latin typeface="Consolas" panose="020B0609020204030204" pitchFamily="49" charset="0"/>
              </a:rPr>
              <a:t>(</a:t>
            </a:r>
            <a:r>
              <a:rPr lang="en-US" dirty="0">
                <a:solidFill>
                  <a:srgbClr val="0070C0"/>
                </a:solidFill>
                <a:latin typeface="Consolas" panose="020B0609020204030204" pitchFamily="49" charset="0"/>
              </a:rPr>
              <a:t>Car&amp; 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c.speedup</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drive_car</a:t>
            </a:r>
            <a:r>
              <a:rPr lang="en-US" dirty="0">
                <a:latin typeface="Consolas" panose="020B0609020204030204" pitchFamily="49" charset="0"/>
              </a:rPr>
              <a:t>(</a:t>
            </a:r>
            <a:r>
              <a:rPr lang="en-US" dirty="0" err="1">
                <a:solidFill>
                  <a:srgbClr val="7030A0"/>
                </a:solidFill>
                <a:latin typeface="Consolas" panose="020B0609020204030204" pitchFamily="49" charset="0"/>
              </a:rPr>
              <a:t>prius</a:t>
            </a:r>
            <a:r>
              <a:rPr lang="en-US" dirty="0">
                <a:latin typeface="Consolas" panose="020B0609020204030204" pitchFamily="49" charset="0"/>
              </a:rPr>
              <a:t>);</a:t>
            </a:r>
          </a:p>
          <a:p>
            <a:r>
              <a:rPr lang="en-US" dirty="0">
                <a:latin typeface="Consolas" panose="020B0609020204030204" pitchFamily="49" charset="0"/>
              </a:rPr>
              <a:t>}</a:t>
            </a:r>
          </a:p>
        </p:txBody>
      </p:sp>
      <p:sp>
        <p:nvSpPr>
          <p:cNvPr id="28" name="AutoShape 42">
            <a:extLst>
              <a:ext uri="{FF2B5EF4-FFF2-40B4-BE49-F238E27FC236}">
                <a16:creationId xmlns:a16="http://schemas.microsoft.com/office/drawing/2014/main" id="{75BC04E2-69EE-464E-B40F-55194E9DFF5C}"/>
              </a:ext>
            </a:extLst>
          </p:cNvPr>
          <p:cNvSpPr>
            <a:spLocks noChangeArrowheads="1"/>
          </p:cNvSpPr>
          <p:nvPr/>
        </p:nvSpPr>
        <p:spPr bwMode="auto">
          <a:xfrm>
            <a:off x="3377217" y="5005591"/>
            <a:ext cx="2403261" cy="762229"/>
          </a:xfrm>
          <a:prstGeom prst="wedgeRoundRectCallout">
            <a:avLst>
              <a:gd name="adj1" fmla="val -76411"/>
              <a:gd name="adj2" fmla="val -6735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Expects a </a:t>
            </a:r>
            <a:r>
              <a:rPr lang="en-US" sz="2000" dirty="0">
                <a:solidFill>
                  <a:srgbClr val="D9FFFF"/>
                </a:solidFill>
              </a:rPr>
              <a:t>supertype object</a:t>
            </a:r>
            <a:r>
              <a:rPr lang="en-US" sz="2000" dirty="0">
                <a:solidFill>
                  <a:schemeClr val="bg1"/>
                </a:solidFill>
              </a:rPr>
              <a:t>. </a:t>
            </a:r>
          </a:p>
        </p:txBody>
      </p:sp>
      <p:sp>
        <p:nvSpPr>
          <p:cNvPr id="29" name="AutoShape 42">
            <a:extLst>
              <a:ext uri="{FF2B5EF4-FFF2-40B4-BE49-F238E27FC236}">
                <a16:creationId xmlns:a16="http://schemas.microsoft.com/office/drawing/2014/main" id="{B5EC59E2-F8BC-4F5E-88F7-364A4D849BB8}"/>
              </a:ext>
            </a:extLst>
          </p:cNvPr>
          <p:cNvSpPr>
            <a:spLocks noChangeArrowheads="1"/>
          </p:cNvSpPr>
          <p:nvPr/>
        </p:nvSpPr>
        <p:spPr bwMode="auto">
          <a:xfrm>
            <a:off x="3653682" y="5849403"/>
            <a:ext cx="2319785" cy="762229"/>
          </a:xfrm>
          <a:prstGeom prst="wedgeRoundRectCallout">
            <a:avLst>
              <a:gd name="adj1" fmla="val -88121"/>
              <a:gd name="adj2" fmla="val 2173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Passes in a </a:t>
            </a:r>
            <a:r>
              <a:rPr lang="en-US" sz="2000" dirty="0">
                <a:solidFill>
                  <a:srgbClr val="EEE2F6"/>
                </a:solidFill>
              </a:rPr>
              <a:t>subtype object</a:t>
            </a:r>
            <a:r>
              <a:rPr lang="en-US" sz="2000" dirty="0">
                <a:solidFill>
                  <a:schemeClr val="bg1"/>
                </a:solidFill>
              </a:rPr>
              <a:t>.</a:t>
            </a:r>
          </a:p>
        </p:txBody>
      </p:sp>
      <p:sp>
        <p:nvSpPr>
          <p:cNvPr id="2" name="Arrow: Left 1">
            <a:extLst>
              <a:ext uri="{FF2B5EF4-FFF2-40B4-BE49-F238E27FC236}">
                <a16:creationId xmlns:a16="http://schemas.microsoft.com/office/drawing/2014/main" id="{0FB82B5C-C62A-455F-8CDB-51F72655A20D}"/>
              </a:ext>
            </a:extLst>
          </p:cNvPr>
          <p:cNvSpPr/>
          <p:nvPr/>
        </p:nvSpPr>
        <p:spPr>
          <a:xfrm>
            <a:off x="3482885" y="4973911"/>
            <a:ext cx="2049359" cy="14191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Subtype polymorphism</a:t>
            </a:r>
          </a:p>
        </p:txBody>
      </p:sp>
      <p:sp>
        <p:nvSpPr>
          <p:cNvPr id="18" name="AutoShape 42">
            <a:extLst>
              <a:ext uri="{FF2B5EF4-FFF2-40B4-BE49-F238E27FC236}">
                <a16:creationId xmlns:a16="http://schemas.microsoft.com/office/drawing/2014/main" id="{12ABCA80-8844-4E64-BA3D-FAE72BDE8F7F}"/>
              </a:ext>
            </a:extLst>
          </p:cNvPr>
          <p:cNvSpPr>
            <a:spLocks noChangeArrowheads="1"/>
          </p:cNvSpPr>
          <p:nvPr/>
        </p:nvSpPr>
        <p:spPr bwMode="auto">
          <a:xfrm>
            <a:off x="5036768" y="3635206"/>
            <a:ext cx="2403261" cy="762229"/>
          </a:xfrm>
          <a:prstGeom prst="wedgeRoundRectCallout">
            <a:avLst>
              <a:gd name="adj1" fmla="val 137157"/>
              <a:gd name="adj2" fmla="val 8697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Accepts an object of </a:t>
            </a:r>
            <a:r>
              <a:rPr lang="en-US" sz="2000" i="1" dirty="0">
                <a:solidFill>
                  <a:schemeClr val="bg1"/>
                </a:solidFill>
              </a:rPr>
              <a:t>any</a:t>
            </a:r>
            <a:r>
              <a:rPr lang="en-US" sz="2000" dirty="0">
                <a:solidFill>
                  <a:schemeClr val="bg1"/>
                </a:solidFill>
              </a:rPr>
              <a:t> type! </a:t>
            </a:r>
          </a:p>
        </p:txBody>
      </p:sp>
      <p:sp>
        <p:nvSpPr>
          <p:cNvPr id="19" name="AutoShape 42">
            <a:extLst>
              <a:ext uri="{FF2B5EF4-FFF2-40B4-BE49-F238E27FC236}">
                <a16:creationId xmlns:a16="http://schemas.microsoft.com/office/drawing/2014/main" id="{B688C810-AD14-487C-A671-1FF4208D1AAC}"/>
              </a:ext>
            </a:extLst>
          </p:cNvPr>
          <p:cNvSpPr>
            <a:spLocks noChangeArrowheads="1"/>
          </p:cNvSpPr>
          <p:nvPr/>
        </p:nvSpPr>
        <p:spPr bwMode="auto">
          <a:xfrm>
            <a:off x="9994190" y="3673406"/>
            <a:ext cx="1985966" cy="762229"/>
          </a:xfrm>
          <a:prstGeom prst="wedgeRoundRectCallout">
            <a:avLst>
              <a:gd name="adj1" fmla="val -68358"/>
              <a:gd name="adj2" fmla="val 26045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Passes in a subtype object.</a:t>
            </a:r>
          </a:p>
        </p:txBody>
      </p:sp>
      <p:sp>
        <p:nvSpPr>
          <p:cNvPr id="4" name="Arrow: Right 3">
            <a:extLst>
              <a:ext uri="{FF2B5EF4-FFF2-40B4-BE49-F238E27FC236}">
                <a16:creationId xmlns:a16="http://schemas.microsoft.com/office/drawing/2014/main" id="{96FD3FC0-2198-4B35-AF1F-164AEB6AC3FF}"/>
              </a:ext>
            </a:extLst>
          </p:cNvPr>
          <p:cNvSpPr/>
          <p:nvPr/>
        </p:nvSpPr>
        <p:spPr>
          <a:xfrm>
            <a:off x="5637912" y="4973911"/>
            <a:ext cx="2109094" cy="1445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subtype polymorphism!</a:t>
            </a:r>
          </a:p>
        </p:txBody>
      </p:sp>
      <p:pic>
        <p:nvPicPr>
          <p:cNvPr id="23" name="Picture 22">
            <a:extLst>
              <a:ext uri="{FF2B5EF4-FFF2-40B4-BE49-F238E27FC236}">
                <a16:creationId xmlns:a16="http://schemas.microsoft.com/office/drawing/2014/main" id="{3DF89752-6A2A-473A-BBE2-4E59B7E91C47}"/>
              </a:ext>
            </a:extLst>
          </p:cNvPr>
          <p:cNvPicPr>
            <a:picLocks noChangeAspect="1"/>
          </p:cNvPicPr>
          <p:nvPr/>
        </p:nvPicPr>
        <p:blipFill>
          <a:blip r:embed="rId3"/>
          <a:stretch>
            <a:fillRect/>
          </a:stretch>
        </p:blipFill>
        <p:spPr>
          <a:xfrm>
            <a:off x="2978503" y="1796800"/>
            <a:ext cx="6730680" cy="2770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31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righ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8" grpId="1" animBg="1"/>
      <p:bldP spid="29" grpId="0" animBg="1"/>
      <p:bldP spid="29" grpId="1" animBg="1"/>
      <p:bldP spid="2" grpId="0" animBg="1"/>
      <p:bldP spid="18" grpId="0" animBg="1"/>
      <p:bldP spid="18" grpId="1" animBg="1"/>
      <p:bldP spid="19" grpId="0" animBg="1"/>
      <p:bldP spid="19" grpId="1"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5F11DD1-7279-4AC0-9B8C-F724F88775C9}"/>
              </a:ext>
            </a:extLst>
          </p:cNvPr>
          <p:cNvGrpSpPr/>
          <p:nvPr/>
        </p:nvGrpSpPr>
        <p:grpSpPr>
          <a:xfrm>
            <a:off x="944865" y="4187822"/>
            <a:ext cx="11057432" cy="1229990"/>
            <a:chOff x="944865" y="4187822"/>
            <a:chExt cx="11057432" cy="1229990"/>
          </a:xfrm>
        </p:grpSpPr>
        <p:pic>
          <p:nvPicPr>
            <p:cNvPr id="14" name="Picture 13" descr="Diagram&#10;&#10;Description automatically generated with low confidence">
              <a:extLst>
                <a:ext uri="{FF2B5EF4-FFF2-40B4-BE49-F238E27FC236}">
                  <a16:creationId xmlns:a16="http://schemas.microsoft.com/office/drawing/2014/main" id="{0D2F4FC8-E1EA-47E0-94BC-BC32662B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257" y="4187822"/>
              <a:ext cx="1715040" cy="1215228"/>
            </a:xfrm>
            <a:prstGeom prst="rect">
              <a:avLst/>
            </a:prstGeom>
          </p:spPr>
        </p:pic>
        <p:sp>
          <p:nvSpPr>
            <p:cNvPr id="9" name="TextBox 8">
              <a:extLst>
                <a:ext uri="{FF2B5EF4-FFF2-40B4-BE49-F238E27FC236}">
                  <a16:creationId xmlns:a16="http://schemas.microsoft.com/office/drawing/2014/main" id="{E78C30B0-2A41-4998-8A99-0F08C9FEF1C3}"/>
                </a:ext>
              </a:extLst>
            </p:cNvPr>
            <p:cNvSpPr txBox="1"/>
            <p:nvPr/>
          </p:nvSpPr>
          <p:spPr>
            <a:xfrm>
              <a:off x="944865" y="4709926"/>
              <a:ext cx="10236456" cy="707886"/>
            </a:xfrm>
            <a:prstGeom prst="rect">
              <a:avLst/>
            </a:prstGeom>
            <a:noFill/>
          </p:spPr>
          <p:txBody>
            <a:bodyPr wrap="square">
              <a:spAutoFit/>
            </a:bodyPr>
            <a:lstStyle/>
            <a:p>
              <a:pPr algn="ctr"/>
              <a:r>
                <a:rPr lang="en-US" sz="2000" dirty="0"/>
                <a:t>“... the whole point of OOP is not to have to worry about what is inside an object. </a:t>
              </a:r>
              <a:r>
                <a:rPr lang="en-US" sz="2000" dirty="0">
                  <a:solidFill>
                    <a:srgbClr val="FF0000"/>
                  </a:solidFill>
                </a:rPr>
                <a:t>Objects</a:t>
              </a:r>
              <a:r>
                <a:rPr lang="en-US" sz="2000" dirty="0"/>
                <a:t> made on </a:t>
              </a:r>
              <a:r>
                <a:rPr lang="en-US" sz="2000" dirty="0">
                  <a:solidFill>
                    <a:srgbClr val="FF0000"/>
                  </a:solidFill>
                </a:rPr>
                <a:t>different machines </a:t>
              </a:r>
              <a:r>
                <a:rPr lang="en-US" sz="2000" dirty="0"/>
                <a:t>and with </a:t>
              </a:r>
              <a:r>
                <a:rPr lang="en-US" sz="2000" dirty="0">
                  <a:solidFill>
                    <a:srgbClr val="FF0000"/>
                  </a:solidFill>
                </a:rPr>
                <a:t>different languages </a:t>
              </a:r>
              <a:r>
                <a:rPr lang="en-US" sz="2000" dirty="0"/>
                <a:t>should be able to </a:t>
              </a:r>
              <a:r>
                <a:rPr lang="en-US" sz="2000" dirty="0">
                  <a:solidFill>
                    <a:srgbClr val="FF0000"/>
                  </a:solidFill>
                </a:rPr>
                <a:t>talk to each other</a:t>
              </a:r>
              <a:r>
                <a:rPr lang="en-US" sz="2000" dirty="0"/>
                <a:t>” </a:t>
              </a:r>
            </a:p>
          </p:txBody>
        </p:sp>
      </p:grpSp>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3 – Smalltalk</a:t>
            </a:r>
          </a:p>
        </p:txBody>
      </p:sp>
      <p:grpSp>
        <p:nvGrpSpPr>
          <p:cNvPr id="16" name="Group 15">
            <a:extLst>
              <a:ext uri="{FF2B5EF4-FFF2-40B4-BE49-F238E27FC236}">
                <a16:creationId xmlns:a16="http://schemas.microsoft.com/office/drawing/2014/main" id="{B9FFE77E-BFE2-4172-A82A-465CBC7ABB6A}"/>
              </a:ext>
            </a:extLst>
          </p:cNvPr>
          <p:cNvGrpSpPr/>
          <p:nvPr/>
        </p:nvGrpSpPr>
        <p:grpSpPr>
          <a:xfrm>
            <a:off x="1741208" y="650354"/>
            <a:ext cx="10261089" cy="2116106"/>
            <a:chOff x="1741208" y="650354"/>
            <a:chExt cx="10261089" cy="2116106"/>
          </a:xfrm>
        </p:grpSpPr>
        <p:pic>
          <p:nvPicPr>
            <p:cNvPr id="5" name="Picture 4">
              <a:extLst>
                <a:ext uri="{FF2B5EF4-FFF2-40B4-BE49-F238E27FC236}">
                  <a16:creationId xmlns:a16="http://schemas.microsoft.com/office/drawing/2014/main" id="{CCE4B442-8805-43CC-AB37-FD496D32649C}"/>
                </a:ext>
              </a:extLst>
            </p:cNvPr>
            <p:cNvPicPr>
              <a:picLocks noChangeAspect="1"/>
            </p:cNvPicPr>
            <p:nvPr/>
          </p:nvPicPr>
          <p:blipFill>
            <a:blip r:embed="rId4"/>
            <a:stretch>
              <a:fillRect/>
            </a:stretch>
          </p:blipFill>
          <p:spPr>
            <a:xfrm>
              <a:off x="10450792" y="650354"/>
              <a:ext cx="1551505" cy="2116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E85C84AD-D63F-4E7F-8DAB-78E3ECB16CFC}"/>
                </a:ext>
              </a:extLst>
            </p:cNvPr>
            <p:cNvSpPr txBox="1"/>
            <p:nvPr/>
          </p:nvSpPr>
          <p:spPr>
            <a:xfrm>
              <a:off x="1741208" y="1000521"/>
              <a:ext cx="8312479" cy="707886"/>
            </a:xfrm>
            <a:prstGeom prst="rect">
              <a:avLst/>
            </a:prstGeom>
            <a:noFill/>
          </p:spPr>
          <p:txBody>
            <a:bodyPr wrap="square">
              <a:spAutoFit/>
            </a:bodyPr>
            <a:lstStyle/>
            <a:p>
              <a:pPr algn="ctr"/>
              <a:r>
                <a:rPr lang="en-US" sz="2000" dirty="0"/>
                <a:t>Meanwhile... Alan Kay at Xerox PARC was busy creating a new programming language that could drive his revolutionary </a:t>
              </a:r>
              <a:r>
                <a:rPr lang="en-US" sz="2000" dirty="0" err="1"/>
                <a:t>Dynabook</a:t>
              </a:r>
              <a:r>
                <a:rPr lang="en-US" sz="2000" dirty="0"/>
                <a:t> concept. </a:t>
              </a:r>
            </a:p>
          </p:txBody>
        </p:sp>
      </p:grpSp>
      <p:sp>
        <p:nvSpPr>
          <p:cNvPr id="6" name="TextBox 5">
            <a:extLst>
              <a:ext uri="{FF2B5EF4-FFF2-40B4-BE49-F238E27FC236}">
                <a16:creationId xmlns:a16="http://schemas.microsoft.com/office/drawing/2014/main" id="{47D10F73-1E61-4FB1-991D-4C0AE6FCBD4F}"/>
              </a:ext>
            </a:extLst>
          </p:cNvPr>
          <p:cNvSpPr txBox="1"/>
          <p:nvPr/>
        </p:nvSpPr>
        <p:spPr>
          <a:xfrm>
            <a:off x="1655252" y="1955087"/>
            <a:ext cx="8484389" cy="1015663"/>
          </a:xfrm>
          <a:prstGeom prst="rect">
            <a:avLst/>
          </a:prstGeom>
          <a:noFill/>
        </p:spPr>
        <p:txBody>
          <a:bodyPr wrap="square">
            <a:spAutoFit/>
          </a:bodyPr>
          <a:lstStyle/>
          <a:p>
            <a:pPr algn="ctr"/>
            <a:r>
              <a:rPr lang="en-US" sz="2000" dirty="0"/>
              <a:t>Kay was inspired by the concepts in </a:t>
            </a:r>
            <a:r>
              <a:rPr lang="en-US" sz="2000" dirty="0">
                <a:solidFill>
                  <a:srgbClr val="FF0000"/>
                </a:solidFill>
              </a:rPr>
              <a:t>Sketchpad</a:t>
            </a:r>
            <a:r>
              <a:rPr lang="en-US" sz="2000" dirty="0"/>
              <a:t>, </a:t>
            </a:r>
            <a:r>
              <a:rPr lang="en-US" sz="2000" dirty="0" err="1">
                <a:solidFill>
                  <a:srgbClr val="FF0000"/>
                </a:solidFill>
              </a:rPr>
              <a:t>Simula</a:t>
            </a:r>
            <a:r>
              <a:rPr lang="en-US" sz="2000" dirty="0"/>
              <a:t>, and the fledgling </a:t>
            </a:r>
            <a:r>
              <a:rPr lang="en-US" sz="2000" dirty="0">
                <a:solidFill>
                  <a:srgbClr val="FF0000"/>
                </a:solidFill>
              </a:rPr>
              <a:t>ARPANET</a:t>
            </a:r>
            <a:r>
              <a:rPr lang="en-US" sz="2000" dirty="0"/>
              <a:t> and combined these concepts with his own background in mathematics and biology.</a:t>
            </a:r>
          </a:p>
        </p:txBody>
      </p:sp>
      <p:sp>
        <p:nvSpPr>
          <p:cNvPr id="10" name="TextBox 9">
            <a:extLst>
              <a:ext uri="{FF2B5EF4-FFF2-40B4-BE49-F238E27FC236}">
                <a16:creationId xmlns:a16="http://schemas.microsoft.com/office/drawing/2014/main" id="{E346C6BC-06EF-4CEC-BDED-7513213270CA}"/>
              </a:ext>
            </a:extLst>
          </p:cNvPr>
          <p:cNvSpPr txBox="1"/>
          <p:nvPr/>
        </p:nvSpPr>
        <p:spPr>
          <a:xfrm>
            <a:off x="779218" y="5787525"/>
            <a:ext cx="10236456" cy="400110"/>
          </a:xfrm>
          <a:prstGeom prst="rect">
            <a:avLst/>
          </a:prstGeom>
          <a:noFill/>
        </p:spPr>
        <p:txBody>
          <a:bodyPr wrap="square">
            <a:spAutoFit/>
          </a:bodyPr>
          <a:lstStyle/>
          <a:p>
            <a:pPr algn="ctr"/>
            <a:r>
              <a:rPr lang="en-US" sz="2000" dirty="0"/>
              <a:t>Alan started designing a language – Smalltalk - that would embody these principles.</a:t>
            </a:r>
          </a:p>
        </p:txBody>
      </p:sp>
      <p:grpSp>
        <p:nvGrpSpPr>
          <p:cNvPr id="13" name="Group 12">
            <a:extLst>
              <a:ext uri="{FF2B5EF4-FFF2-40B4-BE49-F238E27FC236}">
                <a16:creationId xmlns:a16="http://schemas.microsoft.com/office/drawing/2014/main" id="{8BE43DA3-737C-4DFF-B0B6-B337414FF571}"/>
              </a:ext>
            </a:extLst>
          </p:cNvPr>
          <p:cNvGrpSpPr/>
          <p:nvPr/>
        </p:nvGrpSpPr>
        <p:grpSpPr>
          <a:xfrm>
            <a:off x="977772" y="2970750"/>
            <a:ext cx="8995321" cy="1395413"/>
            <a:chOff x="427827" y="2760968"/>
            <a:chExt cx="8995321" cy="1395413"/>
          </a:xfrm>
        </p:grpSpPr>
        <p:sp>
          <p:nvSpPr>
            <p:cNvPr id="7" name="TextBox 6">
              <a:extLst>
                <a:ext uri="{FF2B5EF4-FFF2-40B4-BE49-F238E27FC236}">
                  <a16:creationId xmlns:a16="http://schemas.microsoft.com/office/drawing/2014/main" id="{A1D7B2FF-5D03-4B09-B532-D45F4D358AFB}"/>
                </a:ext>
              </a:extLst>
            </p:cNvPr>
            <p:cNvSpPr txBox="1"/>
            <p:nvPr/>
          </p:nvSpPr>
          <p:spPr>
            <a:xfrm>
              <a:off x="1668962" y="3104731"/>
              <a:ext cx="7754186" cy="707886"/>
            </a:xfrm>
            <a:prstGeom prst="rect">
              <a:avLst/>
            </a:prstGeom>
            <a:noFill/>
          </p:spPr>
          <p:txBody>
            <a:bodyPr wrap="square">
              <a:spAutoFit/>
            </a:bodyPr>
            <a:lstStyle/>
            <a:p>
              <a:pPr algn="ctr"/>
              <a:r>
                <a:rPr lang="en-US" sz="2000" dirty="0"/>
                <a:t>"I thought of objects being like biological cells and/or individual computers on a network, only able to communicate with messages"</a:t>
              </a:r>
            </a:p>
          </p:txBody>
        </p:sp>
        <p:pic>
          <p:nvPicPr>
            <p:cNvPr id="12" name="Picture 11" descr="A close-up of the moon and the earth&#10;&#10;Description automatically generated with medium confidence">
              <a:extLst>
                <a:ext uri="{FF2B5EF4-FFF2-40B4-BE49-F238E27FC236}">
                  <a16:creationId xmlns:a16="http://schemas.microsoft.com/office/drawing/2014/main" id="{1405F167-A213-44C8-AA80-5850C3C63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7" y="2760968"/>
              <a:ext cx="1276350" cy="1395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14218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2E034F-9CB3-45D0-966F-035C35AC471E}"/>
              </a:ext>
            </a:extLst>
          </p:cNvPr>
          <p:cNvSpPr/>
          <p:nvPr/>
        </p:nvSpPr>
        <p:spPr>
          <a:xfrm>
            <a:off x="3281808" y="3181464"/>
            <a:ext cx="573078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D6393F44-FA23-4054-9159-3B44EA10256E}"/>
              </a:ext>
            </a:extLst>
          </p:cNvPr>
          <p:cNvSpPr/>
          <p:nvPr/>
        </p:nvSpPr>
        <p:spPr>
          <a:xfrm>
            <a:off x="3280610" y="3182650"/>
            <a:ext cx="573292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16C5317-27C3-46FC-84C3-72784495C137}"/>
              </a:ext>
            </a:extLst>
          </p:cNvPr>
          <p:cNvGrpSpPr/>
          <p:nvPr/>
        </p:nvGrpSpPr>
        <p:grpSpPr>
          <a:xfrm>
            <a:off x="2025968" y="1164673"/>
            <a:ext cx="8249000" cy="1757066"/>
            <a:chOff x="-4234113" y="6073829"/>
            <a:chExt cx="8249000" cy="1757066"/>
          </a:xfrm>
        </p:grpSpPr>
        <p:sp>
          <p:nvSpPr>
            <p:cNvPr id="15" name="TextBox 14">
              <a:extLst>
                <a:ext uri="{FF2B5EF4-FFF2-40B4-BE49-F238E27FC236}">
                  <a16:creationId xmlns:a16="http://schemas.microsoft.com/office/drawing/2014/main" id="{F89A04C8-CEC1-44A1-A7F0-1803D4704351}"/>
                </a:ext>
              </a:extLst>
            </p:cNvPr>
            <p:cNvSpPr txBox="1"/>
            <p:nvPr/>
          </p:nvSpPr>
          <p:spPr>
            <a:xfrm>
              <a:off x="-4234113" y="7369230"/>
              <a:ext cx="8249000" cy="461665"/>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What are some use cases for subtype polymorphism?</a:t>
              </a:r>
              <a:endParaRPr lang="en-US" sz="2400" dirty="0">
                <a:latin typeface="Corbel" panose="020B0503020204020204" pitchFamily="34" charset="0"/>
                <a:cs typeface="Cordia New" panose="020B0502040204020203" pitchFamily="34" charset="-34"/>
              </a:endParaRPr>
            </a:p>
          </p:txBody>
        </p:sp>
        <p:pic>
          <p:nvPicPr>
            <p:cNvPr id="16" name="Picture 15" descr="Shape&#10;&#10;Description automatically generated with low confidence">
              <a:extLst>
                <a:ext uri="{FF2B5EF4-FFF2-40B4-BE49-F238E27FC236}">
                  <a16:creationId xmlns:a16="http://schemas.microsoft.com/office/drawing/2014/main" id="{FBD76F5F-BD2B-4C2B-9AF4-DA4F5BE7B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66" y="6073829"/>
              <a:ext cx="956688" cy="956688"/>
            </a:xfrm>
            <a:prstGeom prst="rect">
              <a:avLst/>
            </a:prstGeom>
            <a:ln>
              <a:noFill/>
            </a:ln>
            <a:effectLst>
              <a:outerShdw blurRad="292100" dist="139700" dir="2700000" algn="tl" rotWithShape="0">
                <a:srgbClr val="333333">
                  <a:alpha val="65000"/>
                </a:srgbClr>
              </a:outerShdw>
            </a:effectLst>
          </p:spPr>
        </p:pic>
      </p:grpSp>
      <p:sp>
        <p:nvSpPr>
          <p:cNvPr id="9" name="Title 45">
            <a:extLst>
              <a:ext uri="{FF2B5EF4-FFF2-40B4-BE49-F238E27FC236}">
                <a16:creationId xmlns:a16="http://schemas.microsoft.com/office/drawing/2014/main" id="{BC4D4966-27E9-4577-987B-818C738E1D64}"/>
              </a:ext>
            </a:extLst>
          </p:cNvPr>
          <p:cNvSpPr txBox="1">
            <a:spLocks noGrp="1"/>
          </p:cNvSpPr>
          <p:nvPr>
            <p:ph type="title"/>
          </p:nvPr>
        </p:nvSpPr>
        <p:spPr>
          <a:xfrm>
            <a:off x="106279" y="152209"/>
            <a:ext cx="11979442" cy="590931"/>
          </a:xfrm>
          <a:prstGeom prst="rect">
            <a:avLst/>
          </a:prstGeom>
          <a:noFill/>
        </p:spPr>
        <p:txBody>
          <a:bodyPr wrap="square">
            <a:spAutoFit/>
          </a:bodyPr>
          <a:lstStyle/>
          <a:p>
            <a:pPr algn="ctr"/>
            <a:r>
              <a:rPr lang="en-US" sz="3600" dirty="0"/>
              <a:t>Uses for Subtype Polymorphism</a:t>
            </a:r>
          </a:p>
        </p:txBody>
      </p:sp>
      <p:grpSp>
        <p:nvGrpSpPr>
          <p:cNvPr id="3" name="Group 2">
            <a:extLst>
              <a:ext uri="{FF2B5EF4-FFF2-40B4-BE49-F238E27FC236}">
                <a16:creationId xmlns:a16="http://schemas.microsoft.com/office/drawing/2014/main" id="{1E954A1F-6523-4B13-A4EB-DFF5EBE6F4B7}"/>
              </a:ext>
            </a:extLst>
          </p:cNvPr>
          <p:cNvGrpSpPr/>
          <p:nvPr/>
        </p:nvGrpSpPr>
        <p:grpSpPr>
          <a:xfrm>
            <a:off x="282742" y="868623"/>
            <a:ext cx="5813258" cy="5880905"/>
            <a:chOff x="282742" y="868623"/>
            <a:chExt cx="5813258" cy="5880905"/>
          </a:xfrm>
        </p:grpSpPr>
        <p:sp>
          <p:nvSpPr>
            <p:cNvPr id="5" name="TextBox 4">
              <a:extLst>
                <a:ext uri="{FF2B5EF4-FFF2-40B4-BE49-F238E27FC236}">
                  <a16:creationId xmlns:a16="http://schemas.microsoft.com/office/drawing/2014/main" id="{B8C13511-5C34-4558-A618-4D42C037BBBA}"/>
                </a:ext>
              </a:extLst>
            </p:cNvPr>
            <p:cNvSpPr txBox="1"/>
            <p:nvPr/>
          </p:nvSpPr>
          <p:spPr>
            <a:xfrm>
              <a:off x="282742" y="1394216"/>
              <a:ext cx="5813258" cy="535531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FF0000"/>
                  </a:solidFill>
                  <a:latin typeface="Consolas" panose="020B0609020204030204" pitchFamily="49" charset="0"/>
                </a:rPr>
                <a:t>Enemy</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void </a:t>
              </a:r>
              <a:r>
                <a:rPr lang="en-US" dirty="0" err="1">
                  <a:latin typeface="Consolas" panose="020B0609020204030204" pitchFamily="49" charset="0"/>
                </a:rPr>
                <a:t>takeAction</a:t>
              </a:r>
              <a:r>
                <a:rPr lang="en-US" dirty="0">
                  <a:latin typeface="Consolas" panose="020B0609020204030204" pitchFamily="49" charset="0"/>
                </a:rPr>
                <a:t>() = 0;</a:t>
              </a:r>
            </a:p>
            <a:p>
              <a:r>
                <a:rPr lang="en-US" dirty="0">
                  <a:latin typeface="Consolas" panose="020B0609020204030204" pitchFamily="49" charset="0"/>
                </a:rPr>
                <a:t>  virtual void damage(int hp) { ...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Zombie</a:t>
              </a:r>
              <a:r>
                <a:rPr lang="en-US" dirty="0">
                  <a:latin typeface="Consolas" panose="020B0609020204030204" pitchFamily="49" charset="0"/>
                </a:rPr>
                <a:t>: public </a:t>
              </a:r>
              <a:r>
                <a:rPr lang="en-US" dirty="0">
                  <a:solidFill>
                    <a:srgbClr val="FF0000"/>
                  </a:solidFill>
                  <a:latin typeface="Consolas" panose="020B0609020204030204" pitchFamily="49" charset="0"/>
                </a:rPr>
                <a:t>Enemy</a:t>
              </a:r>
              <a:r>
                <a:rPr lang="en-US" dirty="0">
                  <a:latin typeface="Consolas" panose="020B0609020204030204" pitchFamily="49" charset="0"/>
                </a:rPr>
                <a:t> {</a:t>
              </a:r>
            </a:p>
            <a:p>
              <a:r>
                <a:rPr lang="en-US" dirty="0">
                  <a:latin typeface="Consolas" panose="020B0609020204030204" pitchFamily="49" charset="0"/>
                </a:rPr>
                <a:t>  virtual void </a:t>
              </a:r>
              <a:r>
                <a:rPr lang="en-US" dirty="0" err="1">
                  <a:latin typeface="Consolas" panose="020B0609020204030204" pitchFamily="49" charset="0"/>
                </a:rPr>
                <a:t>takeAction</a:t>
              </a:r>
              <a:r>
                <a:rPr lang="en-US" dirty="0">
                  <a:latin typeface="Consolas" panose="020B0609020204030204" pitchFamily="49" charset="0"/>
                </a:rPr>
                <a:t>() { ...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Demon</a:t>
              </a:r>
              <a:r>
                <a:rPr lang="en-US" dirty="0">
                  <a:latin typeface="Consolas" panose="020B0609020204030204" pitchFamily="49" charset="0"/>
                </a:rPr>
                <a:t>: public </a:t>
              </a:r>
              <a:r>
                <a:rPr lang="en-US" dirty="0">
                  <a:solidFill>
                    <a:srgbClr val="FF0000"/>
                  </a:solidFill>
                  <a:latin typeface="Consolas" panose="020B0609020204030204" pitchFamily="49" charset="0"/>
                </a:rPr>
                <a:t>Enemy</a:t>
              </a:r>
              <a:r>
                <a:rPr lang="en-US" dirty="0">
                  <a:latin typeface="Consolas" panose="020B0609020204030204" pitchFamily="49" charset="0"/>
                </a:rPr>
                <a:t> {</a:t>
              </a:r>
            </a:p>
            <a:p>
              <a:r>
                <a:rPr lang="en-US" dirty="0">
                  <a:latin typeface="Consolas" panose="020B0609020204030204" pitchFamily="49" charset="0"/>
                </a:rPr>
                <a:t>  virtual void </a:t>
              </a:r>
              <a:r>
                <a:rPr lang="en-US" dirty="0" err="1">
                  <a:latin typeface="Consolas" panose="020B0609020204030204" pitchFamily="49" charset="0"/>
                </a:rPr>
                <a:t>takeAction</a:t>
              </a:r>
              <a:r>
                <a:rPr lang="en-US" dirty="0">
                  <a:latin typeface="Consolas" panose="020B0609020204030204" pitchFamily="49" charset="0"/>
                </a:rPr>
                <a:t>() { ...}</a:t>
              </a:r>
            </a:p>
            <a:p>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processAllEnemies</a:t>
              </a:r>
              <a:r>
                <a:rPr lang="en-US" dirty="0">
                  <a:solidFill>
                    <a:srgbClr val="0070C0"/>
                  </a:solidFill>
                  <a:latin typeface="Consolas" panose="020B0609020204030204" pitchFamily="49" charset="0"/>
                </a:rPr>
                <a:t>(vector&lt;</a:t>
              </a:r>
              <a:r>
                <a:rPr lang="en-US" dirty="0">
                  <a:solidFill>
                    <a:srgbClr val="FF0000"/>
                  </a:solidFill>
                  <a:latin typeface="Consolas" panose="020B0609020204030204" pitchFamily="49" charset="0"/>
                </a:rPr>
                <a:t>Enemy</a:t>
              </a:r>
              <a:r>
                <a:rPr lang="en-US" dirty="0">
                  <a:solidFill>
                    <a:srgbClr val="0070C0"/>
                  </a:solidFill>
                  <a:latin typeface="Consolas" panose="020B0609020204030204" pitchFamily="49" charset="0"/>
                </a:rPr>
                <a:t> *&gt;&amp; v) {</a:t>
              </a:r>
            </a:p>
            <a:p>
              <a:r>
                <a:rPr lang="en-US" dirty="0">
                  <a:solidFill>
                    <a:srgbClr val="0070C0"/>
                  </a:solidFill>
                  <a:latin typeface="Consolas" panose="020B0609020204030204" pitchFamily="49" charset="0"/>
                </a:rPr>
                <a:t>  for (Enemy* e: v)</a:t>
              </a:r>
            </a:p>
            <a:p>
              <a:r>
                <a:rPr lang="en-US" dirty="0">
                  <a:solidFill>
                    <a:srgbClr val="0070C0"/>
                  </a:solidFill>
                  <a:latin typeface="Consolas" panose="020B0609020204030204" pitchFamily="49" charset="0"/>
                </a:rPr>
                <a:t>    e-&gt;</a:t>
              </a:r>
              <a:r>
                <a:rPr lang="en-US" dirty="0" err="1">
                  <a:solidFill>
                    <a:srgbClr val="0070C0"/>
                  </a:solidFill>
                  <a:latin typeface="Consolas" panose="020B0609020204030204" pitchFamily="49" charset="0"/>
                </a:rPr>
                <a:t>takeAction</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p:txBody>
        </p:sp>
        <p:sp>
          <p:nvSpPr>
            <p:cNvPr id="2" name="TextBox 1">
              <a:extLst>
                <a:ext uri="{FF2B5EF4-FFF2-40B4-BE49-F238E27FC236}">
                  <a16:creationId xmlns:a16="http://schemas.microsoft.com/office/drawing/2014/main" id="{DB93ED3B-57E8-408D-B848-1E43F52F32F5}"/>
                </a:ext>
              </a:extLst>
            </p:cNvPr>
            <p:cNvSpPr txBox="1"/>
            <p:nvPr/>
          </p:nvSpPr>
          <p:spPr>
            <a:xfrm>
              <a:off x="1533066" y="868623"/>
              <a:ext cx="3965829" cy="461665"/>
            </a:xfrm>
            <a:prstGeom prst="rect">
              <a:avLst/>
            </a:prstGeom>
            <a:noFill/>
          </p:spPr>
          <p:txBody>
            <a:bodyPr wrap="none" rtlCol="0">
              <a:spAutoFit/>
            </a:bodyPr>
            <a:lstStyle/>
            <a:p>
              <a:pPr algn="ctr"/>
              <a:r>
                <a:rPr lang="en-US" sz="2400" dirty="0">
                  <a:latin typeface="+mj-lt"/>
                  <a:cs typeface="Times New Roman" pitchFamily="18" charset="0"/>
                </a:rPr>
                <a:t>Video Games and Simulations</a:t>
              </a:r>
            </a:p>
          </p:txBody>
        </p:sp>
      </p:grpSp>
      <p:grpSp>
        <p:nvGrpSpPr>
          <p:cNvPr id="4" name="Group 3">
            <a:extLst>
              <a:ext uri="{FF2B5EF4-FFF2-40B4-BE49-F238E27FC236}">
                <a16:creationId xmlns:a16="http://schemas.microsoft.com/office/drawing/2014/main" id="{EE82BE3E-24B4-467F-ABD9-EBD00F6F387C}"/>
              </a:ext>
            </a:extLst>
          </p:cNvPr>
          <p:cNvGrpSpPr/>
          <p:nvPr/>
        </p:nvGrpSpPr>
        <p:grpSpPr>
          <a:xfrm>
            <a:off x="6330616" y="868623"/>
            <a:ext cx="5658853" cy="5916252"/>
            <a:chOff x="6330616" y="868623"/>
            <a:chExt cx="5658853" cy="5916252"/>
          </a:xfrm>
        </p:grpSpPr>
        <p:sp>
          <p:nvSpPr>
            <p:cNvPr id="7" name="TextBox 6">
              <a:extLst>
                <a:ext uri="{FF2B5EF4-FFF2-40B4-BE49-F238E27FC236}">
                  <a16:creationId xmlns:a16="http://schemas.microsoft.com/office/drawing/2014/main" id="{E8D77617-C648-4C51-95DA-A169EEFDE5C2}"/>
                </a:ext>
              </a:extLst>
            </p:cNvPr>
            <p:cNvSpPr txBox="1"/>
            <p:nvPr/>
          </p:nvSpPr>
          <p:spPr>
            <a:xfrm>
              <a:off x="6330616" y="1398785"/>
              <a:ext cx="5658853" cy="538609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FF000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void draw() = 0;</a:t>
              </a:r>
            </a:p>
            <a:p>
              <a:r>
                <a:rPr lang="en-US" dirty="0">
                  <a:latin typeface="Consolas" panose="020B0609020204030204" pitchFamily="49" charset="0"/>
                </a:rPr>
                <a:t>  virtual void rotate(double angle) = 0;</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Circle</a:t>
              </a:r>
              <a:r>
                <a:rPr lang="en-US" dirty="0">
                  <a:latin typeface="Consolas" panose="020B0609020204030204" pitchFamily="49" charset="0"/>
                </a:rPr>
                <a:t>: public </a:t>
              </a:r>
              <a:r>
                <a:rPr lang="en-US" dirty="0">
                  <a:solidFill>
                    <a:srgbClr val="FF000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  virtual void draw() { ... }</a:t>
              </a:r>
            </a:p>
            <a:p>
              <a:r>
                <a:rPr lang="en-US" dirty="0">
                  <a:latin typeface="Consolas" panose="020B0609020204030204" pitchFamily="49" charset="0"/>
                </a:rPr>
                <a:t>  virtual void rotate(double angle) { ...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Square</a:t>
              </a:r>
              <a:r>
                <a:rPr lang="en-US" dirty="0">
                  <a:latin typeface="Consolas" panose="020B0609020204030204" pitchFamily="49" charset="0"/>
                </a:rPr>
                <a:t>: public </a:t>
              </a:r>
              <a:r>
                <a:rPr lang="en-US" dirty="0">
                  <a:solidFill>
                    <a:srgbClr val="FF000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  virtual void draw() { ... }</a:t>
              </a:r>
            </a:p>
            <a:p>
              <a:r>
                <a:rPr lang="en-US" dirty="0">
                  <a:latin typeface="Consolas" panose="020B0609020204030204" pitchFamily="49" charset="0"/>
                </a:rPr>
                <a:t>  virtual void rotate(double angle) { ...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displayAllShapes</a:t>
              </a:r>
              <a:r>
                <a:rPr lang="en-US" dirty="0">
                  <a:solidFill>
                    <a:srgbClr val="0070C0"/>
                  </a:solidFill>
                  <a:latin typeface="Consolas" panose="020B0609020204030204" pitchFamily="49" charset="0"/>
                </a:rPr>
                <a:t>(vector&lt;</a:t>
              </a:r>
              <a:r>
                <a:rPr lang="en-US" dirty="0">
                  <a:solidFill>
                    <a:srgbClr val="FF0000"/>
                  </a:solidFill>
                  <a:latin typeface="Consolas" panose="020B0609020204030204" pitchFamily="49" charset="0"/>
                </a:rPr>
                <a:t>Shape</a:t>
              </a:r>
              <a:r>
                <a:rPr lang="en-US" dirty="0">
                  <a:solidFill>
                    <a:srgbClr val="0070C0"/>
                  </a:solidFill>
                  <a:latin typeface="Consolas" panose="020B0609020204030204" pitchFamily="49" charset="0"/>
                </a:rPr>
                <a:t> *&gt;&amp; v) {</a:t>
              </a:r>
            </a:p>
            <a:p>
              <a:r>
                <a:rPr lang="en-US" dirty="0">
                  <a:solidFill>
                    <a:srgbClr val="0070C0"/>
                  </a:solidFill>
                  <a:latin typeface="Consolas" panose="020B0609020204030204" pitchFamily="49" charset="0"/>
                </a:rPr>
                <a:t>  for (Shape* e: v)</a:t>
              </a:r>
            </a:p>
            <a:p>
              <a:r>
                <a:rPr lang="en-US" dirty="0">
                  <a:solidFill>
                    <a:srgbClr val="0070C0"/>
                  </a:solidFill>
                  <a:latin typeface="Consolas" panose="020B0609020204030204" pitchFamily="49" charset="0"/>
                </a:rPr>
                <a:t>    e-&gt;draw();</a:t>
              </a:r>
            </a:p>
            <a:p>
              <a:r>
                <a:rPr lang="en-US" dirty="0">
                  <a:solidFill>
                    <a:srgbClr val="0070C0"/>
                  </a:solidFill>
                  <a:latin typeface="Consolas" panose="020B0609020204030204" pitchFamily="49" charset="0"/>
                </a:rPr>
                <a:t>}</a:t>
              </a:r>
            </a:p>
          </p:txBody>
        </p:sp>
        <p:sp>
          <p:nvSpPr>
            <p:cNvPr id="8" name="TextBox 7">
              <a:extLst>
                <a:ext uri="{FF2B5EF4-FFF2-40B4-BE49-F238E27FC236}">
                  <a16:creationId xmlns:a16="http://schemas.microsoft.com/office/drawing/2014/main" id="{A7C94623-B43A-4FAC-9724-CA3AF4F0F01C}"/>
                </a:ext>
              </a:extLst>
            </p:cNvPr>
            <p:cNvSpPr txBox="1"/>
            <p:nvPr/>
          </p:nvSpPr>
          <p:spPr>
            <a:xfrm>
              <a:off x="7859045" y="868623"/>
              <a:ext cx="2601995" cy="461665"/>
            </a:xfrm>
            <a:prstGeom prst="rect">
              <a:avLst/>
            </a:prstGeom>
            <a:noFill/>
          </p:spPr>
          <p:txBody>
            <a:bodyPr wrap="none" rtlCol="0">
              <a:spAutoFit/>
            </a:bodyPr>
            <a:lstStyle/>
            <a:p>
              <a:pPr algn="ctr"/>
              <a:r>
                <a:rPr lang="en-US" sz="2400" dirty="0">
                  <a:latin typeface="+mj-lt"/>
                  <a:cs typeface="Times New Roman" pitchFamily="18" charset="0"/>
                </a:rPr>
                <a:t>Graphics Programs</a:t>
              </a:r>
            </a:p>
          </p:txBody>
        </p:sp>
      </p:grpSp>
    </p:spTree>
    <p:extLst>
      <p:ext uri="{BB962C8B-B14F-4D97-AF65-F5344CB8AC3E}">
        <p14:creationId xmlns:p14="http://schemas.microsoft.com/office/powerpoint/2010/main" val="27342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9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Subtype Polymorphism</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28" y="175846"/>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29749" y="486491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486610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A01F658-A2B2-41FA-9B3C-11C3037E82EC}"/>
              </a:ext>
            </a:extLst>
          </p:cNvPr>
          <p:cNvSpPr txBox="1"/>
          <p:nvPr/>
        </p:nvSpPr>
        <p:spPr>
          <a:xfrm>
            <a:off x="6674046" y="3481189"/>
            <a:ext cx="5251744" cy="830997"/>
          </a:xfrm>
          <a:prstGeom prst="rect">
            <a:avLst/>
          </a:prstGeom>
          <a:noFill/>
        </p:spPr>
        <p:txBody>
          <a:bodyPr wrap="square">
            <a:spAutoFit/>
          </a:bodyPr>
          <a:lstStyle/>
          <a:p>
            <a:pPr algn="ctr"/>
            <a:r>
              <a:rPr lang="en-US" sz="2400" dirty="0"/>
              <a:t>Does this program use subtype polymorphism? Why or why not?</a:t>
            </a:r>
          </a:p>
        </p:txBody>
      </p:sp>
      <p:sp>
        <p:nvSpPr>
          <p:cNvPr id="33" name="Rectangle 32">
            <a:extLst>
              <a:ext uri="{FF2B5EF4-FFF2-40B4-BE49-F238E27FC236}">
                <a16:creationId xmlns:a16="http://schemas.microsoft.com/office/drawing/2014/main" id="{E15F5E68-8463-4752-8FCC-6973E8D8C417}"/>
              </a:ext>
            </a:extLst>
          </p:cNvPr>
          <p:cNvSpPr/>
          <p:nvPr/>
        </p:nvSpPr>
        <p:spPr>
          <a:xfrm>
            <a:off x="159558" y="721895"/>
            <a:ext cx="6743939" cy="606391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trait Shape {</a:t>
            </a:r>
          </a:p>
          <a:p>
            <a:r>
              <a:rPr lang="en-US" dirty="0">
                <a:latin typeface="Consolas" panose="020B0609020204030204" pitchFamily="49" charset="0"/>
              </a:rPr>
              <a:t>  def </a:t>
            </a:r>
            <a:r>
              <a:rPr lang="en-US" dirty="0" err="1">
                <a:latin typeface="Consolas" panose="020B0609020204030204" pitchFamily="49" charset="0"/>
              </a:rPr>
              <a:t>getArea</a:t>
            </a:r>
            <a:r>
              <a:rPr lang="en-US" dirty="0">
                <a:latin typeface="Consolas" panose="020B0609020204030204" pitchFamily="49" charset="0"/>
              </a:rPr>
              <a:t>(): Double</a:t>
            </a:r>
          </a:p>
          <a:p>
            <a:r>
              <a:rPr lang="en-US" dirty="0">
                <a:latin typeface="Consolas" panose="020B0609020204030204" pitchFamily="49" charset="0"/>
              </a:rPr>
              <a:t>  def </a:t>
            </a:r>
            <a:r>
              <a:rPr lang="en-US" dirty="0" err="1">
                <a:latin typeface="Consolas" panose="020B0609020204030204" pitchFamily="49" charset="0"/>
              </a:rPr>
              <a:t>getPerim</a:t>
            </a:r>
            <a:r>
              <a:rPr lang="en-US" dirty="0">
                <a:latin typeface="Consolas" panose="020B0609020204030204" pitchFamily="49" charset="0"/>
              </a:rPr>
              <a:t>(): Double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Square(side: Double) extends Shape {</a:t>
            </a:r>
          </a:p>
          <a:p>
            <a:r>
              <a:rPr lang="en-US" dirty="0">
                <a:latin typeface="Consolas" panose="020B0609020204030204" pitchFamily="49" charset="0"/>
              </a:rPr>
              <a:t>  override def </a:t>
            </a:r>
            <a:r>
              <a:rPr lang="en-US" dirty="0" err="1">
                <a:latin typeface="Consolas" panose="020B0609020204030204" pitchFamily="49" charset="0"/>
              </a:rPr>
              <a:t>getArea</a:t>
            </a:r>
            <a:r>
              <a:rPr lang="en-US" dirty="0">
                <a:latin typeface="Consolas" panose="020B0609020204030204" pitchFamily="49" charset="0"/>
              </a:rPr>
              <a:t>(): Double = side * side</a:t>
            </a:r>
          </a:p>
          <a:p>
            <a:r>
              <a:rPr lang="en-US" dirty="0">
                <a:latin typeface="Consolas" panose="020B0609020204030204" pitchFamily="49" charset="0"/>
              </a:rPr>
              <a:t>  override def </a:t>
            </a:r>
            <a:r>
              <a:rPr lang="en-US" dirty="0" err="1">
                <a:latin typeface="Consolas" panose="020B0609020204030204" pitchFamily="49" charset="0"/>
              </a:rPr>
              <a:t>getPerim</a:t>
            </a:r>
            <a:r>
              <a:rPr lang="en-US" dirty="0">
                <a:latin typeface="Consolas" panose="020B0609020204030204" pitchFamily="49" charset="0"/>
              </a:rPr>
              <a:t>(): Double = 4 * side</a:t>
            </a:r>
          </a:p>
          <a:p>
            <a:r>
              <a:rPr lang="en-US" dirty="0">
                <a:latin typeface="Consolas" panose="020B0609020204030204" pitchFamily="49" charset="0"/>
              </a:rPr>
              <a:t>}</a:t>
            </a:r>
          </a:p>
          <a:p>
            <a:r>
              <a:rPr lang="en-US" dirty="0">
                <a:latin typeface="Consolas" panose="020B0609020204030204" pitchFamily="49" charset="0"/>
              </a:rPr>
              <a:t>class Circle(r: Double) extends Shape {</a:t>
            </a:r>
          </a:p>
          <a:p>
            <a:r>
              <a:rPr lang="en-US" dirty="0">
                <a:latin typeface="Consolas" panose="020B0609020204030204" pitchFamily="49" charset="0"/>
              </a:rPr>
              <a:t>  override def </a:t>
            </a:r>
            <a:r>
              <a:rPr lang="en-US" dirty="0" err="1">
                <a:latin typeface="Consolas" panose="020B0609020204030204" pitchFamily="49" charset="0"/>
              </a:rPr>
              <a:t>getArea</a:t>
            </a:r>
            <a:r>
              <a:rPr lang="en-US" dirty="0">
                <a:latin typeface="Consolas" panose="020B0609020204030204" pitchFamily="49" charset="0"/>
              </a:rPr>
              <a:t>(): Double = </a:t>
            </a:r>
            <a:r>
              <a:rPr lang="en-US" dirty="0" err="1">
                <a:latin typeface="Consolas" panose="020B0609020204030204" pitchFamily="49" charset="0"/>
              </a:rPr>
              <a:t>Math.PI</a:t>
            </a:r>
            <a:r>
              <a:rPr lang="en-US" dirty="0">
                <a:latin typeface="Consolas" panose="020B0609020204030204" pitchFamily="49" charset="0"/>
              </a:rPr>
              <a:t> * r * r</a:t>
            </a:r>
          </a:p>
          <a:p>
            <a:r>
              <a:rPr lang="en-US" dirty="0">
                <a:latin typeface="Consolas" panose="020B0609020204030204" pitchFamily="49" charset="0"/>
              </a:rPr>
              <a:t>  override def </a:t>
            </a:r>
            <a:r>
              <a:rPr lang="en-US" dirty="0" err="1">
                <a:latin typeface="Consolas" panose="020B0609020204030204" pitchFamily="49" charset="0"/>
              </a:rPr>
              <a:t>getPerim</a:t>
            </a:r>
            <a:r>
              <a:rPr lang="en-US" dirty="0">
                <a:latin typeface="Consolas" panose="020B0609020204030204" pitchFamily="49" charset="0"/>
              </a:rPr>
              <a:t>(): Double = 2 * </a:t>
            </a:r>
            <a:r>
              <a:rPr lang="en-US" dirty="0" err="1">
                <a:latin typeface="Consolas" panose="020B0609020204030204" pitchFamily="49" charset="0"/>
              </a:rPr>
              <a:t>Math.PI</a:t>
            </a:r>
            <a:r>
              <a:rPr lang="en-US" dirty="0">
                <a:latin typeface="Consolas" panose="020B0609020204030204" pitchFamily="49" charset="0"/>
              </a:rPr>
              <a:t> * r</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printStats</a:t>
            </a:r>
            <a:r>
              <a:rPr lang="en-US" dirty="0">
                <a:latin typeface="Consolas" panose="020B0609020204030204" pitchFamily="49" charset="0"/>
              </a:rPr>
              <a:t>[T &lt;: Shape](s: T): Unit = {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("The area is: " + </a:t>
            </a:r>
            <a:r>
              <a:rPr lang="en-US" dirty="0" err="1">
                <a:latin typeface="Consolas" panose="020B0609020204030204" pitchFamily="49" charset="0"/>
              </a:rPr>
              <a:t>s.getArea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("The perimeter is: " + </a:t>
            </a:r>
            <a:r>
              <a:rPr lang="en-US" dirty="0" err="1">
                <a:latin typeface="Consolas" panose="020B0609020204030204" pitchFamily="49" charset="0"/>
              </a:rPr>
              <a:t>s.getPerim</a:t>
            </a:r>
            <a:r>
              <a:rPr lang="en-US" dirty="0">
                <a:latin typeface="Consolas" panose="020B0609020204030204" pitchFamily="49" charset="0"/>
              </a:rPr>
              <a:t>())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err="1">
                <a:latin typeface="Consolas" panose="020B0609020204030204" pitchFamily="49" charset="0"/>
              </a:rPr>
              <a:t>val</a:t>
            </a:r>
            <a:r>
              <a:rPr lang="en-US" dirty="0">
                <a:latin typeface="Consolas" panose="020B0609020204030204" pitchFamily="49" charset="0"/>
              </a:rPr>
              <a:t> square = Square(10.0)</a:t>
            </a:r>
          </a:p>
          <a:p>
            <a:r>
              <a:rPr lang="en-US" dirty="0" err="1">
                <a:latin typeface="Consolas" panose="020B0609020204030204" pitchFamily="49" charset="0"/>
              </a:rPr>
              <a:t>val</a:t>
            </a:r>
            <a:r>
              <a:rPr lang="en-US" dirty="0">
                <a:latin typeface="Consolas" panose="020B0609020204030204" pitchFamily="49" charset="0"/>
              </a:rPr>
              <a:t> circle = Circle(1.0)</a:t>
            </a:r>
          </a:p>
          <a:p>
            <a:r>
              <a:rPr lang="en-US" dirty="0" err="1">
                <a:latin typeface="Consolas" panose="020B0609020204030204" pitchFamily="49" charset="0"/>
              </a:rPr>
              <a:t>printStats</a:t>
            </a:r>
            <a:r>
              <a:rPr lang="en-US" dirty="0">
                <a:latin typeface="Consolas" panose="020B0609020204030204" pitchFamily="49" charset="0"/>
              </a:rPr>
              <a:t>(square)</a:t>
            </a:r>
          </a:p>
          <a:p>
            <a:r>
              <a:rPr lang="en-US" dirty="0" err="1">
                <a:latin typeface="Consolas" panose="020B0609020204030204" pitchFamily="49" charset="0"/>
              </a:rPr>
              <a:t>printStats</a:t>
            </a:r>
            <a:r>
              <a:rPr lang="en-US" dirty="0">
                <a:latin typeface="Consolas" panose="020B0609020204030204" pitchFamily="49" charset="0"/>
              </a:rPr>
              <a:t>(circle)</a:t>
            </a:r>
          </a:p>
        </p:txBody>
      </p:sp>
      <p:sp>
        <p:nvSpPr>
          <p:cNvPr id="25" name="TextBox 24">
            <a:extLst>
              <a:ext uri="{FF2B5EF4-FFF2-40B4-BE49-F238E27FC236}">
                <a16:creationId xmlns:a16="http://schemas.microsoft.com/office/drawing/2014/main" id="{FEFBF4D6-604B-4FEA-A639-4EE5C6810100}"/>
              </a:ext>
            </a:extLst>
          </p:cNvPr>
          <p:cNvSpPr txBox="1"/>
          <p:nvPr/>
        </p:nvSpPr>
        <p:spPr>
          <a:xfrm>
            <a:off x="6963296" y="2311044"/>
            <a:ext cx="4764505" cy="830997"/>
          </a:xfrm>
          <a:prstGeom prst="rect">
            <a:avLst/>
          </a:prstGeom>
          <a:noFill/>
        </p:spPr>
        <p:txBody>
          <a:bodyPr wrap="square">
            <a:spAutoFit/>
          </a:bodyPr>
          <a:lstStyle/>
          <a:p>
            <a:pPr algn="ctr"/>
            <a:r>
              <a:rPr lang="en-US" sz="2400" dirty="0"/>
              <a:t>In this language, a "trait" is the name for an interface.</a:t>
            </a:r>
          </a:p>
        </p:txBody>
      </p:sp>
      <p:sp>
        <p:nvSpPr>
          <p:cNvPr id="26" name="AutoShape 42">
            <a:extLst>
              <a:ext uri="{FF2B5EF4-FFF2-40B4-BE49-F238E27FC236}">
                <a16:creationId xmlns:a16="http://schemas.microsoft.com/office/drawing/2014/main" id="{76059724-30CA-4065-8C76-681A054E4A1C}"/>
              </a:ext>
            </a:extLst>
          </p:cNvPr>
          <p:cNvSpPr>
            <a:spLocks noChangeArrowheads="1"/>
          </p:cNvSpPr>
          <p:nvPr/>
        </p:nvSpPr>
        <p:spPr bwMode="auto">
          <a:xfrm>
            <a:off x="1064795" y="2461643"/>
            <a:ext cx="3826392" cy="1083248"/>
          </a:xfrm>
          <a:prstGeom prst="wedgeRoundRectCallout">
            <a:avLst>
              <a:gd name="adj1" fmla="val -12730"/>
              <a:gd name="adj2" fmla="val 12584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defines a temporary type T, which is a </a:t>
            </a:r>
            <a:r>
              <a:rPr lang="en-US" sz="2000" dirty="0">
                <a:solidFill>
                  <a:schemeClr val="accent4">
                    <a:lumMod val="60000"/>
                    <a:lumOff val="40000"/>
                  </a:schemeClr>
                </a:solidFill>
              </a:rPr>
              <a:t>subtype</a:t>
            </a:r>
            <a:r>
              <a:rPr lang="en-US" sz="2000" dirty="0">
                <a:solidFill>
                  <a:schemeClr val="bg1"/>
                </a:solidFill>
              </a:rPr>
              <a:t> of Shape.</a:t>
            </a:r>
          </a:p>
          <a:p>
            <a:pPr algn="ctr"/>
            <a:r>
              <a:rPr lang="en-US" sz="2000" dirty="0">
                <a:solidFill>
                  <a:schemeClr val="bg1"/>
                </a:solidFill>
              </a:rPr>
              <a:t>That's what </a:t>
            </a:r>
            <a:r>
              <a:rPr lang="en-US" sz="2000" dirty="0">
                <a:solidFill>
                  <a:schemeClr val="accent4">
                    <a:lumMod val="60000"/>
                    <a:lumOff val="40000"/>
                  </a:schemeClr>
                </a:solidFill>
              </a:rPr>
              <a:t>&lt;: </a:t>
            </a:r>
            <a:r>
              <a:rPr lang="en-US" sz="2000" dirty="0">
                <a:solidFill>
                  <a:schemeClr val="bg1"/>
                </a:solidFill>
              </a:rPr>
              <a:t>means.</a:t>
            </a:r>
          </a:p>
        </p:txBody>
      </p:sp>
      <p:sp>
        <p:nvSpPr>
          <p:cNvPr id="27" name="AutoShape 42">
            <a:extLst>
              <a:ext uri="{FF2B5EF4-FFF2-40B4-BE49-F238E27FC236}">
                <a16:creationId xmlns:a16="http://schemas.microsoft.com/office/drawing/2014/main" id="{FBDB7D0F-E2DF-49C6-B224-2759AFA6F69F}"/>
              </a:ext>
            </a:extLst>
          </p:cNvPr>
          <p:cNvSpPr>
            <a:spLocks noChangeArrowheads="1"/>
          </p:cNvSpPr>
          <p:nvPr/>
        </p:nvSpPr>
        <p:spPr bwMode="auto">
          <a:xfrm>
            <a:off x="4423611" y="1001671"/>
            <a:ext cx="4299284" cy="1083248"/>
          </a:xfrm>
          <a:prstGeom prst="wedgeRoundRectCallout">
            <a:avLst>
              <a:gd name="adj1" fmla="val -67056"/>
              <a:gd name="adj2" fmla="val 26690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And this says that whatever shape object is passed in to s must be of type T (a subtype of Shape).</a:t>
            </a:r>
          </a:p>
        </p:txBody>
      </p:sp>
      <p:sp>
        <p:nvSpPr>
          <p:cNvPr id="29" name="AutoShape 42">
            <a:extLst>
              <a:ext uri="{FF2B5EF4-FFF2-40B4-BE49-F238E27FC236}">
                <a16:creationId xmlns:a16="http://schemas.microsoft.com/office/drawing/2014/main" id="{207BDB53-5010-4A7D-94EA-4E3D6145D880}"/>
              </a:ext>
            </a:extLst>
          </p:cNvPr>
          <p:cNvSpPr>
            <a:spLocks noChangeArrowheads="1"/>
          </p:cNvSpPr>
          <p:nvPr/>
        </p:nvSpPr>
        <p:spPr bwMode="auto">
          <a:xfrm>
            <a:off x="2654968" y="126614"/>
            <a:ext cx="3826392" cy="1083248"/>
          </a:xfrm>
          <a:prstGeom prst="wedgeRoundRectCallout">
            <a:avLst>
              <a:gd name="adj1" fmla="val -12730"/>
              <a:gd name="adj2" fmla="val 12584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Since Square implements the Shape interface, it's a subtype of the Shape type!</a:t>
            </a:r>
          </a:p>
        </p:txBody>
      </p:sp>
      <p:sp>
        <p:nvSpPr>
          <p:cNvPr id="30" name="AutoShape 42">
            <a:extLst>
              <a:ext uri="{FF2B5EF4-FFF2-40B4-BE49-F238E27FC236}">
                <a16:creationId xmlns:a16="http://schemas.microsoft.com/office/drawing/2014/main" id="{28219A75-BA77-414A-A66A-5DA93905B4C1}"/>
              </a:ext>
            </a:extLst>
          </p:cNvPr>
          <p:cNvSpPr>
            <a:spLocks noChangeArrowheads="1"/>
          </p:cNvSpPr>
          <p:nvPr/>
        </p:nvSpPr>
        <p:spPr bwMode="auto">
          <a:xfrm>
            <a:off x="4836630" y="2161586"/>
            <a:ext cx="2254274" cy="621467"/>
          </a:xfrm>
          <a:prstGeom prst="wedgeRoundRectCallout">
            <a:avLst>
              <a:gd name="adj1" fmla="val -102030"/>
              <a:gd name="adj2" fmla="val 10307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Same for Circle!</a:t>
            </a:r>
          </a:p>
        </p:txBody>
      </p:sp>
      <p:sp>
        <p:nvSpPr>
          <p:cNvPr id="16" name="TextBox 15">
            <a:extLst>
              <a:ext uri="{FF2B5EF4-FFF2-40B4-BE49-F238E27FC236}">
                <a16:creationId xmlns:a16="http://schemas.microsoft.com/office/drawing/2014/main" id="{7982CAE5-A31B-41E7-B01C-339B66DDAB9C}"/>
              </a:ext>
            </a:extLst>
          </p:cNvPr>
          <p:cNvSpPr txBox="1"/>
          <p:nvPr/>
        </p:nvSpPr>
        <p:spPr>
          <a:xfrm>
            <a:off x="6904324" y="5463642"/>
            <a:ext cx="4882452" cy="769441"/>
          </a:xfrm>
          <a:prstGeom prst="rect">
            <a:avLst/>
          </a:prstGeom>
          <a:noFill/>
        </p:spPr>
        <p:txBody>
          <a:bodyPr wrap="square">
            <a:spAutoFit/>
          </a:bodyPr>
          <a:lstStyle/>
          <a:p>
            <a:pPr algn="ctr"/>
            <a:r>
              <a:rPr lang="en-US" sz="4400" dirty="0">
                <a:latin typeface="Corbel" panose="020B0503020204020204" pitchFamily="34" charset="0"/>
              </a:rPr>
              <a:t>This is Scala!</a:t>
            </a:r>
            <a:endParaRPr lang="en-US" sz="4400" dirty="0"/>
          </a:p>
        </p:txBody>
      </p:sp>
      <p:sp>
        <p:nvSpPr>
          <p:cNvPr id="19" name="TextBox 18">
            <a:extLst>
              <a:ext uri="{FF2B5EF4-FFF2-40B4-BE49-F238E27FC236}">
                <a16:creationId xmlns:a16="http://schemas.microsoft.com/office/drawing/2014/main" id="{DBD071BF-F9E5-42F0-92FE-AB08809880F9}"/>
              </a:ext>
            </a:extLst>
          </p:cNvPr>
          <p:cNvSpPr txBox="1"/>
          <p:nvPr/>
        </p:nvSpPr>
        <p:spPr>
          <a:xfrm>
            <a:off x="6719676" y="4519582"/>
            <a:ext cx="5251744" cy="830997"/>
          </a:xfrm>
          <a:prstGeom prst="rect">
            <a:avLst/>
          </a:prstGeom>
          <a:noFill/>
        </p:spPr>
        <p:txBody>
          <a:bodyPr wrap="square">
            <a:spAutoFit/>
          </a:bodyPr>
          <a:lstStyle/>
          <a:p>
            <a:pPr algn="ctr"/>
            <a:r>
              <a:rPr lang="en-US" sz="2400" dirty="0"/>
              <a:t>Yes, this passes a Circle/Square to a function expecting a Shape! S.P.!!</a:t>
            </a:r>
          </a:p>
        </p:txBody>
      </p:sp>
    </p:spTree>
    <p:extLst>
      <p:ext uri="{BB962C8B-B14F-4D97-AF65-F5344CB8AC3E}">
        <p14:creationId xmlns:p14="http://schemas.microsoft.com/office/powerpoint/2010/main" val="315805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down)">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31" grpId="0"/>
      <p:bldP spid="33" grpId="0" animBg="1"/>
      <p:bldP spid="25" grpId="0"/>
      <p:bldP spid="26" grpId="0" animBg="1"/>
      <p:bldP spid="26" grpId="1" animBg="1"/>
      <p:bldP spid="27" grpId="0" animBg="1"/>
      <p:bldP spid="27" grpId="1" animBg="1"/>
      <p:bldP spid="29" grpId="0" animBg="1"/>
      <p:bldP spid="29" grpId="1" animBg="1"/>
      <p:bldP spid="30" grpId="0" animBg="1"/>
      <p:bldP spid="30" grpId="1" animBg="1"/>
      <p:bldP spid="16" grpId="0"/>
      <p:bldP spid="1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Deep Dive: Dynamic Dispatch</a:t>
            </a:r>
          </a:p>
        </p:txBody>
      </p:sp>
      <p:pic>
        <p:nvPicPr>
          <p:cNvPr id="8" name="Picture 7">
            <a:extLst>
              <a:ext uri="{FF2B5EF4-FFF2-40B4-BE49-F238E27FC236}">
                <a16:creationId xmlns:a16="http://schemas.microsoft.com/office/drawing/2014/main" id="{1756CF91-1BB4-427A-B6EC-42856E442CFA}"/>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7752080-67FB-45AF-87DE-D3078AED43C5}"/>
              </a:ext>
            </a:extLst>
          </p:cNvPr>
          <p:cNvSpPr txBox="1"/>
          <p:nvPr/>
        </p:nvSpPr>
        <p:spPr>
          <a:xfrm>
            <a:off x="1771293" y="4416286"/>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D2CC8BAA-A935-42BD-B8F1-84A446953084}"/>
              </a:ext>
            </a:extLst>
          </p:cNvPr>
          <p:cNvSpPr txBox="1"/>
          <p:nvPr/>
        </p:nvSpPr>
        <p:spPr>
          <a:xfrm>
            <a:off x="1547625" y="5132526"/>
            <a:ext cx="9195426" cy="830997"/>
          </a:xfrm>
          <a:prstGeom prst="rect">
            <a:avLst/>
          </a:prstGeom>
          <a:noFill/>
        </p:spPr>
        <p:txBody>
          <a:bodyPr wrap="square" rtlCol="0">
            <a:spAutoFit/>
          </a:bodyPr>
          <a:lstStyle/>
          <a:p>
            <a:pPr algn="ctr"/>
            <a:r>
              <a:rPr lang="en-US" sz="2400" dirty="0"/>
              <a:t>Understand how languages determine which virtual method to call when subtype polymorphism or </a:t>
            </a:r>
            <a:r>
              <a:rPr lang="en-US" sz="2400"/>
              <a:t>duck typing is used.</a:t>
            </a:r>
            <a:endParaRPr lang="en-US" sz="2400" dirty="0"/>
          </a:p>
        </p:txBody>
      </p:sp>
    </p:spTree>
    <p:extLst>
      <p:ext uri="{BB962C8B-B14F-4D97-AF65-F5344CB8AC3E}">
        <p14:creationId xmlns:p14="http://schemas.microsoft.com/office/powerpoint/2010/main" val="189679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Deep Dive: Dynamic Dispatch</a:t>
            </a:r>
          </a:p>
        </p:txBody>
      </p:sp>
      <p:grpSp>
        <p:nvGrpSpPr>
          <p:cNvPr id="10" name="Group 9">
            <a:extLst>
              <a:ext uri="{FF2B5EF4-FFF2-40B4-BE49-F238E27FC236}">
                <a16:creationId xmlns:a16="http://schemas.microsoft.com/office/drawing/2014/main" id="{04B9D8AD-A5BC-4C31-8FA6-7F0AAFD53021}"/>
              </a:ext>
            </a:extLst>
          </p:cNvPr>
          <p:cNvGrpSpPr/>
          <p:nvPr/>
        </p:nvGrpSpPr>
        <p:grpSpPr>
          <a:xfrm>
            <a:off x="901914" y="593343"/>
            <a:ext cx="9455892" cy="6087749"/>
            <a:chOff x="3537008" y="723972"/>
            <a:chExt cx="9455892" cy="6087749"/>
          </a:xfrm>
        </p:grpSpPr>
        <p:sp>
          <p:nvSpPr>
            <p:cNvPr id="12" name="Rectangle 11">
              <a:extLst>
                <a:ext uri="{FF2B5EF4-FFF2-40B4-BE49-F238E27FC236}">
                  <a16:creationId xmlns:a16="http://schemas.microsoft.com/office/drawing/2014/main" id="{C30457BF-859D-4EBF-B681-ECD37DA20908}"/>
                </a:ext>
              </a:extLst>
            </p:cNvPr>
            <p:cNvSpPr/>
            <p:nvPr/>
          </p:nvSpPr>
          <p:spPr bwMode="auto">
            <a:xfrm>
              <a:off x="5184898" y="1595694"/>
              <a:ext cx="7808002" cy="521602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13" name="Picture 12">
              <a:extLst>
                <a:ext uri="{FF2B5EF4-FFF2-40B4-BE49-F238E27FC236}">
                  <a16:creationId xmlns:a16="http://schemas.microsoft.com/office/drawing/2014/main" id="{595E51FE-1421-4526-B7D0-C54AB7DE6ADF}"/>
                </a:ext>
              </a:extLst>
            </p:cNvPr>
            <p:cNvPicPr>
              <a:picLocks noChangeAspect="1"/>
            </p:cNvPicPr>
            <p:nvPr/>
          </p:nvPicPr>
          <p:blipFill>
            <a:blip r:embed="rId3"/>
            <a:stretch>
              <a:fillRect/>
            </a:stretch>
          </p:blipFill>
          <p:spPr>
            <a:xfrm>
              <a:off x="3537008" y="1595694"/>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a:extLst>
                <a:ext uri="{FF2B5EF4-FFF2-40B4-BE49-F238E27FC236}">
                  <a16:creationId xmlns:a16="http://schemas.microsoft.com/office/drawing/2014/main" id="{B29BFDC5-EB29-472E-9A36-989FBA375214}"/>
                </a:ext>
              </a:extLst>
            </p:cNvPr>
            <p:cNvSpPr>
              <a:spLocks noChangeArrowheads="1"/>
            </p:cNvSpPr>
            <p:nvPr/>
          </p:nvSpPr>
          <p:spPr bwMode="auto">
            <a:xfrm>
              <a:off x="6559887" y="723972"/>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16" name="TextBox 15">
            <a:extLst>
              <a:ext uri="{FF2B5EF4-FFF2-40B4-BE49-F238E27FC236}">
                <a16:creationId xmlns:a16="http://schemas.microsoft.com/office/drawing/2014/main" id="{83815F6D-D9AD-421E-A23A-752065F6A4CD}"/>
              </a:ext>
            </a:extLst>
          </p:cNvPr>
          <p:cNvSpPr txBox="1"/>
          <p:nvPr/>
        </p:nvSpPr>
        <p:spPr>
          <a:xfrm>
            <a:off x="3212358" y="1550989"/>
            <a:ext cx="6526810" cy="400110"/>
          </a:xfrm>
          <a:prstGeom prst="rect">
            <a:avLst/>
          </a:prstGeom>
          <a:noFill/>
        </p:spPr>
        <p:txBody>
          <a:bodyPr wrap="square" rtlCol="0">
            <a:spAutoFit/>
          </a:bodyPr>
          <a:lstStyle/>
          <a:p>
            <a:pPr algn="ctr"/>
            <a:r>
              <a:rPr lang="en-US" sz="2000" dirty="0">
                <a:latin typeface="+mj-lt"/>
                <a:cs typeface="Times New Roman" pitchFamily="18" charset="0"/>
              </a:rPr>
              <a:t>Imagine we have a variable </a:t>
            </a:r>
            <a:r>
              <a:rPr lang="en-US" sz="2000" dirty="0">
                <a:solidFill>
                  <a:srgbClr val="7030A0"/>
                </a:solidFill>
                <a:latin typeface="+mj-lt"/>
                <a:cs typeface="Times New Roman" pitchFamily="18" charset="0"/>
              </a:rPr>
              <a:t>var</a:t>
            </a:r>
            <a:r>
              <a:rPr lang="en-US" sz="2000" dirty="0">
                <a:latin typeface="+mj-lt"/>
                <a:cs typeface="Times New Roman" pitchFamily="18" charset="0"/>
              </a:rPr>
              <a:t> that refers to some </a:t>
            </a:r>
            <a:r>
              <a:rPr lang="en-US" sz="2000" dirty="0">
                <a:solidFill>
                  <a:schemeClr val="accent4">
                    <a:lumMod val="50000"/>
                  </a:schemeClr>
                </a:solidFill>
                <a:latin typeface="+mj-lt"/>
                <a:cs typeface="Times New Roman" pitchFamily="18" charset="0"/>
              </a:rPr>
              <a:t>object</a:t>
            </a:r>
            <a:r>
              <a:rPr lang="en-US" sz="2000" dirty="0">
                <a:latin typeface="+mj-lt"/>
                <a:cs typeface="Times New Roman" pitchFamily="18" charset="0"/>
              </a:rPr>
              <a:t>:</a:t>
            </a:r>
          </a:p>
        </p:txBody>
      </p:sp>
      <p:sp>
        <p:nvSpPr>
          <p:cNvPr id="20" name="TextBox 19">
            <a:extLst>
              <a:ext uri="{FF2B5EF4-FFF2-40B4-BE49-F238E27FC236}">
                <a16:creationId xmlns:a16="http://schemas.microsoft.com/office/drawing/2014/main" id="{9250F212-6840-42B6-97C4-2412CB87DA12}"/>
              </a:ext>
            </a:extLst>
          </p:cNvPr>
          <p:cNvSpPr txBox="1"/>
          <p:nvPr/>
        </p:nvSpPr>
        <p:spPr>
          <a:xfrm>
            <a:off x="3391719" y="5276505"/>
            <a:ext cx="6168089" cy="400110"/>
          </a:xfrm>
          <a:prstGeom prst="rect">
            <a:avLst/>
          </a:prstGeom>
          <a:noFill/>
        </p:spPr>
        <p:txBody>
          <a:bodyPr wrap="square" rtlCol="0">
            <a:spAutoFit/>
          </a:bodyPr>
          <a:lstStyle/>
          <a:p>
            <a:pPr algn="ctr"/>
            <a:r>
              <a:rPr lang="en-US" sz="2000" dirty="0">
                <a:latin typeface="+mj-lt"/>
                <a:cs typeface="Times New Roman" pitchFamily="18" charset="0"/>
              </a:rPr>
              <a:t>1. Based on the target object's </a:t>
            </a:r>
            <a:r>
              <a:rPr lang="en-US" sz="2000" dirty="0">
                <a:solidFill>
                  <a:srgbClr val="FF0000"/>
                </a:solidFill>
                <a:latin typeface="+mj-lt"/>
                <a:cs typeface="Times New Roman" pitchFamily="18" charset="0"/>
              </a:rPr>
              <a:t>class</a:t>
            </a:r>
            <a:r>
              <a:rPr lang="en-US" sz="2000" dirty="0">
                <a:latin typeface="+mj-lt"/>
                <a:cs typeface="Times New Roman" pitchFamily="18" charset="0"/>
              </a:rPr>
              <a:t>, or</a:t>
            </a:r>
          </a:p>
        </p:txBody>
      </p:sp>
      <p:sp>
        <p:nvSpPr>
          <p:cNvPr id="21" name="TextBox 20">
            <a:extLst>
              <a:ext uri="{FF2B5EF4-FFF2-40B4-BE49-F238E27FC236}">
                <a16:creationId xmlns:a16="http://schemas.microsoft.com/office/drawing/2014/main" id="{8A04C4AD-6B42-44CB-AD59-51ABA83A1D24}"/>
              </a:ext>
            </a:extLst>
          </p:cNvPr>
          <p:cNvSpPr txBox="1"/>
          <p:nvPr/>
        </p:nvSpPr>
        <p:spPr>
          <a:xfrm>
            <a:off x="3005825" y="5773114"/>
            <a:ext cx="6939876" cy="707886"/>
          </a:xfrm>
          <a:prstGeom prst="rect">
            <a:avLst/>
          </a:prstGeom>
          <a:noFill/>
        </p:spPr>
        <p:txBody>
          <a:bodyPr wrap="square" rtlCol="0">
            <a:spAutoFit/>
          </a:bodyPr>
          <a:lstStyle/>
          <a:p>
            <a:pPr algn="ctr"/>
            <a:r>
              <a:rPr lang="en-US" sz="2000" dirty="0">
                <a:latin typeface="+mj-lt"/>
                <a:cs typeface="Times New Roman" pitchFamily="18" charset="0"/>
              </a:rPr>
              <a:t>2. By seeing if the target object has a</a:t>
            </a:r>
            <a:r>
              <a:rPr lang="en-US" sz="2000" dirty="0">
                <a:solidFill>
                  <a:srgbClr val="FF0000"/>
                </a:solidFill>
                <a:latin typeface="+mj-lt"/>
                <a:cs typeface="Times New Roman" pitchFamily="18" charset="0"/>
              </a:rPr>
              <a:t> matching method </a:t>
            </a:r>
            <a:r>
              <a:rPr lang="en-US" sz="2000" dirty="0">
                <a:latin typeface="+mj-lt"/>
                <a:cs typeface="Times New Roman" pitchFamily="18" charset="0"/>
              </a:rPr>
              <a:t>(regardless of the object's type), and calling it if one was found.</a:t>
            </a:r>
          </a:p>
        </p:txBody>
      </p:sp>
      <p:sp>
        <p:nvSpPr>
          <p:cNvPr id="17" name="TextBox 16">
            <a:extLst>
              <a:ext uri="{FF2B5EF4-FFF2-40B4-BE49-F238E27FC236}">
                <a16:creationId xmlns:a16="http://schemas.microsoft.com/office/drawing/2014/main" id="{BDDF70B4-3812-4060-B3D0-A845CEB74ED9}"/>
              </a:ext>
            </a:extLst>
          </p:cNvPr>
          <p:cNvSpPr txBox="1"/>
          <p:nvPr/>
        </p:nvSpPr>
        <p:spPr>
          <a:xfrm>
            <a:off x="2675373" y="2063269"/>
            <a:ext cx="3116906" cy="97150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void foo(Shape&amp; </a:t>
            </a:r>
            <a:r>
              <a:rPr lang="en-US" dirty="0">
                <a:solidFill>
                  <a:srgbClr val="7030A0"/>
                </a:solidFill>
                <a:latin typeface="Consolas" panose="020B0609020204030204" pitchFamily="49" charset="0"/>
              </a:rPr>
              <a:t>var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solidFill>
                  <a:srgbClr val="7030A0"/>
                </a:solidFill>
                <a:latin typeface="Consolas" panose="020B0609020204030204" pitchFamily="49" charset="0"/>
              </a:rPr>
              <a:t>var</a:t>
            </a:r>
            <a:r>
              <a:rPr lang="en-US" dirty="0" err="1">
                <a:latin typeface="Consolas" panose="020B0609020204030204" pitchFamily="49" charset="0"/>
              </a:rPr>
              <a:t>.</a:t>
            </a:r>
            <a:r>
              <a:rPr lang="en-US" dirty="0" err="1">
                <a:solidFill>
                  <a:srgbClr val="C00000"/>
                </a:solidFill>
                <a:latin typeface="Consolas" panose="020B0609020204030204" pitchFamily="49" charset="0"/>
              </a:rPr>
              <a:t>area</a:t>
            </a:r>
            <a:r>
              <a:rPr lang="en-US" dirty="0">
                <a:solidFill>
                  <a:srgbClr val="C0000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p:txBody>
      </p:sp>
      <p:sp>
        <p:nvSpPr>
          <p:cNvPr id="18" name="TextBox 17">
            <a:extLst>
              <a:ext uri="{FF2B5EF4-FFF2-40B4-BE49-F238E27FC236}">
                <a16:creationId xmlns:a16="http://schemas.microsoft.com/office/drawing/2014/main" id="{055046E3-327E-49A3-8C2F-DC2F70704E5E}"/>
              </a:ext>
            </a:extLst>
          </p:cNvPr>
          <p:cNvSpPr txBox="1"/>
          <p:nvPr/>
        </p:nvSpPr>
        <p:spPr>
          <a:xfrm>
            <a:off x="2571762" y="3271984"/>
            <a:ext cx="7808002" cy="400110"/>
          </a:xfrm>
          <a:prstGeom prst="rect">
            <a:avLst/>
          </a:prstGeom>
          <a:noFill/>
        </p:spPr>
        <p:txBody>
          <a:bodyPr wrap="square" rtlCol="0">
            <a:spAutoFit/>
          </a:bodyPr>
          <a:lstStyle/>
          <a:p>
            <a:pPr algn="ctr"/>
            <a:r>
              <a:rPr lang="en-US" sz="2000" dirty="0">
                <a:latin typeface="+mj-lt"/>
                <a:cs typeface="Times New Roman" pitchFamily="18" charset="0"/>
              </a:rPr>
              <a:t>With Dynamic Dispatch, when you call a method on </a:t>
            </a:r>
            <a:r>
              <a:rPr lang="en-US" sz="2000" dirty="0">
                <a:solidFill>
                  <a:srgbClr val="7030A0"/>
                </a:solidFill>
                <a:cs typeface="Times New Roman" pitchFamily="18" charset="0"/>
              </a:rPr>
              <a:t>var</a:t>
            </a:r>
            <a:r>
              <a:rPr lang="en-US" sz="2000" dirty="0">
                <a:latin typeface="+mj-lt"/>
                <a:cs typeface="Times New Roman" pitchFamily="18" charset="0"/>
              </a:rPr>
              <a:t>, e.g.: </a:t>
            </a:r>
            <a:r>
              <a:rPr lang="en-US" sz="2000" dirty="0" err="1">
                <a:solidFill>
                  <a:srgbClr val="7030A0"/>
                </a:solidFill>
                <a:latin typeface="+mj-lt"/>
                <a:cs typeface="Times New Roman" pitchFamily="18" charset="0"/>
              </a:rPr>
              <a:t>var</a:t>
            </a:r>
            <a:r>
              <a:rPr lang="en-US" sz="2000" dirty="0" err="1">
                <a:latin typeface="+mj-lt"/>
                <a:cs typeface="Times New Roman" pitchFamily="18" charset="0"/>
              </a:rPr>
              <a:t>.</a:t>
            </a:r>
            <a:r>
              <a:rPr lang="en-US" sz="2000" dirty="0" err="1">
                <a:solidFill>
                  <a:srgbClr val="C00000"/>
                </a:solidFill>
                <a:latin typeface="+mj-lt"/>
                <a:cs typeface="Times New Roman" pitchFamily="18" charset="0"/>
              </a:rPr>
              <a:t>area</a:t>
            </a:r>
            <a:r>
              <a:rPr lang="en-US" sz="2000" dirty="0">
                <a:solidFill>
                  <a:srgbClr val="C00000"/>
                </a:solidFill>
                <a:latin typeface="+mj-lt"/>
                <a:cs typeface="Times New Roman" pitchFamily="18" charset="0"/>
              </a:rPr>
              <a:t>()</a:t>
            </a:r>
          </a:p>
        </p:txBody>
      </p:sp>
      <p:sp>
        <p:nvSpPr>
          <p:cNvPr id="19" name="TextBox 18">
            <a:extLst>
              <a:ext uri="{FF2B5EF4-FFF2-40B4-BE49-F238E27FC236}">
                <a16:creationId xmlns:a16="http://schemas.microsoft.com/office/drawing/2014/main" id="{2F66811C-9362-44DC-83FD-B3D7C9DC9F28}"/>
              </a:ext>
            </a:extLst>
          </p:cNvPr>
          <p:cNvSpPr txBox="1"/>
          <p:nvPr/>
        </p:nvSpPr>
        <p:spPr>
          <a:xfrm>
            <a:off x="7578349" y="2063269"/>
            <a:ext cx="2680522" cy="971504"/>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def foo(</a:t>
            </a:r>
            <a:r>
              <a:rPr lang="en-US" dirty="0">
                <a:solidFill>
                  <a:srgbClr val="7030A0"/>
                </a:solidFill>
                <a:latin typeface="Consolas" panose="020B0609020204030204" pitchFamily="49" charset="0"/>
              </a:rPr>
              <a:t>var</a:t>
            </a:r>
            <a:r>
              <a:rPr lang="en-US" dirty="0">
                <a:latin typeface="Consolas" panose="020B0609020204030204" pitchFamily="49" charset="0"/>
              </a:rPr>
              <a:t>):</a:t>
            </a:r>
          </a:p>
          <a:p>
            <a:r>
              <a:rPr lang="en-US" dirty="0">
                <a:latin typeface="Consolas" panose="020B0609020204030204" pitchFamily="49" charset="0"/>
              </a:rPr>
              <a:t>  print(</a:t>
            </a:r>
            <a:r>
              <a:rPr lang="en-US" dirty="0" err="1">
                <a:solidFill>
                  <a:srgbClr val="7030A0"/>
                </a:solidFill>
                <a:latin typeface="Consolas" panose="020B0609020204030204" pitchFamily="49" charset="0"/>
              </a:rPr>
              <a:t>var</a:t>
            </a:r>
            <a:r>
              <a:rPr lang="en-US" dirty="0" err="1">
                <a:latin typeface="Consolas" panose="020B0609020204030204" pitchFamily="49" charset="0"/>
              </a:rPr>
              <a:t>.</a:t>
            </a:r>
            <a:r>
              <a:rPr lang="en-US" dirty="0" err="1">
                <a:solidFill>
                  <a:srgbClr val="C00000"/>
                </a:solidFill>
                <a:latin typeface="Consolas" panose="020B0609020204030204" pitchFamily="49" charset="0"/>
              </a:rPr>
              <a:t>area</a:t>
            </a:r>
            <a:r>
              <a:rPr lang="en-US" dirty="0">
                <a:solidFill>
                  <a:srgbClr val="C00000"/>
                </a:solidFill>
                <a:latin typeface="Consolas" panose="020B0609020204030204" pitchFamily="49" charset="0"/>
              </a:rPr>
              <a:t>()</a:t>
            </a:r>
            <a:r>
              <a:rPr lang="en-US" dirty="0">
                <a:latin typeface="Consolas" panose="020B0609020204030204" pitchFamily="49" charset="0"/>
              </a:rPr>
              <a:t>) </a:t>
            </a:r>
          </a:p>
        </p:txBody>
      </p:sp>
      <p:pic>
        <p:nvPicPr>
          <p:cNvPr id="4" name="Picture 3">
            <a:extLst>
              <a:ext uri="{FF2B5EF4-FFF2-40B4-BE49-F238E27FC236}">
                <a16:creationId xmlns:a16="http://schemas.microsoft.com/office/drawing/2014/main" id="{CC667CE7-C74D-45FD-8F97-44847B19C2AE}"/>
              </a:ext>
            </a:extLst>
          </p:cNvPr>
          <p:cNvPicPr>
            <a:picLocks noChangeAspect="1"/>
          </p:cNvPicPr>
          <p:nvPr/>
        </p:nvPicPr>
        <p:blipFill>
          <a:blip r:embed="rId4"/>
          <a:stretch>
            <a:fillRect/>
          </a:stretch>
        </p:blipFill>
        <p:spPr>
          <a:xfrm>
            <a:off x="9998665" y="140505"/>
            <a:ext cx="1994145" cy="1327013"/>
          </a:xfrm>
          <a:prstGeom prst="rect">
            <a:avLst/>
          </a:prstGeom>
          <a:ln>
            <a:noFill/>
          </a:ln>
          <a:effectLst>
            <a:softEdge rad="112500"/>
          </a:effectLst>
        </p:spPr>
      </p:pic>
      <p:sp>
        <p:nvSpPr>
          <p:cNvPr id="15" name="TextBox 14">
            <a:extLst>
              <a:ext uri="{FF2B5EF4-FFF2-40B4-BE49-F238E27FC236}">
                <a16:creationId xmlns:a16="http://schemas.microsoft.com/office/drawing/2014/main" id="{39DC5F84-A295-434B-BF3A-6404F967E8C0}"/>
              </a:ext>
            </a:extLst>
          </p:cNvPr>
          <p:cNvSpPr txBox="1"/>
          <p:nvPr/>
        </p:nvSpPr>
        <p:spPr>
          <a:xfrm>
            <a:off x="3279179" y="3870282"/>
            <a:ext cx="6393168" cy="707886"/>
          </a:xfrm>
          <a:prstGeom prst="rect">
            <a:avLst/>
          </a:prstGeom>
          <a:noFill/>
        </p:spPr>
        <p:txBody>
          <a:bodyPr wrap="square" rtlCol="0">
            <a:spAutoFit/>
          </a:bodyPr>
          <a:lstStyle/>
          <a:p>
            <a:pPr algn="ctr"/>
            <a:r>
              <a:rPr lang="en-US" sz="2000" dirty="0">
                <a:latin typeface="+mj-lt"/>
                <a:cs typeface="Times New Roman" pitchFamily="18" charset="0"/>
              </a:rPr>
              <a:t>The actual method that gets called is determined at runtime based on the </a:t>
            </a:r>
            <a:r>
              <a:rPr lang="en-US" sz="2000" dirty="0">
                <a:solidFill>
                  <a:schemeClr val="accent4">
                    <a:lumMod val="50000"/>
                  </a:schemeClr>
                </a:solidFill>
                <a:latin typeface="+mj-lt"/>
                <a:cs typeface="Times New Roman" pitchFamily="18" charset="0"/>
              </a:rPr>
              <a:t>target object </a:t>
            </a:r>
            <a:r>
              <a:rPr lang="en-US" sz="2000" dirty="0">
                <a:latin typeface="+mj-lt"/>
                <a:cs typeface="Times New Roman" pitchFamily="18" charset="0"/>
              </a:rPr>
              <a:t>that </a:t>
            </a:r>
            <a:r>
              <a:rPr lang="en-US" sz="2000" dirty="0">
                <a:solidFill>
                  <a:srgbClr val="7030A0"/>
                </a:solidFill>
                <a:cs typeface="Times New Roman" pitchFamily="18" charset="0"/>
              </a:rPr>
              <a:t>var</a:t>
            </a:r>
            <a:r>
              <a:rPr lang="en-US" sz="2000" dirty="0">
                <a:latin typeface="+mj-lt"/>
                <a:cs typeface="Times New Roman" pitchFamily="18" charset="0"/>
              </a:rPr>
              <a:t> refers to.</a:t>
            </a:r>
          </a:p>
        </p:txBody>
      </p:sp>
      <p:sp>
        <p:nvSpPr>
          <p:cNvPr id="22" name="TextBox 21">
            <a:extLst>
              <a:ext uri="{FF2B5EF4-FFF2-40B4-BE49-F238E27FC236}">
                <a16:creationId xmlns:a16="http://schemas.microsoft.com/office/drawing/2014/main" id="{D00B9198-2872-4C60-BCDA-A26AF3E8C3ED}"/>
              </a:ext>
            </a:extLst>
          </p:cNvPr>
          <p:cNvSpPr txBox="1"/>
          <p:nvPr/>
        </p:nvSpPr>
        <p:spPr>
          <a:xfrm>
            <a:off x="3391719" y="4758720"/>
            <a:ext cx="6168089" cy="400110"/>
          </a:xfrm>
          <a:prstGeom prst="rect">
            <a:avLst/>
          </a:prstGeom>
          <a:noFill/>
        </p:spPr>
        <p:txBody>
          <a:bodyPr wrap="square" rtlCol="0">
            <a:spAutoFit/>
          </a:bodyPr>
          <a:lstStyle/>
          <a:p>
            <a:pPr algn="ctr"/>
            <a:r>
              <a:rPr lang="en-US" sz="2000" dirty="0">
                <a:latin typeface="+mj-lt"/>
                <a:cs typeface="Times New Roman" pitchFamily="18" charset="0"/>
              </a:rPr>
              <a:t>The determination is made in one of two ways:</a:t>
            </a:r>
          </a:p>
        </p:txBody>
      </p:sp>
      <p:grpSp>
        <p:nvGrpSpPr>
          <p:cNvPr id="11" name="Group 10">
            <a:extLst>
              <a:ext uri="{FF2B5EF4-FFF2-40B4-BE49-F238E27FC236}">
                <a16:creationId xmlns:a16="http://schemas.microsoft.com/office/drawing/2014/main" id="{E12CE7A9-8D46-4E1B-BAC3-2699A95E1F9F}"/>
              </a:ext>
            </a:extLst>
          </p:cNvPr>
          <p:cNvGrpSpPr/>
          <p:nvPr/>
        </p:nvGrpSpPr>
        <p:grpSpPr>
          <a:xfrm>
            <a:off x="5873108" y="1973403"/>
            <a:ext cx="1473345" cy="1130637"/>
            <a:chOff x="701464" y="3790824"/>
            <a:chExt cx="1473345" cy="1130637"/>
          </a:xfrm>
        </p:grpSpPr>
        <p:grpSp>
          <p:nvGrpSpPr>
            <p:cNvPr id="5" name="Group 4">
              <a:extLst>
                <a:ext uri="{FF2B5EF4-FFF2-40B4-BE49-F238E27FC236}">
                  <a16:creationId xmlns:a16="http://schemas.microsoft.com/office/drawing/2014/main" id="{DF1B7556-B08A-4453-A8AB-A7FF880D5376}"/>
                </a:ext>
              </a:extLst>
            </p:cNvPr>
            <p:cNvGrpSpPr/>
            <p:nvPr/>
          </p:nvGrpSpPr>
          <p:grpSpPr>
            <a:xfrm>
              <a:off x="701464" y="3790824"/>
              <a:ext cx="852206" cy="400110"/>
              <a:chOff x="701464" y="3790824"/>
              <a:chExt cx="852206" cy="400110"/>
            </a:xfrm>
          </p:grpSpPr>
          <p:sp>
            <p:nvSpPr>
              <p:cNvPr id="2" name="TextBox 1">
                <a:extLst>
                  <a:ext uri="{FF2B5EF4-FFF2-40B4-BE49-F238E27FC236}">
                    <a16:creationId xmlns:a16="http://schemas.microsoft.com/office/drawing/2014/main" id="{5730A2C6-BF69-4DF0-B58B-3E2601A135C4}"/>
                  </a:ext>
                </a:extLst>
              </p:cNvPr>
              <p:cNvSpPr txBox="1"/>
              <p:nvPr/>
            </p:nvSpPr>
            <p:spPr>
              <a:xfrm>
                <a:off x="701464" y="3790824"/>
                <a:ext cx="514885" cy="400110"/>
              </a:xfrm>
              <a:prstGeom prst="rect">
                <a:avLst/>
              </a:prstGeom>
              <a:noFill/>
            </p:spPr>
            <p:txBody>
              <a:bodyPr wrap="none" rtlCol="0">
                <a:spAutoFit/>
              </a:bodyPr>
              <a:lstStyle/>
              <a:p>
                <a:pPr algn="ctr"/>
                <a:r>
                  <a:rPr lang="en-US" sz="2000" dirty="0">
                    <a:solidFill>
                      <a:srgbClr val="7030A0"/>
                    </a:solidFill>
                    <a:latin typeface="+mj-lt"/>
                    <a:cs typeface="Times New Roman" pitchFamily="18" charset="0"/>
                  </a:rPr>
                  <a:t>var</a:t>
                </a:r>
              </a:p>
            </p:txBody>
          </p:sp>
          <p:sp>
            <p:nvSpPr>
              <p:cNvPr id="3" name="Rectangle 2">
                <a:extLst>
                  <a:ext uri="{FF2B5EF4-FFF2-40B4-BE49-F238E27FC236}">
                    <a16:creationId xmlns:a16="http://schemas.microsoft.com/office/drawing/2014/main" id="{D067FFE0-6D4E-4469-B7E4-C93B831C87CB}"/>
                  </a:ext>
                </a:extLst>
              </p:cNvPr>
              <p:cNvSpPr/>
              <p:nvPr/>
            </p:nvSpPr>
            <p:spPr>
              <a:xfrm>
                <a:off x="1175369" y="3892442"/>
                <a:ext cx="378301" cy="2344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 name="Straight Arrow Connector 6">
              <a:extLst>
                <a:ext uri="{FF2B5EF4-FFF2-40B4-BE49-F238E27FC236}">
                  <a16:creationId xmlns:a16="http://schemas.microsoft.com/office/drawing/2014/main" id="{BC59B477-4968-4558-AFD3-00434E0F3319}"/>
                </a:ext>
              </a:extLst>
            </p:cNvPr>
            <p:cNvCxnSpPr>
              <a:cxnSpLocks/>
            </p:cNvCxnSpPr>
            <p:nvPr/>
          </p:nvCxnSpPr>
          <p:spPr>
            <a:xfrm>
              <a:off x="1332152" y="4005731"/>
              <a:ext cx="423820" cy="404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E2DBC4-078E-40F3-BE17-87A91BA317A5}"/>
                </a:ext>
              </a:extLst>
            </p:cNvPr>
            <p:cNvSpPr/>
            <p:nvPr/>
          </p:nvSpPr>
          <p:spPr>
            <a:xfrm>
              <a:off x="1545578" y="4415913"/>
              <a:ext cx="629231" cy="50554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318128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17" grpId="0" animBg="1"/>
      <p:bldP spid="18" grpId="0"/>
      <p:bldP spid="19" grpId="0" animBg="1"/>
      <p:bldP spid="15" grpId="0"/>
      <p:bldP spid="2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64247" y="19773"/>
            <a:ext cx="10613842" cy="646331"/>
          </a:xfrm>
          <a:prstGeom prst="rect">
            <a:avLst/>
          </a:prstGeom>
          <a:noFill/>
        </p:spPr>
        <p:txBody>
          <a:bodyPr wrap="square">
            <a:spAutoFit/>
          </a:bodyPr>
          <a:lstStyle/>
          <a:p>
            <a:pPr algn="ctr"/>
            <a:r>
              <a:rPr lang="en-US" sz="3600" dirty="0"/>
              <a:t>Dynamic Dispatch in Statically Typed Languages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553378" y="602686"/>
            <a:ext cx="11035580" cy="461665"/>
          </a:xfrm>
          <a:prstGeom prst="rect">
            <a:avLst/>
          </a:prstGeom>
          <a:noFill/>
        </p:spPr>
        <p:txBody>
          <a:bodyPr wrap="square">
            <a:spAutoFit/>
          </a:bodyPr>
          <a:lstStyle/>
          <a:p>
            <a:pPr algn="ctr"/>
            <a:endParaRPr lang="en-US" sz="2400" dirty="0"/>
          </a:p>
        </p:txBody>
      </p:sp>
      <p:sp>
        <p:nvSpPr>
          <p:cNvPr id="18" name="TextBox 17">
            <a:extLst>
              <a:ext uri="{FF2B5EF4-FFF2-40B4-BE49-F238E27FC236}">
                <a16:creationId xmlns:a16="http://schemas.microsoft.com/office/drawing/2014/main" id="{1C813DDC-C33F-4555-AB0E-EFF58FBC6D74}"/>
              </a:ext>
            </a:extLst>
          </p:cNvPr>
          <p:cNvSpPr txBox="1"/>
          <p:nvPr/>
        </p:nvSpPr>
        <p:spPr>
          <a:xfrm>
            <a:off x="586027" y="933378"/>
            <a:ext cx="10838014" cy="830997"/>
          </a:xfrm>
          <a:prstGeom prst="rect">
            <a:avLst/>
          </a:prstGeom>
          <a:noFill/>
        </p:spPr>
        <p:txBody>
          <a:bodyPr wrap="square">
            <a:spAutoFit/>
          </a:bodyPr>
          <a:lstStyle/>
          <a:p>
            <a:pPr algn="ctr"/>
            <a:r>
              <a:rPr lang="en-US" sz="2400" dirty="0"/>
              <a:t>In statically typed languages, the language examines the class of an object at the time of a method call and uses this to "dynamically dispatch" to the class's method.</a:t>
            </a:r>
          </a:p>
        </p:txBody>
      </p:sp>
      <p:sp>
        <p:nvSpPr>
          <p:cNvPr id="19" name="TextBox 18">
            <a:extLst>
              <a:ext uri="{FF2B5EF4-FFF2-40B4-BE49-F238E27FC236}">
                <a16:creationId xmlns:a16="http://schemas.microsoft.com/office/drawing/2014/main" id="{A31F1889-FB9A-4BBC-A80A-6A3E500F46C3}"/>
              </a:ext>
            </a:extLst>
          </p:cNvPr>
          <p:cNvSpPr txBox="1"/>
          <p:nvPr/>
        </p:nvSpPr>
        <p:spPr>
          <a:xfrm>
            <a:off x="7928811" y="3679536"/>
            <a:ext cx="4153652" cy="310628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00B0F0"/>
                </a:solidFill>
                <a:latin typeface="Consolas" panose="020B0609020204030204" pitchFamily="49" charset="0"/>
              </a:rPr>
              <a:t>Person&amp; p</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F0"/>
                </a:solidFill>
                <a:latin typeface="Consolas" panose="020B0609020204030204" pitchFamily="49" charset="0"/>
              </a:rPr>
              <a:t>p</a:t>
            </a:r>
            <a:r>
              <a:rPr lang="en-US" dirty="0" err="1">
                <a:latin typeface="Consolas" panose="020B0609020204030204" pitchFamily="49" charset="0"/>
              </a:rPr>
              <a:t>.talk</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Student 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7030A0"/>
                </a:solidFill>
                <a:latin typeface="Consolas" panose="020B0609020204030204" pitchFamily="49" charset="0"/>
              </a:rPr>
              <a:t>a</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B050"/>
                </a:solidFill>
                <a:latin typeface="Consolas" panose="020B0609020204030204" pitchFamily="49" charset="0"/>
              </a:rPr>
              <a:t>Professor 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00B050"/>
                </a:solidFill>
                <a:latin typeface="Consolas" panose="020B0609020204030204" pitchFamily="49" charset="0"/>
              </a:rPr>
              <a:t>b</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33D16155-AAC1-49A5-857B-4AA6A8B8AF3F}"/>
              </a:ext>
            </a:extLst>
          </p:cNvPr>
          <p:cNvSpPr txBox="1"/>
          <p:nvPr/>
        </p:nvSpPr>
        <p:spPr>
          <a:xfrm>
            <a:off x="115552" y="2203049"/>
            <a:ext cx="7638801" cy="4582768"/>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talk()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"I'm a person"; }</a:t>
            </a:r>
          </a:p>
          <a:p>
            <a:r>
              <a:rPr lang="en-US" dirty="0">
                <a:solidFill>
                  <a:srgbClr val="00B0F0"/>
                </a:solidFill>
                <a:latin typeface="Consolas" panose="020B0609020204030204" pitchFamily="49" charset="0"/>
              </a:rPr>
              <a:t> virtual void listen()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"Oh, I see!";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Student</a:t>
            </a:r>
            <a:r>
              <a:rPr lang="en-US" dirty="0">
                <a:latin typeface="Consolas" panose="020B0609020204030204" pitchFamily="49" charset="0"/>
              </a:rPr>
              <a:t>: public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virtual void talk() {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"I hate finals."; }</a:t>
            </a:r>
          </a:p>
          <a:p>
            <a:r>
              <a:rPr lang="en-US" dirty="0">
                <a:solidFill>
                  <a:srgbClr val="7030A0"/>
                </a:solidFill>
                <a:latin typeface="Consolas" panose="020B0609020204030204" pitchFamily="49" charset="0"/>
              </a:rPr>
              <a:t> virtual void listen() {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"Sorry I wasn't awake!"; }</a:t>
            </a:r>
          </a:p>
          <a:p>
            <a:r>
              <a:rPr lang="en-US" dirty="0">
                <a:latin typeface="Consolas" panose="020B0609020204030204" pitchFamily="49" charset="0"/>
              </a:rPr>
              <a:t>};</a:t>
            </a:r>
            <a:endParaRPr lang="en-US" sz="1200" dirty="0">
              <a:latin typeface="Consolas" panose="020B0609020204030204" pitchFamily="49" charset="0"/>
            </a:endParaRPr>
          </a:p>
          <a:p>
            <a:endParaRPr lang="en-US" sz="1200" dirty="0">
              <a:latin typeface="Consolas" panose="020B0609020204030204" pitchFamily="49" charset="0"/>
            </a:endParaRPr>
          </a:p>
          <a:p>
            <a:r>
              <a:rPr lang="en-US" dirty="0">
                <a:latin typeface="Consolas" panose="020B0609020204030204" pitchFamily="49" charset="0"/>
              </a:rPr>
              <a:t>class </a:t>
            </a:r>
            <a:r>
              <a:rPr lang="en-US" dirty="0">
                <a:solidFill>
                  <a:srgbClr val="00B050"/>
                </a:solidFill>
                <a:latin typeface="Consolas" panose="020B0609020204030204" pitchFamily="49" charset="0"/>
              </a:rPr>
              <a:t>Professor</a:t>
            </a:r>
            <a:r>
              <a:rPr lang="en-US" dirty="0">
                <a:latin typeface="Consolas" panose="020B0609020204030204" pitchFamily="49" charset="0"/>
              </a:rPr>
              <a:t>: public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virtual void talk()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"Confusing theorem."; }</a:t>
            </a:r>
          </a:p>
          <a:p>
            <a:r>
              <a:rPr lang="en-US" dirty="0">
                <a:solidFill>
                  <a:srgbClr val="00B050"/>
                </a:solidFill>
                <a:latin typeface="Consolas" panose="020B0609020204030204" pitchFamily="49" charset="0"/>
              </a:rPr>
              <a:t> virtual void listen()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"No questions!"; }</a:t>
            </a:r>
          </a:p>
          <a:p>
            <a:r>
              <a:rPr lang="en-US" dirty="0">
                <a:latin typeface="Consolas" panose="020B0609020204030204" pitchFamily="49" charset="0"/>
              </a:rPr>
              <a:t>};</a:t>
            </a:r>
          </a:p>
          <a:p>
            <a:endParaRPr lang="en-US" dirty="0">
              <a:latin typeface="Consolas" panose="020B0609020204030204" pitchFamily="49" charset="0"/>
            </a:endParaRPr>
          </a:p>
        </p:txBody>
      </p:sp>
      <p:grpSp>
        <p:nvGrpSpPr>
          <p:cNvPr id="4" name="Group 3">
            <a:extLst>
              <a:ext uri="{FF2B5EF4-FFF2-40B4-BE49-F238E27FC236}">
                <a16:creationId xmlns:a16="http://schemas.microsoft.com/office/drawing/2014/main" id="{8479EE52-80B7-47BB-8305-E27D6041FF73}"/>
              </a:ext>
            </a:extLst>
          </p:cNvPr>
          <p:cNvGrpSpPr/>
          <p:nvPr/>
        </p:nvGrpSpPr>
        <p:grpSpPr>
          <a:xfrm>
            <a:off x="10573578" y="5672065"/>
            <a:ext cx="1475875" cy="896905"/>
            <a:chOff x="10544579" y="4626255"/>
            <a:chExt cx="1475875" cy="896905"/>
          </a:xfrm>
        </p:grpSpPr>
        <p:sp>
          <p:nvSpPr>
            <p:cNvPr id="2" name="Rectangle 1">
              <a:extLst>
                <a:ext uri="{FF2B5EF4-FFF2-40B4-BE49-F238E27FC236}">
                  <a16:creationId xmlns:a16="http://schemas.microsoft.com/office/drawing/2014/main" id="{3571132A-5352-4CF8-BF44-3FC42483980E}"/>
                </a:ext>
              </a:extLst>
            </p:cNvPr>
            <p:cNvSpPr/>
            <p:nvPr/>
          </p:nvSpPr>
          <p:spPr>
            <a:xfrm>
              <a:off x="10853331" y="4755799"/>
              <a:ext cx="1167123" cy="767361"/>
            </a:xfrm>
            <a:prstGeom prst="rect">
              <a:avLst/>
            </a:prstGeom>
            <a:solidFill>
              <a:srgbClr val="009A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r>
                <a:rPr lang="en-US" sz="1700" dirty="0"/>
                <a:t>object of Professor </a:t>
              </a:r>
              <a:r>
                <a:rPr lang="en-US" dirty="0"/>
                <a:t> class&gt;</a:t>
              </a:r>
            </a:p>
          </p:txBody>
        </p:sp>
        <p:sp>
          <p:nvSpPr>
            <p:cNvPr id="3" name="TextBox 2">
              <a:extLst>
                <a:ext uri="{FF2B5EF4-FFF2-40B4-BE49-F238E27FC236}">
                  <a16:creationId xmlns:a16="http://schemas.microsoft.com/office/drawing/2014/main" id="{33B6CE02-6819-45B1-9F6A-05DD710577C5}"/>
                </a:ext>
              </a:extLst>
            </p:cNvPr>
            <p:cNvSpPr txBox="1"/>
            <p:nvPr/>
          </p:nvSpPr>
          <p:spPr>
            <a:xfrm>
              <a:off x="10544579" y="4626255"/>
              <a:ext cx="348173" cy="461665"/>
            </a:xfrm>
            <a:prstGeom prst="rect">
              <a:avLst/>
            </a:prstGeom>
            <a:noFill/>
          </p:spPr>
          <p:txBody>
            <a:bodyPr wrap="none" rtlCol="0">
              <a:spAutoFit/>
            </a:bodyPr>
            <a:lstStyle/>
            <a:p>
              <a:pPr algn="ctr"/>
              <a:r>
                <a:rPr lang="en-US" sz="2400" dirty="0">
                  <a:latin typeface="+mj-lt"/>
                  <a:cs typeface="Times New Roman" pitchFamily="18" charset="0"/>
                </a:rPr>
                <a:t>b</a:t>
              </a:r>
            </a:p>
          </p:txBody>
        </p:sp>
      </p:grpSp>
      <p:grpSp>
        <p:nvGrpSpPr>
          <p:cNvPr id="21" name="Group 20">
            <a:extLst>
              <a:ext uri="{FF2B5EF4-FFF2-40B4-BE49-F238E27FC236}">
                <a16:creationId xmlns:a16="http://schemas.microsoft.com/office/drawing/2014/main" id="{7FA4DE9F-700C-4C92-8034-D4B8123F9AD3}"/>
              </a:ext>
            </a:extLst>
          </p:cNvPr>
          <p:cNvGrpSpPr/>
          <p:nvPr/>
        </p:nvGrpSpPr>
        <p:grpSpPr>
          <a:xfrm>
            <a:off x="10887273" y="2686980"/>
            <a:ext cx="849363" cy="461665"/>
            <a:chOff x="10544579" y="4626255"/>
            <a:chExt cx="849363" cy="461665"/>
          </a:xfrm>
        </p:grpSpPr>
        <p:sp>
          <p:nvSpPr>
            <p:cNvPr id="22" name="Rectangle 21">
              <a:extLst>
                <a:ext uri="{FF2B5EF4-FFF2-40B4-BE49-F238E27FC236}">
                  <a16:creationId xmlns:a16="http://schemas.microsoft.com/office/drawing/2014/main" id="{186A5CB9-BAEF-4C73-B0CE-597168F5C29A}"/>
                </a:ext>
              </a:extLst>
            </p:cNvPr>
            <p:cNvSpPr/>
            <p:nvPr/>
          </p:nvSpPr>
          <p:spPr>
            <a:xfrm>
              <a:off x="10853332" y="4755800"/>
              <a:ext cx="540610" cy="283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80D61E4-A7B7-4EE9-A7F0-BB907D6DED7C}"/>
                </a:ext>
              </a:extLst>
            </p:cNvPr>
            <p:cNvSpPr txBox="1"/>
            <p:nvPr/>
          </p:nvSpPr>
          <p:spPr>
            <a:xfrm>
              <a:off x="10544579" y="4626255"/>
              <a:ext cx="348173" cy="461665"/>
            </a:xfrm>
            <a:prstGeom prst="rect">
              <a:avLst/>
            </a:prstGeom>
            <a:noFill/>
          </p:spPr>
          <p:txBody>
            <a:bodyPr wrap="none" rtlCol="0">
              <a:spAutoFit/>
            </a:bodyPr>
            <a:lstStyle/>
            <a:p>
              <a:pPr algn="ctr"/>
              <a:r>
                <a:rPr lang="en-US" sz="2400" dirty="0">
                  <a:latin typeface="+mj-lt"/>
                  <a:cs typeface="Times New Roman" pitchFamily="18" charset="0"/>
                </a:rPr>
                <a:t>p</a:t>
              </a:r>
            </a:p>
          </p:txBody>
        </p:sp>
      </p:grpSp>
      <p:cxnSp>
        <p:nvCxnSpPr>
          <p:cNvPr id="24" name="Straight Arrow Connector 23">
            <a:extLst>
              <a:ext uri="{FF2B5EF4-FFF2-40B4-BE49-F238E27FC236}">
                <a16:creationId xmlns:a16="http://schemas.microsoft.com/office/drawing/2014/main" id="{407F66F2-352A-4489-AC12-03DE398A12C8}"/>
              </a:ext>
            </a:extLst>
          </p:cNvPr>
          <p:cNvCxnSpPr/>
          <p:nvPr/>
        </p:nvCxnSpPr>
        <p:spPr>
          <a:xfrm>
            <a:off x="7947410" y="52423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588488-007E-420C-9C50-4ACC75D825AF}"/>
              </a:ext>
            </a:extLst>
          </p:cNvPr>
          <p:cNvCxnSpPr/>
          <p:nvPr/>
        </p:nvCxnSpPr>
        <p:spPr>
          <a:xfrm>
            <a:off x="7957366" y="55187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C02C4AD-0162-4934-B7DD-FEBF30827C75}"/>
              </a:ext>
            </a:extLst>
          </p:cNvPr>
          <p:cNvGrpSpPr/>
          <p:nvPr/>
        </p:nvGrpSpPr>
        <p:grpSpPr>
          <a:xfrm>
            <a:off x="10570811" y="4783124"/>
            <a:ext cx="1469463" cy="896905"/>
            <a:chOff x="10550991" y="4626255"/>
            <a:chExt cx="1469463" cy="896905"/>
          </a:xfrm>
        </p:grpSpPr>
        <p:sp>
          <p:nvSpPr>
            <p:cNvPr id="27" name="Rectangle 26">
              <a:extLst>
                <a:ext uri="{FF2B5EF4-FFF2-40B4-BE49-F238E27FC236}">
                  <a16:creationId xmlns:a16="http://schemas.microsoft.com/office/drawing/2014/main" id="{77E297E2-8DDB-4B86-A687-C39CEE162189}"/>
                </a:ext>
              </a:extLst>
            </p:cNvPr>
            <p:cNvSpPr/>
            <p:nvPr/>
          </p:nvSpPr>
          <p:spPr>
            <a:xfrm>
              <a:off x="10853331" y="4755799"/>
              <a:ext cx="1167123" cy="7673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&lt;object of Student class&gt;</a:t>
              </a:r>
            </a:p>
          </p:txBody>
        </p:sp>
        <p:sp>
          <p:nvSpPr>
            <p:cNvPr id="28" name="TextBox 27">
              <a:extLst>
                <a:ext uri="{FF2B5EF4-FFF2-40B4-BE49-F238E27FC236}">
                  <a16:creationId xmlns:a16="http://schemas.microsoft.com/office/drawing/2014/main" id="{74F18744-C959-4986-AD13-3BFFE57F0A5F}"/>
                </a:ext>
              </a:extLst>
            </p:cNvPr>
            <p:cNvSpPr txBox="1"/>
            <p:nvPr/>
          </p:nvSpPr>
          <p:spPr>
            <a:xfrm>
              <a:off x="10550991" y="4626255"/>
              <a:ext cx="335349" cy="461665"/>
            </a:xfrm>
            <a:prstGeom prst="rect">
              <a:avLst/>
            </a:prstGeom>
            <a:noFill/>
          </p:spPr>
          <p:txBody>
            <a:bodyPr wrap="none" rtlCol="0">
              <a:spAutoFit/>
            </a:bodyPr>
            <a:lstStyle/>
            <a:p>
              <a:pPr algn="ctr"/>
              <a:r>
                <a:rPr lang="en-US" sz="2400" dirty="0">
                  <a:latin typeface="+mj-lt"/>
                  <a:cs typeface="Times New Roman" pitchFamily="18" charset="0"/>
                </a:rPr>
                <a:t>a</a:t>
              </a:r>
            </a:p>
          </p:txBody>
        </p:sp>
      </p:grpSp>
      <p:cxnSp>
        <p:nvCxnSpPr>
          <p:cNvPr id="29" name="Straight Arrow Connector 28">
            <a:extLst>
              <a:ext uri="{FF2B5EF4-FFF2-40B4-BE49-F238E27FC236}">
                <a16:creationId xmlns:a16="http://schemas.microsoft.com/office/drawing/2014/main" id="{8F5CD0F1-EFA5-4051-84AC-302DF7DA2190}"/>
              </a:ext>
            </a:extLst>
          </p:cNvPr>
          <p:cNvCxnSpPr/>
          <p:nvPr/>
        </p:nvCxnSpPr>
        <p:spPr>
          <a:xfrm>
            <a:off x="7714598" y="38607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79E0733-C8AA-4CEC-BFF8-333CA5DD6976}"/>
              </a:ext>
            </a:extLst>
          </p:cNvPr>
          <p:cNvCxnSpPr>
            <a:cxnSpLocks/>
          </p:cNvCxnSpPr>
          <p:nvPr/>
        </p:nvCxnSpPr>
        <p:spPr>
          <a:xfrm flipH="1">
            <a:off x="10862521" y="2944710"/>
            <a:ext cx="619881" cy="1985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2FB835-D51E-45DC-A304-4318B8E38A91}"/>
              </a:ext>
            </a:extLst>
          </p:cNvPr>
          <p:cNvCxnSpPr/>
          <p:nvPr/>
        </p:nvCxnSpPr>
        <p:spPr>
          <a:xfrm>
            <a:off x="7830238" y="41464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Speech Bubble: Rectangle with Corners Rounded 34">
            <a:extLst>
              <a:ext uri="{FF2B5EF4-FFF2-40B4-BE49-F238E27FC236}">
                <a16:creationId xmlns:a16="http://schemas.microsoft.com/office/drawing/2014/main" id="{13D353CF-F6EB-4319-A6E6-22521885F1D4}"/>
              </a:ext>
            </a:extLst>
          </p:cNvPr>
          <p:cNvSpPr/>
          <p:nvPr/>
        </p:nvSpPr>
        <p:spPr>
          <a:xfrm>
            <a:off x="8822352" y="721096"/>
            <a:ext cx="2879334" cy="1201969"/>
          </a:xfrm>
          <a:prstGeom prst="wedgeRoundRectCallout">
            <a:avLst>
              <a:gd name="adj1" fmla="val 38944"/>
              <a:gd name="adj2" fmla="val 1299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language determines the class of the referred-to object... </a:t>
            </a:r>
          </a:p>
        </p:txBody>
      </p:sp>
      <p:sp>
        <p:nvSpPr>
          <p:cNvPr id="36" name="Speech Bubble: Rectangle with Corners Rounded 35">
            <a:extLst>
              <a:ext uri="{FF2B5EF4-FFF2-40B4-BE49-F238E27FC236}">
                <a16:creationId xmlns:a16="http://schemas.microsoft.com/office/drawing/2014/main" id="{54951C3C-95E9-40F4-B3B9-76946FFD67D5}"/>
              </a:ext>
            </a:extLst>
          </p:cNvPr>
          <p:cNvSpPr/>
          <p:nvPr/>
        </p:nvSpPr>
        <p:spPr>
          <a:xfrm>
            <a:off x="4334074" y="3078551"/>
            <a:ext cx="2879334" cy="1201969"/>
          </a:xfrm>
          <a:prstGeom prst="wedgeRoundRectCallout">
            <a:avLst>
              <a:gd name="adj1" fmla="val -110587"/>
              <a:gd name="adj2" fmla="val 580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forwards the call to its implementation of the method.</a:t>
            </a:r>
          </a:p>
        </p:txBody>
      </p:sp>
      <p:cxnSp>
        <p:nvCxnSpPr>
          <p:cNvPr id="37" name="Straight Arrow Connector 36">
            <a:extLst>
              <a:ext uri="{FF2B5EF4-FFF2-40B4-BE49-F238E27FC236}">
                <a16:creationId xmlns:a16="http://schemas.microsoft.com/office/drawing/2014/main" id="{DB0B7151-FF20-41F7-8A18-7757F2CF91B0}"/>
              </a:ext>
            </a:extLst>
          </p:cNvPr>
          <p:cNvCxnSpPr/>
          <p:nvPr/>
        </p:nvCxnSpPr>
        <p:spPr>
          <a:xfrm>
            <a:off x="37926" y="44969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F970E1-BB15-4312-88CB-A54BF991B43F}"/>
              </a:ext>
            </a:extLst>
          </p:cNvPr>
          <p:cNvCxnSpPr/>
          <p:nvPr/>
        </p:nvCxnSpPr>
        <p:spPr>
          <a:xfrm>
            <a:off x="2795677" y="44839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3B587C-D2C5-40B8-98C7-F34F30A98560}"/>
              </a:ext>
            </a:extLst>
          </p:cNvPr>
          <p:cNvCxnSpPr/>
          <p:nvPr/>
        </p:nvCxnSpPr>
        <p:spPr>
          <a:xfrm>
            <a:off x="7952771" y="60517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683AC8F-5D92-4B98-BFB7-06C024F4CC94}"/>
              </a:ext>
            </a:extLst>
          </p:cNvPr>
          <p:cNvCxnSpPr/>
          <p:nvPr/>
        </p:nvCxnSpPr>
        <p:spPr>
          <a:xfrm>
            <a:off x="7967322" y="633743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75143E-09E6-4B74-9CBF-5EF23BB01432}"/>
              </a:ext>
            </a:extLst>
          </p:cNvPr>
          <p:cNvCxnSpPr/>
          <p:nvPr/>
        </p:nvCxnSpPr>
        <p:spPr>
          <a:xfrm>
            <a:off x="7743700" y="44136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6A2321A-253E-464B-9044-5B0E104FF7EB}"/>
              </a:ext>
            </a:extLst>
          </p:cNvPr>
          <p:cNvGrpSpPr/>
          <p:nvPr/>
        </p:nvGrpSpPr>
        <p:grpSpPr>
          <a:xfrm>
            <a:off x="10887028" y="2686980"/>
            <a:ext cx="849363" cy="461665"/>
            <a:chOff x="10544579" y="4626255"/>
            <a:chExt cx="849363" cy="461665"/>
          </a:xfrm>
        </p:grpSpPr>
        <p:sp>
          <p:nvSpPr>
            <p:cNvPr id="61" name="Rectangle 60">
              <a:extLst>
                <a:ext uri="{FF2B5EF4-FFF2-40B4-BE49-F238E27FC236}">
                  <a16:creationId xmlns:a16="http://schemas.microsoft.com/office/drawing/2014/main" id="{3600D219-BE95-42FE-A255-6971B10863BC}"/>
                </a:ext>
              </a:extLst>
            </p:cNvPr>
            <p:cNvSpPr/>
            <p:nvPr/>
          </p:nvSpPr>
          <p:spPr>
            <a:xfrm>
              <a:off x="10853332" y="4755800"/>
              <a:ext cx="540610" cy="283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AAAAC124-2315-473C-ABF5-1ED3B2071497}"/>
                </a:ext>
              </a:extLst>
            </p:cNvPr>
            <p:cNvSpPr txBox="1"/>
            <p:nvPr/>
          </p:nvSpPr>
          <p:spPr>
            <a:xfrm>
              <a:off x="10544579" y="4626255"/>
              <a:ext cx="348173" cy="461665"/>
            </a:xfrm>
            <a:prstGeom prst="rect">
              <a:avLst/>
            </a:prstGeom>
            <a:noFill/>
          </p:spPr>
          <p:txBody>
            <a:bodyPr wrap="none" rtlCol="0">
              <a:spAutoFit/>
            </a:bodyPr>
            <a:lstStyle/>
            <a:p>
              <a:pPr algn="ctr"/>
              <a:r>
                <a:rPr lang="en-US" sz="2400" dirty="0">
                  <a:latin typeface="+mj-lt"/>
                  <a:cs typeface="Times New Roman" pitchFamily="18" charset="0"/>
                </a:rPr>
                <a:t>p</a:t>
              </a:r>
            </a:p>
          </p:txBody>
        </p:sp>
      </p:grpSp>
      <p:cxnSp>
        <p:nvCxnSpPr>
          <p:cNvPr id="63" name="Straight Arrow Connector 62">
            <a:extLst>
              <a:ext uri="{FF2B5EF4-FFF2-40B4-BE49-F238E27FC236}">
                <a16:creationId xmlns:a16="http://schemas.microsoft.com/office/drawing/2014/main" id="{D668E78F-0203-46FC-AFE0-8A4614A6EB15}"/>
              </a:ext>
            </a:extLst>
          </p:cNvPr>
          <p:cNvCxnSpPr/>
          <p:nvPr/>
        </p:nvCxnSpPr>
        <p:spPr>
          <a:xfrm>
            <a:off x="7714353" y="38607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C37AC9-74B7-4ABF-895E-CFA384327118}"/>
              </a:ext>
            </a:extLst>
          </p:cNvPr>
          <p:cNvCxnSpPr>
            <a:cxnSpLocks/>
          </p:cNvCxnSpPr>
          <p:nvPr/>
        </p:nvCxnSpPr>
        <p:spPr>
          <a:xfrm flipH="1">
            <a:off x="10890090" y="2944710"/>
            <a:ext cx="592068" cy="2872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57254B2-F193-490F-8B1B-53E71610229F}"/>
              </a:ext>
            </a:extLst>
          </p:cNvPr>
          <p:cNvCxnSpPr/>
          <p:nvPr/>
        </p:nvCxnSpPr>
        <p:spPr>
          <a:xfrm>
            <a:off x="7829993" y="41464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with Corners Rounded 67">
            <a:extLst>
              <a:ext uri="{FF2B5EF4-FFF2-40B4-BE49-F238E27FC236}">
                <a16:creationId xmlns:a16="http://schemas.microsoft.com/office/drawing/2014/main" id="{A61CAD27-9311-452D-8230-8AC11E9E508D}"/>
              </a:ext>
            </a:extLst>
          </p:cNvPr>
          <p:cNvSpPr/>
          <p:nvPr/>
        </p:nvSpPr>
        <p:spPr>
          <a:xfrm>
            <a:off x="8822352" y="737718"/>
            <a:ext cx="2879334" cy="1201969"/>
          </a:xfrm>
          <a:prstGeom prst="wedgeRoundRectCallout">
            <a:avLst>
              <a:gd name="adj1" fmla="val 38944"/>
              <a:gd name="adj2" fmla="val 1299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language determines the class of the referred-to object... </a:t>
            </a:r>
          </a:p>
        </p:txBody>
      </p:sp>
      <p:sp>
        <p:nvSpPr>
          <p:cNvPr id="69" name="Speech Bubble: Rectangle with Corners Rounded 68">
            <a:extLst>
              <a:ext uri="{FF2B5EF4-FFF2-40B4-BE49-F238E27FC236}">
                <a16:creationId xmlns:a16="http://schemas.microsoft.com/office/drawing/2014/main" id="{914F2A97-8C11-413E-B957-1135E3A2AE4B}"/>
              </a:ext>
            </a:extLst>
          </p:cNvPr>
          <p:cNvSpPr/>
          <p:nvPr/>
        </p:nvSpPr>
        <p:spPr>
          <a:xfrm>
            <a:off x="4325652" y="4599640"/>
            <a:ext cx="2879334" cy="1201969"/>
          </a:xfrm>
          <a:prstGeom prst="wedgeRoundRectCallout">
            <a:avLst>
              <a:gd name="adj1" fmla="val -110587"/>
              <a:gd name="adj2" fmla="val 580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forwards the call to its implementation of the method.</a:t>
            </a:r>
          </a:p>
        </p:txBody>
      </p:sp>
      <p:cxnSp>
        <p:nvCxnSpPr>
          <p:cNvPr id="70" name="Straight Arrow Connector 69">
            <a:extLst>
              <a:ext uri="{FF2B5EF4-FFF2-40B4-BE49-F238E27FC236}">
                <a16:creationId xmlns:a16="http://schemas.microsoft.com/office/drawing/2014/main" id="{0A9B340E-2F1C-478A-AF65-7A4779911344}"/>
              </a:ext>
            </a:extLst>
          </p:cNvPr>
          <p:cNvCxnSpPr/>
          <p:nvPr/>
        </p:nvCxnSpPr>
        <p:spPr>
          <a:xfrm>
            <a:off x="6527" y="60416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87A144-620B-4BA5-BCAA-30162579162E}"/>
              </a:ext>
            </a:extLst>
          </p:cNvPr>
          <p:cNvCxnSpPr/>
          <p:nvPr/>
        </p:nvCxnSpPr>
        <p:spPr>
          <a:xfrm>
            <a:off x="2764278" y="60285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EBBC88F-ACE9-4F1B-A98E-4CD0143CC550}"/>
              </a:ext>
            </a:extLst>
          </p:cNvPr>
          <p:cNvCxnSpPr/>
          <p:nvPr/>
        </p:nvCxnSpPr>
        <p:spPr>
          <a:xfrm>
            <a:off x="7728565" y="44136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79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nodePh="1">
                                  <p:stCondLst>
                                    <p:cond delay="0"/>
                                  </p:stCondLst>
                                  <p:endCondLst>
                                    <p:cond evt="begin" delay="0">
                                      <p:tn val="47"/>
                                    </p:cond>
                                  </p:end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9">
                                            <p:bg/>
                                          </p:spTgt>
                                        </p:tgtEl>
                                        <p:attrNameLst>
                                          <p:attrName>style.visibility</p:attrName>
                                        </p:attrNameLst>
                                      </p:cBhvr>
                                      <p:to>
                                        <p:strVal val="visible"/>
                                      </p:to>
                                    </p:set>
                                    <p:animEffect transition="in" filter="wipe(down)">
                                      <p:cBhvr>
                                        <p:cTn id="53" dur="500"/>
                                        <p:tgtEl>
                                          <p:spTgt spid="19">
                                            <p:bg/>
                                          </p:spTgt>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xEl>
                                              <p:pRg st="0" end="0"/>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xEl>
                                              <p:pRg st="1" end="1"/>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9">
                                            <p:txEl>
                                              <p:pRg st="4" end="4"/>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9">
                                            <p:txEl>
                                              <p:pRg st="5" end="5"/>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9">
                                            <p:txEl>
                                              <p:pRg st="6" end="6"/>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
                                            <p:txEl>
                                              <p:pRg st="8" end="8"/>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9">
                                            <p:txEl>
                                              <p:pRg st="9" end="9"/>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2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5"/>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wipe(up)">
                                      <p:cBhvr>
                                        <p:cTn id="108" dur="500"/>
                                        <p:tgtEl>
                                          <p:spTgt spid="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ipe(down)">
                                      <p:cBhvr>
                                        <p:cTn id="121" dur="500"/>
                                        <p:tgtEl>
                                          <p:spTgt spid="35"/>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grpId="2" nodeType="clickEffect">
                                  <p:stCondLst>
                                    <p:cond delay="0"/>
                                  </p:stCondLst>
                                  <p:childTnLst>
                                    <p:animMotion origin="layout" path="M 3.33333E-6 -2.59259E-6 L -0.04076 0.30185 " pathEditMode="relative" rAng="0" ptsTypes="AA">
                                      <p:cBhvr>
                                        <p:cTn id="125" dur="2000" fill="hold"/>
                                        <p:tgtEl>
                                          <p:spTgt spid="35"/>
                                        </p:tgtEl>
                                        <p:attrNameLst>
                                          <p:attrName>ppt_x</p:attrName>
                                          <p:attrName>ppt_y</p:attrName>
                                        </p:attrNameLst>
                                      </p:cBhvr>
                                      <p:rCtr x="-2044" y="15093"/>
                                    </p:animMotion>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down)">
                                      <p:cBhvr>
                                        <p:cTn id="130" dur="500"/>
                                        <p:tgtEl>
                                          <p:spTgt spid="36"/>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3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37"/>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38"/>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36"/>
                                        </p:tgtEl>
                                      </p:cBhvr>
                                    </p:animEffect>
                                    <p:set>
                                      <p:cBhvr>
                                        <p:cTn id="153" dur="1" fill="hold">
                                          <p:stCondLst>
                                            <p:cond delay="499"/>
                                          </p:stCondLst>
                                        </p:cTn>
                                        <p:tgtEl>
                                          <p:spTgt spid="36"/>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5"/>
                                        </p:tgtEl>
                                      </p:cBhvr>
                                    </p:animEffect>
                                    <p:set>
                                      <p:cBhvr>
                                        <p:cTn id="156" dur="1" fill="hold">
                                          <p:stCondLst>
                                            <p:cond delay="499"/>
                                          </p:stCondLst>
                                        </p:cTn>
                                        <p:tgtEl>
                                          <p:spTgt spid="3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nodeType="clickEffect">
                                  <p:stCondLst>
                                    <p:cond delay="0"/>
                                  </p:stCondLst>
                                  <p:childTnLst>
                                    <p:animEffect transition="out" filter="fade">
                                      <p:cBhvr>
                                        <p:cTn id="164" dur="500"/>
                                        <p:tgtEl>
                                          <p:spTgt spid="21"/>
                                        </p:tgtEl>
                                      </p:cBhvr>
                                    </p:animEffect>
                                    <p:set>
                                      <p:cBhvr>
                                        <p:cTn id="165" dur="1" fill="hold">
                                          <p:stCondLst>
                                            <p:cond delay="499"/>
                                          </p:stCondLst>
                                        </p:cTn>
                                        <p:tgtEl>
                                          <p:spTgt spid="21"/>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6"/>
                                        </p:tgtEl>
                                      </p:cBhvr>
                                    </p:animEffect>
                                    <p:set>
                                      <p:cBhvr>
                                        <p:cTn id="168" dur="1" fill="hold">
                                          <p:stCondLst>
                                            <p:cond delay="499"/>
                                          </p:stCondLst>
                                        </p:cTn>
                                        <p:tgtEl>
                                          <p:spTgt spid="6"/>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45"/>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4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4"/>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nodeType="clickEffect">
                                  <p:stCondLst>
                                    <p:cond delay="0"/>
                                  </p:stCondLst>
                                  <p:childTnLst>
                                    <p:set>
                                      <p:cBhvr>
                                        <p:cTn id="184" dur="1" fill="hold">
                                          <p:stCondLst>
                                            <p:cond delay="0"/>
                                          </p:stCondLst>
                                        </p:cTn>
                                        <p:tgtEl>
                                          <p:spTgt spid="43"/>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44"/>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6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5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Effect transition="in" filter="wipe(up)">
                                      <p:cBhvr>
                                        <p:cTn id="205" dur="500"/>
                                        <p:tgtEl>
                                          <p:spTgt spid="64"/>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63"/>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0"/>
                                          </p:stCondLst>
                                        </p:cTn>
                                        <p:tgtEl>
                                          <p:spTgt spid="65"/>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68"/>
                                        </p:tgtEl>
                                        <p:attrNameLst>
                                          <p:attrName>style.visibility</p:attrName>
                                        </p:attrNameLst>
                                      </p:cBhvr>
                                      <p:to>
                                        <p:strVal val="visible"/>
                                      </p:to>
                                    </p:set>
                                    <p:animEffect transition="in" filter="wipe(down)">
                                      <p:cBhvr>
                                        <p:cTn id="218" dur="500"/>
                                        <p:tgtEl>
                                          <p:spTgt spid="68"/>
                                        </p:tgtEl>
                                      </p:cBhvr>
                                    </p:animEffect>
                                  </p:childTnLst>
                                </p:cTn>
                              </p:par>
                            </p:childTnLst>
                          </p:cTn>
                        </p:par>
                      </p:childTnLst>
                    </p:cTn>
                  </p:par>
                  <p:par>
                    <p:cTn id="219" fill="hold">
                      <p:stCondLst>
                        <p:cond delay="indefinite"/>
                      </p:stCondLst>
                      <p:childTnLst>
                        <p:par>
                          <p:cTn id="220" fill="hold">
                            <p:stCondLst>
                              <p:cond delay="0"/>
                            </p:stCondLst>
                            <p:childTnLst>
                              <p:par>
                                <p:cTn id="221" presetID="42" presetClass="path" presetSubtype="0" accel="50000" decel="50000" fill="hold" grpId="2" nodeType="clickEffect">
                                  <p:stCondLst>
                                    <p:cond delay="0"/>
                                  </p:stCondLst>
                                  <p:childTnLst>
                                    <p:animMotion origin="layout" path="M 3.33333E-6 1.11111E-6 L -0.04037 0.4287 " pathEditMode="relative" rAng="0" ptsTypes="AA">
                                      <p:cBhvr>
                                        <p:cTn id="222" dur="2000" fill="hold"/>
                                        <p:tgtEl>
                                          <p:spTgt spid="68"/>
                                        </p:tgtEl>
                                        <p:attrNameLst>
                                          <p:attrName>ppt_x</p:attrName>
                                          <p:attrName>ppt_y</p:attrName>
                                        </p:attrNameLst>
                                      </p:cBhvr>
                                      <p:rCtr x="-2018" y="21435"/>
                                    </p:animMotion>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69"/>
                                        </p:tgtEl>
                                        <p:attrNameLst>
                                          <p:attrName>style.visibility</p:attrName>
                                        </p:attrNameLst>
                                      </p:cBhvr>
                                      <p:to>
                                        <p:strVal val="visible"/>
                                      </p:to>
                                    </p:set>
                                    <p:animEffect transition="in" filter="wipe(down)">
                                      <p:cBhvr>
                                        <p:cTn id="227" dur="500"/>
                                        <p:tgtEl>
                                          <p:spTgt spid="69"/>
                                        </p:tgtEl>
                                      </p:cBhvr>
                                    </p:animEffec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65"/>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nodeType="clickEffect">
                                  <p:stCondLst>
                                    <p:cond delay="0"/>
                                  </p:stCondLst>
                                  <p:childTnLst>
                                    <p:set>
                                      <p:cBhvr>
                                        <p:cTn id="235" dur="1" fill="hold">
                                          <p:stCondLst>
                                            <p:cond delay="0"/>
                                          </p:stCondLst>
                                        </p:cTn>
                                        <p:tgtEl>
                                          <p:spTgt spid="70"/>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70"/>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71"/>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nodeType="clickEffect">
                                  <p:stCondLst>
                                    <p:cond delay="0"/>
                                  </p:stCondLst>
                                  <p:childTnLst>
                                    <p:set>
                                      <p:cBhvr>
                                        <p:cTn id="247" dur="1" fill="hold">
                                          <p:stCondLst>
                                            <p:cond delay="0"/>
                                          </p:stCondLst>
                                        </p:cTn>
                                        <p:tgtEl>
                                          <p:spTgt spid="71"/>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69"/>
                                        </p:tgtEl>
                                      </p:cBhvr>
                                    </p:animEffect>
                                    <p:set>
                                      <p:cBhvr>
                                        <p:cTn id="250" dur="1" fill="hold">
                                          <p:stCondLst>
                                            <p:cond delay="499"/>
                                          </p:stCondLst>
                                        </p:cTn>
                                        <p:tgtEl>
                                          <p:spTgt spid="69"/>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8"/>
                                        </p:tgtEl>
                                      </p:cBhvr>
                                    </p:animEffect>
                                    <p:set>
                                      <p:cBhvr>
                                        <p:cTn id="253" dur="1" fill="hold">
                                          <p:stCondLst>
                                            <p:cond delay="499"/>
                                          </p:stCondLst>
                                        </p:cTn>
                                        <p:tgtEl>
                                          <p:spTgt spid="68"/>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nodeType="clickEffect">
                                  <p:stCondLst>
                                    <p:cond delay="0"/>
                                  </p:stCondLst>
                                  <p:childTnLst>
                                    <p:set>
                                      <p:cBhvr>
                                        <p:cTn id="257" dur="1" fill="hold">
                                          <p:stCondLst>
                                            <p:cond delay="0"/>
                                          </p:stCondLst>
                                        </p:cTn>
                                        <p:tgtEl>
                                          <p:spTgt spid="72"/>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0" presetClass="exit" presetSubtype="0" fill="hold" nodeType="clickEffect">
                                  <p:stCondLst>
                                    <p:cond delay="0"/>
                                  </p:stCondLst>
                                  <p:childTnLst>
                                    <p:animEffect transition="out" filter="fade">
                                      <p:cBhvr>
                                        <p:cTn id="261" dur="500"/>
                                        <p:tgtEl>
                                          <p:spTgt spid="59"/>
                                        </p:tgtEl>
                                      </p:cBhvr>
                                    </p:animEffect>
                                    <p:set>
                                      <p:cBhvr>
                                        <p:cTn id="262" dur="1" fill="hold">
                                          <p:stCondLst>
                                            <p:cond delay="499"/>
                                          </p:stCondLst>
                                        </p:cTn>
                                        <p:tgtEl>
                                          <p:spTgt spid="59"/>
                                        </p:tgtEl>
                                        <p:attrNameLst>
                                          <p:attrName>style.visibility</p:attrName>
                                        </p:attrNameLst>
                                      </p:cBhvr>
                                      <p:to>
                                        <p:strVal val="hidden"/>
                                      </p:to>
                                    </p:set>
                                  </p:childTnLst>
                                </p:cTn>
                              </p:par>
                              <p:par>
                                <p:cTn id="263" presetID="10" presetClass="exit" presetSubtype="0" fill="hold" nodeType="withEffect">
                                  <p:stCondLst>
                                    <p:cond delay="0"/>
                                  </p:stCondLst>
                                  <p:childTnLst>
                                    <p:animEffect transition="out" filter="fade">
                                      <p:cBhvr>
                                        <p:cTn id="264" dur="500"/>
                                        <p:tgtEl>
                                          <p:spTgt spid="64"/>
                                        </p:tgtEl>
                                      </p:cBhvr>
                                    </p:animEffect>
                                    <p:set>
                                      <p:cBhvr>
                                        <p:cTn id="265" dur="1" fill="hold">
                                          <p:stCondLst>
                                            <p:cond delay="499"/>
                                          </p:stCondLst>
                                        </p:cTn>
                                        <p:tgtEl>
                                          <p:spTgt spid="64"/>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uiExpand="1" build="p" animBg="1"/>
      <p:bldP spid="20" grpId="0" uiExpand="1" build="p" animBg="1"/>
      <p:bldP spid="35" grpId="0" animBg="1"/>
      <p:bldP spid="35" grpId="1" animBg="1"/>
      <p:bldP spid="35" grpId="2" animBg="1"/>
      <p:bldP spid="36" grpId="0" animBg="1"/>
      <p:bldP spid="36" grpId="1" animBg="1"/>
      <p:bldP spid="68" grpId="0" animBg="1"/>
      <p:bldP spid="68" grpId="1" animBg="1"/>
      <p:bldP spid="68" grpId="2" animBg="1"/>
      <p:bldP spid="69" grpId="0" animBg="1"/>
      <p:bldP spid="69"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997438" y="2026"/>
            <a:ext cx="10515600" cy="590931"/>
          </a:xfrm>
          <a:prstGeom prst="rect">
            <a:avLst/>
          </a:prstGeom>
          <a:noFill/>
        </p:spPr>
        <p:txBody>
          <a:bodyPr wrap="square">
            <a:spAutoFit/>
          </a:bodyPr>
          <a:lstStyle/>
          <a:p>
            <a:pPr algn="ctr"/>
            <a:r>
              <a:rPr lang="en-US" sz="3600" dirty="0"/>
              <a:t>Dynamic Dispatch: How Does it Work?</a:t>
            </a:r>
          </a:p>
        </p:txBody>
      </p:sp>
      <p:grpSp>
        <p:nvGrpSpPr>
          <p:cNvPr id="2" name="Group 1">
            <a:extLst>
              <a:ext uri="{FF2B5EF4-FFF2-40B4-BE49-F238E27FC236}">
                <a16:creationId xmlns:a16="http://schemas.microsoft.com/office/drawing/2014/main" id="{6586A9C8-8A60-4C59-B7C5-D91D1D9F02EF}"/>
              </a:ext>
            </a:extLst>
          </p:cNvPr>
          <p:cNvGrpSpPr/>
          <p:nvPr/>
        </p:nvGrpSpPr>
        <p:grpSpPr>
          <a:xfrm>
            <a:off x="115552" y="2203049"/>
            <a:ext cx="11966911" cy="4582768"/>
            <a:chOff x="115552" y="2203049"/>
            <a:chExt cx="11966911" cy="4582768"/>
          </a:xfrm>
        </p:grpSpPr>
        <p:sp>
          <p:nvSpPr>
            <p:cNvPr id="45" name="TextBox 44">
              <a:extLst>
                <a:ext uri="{FF2B5EF4-FFF2-40B4-BE49-F238E27FC236}">
                  <a16:creationId xmlns:a16="http://schemas.microsoft.com/office/drawing/2014/main" id="{4F3DCDCB-B025-493D-9112-8EA604B9B6A0}"/>
                </a:ext>
              </a:extLst>
            </p:cNvPr>
            <p:cNvSpPr txBox="1"/>
            <p:nvPr/>
          </p:nvSpPr>
          <p:spPr>
            <a:xfrm>
              <a:off x="7928811" y="3679536"/>
              <a:ext cx="4153652" cy="310628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00B0F0"/>
                  </a:solidFill>
                  <a:latin typeface="Consolas" panose="020B0609020204030204" pitchFamily="49" charset="0"/>
                </a:rPr>
                <a:t>Person&amp; p</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F0"/>
                  </a:solidFill>
                  <a:latin typeface="Consolas" panose="020B0609020204030204" pitchFamily="49" charset="0"/>
                </a:rPr>
                <a:t>p</a:t>
              </a:r>
              <a:r>
                <a:rPr lang="en-US" dirty="0" err="1">
                  <a:latin typeface="Consolas" panose="020B0609020204030204" pitchFamily="49" charset="0"/>
                </a:rPr>
                <a:t>.talk</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Student 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7030A0"/>
                  </a:solidFill>
                  <a:latin typeface="Consolas" panose="020B0609020204030204" pitchFamily="49" charset="0"/>
                </a:rPr>
                <a:t>a</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B050"/>
                  </a:solidFill>
                  <a:latin typeface="Consolas" panose="020B0609020204030204" pitchFamily="49" charset="0"/>
                </a:rPr>
                <a:t>Professor b</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interactWith</a:t>
              </a:r>
              <a:r>
                <a:rPr lang="en-US" dirty="0">
                  <a:latin typeface="Consolas" panose="020B0609020204030204" pitchFamily="49" charset="0"/>
                </a:rPr>
                <a:t>(</a:t>
              </a:r>
              <a:r>
                <a:rPr lang="en-US" dirty="0">
                  <a:solidFill>
                    <a:srgbClr val="00B050"/>
                  </a:solidFill>
                  <a:latin typeface="Consolas" panose="020B0609020204030204" pitchFamily="49" charset="0"/>
                </a:rPr>
                <a:t>b</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47" name="TextBox 46">
              <a:extLst>
                <a:ext uri="{FF2B5EF4-FFF2-40B4-BE49-F238E27FC236}">
                  <a16:creationId xmlns:a16="http://schemas.microsoft.com/office/drawing/2014/main" id="{815F18D8-F13B-4584-820A-F9E5C95BD6AF}"/>
                </a:ext>
              </a:extLst>
            </p:cNvPr>
            <p:cNvSpPr txBox="1"/>
            <p:nvPr/>
          </p:nvSpPr>
          <p:spPr>
            <a:xfrm>
              <a:off x="115552" y="2203049"/>
              <a:ext cx="7638801" cy="4582768"/>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talk()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"I'm a person"; }</a:t>
              </a:r>
            </a:p>
            <a:p>
              <a:r>
                <a:rPr lang="en-US" dirty="0">
                  <a:solidFill>
                    <a:srgbClr val="00B0F0"/>
                  </a:solidFill>
                  <a:latin typeface="Consolas" panose="020B0609020204030204" pitchFamily="49" charset="0"/>
                </a:rPr>
                <a:t> virtual void listen()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"Oh, I see!";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Student</a:t>
              </a:r>
              <a:r>
                <a:rPr lang="en-US" dirty="0">
                  <a:latin typeface="Consolas" panose="020B0609020204030204" pitchFamily="49" charset="0"/>
                </a:rPr>
                <a:t>: public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virtual void talk() {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"I hate finals."; }</a:t>
              </a:r>
            </a:p>
            <a:p>
              <a:r>
                <a:rPr lang="en-US" dirty="0">
                  <a:solidFill>
                    <a:srgbClr val="7030A0"/>
                  </a:solidFill>
                  <a:latin typeface="Consolas" panose="020B0609020204030204" pitchFamily="49" charset="0"/>
                </a:rPr>
                <a:t> virtual void listen() {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"Sorry I wasn't awake!"; }</a:t>
              </a:r>
            </a:p>
            <a:p>
              <a:r>
                <a:rPr lang="en-US" dirty="0">
                  <a:latin typeface="Consolas" panose="020B0609020204030204" pitchFamily="49" charset="0"/>
                </a:rPr>
                <a:t>};</a:t>
              </a:r>
              <a:endParaRPr lang="en-US" sz="1200" dirty="0">
                <a:latin typeface="Consolas" panose="020B0609020204030204" pitchFamily="49" charset="0"/>
              </a:endParaRPr>
            </a:p>
            <a:p>
              <a:endParaRPr lang="en-US" sz="1200" dirty="0">
                <a:latin typeface="Consolas" panose="020B0609020204030204" pitchFamily="49" charset="0"/>
              </a:endParaRPr>
            </a:p>
            <a:p>
              <a:r>
                <a:rPr lang="en-US" dirty="0">
                  <a:latin typeface="Consolas" panose="020B0609020204030204" pitchFamily="49" charset="0"/>
                </a:rPr>
                <a:t>class </a:t>
              </a:r>
              <a:r>
                <a:rPr lang="en-US" dirty="0">
                  <a:solidFill>
                    <a:srgbClr val="00B050"/>
                  </a:solidFill>
                  <a:latin typeface="Consolas" panose="020B0609020204030204" pitchFamily="49" charset="0"/>
                </a:rPr>
                <a:t>Professor</a:t>
              </a:r>
              <a:r>
                <a:rPr lang="en-US" dirty="0">
                  <a:latin typeface="Consolas" panose="020B0609020204030204" pitchFamily="49" charset="0"/>
                </a:rPr>
                <a:t>: public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virtual void talk()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"Confusing theorem."; }</a:t>
              </a:r>
            </a:p>
            <a:p>
              <a:r>
                <a:rPr lang="en-US" dirty="0">
                  <a:solidFill>
                    <a:srgbClr val="00B050"/>
                  </a:solidFill>
                  <a:latin typeface="Consolas" panose="020B0609020204030204" pitchFamily="49" charset="0"/>
                </a:rPr>
                <a:t> virtual void listen()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"No questions!"; }</a:t>
              </a:r>
            </a:p>
            <a:p>
              <a:r>
                <a:rPr lang="en-US" dirty="0">
                  <a:latin typeface="Consolas" panose="020B0609020204030204" pitchFamily="49" charset="0"/>
                </a:rPr>
                <a:t>};</a:t>
              </a:r>
            </a:p>
            <a:p>
              <a:endParaRPr lang="en-US" dirty="0">
                <a:latin typeface="Consolas" panose="020B0609020204030204" pitchFamily="49" charset="0"/>
              </a:endParaRPr>
            </a:p>
          </p:txBody>
        </p:sp>
      </p:grpSp>
      <p:grpSp>
        <p:nvGrpSpPr>
          <p:cNvPr id="49" name="Group 48">
            <a:extLst>
              <a:ext uri="{FF2B5EF4-FFF2-40B4-BE49-F238E27FC236}">
                <a16:creationId xmlns:a16="http://schemas.microsoft.com/office/drawing/2014/main" id="{E1ECB42E-EF37-4BBD-83A3-754A9237A3FA}"/>
              </a:ext>
            </a:extLst>
          </p:cNvPr>
          <p:cNvGrpSpPr/>
          <p:nvPr/>
        </p:nvGrpSpPr>
        <p:grpSpPr>
          <a:xfrm>
            <a:off x="434028" y="547871"/>
            <a:ext cx="11642420" cy="1680940"/>
            <a:chOff x="-5892276" y="6246619"/>
            <a:chExt cx="11642420" cy="1680940"/>
          </a:xfrm>
        </p:grpSpPr>
        <p:sp>
          <p:nvSpPr>
            <p:cNvPr id="52" name="TextBox 51">
              <a:extLst>
                <a:ext uri="{FF2B5EF4-FFF2-40B4-BE49-F238E27FC236}">
                  <a16:creationId xmlns:a16="http://schemas.microsoft.com/office/drawing/2014/main" id="{C0D23FF2-C61E-4BCD-8DC9-0916D4AE0CF2}"/>
                </a:ext>
              </a:extLst>
            </p:cNvPr>
            <p:cNvSpPr txBox="1"/>
            <p:nvPr/>
          </p:nvSpPr>
          <p:spPr>
            <a:xfrm>
              <a:off x="-5892276" y="7096562"/>
              <a:ext cx="11642420"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If you were implementing dynamic dispatch yourself, what hidden member variable(s) could you add to all objects to enable your code to find the right method to call?</a:t>
              </a:r>
              <a:endParaRPr lang="en-US" sz="2400" dirty="0">
                <a:latin typeface="Corbel" panose="020B0503020204020204" pitchFamily="34" charset="0"/>
                <a:cs typeface="Cordia New" panose="020B0502040204020203" pitchFamily="34" charset="-34"/>
              </a:endParaRPr>
            </a:p>
          </p:txBody>
        </p:sp>
        <p:pic>
          <p:nvPicPr>
            <p:cNvPr id="53" name="Picture 52" descr="Shape&#10;&#10;Description automatically generated with low confidence">
              <a:extLst>
                <a:ext uri="{FF2B5EF4-FFF2-40B4-BE49-F238E27FC236}">
                  <a16:creationId xmlns:a16="http://schemas.microsoft.com/office/drawing/2014/main" id="{76FA3BE8-34F6-4605-BAED-DC3CA9E3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06" y="6246619"/>
              <a:ext cx="744434" cy="744434"/>
            </a:xfrm>
            <a:prstGeom prst="rect">
              <a:avLst/>
            </a:prstGeom>
            <a:ln>
              <a:noFill/>
            </a:ln>
            <a:effectLst>
              <a:outerShdw blurRad="292100" dist="139700" dir="2700000" algn="tl" rotWithShape="0">
                <a:srgbClr val="333333">
                  <a:alpha val="65000"/>
                </a:srgbClr>
              </a:outerShdw>
            </a:effectLst>
          </p:spPr>
        </p:pic>
      </p:grpSp>
      <p:sp>
        <p:nvSpPr>
          <p:cNvPr id="54" name="Rectangle 53">
            <a:extLst>
              <a:ext uri="{FF2B5EF4-FFF2-40B4-BE49-F238E27FC236}">
                <a16:creationId xmlns:a16="http://schemas.microsoft.com/office/drawing/2014/main" id="{7B04CA9F-172D-4F50-85BA-EEB27872B661}"/>
              </a:ext>
            </a:extLst>
          </p:cNvPr>
          <p:cNvSpPr/>
          <p:nvPr/>
        </p:nvSpPr>
        <p:spPr>
          <a:xfrm>
            <a:off x="8273929" y="2346267"/>
            <a:ext cx="3579392"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5" name="Rectangle 54">
            <a:extLst>
              <a:ext uri="{FF2B5EF4-FFF2-40B4-BE49-F238E27FC236}">
                <a16:creationId xmlns:a16="http://schemas.microsoft.com/office/drawing/2014/main" id="{BACDF017-E21D-4898-BF31-C091E2D1A587}"/>
              </a:ext>
            </a:extLst>
          </p:cNvPr>
          <p:cNvSpPr/>
          <p:nvPr/>
        </p:nvSpPr>
        <p:spPr>
          <a:xfrm>
            <a:off x="8273132" y="2351836"/>
            <a:ext cx="35807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1390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90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4" grpId="0" animBg="1"/>
      <p:bldP spid="54" grpId="1" animBg="1"/>
      <p:bldP spid="55" grpId="0" animBg="1"/>
      <p:bldP spid="55"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8AA029-8839-4BB1-9116-ED14E60D761B}"/>
              </a:ext>
            </a:extLst>
          </p:cNvPr>
          <p:cNvGrpSpPr/>
          <p:nvPr/>
        </p:nvGrpSpPr>
        <p:grpSpPr>
          <a:xfrm>
            <a:off x="2745563" y="2182108"/>
            <a:ext cx="2614768" cy="1092062"/>
            <a:chOff x="2745563" y="2182108"/>
            <a:chExt cx="2614768" cy="1092062"/>
          </a:xfrm>
        </p:grpSpPr>
        <p:grpSp>
          <p:nvGrpSpPr>
            <p:cNvPr id="514092" name="Group 44"/>
            <p:cNvGrpSpPr>
              <a:grpSpLocks/>
            </p:cNvGrpSpPr>
            <p:nvPr/>
          </p:nvGrpSpPr>
          <p:grpSpPr bwMode="auto">
            <a:xfrm>
              <a:off x="3520418" y="2285156"/>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10" name="TextBox 9">
              <a:extLst>
                <a:ext uri="{FF2B5EF4-FFF2-40B4-BE49-F238E27FC236}">
                  <a16:creationId xmlns:a16="http://schemas.microsoft.com/office/drawing/2014/main" id="{97131091-4BD5-43B1-ADAB-DD7F425CBADC}"/>
                </a:ext>
              </a:extLst>
            </p:cNvPr>
            <p:cNvSpPr txBox="1"/>
            <p:nvPr/>
          </p:nvSpPr>
          <p:spPr>
            <a:xfrm>
              <a:off x="2745563" y="2182108"/>
              <a:ext cx="839754" cy="707886"/>
            </a:xfrm>
            <a:prstGeom prst="rect">
              <a:avLst/>
            </a:prstGeom>
            <a:noFill/>
          </p:spPr>
          <p:txBody>
            <a:bodyPr wrap="square" rtlCol="0">
              <a:spAutoFit/>
            </a:bodyPr>
            <a:lstStyle/>
            <a:p>
              <a:pPr algn="r"/>
              <a:r>
                <a:rPr lang="en-US" sz="2000" dirty="0">
                  <a:latin typeface="+mj-lt"/>
                  <a:cs typeface="Times New Roman" pitchFamily="18" charset="0"/>
                </a:rPr>
                <a:t>Car's </a:t>
              </a:r>
              <a:r>
                <a:rPr lang="en-US" sz="2000" dirty="0" err="1">
                  <a:latin typeface="+mj-lt"/>
                  <a:cs typeface="Times New Roman" pitchFamily="18" charset="0"/>
                </a:rPr>
                <a:t>vtable</a:t>
              </a:r>
              <a:endParaRPr lang="en-US" sz="2000" dirty="0">
                <a:latin typeface="+mj-lt"/>
                <a:cs typeface="Times New Roman" pitchFamily="18" charset="0"/>
              </a:endParaRPr>
            </a:p>
          </p:txBody>
        </p:sp>
      </p:gr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884150" y="32293"/>
            <a:ext cx="10515600" cy="590931"/>
          </a:xfrm>
          <a:prstGeom prst="rect">
            <a:avLst/>
          </a:prstGeom>
          <a:noFill/>
        </p:spPr>
        <p:txBody>
          <a:bodyPr wrap="square">
            <a:spAutoFit/>
          </a:bodyPr>
          <a:lstStyle/>
          <a:p>
            <a:pPr algn="ctr"/>
            <a:r>
              <a:rPr lang="en-US" sz="3600" dirty="0"/>
              <a:t>Dynamic Dispatch: How Does it Work?</a:t>
            </a:r>
          </a:p>
        </p:txBody>
      </p:sp>
      <p:sp>
        <p:nvSpPr>
          <p:cNvPr id="514052" name="Rectangle 4"/>
          <p:cNvSpPr>
            <a:spLocks noChangeArrowheads="1"/>
          </p:cNvSpPr>
          <p:nvPr/>
        </p:nvSpPr>
        <p:spPr bwMode="auto">
          <a:xfrm>
            <a:off x="6190044" y="844659"/>
            <a:ext cx="5826949" cy="2862322"/>
          </a:xfrm>
          <a:prstGeom prst="rect">
            <a:avLst/>
          </a:prstGeom>
          <a:solidFill>
            <a:schemeClr val="accent4">
              <a:lumMod val="20000"/>
              <a:lumOff val="80000"/>
            </a:schemeClr>
          </a:solidFill>
          <a:ln w="3175">
            <a:solidFill>
              <a:srgbClr val="0070C0"/>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FF0000"/>
                </a:solidFill>
                <a:latin typeface="Courier New" pitchFamily="49" charset="0"/>
                <a:ea typeface="MS Mincho" pitchFamily="49" charset="-128"/>
              </a:rPr>
              <a:t>string </a:t>
            </a:r>
            <a:r>
              <a:rPr lang="en-US" b="1" dirty="0" err="1">
                <a:solidFill>
                  <a:srgbClr val="FF0000"/>
                </a:solidFill>
                <a:latin typeface="Courier New" pitchFamily="49" charset="0"/>
                <a:ea typeface="MS Mincho" pitchFamily="49" charset="-128"/>
              </a:rPr>
              <a:t>getLicensePlate</a:t>
            </a:r>
            <a:r>
              <a:rPr lang="en-US" b="1" dirty="0">
                <a:solidFill>
                  <a:srgbClr val="FF0000"/>
                </a:solidFill>
                <a:latin typeface="Courier New" pitchFamily="49" charset="0"/>
                <a:ea typeface="MS Mincho" pitchFamily="49" charset="-128"/>
              </a:rPr>
              <a:t>() { ... }</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4" name="Rectangle 6"/>
          <p:cNvSpPr>
            <a:spLocks noChangeArrowheads="1"/>
          </p:cNvSpPr>
          <p:nvPr/>
        </p:nvSpPr>
        <p:spPr bwMode="auto">
          <a:xfrm>
            <a:off x="6189661" y="3808500"/>
            <a:ext cx="5827713" cy="2800239"/>
          </a:xfrm>
          <a:prstGeom prst="rect">
            <a:avLst/>
          </a:prstGeom>
          <a:solidFill>
            <a:schemeClr val="accent4">
              <a:lumMod val="20000"/>
              <a:lumOff val="80000"/>
            </a:schemeClr>
          </a:solidFill>
          <a:ln w="3175">
            <a:solidFill>
              <a:srgbClr val="0070C0"/>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9" name="Text Box 11"/>
          <p:cNvSpPr txBox="1">
            <a:spLocks noChangeArrowheads="1"/>
          </p:cNvSpPr>
          <p:nvPr/>
        </p:nvSpPr>
        <p:spPr bwMode="auto">
          <a:xfrm>
            <a:off x="622600" y="867198"/>
            <a:ext cx="5165125"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When you define a class...</a:t>
            </a:r>
          </a:p>
        </p:txBody>
      </p:sp>
      <p:sp>
        <p:nvSpPr>
          <p:cNvPr id="514062" name="Text Box 14"/>
          <p:cNvSpPr txBox="1">
            <a:spLocks noChangeArrowheads="1"/>
          </p:cNvSpPr>
          <p:nvPr/>
        </p:nvSpPr>
        <p:spPr bwMode="auto">
          <a:xfrm>
            <a:off x="622601" y="1305970"/>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The language creates a </a:t>
            </a:r>
            <a:r>
              <a:rPr lang="en-US" sz="2000" dirty="0">
                <a:solidFill>
                  <a:srgbClr val="0070C0"/>
                </a:solidFill>
              </a:rPr>
              <a:t>table</a:t>
            </a:r>
            <a:r>
              <a:rPr lang="en-US" sz="2000" dirty="0"/>
              <a:t> that maps each virtual method to the proper implementation.</a:t>
            </a:r>
          </a:p>
        </p:txBody>
      </p:sp>
      <p:sp>
        <p:nvSpPr>
          <p:cNvPr id="514098" name="Text Box 50"/>
          <p:cNvSpPr txBox="1">
            <a:spLocks noChangeArrowheads="1"/>
          </p:cNvSpPr>
          <p:nvPr/>
        </p:nvSpPr>
        <p:spPr bwMode="auto">
          <a:xfrm>
            <a:off x="6395864" y="1944456"/>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0" name="Text Box 50">
            <a:extLst>
              <a:ext uri="{FF2B5EF4-FFF2-40B4-BE49-F238E27FC236}">
                <a16:creationId xmlns:a16="http://schemas.microsoft.com/office/drawing/2014/main" id="{4F3E0545-072C-4F0C-9698-AEE76F2F05CC}"/>
              </a:ext>
            </a:extLst>
          </p:cNvPr>
          <p:cNvSpPr txBox="1">
            <a:spLocks noChangeArrowheads="1"/>
          </p:cNvSpPr>
          <p:nvPr/>
        </p:nvSpPr>
        <p:spPr bwMode="auto">
          <a:xfrm>
            <a:off x="6432509" y="96967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102" name="AutoShape 54"/>
          <p:cNvSpPr>
            <a:spLocks noChangeArrowheads="1"/>
          </p:cNvSpPr>
          <p:nvPr/>
        </p:nvSpPr>
        <p:spPr bwMode="auto">
          <a:xfrm>
            <a:off x="6832591" y="3481872"/>
            <a:ext cx="4503968" cy="2588136"/>
          </a:xfrm>
          <a:prstGeom prst="wedgeRoundRectCallout">
            <a:avLst>
              <a:gd name="adj1" fmla="val -85667"/>
              <a:gd name="adj2" fmla="val -6111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table is called a “</a:t>
            </a:r>
            <a:r>
              <a:rPr lang="en-US" sz="2000" dirty="0" err="1">
                <a:solidFill>
                  <a:schemeClr val="bg1"/>
                </a:solidFill>
              </a:rPr>
              <a:t>vtable</a:t>
            </a:r>
            <a:r>
              <a:rPr lang="en-US" sz="2000" dirty="0">
                <a:solidFill>
                  <a:schemeClr val="bg1"/>
                </a:solidFill>
              </a:rPr>
              <a:t>.”  </a:t>
            </a:r>
          </a:p>
          <a:p>
            <a:pPr algn="ctr"/>
            <a:endParaRPr lang="en-US" sz="1400" dirty="0">
              <a:solidFill>
                <a:schemeClr val="bg1"/>
              </a:solidFill>
            </a:endParaRPr>
          </a:p>
          <a:p>
            <a:pPr algn="ctr"/>
            <a:r>
              <a:rPr lang="en-US" sz="2000" dirty="0">
                <a:solidFill>
                  <a:schemeClr val="bg1"/>
                </a:solidFill>
              </a:rPr>
              <a:t>It contains an entry for every </a:t>
            </a:r>
            <a:r>
              <a:rPr lang="en-US" sz="2000" i="1" dirty="0">
                <a:solidFill>
                  <a:schemeClr val="bg1"/>
                </a:solidFill>
              </a:rPr>
              <a:t>virtual/overridable</a:t>
            </a:r>
            <a:r>
              <a:rPr lang="en-US" sz="2000" dirty="0">
                <a:solidFill>
                  <a:schemeClr val="bg1"/>
                </a:solidFill>
              </a:rPr>
              <a:t> function in our class.</a:t>
            </a:r>
          </a:p>
          <a:p>
            <a:pPr algn="ctr"/>
            <a:endParaRPr lang="en-US" sz="1400" dirty="0">
              <a:solidFill>
                <a:schemeClr val="bg1"/>
              </a:solidFill>
            </a:endParaRPr>
          </a:p>
          <a:p>
            <a:pPr algn="ctr"/>
            <a:r>
              <a:rPr lang="en-US" sz="2000" dirty="0">
                <a:solidFill>
                  <a:schemeClr val="bg1"/>
                </a:solidFill>
              </a:rPr>
              <a:t>For the Car class, the pointers in our </a:t>
            </a:r>
            <a:r>
              <a:rPr lang="en-US" sz="2000" dirty="0" err="1">
                <a:solidFill>
                  <a:schemeClr val="bg1"/>
                </a:solidFill>
              </a:rPr>
              <a:t>vtable</a:t>
            </a:r>
            <a:r>
              <a:rPr lang="en-US" sz="2000" dirty="0">
                <a:solidFill>
                  <a:schemeClr val="bg1"/>
                </a:solidFill>
              </a:rPr>
              <a:t> all point to Car's methods.</a:t>
            </a:r>
          </a:p>
        </p:txBody>
      </p:sp>
      <p:cxnSp>
        <p:nvCxnSpPr>
          <p:cNvPr id="5" name="Straight Arrow Connector 4">
            <a:extLst>
              <a:ext uri="{FF2B5EF4-FFF2-40B4-BE49-F238E27FC236}">
                <a16:creationId xmlns:a16="http://schemas.microsoft.com/office/drawing/2014/main" id="{0D82F2CC-7ABD-4882-B5A3-6E7873505D30}"/>
              </a:ext>
            </a:extLst>
          </p:cNvPr>
          <p:cNvCxnSpPr>
            <a:cxnSpLocks/>
          </p:cNvCxnSpPr>
          <p:nvPr/>
        </p:nvCxnSpPr>
        <p:spPr>
          <a:xfrm flipV="1">
            <a:off x="4866078" y="1883940"/>
            <a:ext cx="1493367" cy="56518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D3E09A-D659-4DDA-B296-4E4581F20FB9}"/>
              </a:ext>
            </a:extLst>
          </p:cNvPr>
          <p:cNvCxnSpPr>
            <a:cxnSpLocks/>
          </p:cNvCxnSpPr>
          <p:nvPr/>
        </p:nvCxnSpPr>
        <p:spPr>
          <a:xfrm flipV="1">
            <a:off x="4823894" y="2122878"/>
            <a:ext cx="1535551" cy="62486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C34A1E-D93A-4D7A-B3A6-95FD90449DEF}"/>
              </a:ext>
            </a:extLst>
          </p:cNvPr>
          <p:cNvCxnSpPr>
            <a:cxnSpLocks/>
          </p:cNvCxnSpPr>
          <p:nvPr/>
        </p:nvCxnSpPr>
        <p:spPr>
          <a:xfrm flipV="1">
            <a:off x="4827051" y="2375602"/>
            <a:ext cx="1559964" cy="69868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69AEA4A-2A3A-477F-A25C-1921230CA925}"/>
              </a:ext>
            </a:extLst>
          </p:cNvPr>
          <p:cNvGrpSpPr/>
          <p:nvPr/>
        </p:nvGrpSpPr>
        <p:grpSpPr>
          <a:xfrm>
            <a:off x="2104498" y="3244331"/>
            <a:ext cx="3251043" cy="1092062"/>
            <a:chOff x="2109288" y="2182108"/>
            <a:chExt cx="3251043" cy="1092062"/>
          </a:xfrm>
        </p:grpSpPr>
        <p:grpSp>
          <p:nvGrpSpPr>
            <p:cNvPr id="61" name="Group 44">
              <a:extLst>
                <a:ext uri="{FF2B5EF4-FFF2-40B4-BE49-F238E27FC236}">
                  <a16:creationId xmlns:a16="http://schemas.microsoft.com/office/drawing/2014/main" id="{45380E82-93E5-42B1-83B1-01186C67D5E3}"/>
                </a:ext>
              </a:extLst>
            </p:cNvPr>
            <p:cNvGrpSpPr>
              <a:grpSpLocks/>
            </p:cNvGrpSpPr>
            <p:nvPr/>
          </p:nvGrpSpPr>
          <p:grpSpPr bwMode="auto">
            <a:xfrm>
              <a:off x="3520418" y="2285156"/>
              <a:ext cx="1839913" cy="989014"/>
              <a:chOff x="1283" y="1795"/>
              <a:chExt cx="1159" cy="623"/>
            </a:xfrm>
          </p:grpSpPr>
          <p:sp>
            <p:nvSpPr>
              <p:cNvPr id="63" name="Rectangle 43">
                <a:extLst>
                  <a:ext uri="{FF2B5EF4-FFF2-40B4-BE49-F238E27FC236}">
                    <a16:creationId xmlns:a16="http://schemas.microsoft.com/office/drawing/2014/main" id="{4F6EF326-F228-40F6-8481-BEAB6EB01C25}"/>
                  </a:ext>
                </a:extLst>
              </p:cNvPr>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64" name="Group 34">
                <a:extLst>
                  <a:ext uri="{FF2B5EF4-FFF2-40B4-BE49-F238E27FC236}">
                    <a16:creationId xmlns:a16="http://schemas.microsoft.com/office/drawing/2014/main" id="{6133A9BA-8C01-40D4-964E-3FE7A5D79B39}"/>
                  </a:ext>
                </a:extLst>
              </p:cNvPr>
              <p:cNvGrpSpPr>
                <a:grpSpLocks/>
              </p:cNvGrpSpPr>
              <p:nvPr/>
            </p:nvGrpSpPr>
            <p:grpSpPr bwMode="auto">
              <a:xfrm>
                <a:off x="1378" y="1795"/>
                <a:ext cx="884" cy="233"/>
                <a:chOff x="-1053" y="2590"/>
                <a:chExt cx="884" cy="273"/>
              </a:xfrm>
            </p:grpSpPr>
            <p:sp>
              <p:nvSpPr>
                <p:cNvPr id="71" name="Text Box 35">
                  <a:extLst>
                    <a:ext uri="{FF2B5EF4-FFF2-40B4-BE49-F238E27FC236}">
                      <a16:creationId xmlns:a16="http://schemas.microsoft.com/office/drawing/2014/main" id="{0E4FF80F-2EB8-4415-A70C-820837E954DC}"/>
                    </a:ext>
                  </a:extLst>
                </p:cNvPr>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t>        </a:t>
                  </a:r>
                </a:p>
              </p:txBody>
            </p:sp>
            <p:sp>
              <p:nvSpPr>
                <p:cNvPr id="72" name="Rectangle 36">
                  <a:extLst>
                    <a:ext uri="{FF2B5EF4-FFF2-40B4-BE49-F238E27FC236}">
                      <a16:creationId xmlns:a16="http://schemas.microsoft.com/office/drawing/2014/main" id="{A6B5AC7B-9805-4B43-A791-2696AA2330D7}"/>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65" name="Group 37">
                <a:extLst>
                  <a:ext uri="{FF2B5EF4-FFF2-40B4-BE49-F238E27FC236}">
                    <a16:creationId xmlns:a16="http://schemas.microsoft.com/office/drawing/2014/main" id="{5555251B-09D0-415A-B52C-3F249B5ECED5}"/>
                  </a:ext>
                </a:extLst>
              </p:cNvPr>
              <p:cNvGrpSpPr>
                <a:grpSpLocks/>
              </p:cNvGrpSpPr>
              <p:nvPr/>
            </p:nvGrpSpPr>
            <p:grpSpPr bwMode="auto">
              <a:xfrm>
                <a:off x="1283" y="1981"/>
                <a:ext cx="981" cy="233"/>
                <a:chOff x="-1150" y="2590"/>
                <a:chExt cx="981" cy="273"/>
              </a:xfrm>
            </p:grpSpPr>
            <p:sp>
              <p:nvSpPr>
                <p:cNvPr id="69" name="Text Box 38">
                  <a:extLst>
                    <a:ext uri="{FF2B5EF4-FFF2-40B4-BE49-F238E27FC236}">
                      <a16:creationId xmlns:a16="http://schemas.microsoft.com/office/drawing/2014/main" id="{F5D766A7-491B-4804-A280-123AF3204306}"/>
                    </a:ext>
                  </a:extLst>
                </p:cNvPr>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t>        </a:t>
                  </a:r>
                </a:p>
              </p:txBody>
            </p:sp>
            <p:sp>
              <p:nvSpPr>
                <p:cNvPr id="70" name="Rectangle 39">
                  <a:extLst>
                    <a:ext uri="{FF2B5EF4-FFF2-40B4-BE49-F238E27FC236}">
                      <a16:creationId xmlns:a16="http://schemas.microsoft.com/office/drawing/2014/main" id="{65B72D0A-83E2-406E-AD4B-56B1B8D0F50B}"/>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66" name="Group 40">
                <a:extLst>
                  <a:ext uri="{FF2B5EF4-FFF2-40B4-BE49-F238E27FC236}">
                    <a16:creationId xmlns:a16="http://schemas.microsoft.com/office/drawing/2014/main" id="{F804498F-8261-4188-8D24-B12E358F7E7B}"/>
                  </a:ext>
                </a:extLst>
              </p:cNvPr>
              <p:cNvGrpSpPr>
                <a:grpSpLocks/>
              </p:cNvGrpSpPr>
              <p:nvPr/>
            </p:nvGrpSpPr>
            <p:grpSpPr bwMode="auto">
              <a:xfrm>
                <a:off x="1607" y="2176"/>
                <a:ext cx="654" cy="233"/>
                <a:chOff x="-823" y="2590"/>
                <a:chExt cx="654" cy="273"/>
              </a:xfrm>
            </p:grpSpPr>
            <p:sp>
              <p:nvSpPr>
                <p:cNvPr id="67" name="Text Box 41">
                  <a:extLst>
                    <a:ext uri="{FF2B5EF4-FFF2-40B4-BE49-F238E27FC236}">
                      <a16:creationId xmlns:a16="http://schemas.microsoft.com/office/drawing/2014/main" id="{ECBBC1DC-D041-4D84-A2CD-B2C145FBD0A2}"/>
                    </a:ext>
                  </a:extLst>
                </p:cNvPr>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68" name="Rectangle 42">
                  <a:extLst>
                    <a:ext uri="{FF2B5EF4-FFF2-40B4-BE49-F238E27FC236}">
                      <a16:creationId xmlns:a16="http://schemas.microsoft.com/office/drawing/2014/main" id="{E93A53BC-4130-4636-80A4-E7F1AF862909}"/>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2" name="TextBox 61">
              <a:extLst>
                <a:ext uri="{FF2B5EF4-FFF2-40B4-BE49-F238E27FC236}">
                  <a16:creationId xmlns:a16="http://schemas.microsoft.com/office/drawing/2014/main" id="{0CE2AB86-8C19-4A39-A6A1-733948F08540}"/>
                </a:ext>
              </a:extLst>
            </p:cNvPr>
            <p:cNvSpPr txBox="1"/>
            <p:nvPr/>
          </p:nvSpPr>
          <p:spPr>
            <a:xfrm>
              <a:off x="2109288" y="2182108"/>
              <a:ext cx="1476029" cy="707886"/>
            </a:xfrm>
            <a:prstGeom prst="rect">
              <a:avLst/>
            </a:prstGeom>
            <a:noFill/>
          </p:spPr>
          <p:txBody>
            <a:bodyPr wrap="square" rtlCol="0">
              <a:spAutoFit/>
            </a:bodyPr>
            <a:lstStyle/>
            <a:p>
              <a:pPr algn="r"/>
              <a:r>
                <a:rPr lang="en-US" sz="2000" dirty="0" err="1">
                  <a:latin typeface="+mj-lt"/>
                  <a:cs typeface="Times New Roman" pitchFamily="18" charset="0"/>
                </a:rPr>
                <a:t>HybridCar's</a:t>
              </a:r>
              <a:r>
                <a:rPr lang="en-US" sz="2000" dirty="0">
                  <a:latin typeface="+mj-lt"/>
                  <a:cs typeface="Times New Roman" pitchFamily="18" charset="0"/>
                </a:rPr>
                <a:t> </a:t>
              </a:r>
              <a:r>
                <a:rPr lang="en-US" sz="2000" dirty="0" err="1">
                  <a:latin typeface="+mj-lt"/>
                  <a:cs typeface="Times New Roman" pitchFamily="18" charset="0"/>
                </a:rPr>
                <a:t>vtable</a:t>
              </a:r>
              <a:endParaRPr lang="en-US" sz="2000" dirty="0">
                <a:latin typeface="+mj-lt"/>
                <a:cs typeface="Times New Roman" pitchFamily="18" charset="0"/>
              </a:endParaRPr>
            </a:p>
          </p:txBody>
        </p:sp>
      </p:grpSp>
      <p:sp>
        <p:nvSpPr>
          <p:cNvPr id="74" name="Text Box 50">
            <a:extLst>
              <a:ext uri="{FF2B5EF4-FFF2-40B4-BE49-F238E27FC236}">
                <a16:creationId xmlns:a16="http://schemas.microsoft.com/office/drawing/2014/main" id="{B46E54DE-48AB-4460-9901-BF7FD798D224}"/>
              </a:ext>
            </a:extLst>
          </p:cNvPr>
          <p:cNvSpPr txBox="1">
            <a:spLocks noChangeArrowheads="1"/>
          </p:cNvSpPr>
          <p:nvPr/>
        </p:nvSpPr>
        <p:spPr bwMode="auto">
          <a:xfrm>
            <a:off x="6391074" y="3006679"/>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cxnSp>
        <p:nvCxnSpPr>
          <p:cNvPr id="75" name="Straight Arrow Connector 74">
            <a:extLst>
              <a:ext uri="{FF2B5EF4-FFF2-40B4-BE49-F238E27FC236}">
                <a16:creationId xmlns:a16="http://schemas.microsoft.com/office/drawing/2014/main" id="{6FBB7C1A-567F-47B5-BDD6-E906E2D9C96E}"/>
              </a:ext>
            </a:extLst>
          </p:cNvPr>
          <p:cNvCxnSpPr>
            <a:cxnSpLocks/>
          </p:cNvCxnSpPr>
          <p:nvPr/>
        </p:nvCxnSpPr>
        <p:spPr>
          <a:xfrm>
            <a:off x="4861288" y="3511347"/>
            <a:ext cx="1732830" cy="101470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5205EA8-C298-47DA-873A-46344B708B89}"/>
              </a:ext>
            </a:extLst>
          </p:cNvPr>
          <p:cNvCxnSpPr>
            <a:cxnSpLocks/>
          </p:cNvCxnSpPr>
          <p:nvPr/>
        </p:nvCxnSpPr>
        <p:spPr>
          <a:xfrm>
            <a:off x="4819104" y="3809963"/>
            <a:ext cx="1782961" cy="1267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5E1FB95-1753-4A7F-BC0C-2EB8C7BCC568}"/>
              </a:ext>
            </a:extLst>
          </p:cNvPr>
          <p:cNvCxnSpPr>
            <a:cxnSpLocks/>
          </p:cNvCxnSpPr>
          <p:nvPr/>
        </p:nvCxnSpPr>
        <p:spPr>
          <a:xfrm flipV="1">
            <a:off x="4822261" y="2359676"/>
            <a:ext cx="1550858" cy="177683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AutoShape 54">
            <a:extLst>
              <a:ext uri="{FF2B5EF4-FFF2-40B4-BE49-F238E27FC236}">
                <a16:creationId xmlns:a16="http://schemas.microsoft.com/office/drawing/2014/main" id="{7DC2B90F-8A88-4BC0-87EC-AD0769E81081}"/>
              </a:ext>
            </a:extLst>
          </p:cNvPr>
          <p:cNvSpPr>
            <a:spLocks noChangeArrowheads="1"/>
          </p:cNvSpPr>
          <p:nvPr/>
        </p:nvSpPr>
        <p:spPr bwMode="auto">
          <a:xfrm>
            <a:off x="66128" y="4571343"/>
            <a:ext cx="4514503" cy="2245726"/>
          </a:xfrm>
          <a:prstGeom prst="wedgeRoundRectCallout">
            <a:avLst>
              <a:gd name="adj1" fmla="val 35294"/>
              <a:gd name="adj2" fmla="val -6789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 </a:t>
            </a:r>
            <a:r>
              <a:rPr lang="en-US" sz="2000" dirty="0" err="1">
                <a:solidFill>
                  <a:schemeClr val="bg1"/>
                </a:solidFill>
              </a:rPr>
              <a:t>HybridCar</a:t>
            </a:r>
            <a:r>
              <a:rPr lang="en-US" sz="2000" dirty="0">
                <a:solidFill>
                  <a:schemeClr val="bg1"/>
                </a:solidFill>
              </a:rPr>
              <a:t> inherits the steer() method from the Car base class...</a:t>
            </a:r>
          </a:p>
          <a:p>
            <a:pPr algn="ctr"/>
            <a:endParaRPr lang="en-US" sz="900" dirty="0">
              <a:solidFill>
                <a:schemeClr val="bg1"/>
              </a:solidFill>
            </a:endParaRPr>
          </a:p>
          <a:p>
            <a:pPr algn="ctr"/>
            <a:r>
              <a:rPr lang="en-US" sz="2000" dirty="0">
                <a:solidFill>
                  <a:schemeClr val="bg1"/>
                </a:solidFill>
              </a:rPr>
              <a:t>So its </a:t>
            </a:r>
            <a:r>
              <a:rPr lang="en-US" sz="2000" dirty="0" err="1">
                <a:solidFill>
                  <a:schemeClr val="bg1"/>
                </a:solidFill>
              </a:rPr>
              <a:t>vtable's</a:t>
            </a:r>
            <a:r>
              <a:rPr lang="en-US" sz="2000" dirty="0">
                <a:solidFill>
                  <a:schemeClr val="bg1"/>
                </a:solidFill>
              </a:rPr>
              <a:t> steer() pointer points to Car's version!</a:t>
            </a:r>
          </a:p>
          <a:p>
            <a:pPr algn="ctr"/>
            <a:endParaRPr lang="en-US" sz="500" dirty="0">
              <a:solidFill>
                <a:schemeClr val="bg1"/>
              </a:solidFill>
            </a:endParaRPr>
          </a:p>
          <a:p>
            <a:pPr algn="ctr"/>
            <a:r>
              <a:rPr lang="en-US" sz="2000" dirty="0">
                <a:solidFill>
                  <a:schemeClr val="bg1"/>
                </a:solidFill>
              </a:rPr>
              <a:t>But it redefines the other methods, so its </a:t>
            </a:r>
            <a:r>
              <a:rPr lang="en-US" sz="2000" dirty="0" err="1">
                <a:solidFill>
                  <a:schemeClr val="bg1"/>
                </a:solidFill>
              </a:rPr>
              <a:t>vtable</a:t>
            </a:r>
            <a:r>
              <a:rPr lang="en-US" sz="2000" dirty="0">
                <a:solidFill>
                  <a:schemeClr val="bg1"/>
                </a:solidFill>
              </a:rPr>
              <a:t> points to its versions.</a:t>
            </a:r>
          </a:p>
        </p:txBody>
      </p:sp>
      <p:sp>
        <p:nvSpPr>
          <p:cNvPr id="80" name="AutoShape 54">
            <a:extLst>
              <a:ext uri="{FF2B5EF4-FFF2-40B4-BE49-F238E27FC236}">
                <a16:creationId xmlns:a16="http://schemas.microsoft.com/office/drawing/2014/main" id="{3F9E037B-3A49-4880-B9FD-E200EB96AF31}"/>
              </a:ext>
            </a:extLst>
          </p:cNvPr>
          <p:cNvSpPr>
            <a:spLocks noChangeArrowheads="1"/>
          </p:cNvSpPr>
          <p:nvPr/>
        </p:nvSpPr>
        <p:spPr bwMode="auto">
          <a:xfrm>
            <a:off x="198430" y="2545561"/>
            <a:ext cx="1898096" cy="1140368"/>
          </a:xfrm>
          <a:prstGeom prst="wedgeRoundRectCallout">
            <a:avLst>
              <a:gd name="adj1" fmla="val 117199"/>
              <a:gd name="adj2" fmla="val -932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Each class/type has its own distinct </a:t>
            </a:r>
            <a:r>
              <a:rPr lang="en-US" sz="2000" dirty="0" err="1">
                <a:solidFill>
                  <a:schemeClr val="bg1"/>
                </a:solidFill>
              </a:rPr>
              <a:t>vtable</a:t>
            </a:r>
            <a:r>
              <a:rPr lang="en-US" sz="2000" dirty="0">
                <a:solidFill>
                  <a:schemeClr val="bg1"/>
                </a:solidFill>
              </a:rPr>
              <a:t>!</a:t>
            </a:r>
          </a:p>
        </p:txBody>
      </p:sp>
    </p:spTree>
    <p:extLst>
      <p:ext uri="{BB962C8B-B14F-4D97-AF65-F5344CB8AC3E}">
        <p14:creationId xmlns:p14="http://schemas.microsoft.com/office/powerpoint/2010/main" val="251295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40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405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1406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14102">
                                            <p:bg/>
                                          </p:spTgt>
                                        </p:tgtEl>
                                        <p:attrNameLst>
                                          <p:attrName>style.visibility</p:attrName>
                                        </p:attrNameLst>
                                      </p:cBhvr>
                                      <p:to>
                                        <p:strVal val="visible"/>
                                      </p:to>
                                    </p:set>
                                    <p:animEffect transition="in" filter="wipe(down)">
                                      <p:cBhvr>
                                        <p:cTn id="29" dur="500"/>
                                        <p:tgtEl>
                                          <p:spTgt spid="514102">
                                            <p:bg/>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14102">
                                            <p:txEl>
                                              <p:pRg st="0" end="0"/>
                                            </p:txEl>
                                          </p:spTgt>
                                        </p:tgtEl>
                                        <p:attrNameLst>
                                          <p:attrName>style.visibility</p:attrName>
                                        </p:attrNameLst>
                                      </p:cBhvr>
                                      <p:to>
                                        <p:strVal val="visible"/>
                                      </p:to>
                                    </p:set>
                                    <p:animEffect transition="in" filter="wipe(up)">
                                      <p:cBhvr>
                                        <p:cTn id="34" dur="500"/>
                                        <p:tgtEl>
                                          <p:spTgt spid="514102">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14102">
                                            <p:txEl>
                                              <p:pRg st="2" end="2"/>
                                            </p:txEl>
                                          </p:spTgt>
                                        </p:tgtEl>
                                        <p:attrNameLst>
                                          <p:attrName>style.visibility</p:attrName>
                                        </p:attrNameLst>
                                      </p:cBhvr>
                                      <p:to>
                                        <p:strVal val="visible"/>
                                      </p:to>
                                    </p:set>
                                    <p:animEffect transition="in" filter="wipe(up)">
                                      <p:cBhvr>
                                        <p:cTn id="39" dur="500"/>
                                        <p:tgtEl>
                                          <p:spTgt spid="514102">
                                            <p:txEl>
                                              <p:pRg st="2" end="2"/>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14102">
                                            <p:txEl>
                                              <p:pRg st="4" end="4"/>
                                            </p:txEl>
                                          </p:spTgt>
                                        </p:tgtEl>
                                        <p:attrNameLst>
                                          <p:attrName>style.visibility</p:attrName>
                                        </p:attrNameLst>
                                      </p:cBhvr>
                                      <p:to>
                                        <p:strVal val="visible"/>
                                      </p:to>
                                    </p:set>
                                    <p:animEffect transition="in" filter="wipe(up)">
                                      <p:cBhvr>
                                        <p:cTn id="44" dur="500"/>
                                        <p:tgtEl>
                                          <p:spTgt spid="514102">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down)">
                                      <p:cBhvr>
                                        <p:cTn id="59" dur="500"/>
                                        <p:tgtEl>
                                          <p:spTgt spid="5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514102">
                                            <p:txEl>
                                              <p:pRg st="0" end="0"/>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14102">
                                            <p:txEl>
                                              <p:pRg st="2" end="2"/>
                                            </p:txEl>
                                          </p:spTgt>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514102">
                                            <p:txEl>
                                              <p:pRg st="4" end="4"/>
                                            </p:txEl>
                                          </p:spTgt>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514102">
                                            <p:bg/>
                                          </p:spTgt>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1405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9">
                                            <p:bg/>
                                          </p:spTgt>
                                        </p:tgtEl>
                                        <p:attrNameLst>
                                          <p:attrName>style.visibility</p:attrName>
                                        </p:attrNameLst>
                                      </p:cBhvr>
                                      <p:to>
                                        <p:strVal val="visible"/>
                                      </p:to>
                                    </p:set>
                                    <p:animEffect transition="in" filter="wipe(down)">
                                      <p:cBhvr>
                                        <p:cTn id="82" dur="500"/>
                                        <p:tgtEl>
                                          <p:spTgt spid="79">
                                            <p:bg/>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79">
                                            <p:txEl>
                                              <p:pRg st="0" end="0"/>
                                            </p:txEl>
                                          </p:spTgt>
                                        </p:tgtEl>
                                        <p:attrNameLst>
                                          <p:attrName>style.visibility</p:attrName>
                                        </p:attrNameLst>
                                      </p:cBhvr>
                                      <p:to>
                                        <p:strVal val="visible"/>
                                      </p:to>
                                    </p:set>
                                    <p:animEffect transition="in" filter="wipe(up)">
                                      <p:cBhvr>
                                        <p:cTn id="87" dur="500"/>
                                        <p:tgtEl>
                                          <p:spTgt spid="79">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79">
                                            <p:txEl>
                                              <p:pRg st="2" end="2"/>
                                            </p:txEl>
                                          </p:spTgt>
                                        </p:tgtEl>
                                        <p:attrNameLst>
                                          <p:attrName>style.visibility</p:attrName>
                                        </p:attrNameLst>
                                      </p:cBhvr>
                                      <p:to>
                                        <p:strVal val="visible"/>
                                      </p:to>
                                    </p:set>
                                    <p:animEffect transition="in" filter="wipe(up)">
                                      <p:cBhvr>
                                        <p:cTn id="92" dur="500"/>
                                        <p:tgtEl>
                                          <p:spTgt spid="79">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down)">
                                      <p:cBhvr>
                                        <p:cTn id="97" dur="500"/>
                                        <p:tgtEl>
                                          <p:spTgt spid="7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79">
                                            <p:txEl>
                                              <p:pRg st="4" end="4"/>
                                            </p:txEl>
                                          </p:spTgt>
                                        </p:tgtEl>
                                        <p:attrNameLst>
                                          <p:attrName>style.visibility</p:attrName>
                                        </p:attrNameLst>
                                      </p:cBhvr>
                                      <p:to>
                                        <p:strVal val="visible"/>
                                      </p:to>
                                    </p:set>
                                    <p:animEffect transition="in" filter="wipe(up)">
                                      <p:cBhvr>
                                        <p:cTn id="102" dur="500"/>
                                        <p:tgtEl>
                                          <p:spTgt spid="79">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wipe(left)">
                                      <p:cBhvr>
                                        <p:cTn id="107" dur="500"/>
                                        <p:tgtEl>
                                          <p:spTgt spid="7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wipe(left)">
                                      <p:cBhvr>
                                        <p:cTn id="112" dur="500"/>
                                        <p:tgtEl>
                                          <p:spTgt spid="76"/>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79">
                                            <p:txEl>
                                              <p:pRg st="0" end="0"/>
                                            </p:txEl>
                                          </p:spTgt>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79">
                                            <p:txEl>
                                              <p:pRg st="2" end="2"/>
                                            </p:txEl>
                                          </p:spTgt>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79">
                                            <p:txEl>
                                              <p:pRg st="4" end="4"/>
                                            </p:txEl>
                                          </p:spTgt>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9">
                                            <p:bg/>
                                          </p:spTgt>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0">
                                            <p:bg/>
                                          </p:spTgt>
                                        </p:tgtEl>
                                        <p:attrNameLst>
                                          <p:attrName>style.visibility</p:attrName>
                                        </p:attrNameLst>
                                      </p:cBhvr>
                                      <p:to>
                                        <p:strVal val="visible"/>
                                      </p:to>
                                    </p:set>
                                    <p:animEffect transition="in" filter="wipe(down)">
                                      <p:cBhvr>
                                        <p:cTn id="127" dur="500"/>
                                        <p:tgtEl>
                                          <p:spTgt spid="80">
                                            <p:bg/>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80">
                                            <p:txEl>
                                              <p:pRg st="0" end="0"/>
                                            </p:txEl>
                                          </p:spTgt>
                                        </p:tgtEl>
                                        <p:attrNameLst>
                                          <p:attrName>style.visibility</p:attrName>
                                        </p:attrNameLst>
                                      </p:cBhvr>
                                      <p:to>
                                        <p:strVal val="visible"/>
                                      </p:to>
                                    </p:set>
                                    <p:animEffect transition="in" filter="wipe(up)">
                                      <p:cBhvr>
                                        <p:cTn id="132"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14052" grpId="0" animBg="1"/>
      <p:bldP spid="514054" grpId="0" animBg="1"/>
      <p:bldP spid="514059" grpId="0"/>
      <p:bldP spid="514102" grpId="0" uiExpand="1" build="p" animBg="1"/>
      <p:bldP spid="514102" grpId="1" build="allAtOnce" animBg="1"/>
      <p:bldP spid="79" grpId="0" uiExpand="1" build="p" animBg="1"/>
      <p:bldP spid="79" grpId="1" build="allAtOnce" animBg="1"/>
      <p:bldP spid="80" grpId="0" uiExpand="1" build="p"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8AA029-8839-4BB1-9116-ED14E60D761B}"/>
              </a:ext>
            </a:extLst>
          </p:cNvPr>
          <p:cNvGrpSpPr/>
          <p:nvPr/>
        </p:nvGrpSpPr>
        <p:grpSpPr>
          <a:xfrm>
            <a:off x="2745563" y="2182108"/>
            <a:ext cx="2614768" cy="1092062"/>
            <a:chOff x="2745563" y="2182108"/>
            <a:chExt cx="2614768" cy="1092062"/>
          </a:xfrm>
        </p:grpSpPr>
        <p:grpSp>
          <p:nvGrpSpPr>
            <p:cNvPr id="514092" name="Group 44"/>
            <p:cNvGrpSpPr>
              <a:grpSpLocks/>
            </p:cNvGrpSpPr>
            <p:nvPr/>
          </p:nvGrpSpPr>
          <p:grpSpPr bwMode="auto">
            <a:xfrm>
              <a:off x="3520418" y="2285156"/>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10" name="TextBox 9">
              <a:extLst>
                <a:ext uri="{FF2B5EF4-FFF2-40B4-BE49-F238E27FC236}">
                  <a16:creationId xmlns:a16="http://schemas.microsoft.com/office/drawing/2014/main" id="{97131091-4BD5-43B1-ADAB-DD7F425CBADC}"/>
                </a:ext>
              </a:extLst>
            </p:cNvPr>
            <p:cNvSpPr txBox="1"/>
            <p:nvPr/>
          </p:nvSpPr>
          <p:spPr>
            <a:xfrm>
              <a:off x="2745563" y="2182108"/>
              <a:ext cx="839754" cy="707886"/>
            </a:xfrm>
            <a:prstGeom prst="rect">
              <a:avLst/>
            </a:prstGeom>
            <a:noFill/>
          </p:spPr>
          <p:txBody>
            <a:bodyPr wrap="square" rtlCol="0">
              <a:spAutoFit/>
            </a:bodyPr>
            <a:lstStyle/>
            <a:p>
              <a:pPr algn="r"/>
              <a:r>
                <a:rPr lang="en-US" sz="2000" dirty="0">
                  <a:latin typeface="+mj-lt"/>
                  <a:cs typeface="Times New Roman" pitchFamily="18" charset="0"/>
                </a:rPr>
                <a:t>Car's </a:t>
              </a:r>
              <a:r>
                <a:rPr lang="en-US" sz="2000" dirty="0" err="1">
                  <a:latin typeface="+mj-lt"/>
                  <a:cs typeface="Times New Roman" pitchFamily="18" charset="0"/>
                </a:rPr>
                <a:t>vtable</a:t>
              </a:r>
              <a:endParaRPr lang="en-US" sz="2000" dirty="0">
                <a:latin typeface="+mj-lt"/>
                <a:cs typeface="Times New Roman" pitchFamily="18" charset="0"/>
              </a:endParaRPr>
            </a:p>
          </p:txBody>
        </p:sp>
      </p:grpSp>
      <p:sp>
        <p:nvSpPr>
          <p:cNvPr id="514052" name="Rectangle 4"/>
          <p:cNvSpPr>
            <a:spLocks noChangeArrowheads="1"/>
          </p:cNvSpPr>
          <p:nvPr/>
        </p:nvSpPr>
        <p:spPr bwMode="auto">
          <a:xfrm>
            <a:off x="6190044" y="844659"/>
            <a:ext cx="5826949" cy="2862322"/>
          </a:xfrm>
          <a:prstGeom prst="rect">
            <a:avLst/>
          </a:prstGeom>
          <a:solidFill>
            <a:schemeClr val="accent4">
              <a:lumMod val="20000"/>
              <a:lumOff val="80000"/>
            </a:schemeClr>
          </a:solidFill>
          <a:ln w="3175">
            <a:solidFill>
              <a:srgbClr val="0070C0"/>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FF0000"/>
                </a:solidFill>
                <a:latin typeface="Courier New" pitchFamily="49" charset="0"/>
                <a:ea typeface="MS Mincho" pitchFamily="49" charset="-128"/>
              </a:rPr>
              <a:t>string </a:t>
            </a:r>
            <a:r>
              <a:rPr lang="en-US" b="1" dirty="0" err="1">
                <a:solidFill>
                  <a:srgbClr val="FF0000"/>
                </a:solidFill>
                <a:latin typeface="Courier New" pitchFamily="49" charset="0"/>
                <a:ea typeface="MS Mincho" pitchFamily="49" charset="-128"/>
              </a:rPr>
              <a:t>getLicensePlate</a:t>
            </a:r>
            <a:r>
              <a:rPr lang="en-US" b="1" dirty="0">
                <a:solidFill>
                  <a:srgbClr val="FF0000"/>
                </a:solidFill>
                <a:latin typeface="Courier New" pitchFamily="49" charset="0"/>
                <a:ea typeface="MS Mincho" pitchFamily="49" charset="-128"/>
              </a:rPr>
              <a:t>() { ... }</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4" name="Rectangle 6"/>
          <p:cNvSpPr>
            <a:spLocks noChangeArrowheads="1"/>
          </p:cNvSpPr>
          <p:nvPr/>
        </p:nvSpPr>
        <p:spPr bwMode="auto">
          <a:xfrm>
            <a:off x="6189661" y="3808500"/>
            <a:ext cx="5827713" cy="2800239"/>
          </a:xfrm>
          <a:prstGeom prst="rect">
            <a:avLst/>
          </a:prstGeom>
          <a:solidFill>
            <a:schemeClr val="accent4">
              <a:lumMod val="20000"/>
              <a:lumOff val="80000"/>
            </a:schemeClr>
          </a:solidFill>
          <a:ln w="3175">
            <a:solidFill>
              <a:srgbClr val="0070C0"/>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62" name="Text Box 14"/>
          <p:cNvSpPr txBox="1">
            <a:spLocks noChangeArrowheads="1"/>
          </p:cNvSpPr>
          <p:nvPr/>
        </p:nvSpPr>
        <p:spPr bwMode="auto">
          <a:xfrm>
            <a:off x="607669" y="638601"/>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Every time we define an object, it has a hidden member that refers to its type's </a:t>
            </a:r>
            <a:r>
              <a:rPr lang="en-US" sz="2000" dirty="0" err="1"/>
              <a:t>vtable</a:t>
            </a:r>
            <a:r>
              <a:rPr lang="en-US" sz="2000" dirty="0"/>
              <a:t>!</a:t>
            </a:r>
          </a:p>
        </p:txBody>
      </p:sp>
      <p:sp>
        <p:nvSpPr>
          <p:cNvPr id="514098" name="Text Box 50"/>
          <p:cNvSpPr txBox="1">
            <a:spLocks noChangeArrowheads="1"/>
          </p:cNvSpPr>
          <p:nvPr/>
        </p:nvSpPr>
        <p:spPr bwMode="auto">
          <a:xfrm>
            <a:off x="6395864" y="1944456"/>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0" name="Text Box 50">
            <a:extLst>
              <a:ext uri="{FF2B5EF4-FFF2-40B4-BE49-F238E27FC236}">
                <a16:creationId xmlns:a16="http://schemas.microsoft.com/office/drawing/2014/main" id="{4F3E0545-072C-4F0C-9698-AEE76F2F05CC}"/>
              </a:ext>
            </a:extLst>
          </p:cNvPr>
          <p:cNvSpPr txBox="1">
            <a:spLocks noChangeArrowheads="1"/>
          </p:cNvSpPr>
          <p:nvPr/>
        </p:nvSpPr>
        <p:spPr bwMode="auto">
          <a:xfrm>
            <a:off x="6432509" y="96967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cxnSp>
        <p:nvCxnSpPr>
          <p:cNvPr id="5" name="Straight Arrow Connector 4">
            <a:extLst>
              <a:ext uri="{FF2B5EF4-FFF2-40B4-BE49-F238E27FC236}">
                <a16:creationId xmlns:a16="http://schemas.microsoft.com/office/drawing/2014/main" id="{0D82F2CC-7ABD-4882-B5A3-6E7873505D30}"/>
              </a:ext>
            </a:extLst>
          </p:cNvPr>
          <p:cNvCxnSpPr>
            <a:cxnSpLocks/>
          </p:cNvCxnSpPr>
          <p:nvPr/>
        </p:nvCxnSpPr>
        <p:spPr>
          <a:xfrm flipV="1">
            <a:off x="4866078" y="1883940"/>
            <a:ext cx="1493367" cy="56518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D3E09A-D659-4DDA-B296-4E4581F20FB9}"/>
              </a:ext>
            </a:extLst>
          </p:cNvPr>
          <p:cNvCxnSpPr>
            <a:cxnSpLocks/>
          </p:cNvCxnSpPr>
          <p:nvPr/>
        </p:nvCxnSpPr>
        <p:spPr>
          <a:xfrm flipV="1">
            <a:off x="4823894" y="2122878"/>
            <a:ext cx="1535551" cy="62486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C34A1E-D93A-4D7A-B3A6-95FD90449DEF}"/>
              </a:ext>
            </a:extLst>
          </p:cNvPr>
          <p:cNvCxnSpPr>
            <a:cxnSpLocks/>
          </p:cNvCxnSpPr>
          <p:nvPr/>
        </p:nvCxnSpPr>
        <p:spPr>
          <a:xfrm flipV="1">
            <a:off x="4827051" y="2375602"/>
            <a:ext cx="1559964" cy="69868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69AEA4A-2A3A-477F-A25C-1921230CA925}"/>
              </a:ext>
            </a:extLst>
          </p:cNvPr>
          <p:cNvGrpSpPr/>
          <p:nvPr/>
        </p:nvGrpSpPr>
        <p:grpSpPr>
          <a:xfrm>
            <a:off x="2104498" y="3244331"/>
            <a:ext cx="3251043" cy="1092062"/>
            <a:chOff x="2109288" y="2182108"/>
            <a:chExt cx="3251043" cy="1092062"/>
          </a:xfrm>
        </p:grpSpPr>
        <p:grpSp>
          <p:nvGrpSpPr>
            <p:cNvPr id="61" name="Group 44">
              <a:extLst>
                <a:ext uri="{FF2B5EF4-FFF2-40B4-BE49-F238E27FC236}">
                  <a16:creationId xmlns:a16="http://schemas.microsoft.com/office/drawing/2014/main" id="{45380E82-93E5-42B1-83B1-01186C67D5E3}"/>
                </a:ext>
              </a:extLst>
            </p:cNvPr>
            <p:cNvGrpSpPr>
              <a:grpSpLocks/>
            </p:cNvGrpSpPr>
            <p:nvPr/>
          </p:nvGrpSpPr>
          <p:grpSpPr bwMode="auto">
            <a:xfrm>
              <a:off x="3520418" y="2285156"/>
              <a:ext cx="1839913" cy="989014"/>
              <a:chOff x="1283" y="1795"/>
              <a:chExt cx="1159" cy="623"/>
            </a:xfrm>
          </p:grpSpPr>
          <p:sp>
            <p:nvSpPr>
              <p:cNvPr id="63" name="Rectangle 43">
                <a:extLst>
                  <a:ext uri="{FF2B5EF4-FFF2-40B4-BE49-F238E27FC236}">
                    <a16:creationId xmlns:a16="http://schemas.microsoft.com/office/drawing/2014/main" id="{4F6EF326-F228-40F6-8481-BEAB6EB01C25}"/>
                  </a:ext>
                </a:extLst>
              </p:cNvPr>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64" name="Group 34">
                <a:extLst>
                  <a:ext uri="{FF2B5EF4-FFF2-40B4-BE49-F238E27FC236}">
                    <a16:creationId xmlns:a16="http://schemas.microsoft.com/office/drawing/2014/main" id="{6133A9BA-8C01-40D4-964E-3FE7A5D79B39}"/>
                  </a:ext>
                </a:extLst>
              </p:cNvPr>
              <p:cNvGrpSpPr>
                <a:grpSpLocks/>
              </p:cNvGrpSpPr>
              <p:nvPr/>
            </p:nvGrpSpPr>
            <p:grpSpPr bwMode="auto">
              <a:xfrm>
                <a:off x="1378" y="1795"/>
                <a:ext cx="884" cy="233"/>
                <a:chOff x="-1053" y="2590"/>
                <a:chExt cx="884" cy="273"/>
              </a:xfrm>
            </p:grpSpPr>
            <p:sp>
              <p:nvSpPr>
                <p:cNvPr id="71" name="Text Box 35">
                  <a:extLst>
                    <a:ext uri="{FF2B5EF4-FFF2-40B4-BE49-F238E27FC236}">
                      <a16:creationId xmlns:a16="http://schemas.microsoft.com/office/drawing/2014/main" id="{0E4FF80F-2EB8-4415-A70C-820837E954DC}"/>
                    </a:ext>
                  </a:extLst>
                </p:cNvPr>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t>        </a:t>
                  </a:r>
                </a:p>
              </p:txBody>
            </p:sp>
            <p:sp>
              <p:nvSpPr>
                <p:cNvPr id="72" name="Rectangle 36">
                  <a:extLst>
                    <a:ext uri="{FF2B5EF4-FFF2-40B4-BE49-F238E27FC236}">
                      <a16:creationId xmlns:a16="http://schemas.microsoft.com/office/drawing/2014/main" id="{A6B5AC7B-9805-4B43-A791-2696AA2330D7}"/>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65" name="Group 37">
                <a:extLst>
                  <a:ext uri="{FF2B5EF4-FFF2-40B4-BE49-F238E27FC236}">
                    <a16:creationId xmlns:a16="http://schemas.microsoft.com/office/drawing/2014/main" id="{5555251B-09D0-415A-B52C-3F249B5ECED5}"/>
                  </a:ext>
                </a:extLst>
              </p:cNvPr>
              <p:cNvGrpSpPr>
                <a:grpSpLocks/>
              </p:cNvGrpSpPr>
              <p:nvPr/>
            </p:nvGrpSpPr>
            <p:grpSpPr bwMode="auto">
              <a:xfrm>
                <a:off x="1283" y="1981"/>
                <a:ext cx="981" cy="233"/>
                <a:chOff x="-1150" y="2590"/>
                <a:chExt cx="981" cy="273"/>
              </a:xfrm>
            </p:grpSpPr>
            <p:sp>
              <p:nvSpPr>
                <p:cNvPr id="69" name="Text Box 38">
                  <a:extLst>
                    <a:ext uri="{FF2B5EF4-FFF2-40B4-BE49-F238E27FC236}">
                      <a16:creationId xmlns:a16="http://schemas.microsoft.com/office/drawing/2014/main" id="{F5D766A7-491B-4804-A280-123AF3204306}"/>
                    </a:ext>
                  </a:extLst>
                </p:cNvPr>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t>        </a:t>
                  </a:r>
                </a:p>
              </p:txBody>
            </p:sp>
            <p:sp>
              <p:nvSpPr>
                <p:cNvPr id="70" name="Rectangle 39">
                  <a:extLst>
                    <a:ext uri="{FF2B5EF4-FFF2-40B4-BE49-F238E27FC236}">
                      <a16:creationId xmlns:a16="http://schemas.microsoft.com/office/drawing/2014/main" id="{65B72D0A-83E2-406E-AD4B-56B1B8D0F50B}"/>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66" name="Group 40">
                <a:extLst>
                  <a:ext uri="{FF2B5EF4-FFF2-40B4-BE49-F238E27FC236}">
                    <a16:creationId xmlns:a16="http://schemas.microsoft.com/office/drawing/2014/main" id="{F804498F-8261-4188-8D24-B12E358F7E7B}"/>
                  </a:ext>
                </a:extLst>
              </p:cNvPr>
              <p:cNvGrpSpPr>
                <a:grpSpLocks/>
              </p:cNvGrpSpPr>
              <p:nvPr/>
            </p:nvGrpSpPr>
            <p:grpSpPr bwMode="auto">
              <a:xfrm>
                <a:off x="1607" y="2176"/>
                <a:ext cx="654" cy="233"/>
                <a:chOff x="-823" y="2590"/>
                <a:chExt cx="654" cy="273"/>
              </a:xfrm>
            </p:grpSpPr>
            <p:sp>
              <p:nvSpPr>
                <p:cNvPr id="67" name="Text Box 41">
                  <a:extLst>
                    <a:ext uri="{FF2B5EF4-FFF2-40B4-BE49-F238E27FC236}">
                      <a16:creationId xmlns:a16="http://schemas.microsoft.com/office/drawing/2014/main" id="{ECBBC1DC-D041-4D84-A2CD-B2C145FBD0A2}"/>
                    </a:ext>
                  </a:extLst>
                </p:cNvPr>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68" name="Rectangle 42">
                  <a:extLst>
                    <a:ext uri="{FF2B5EF4-FFF2-40B4-BE49-F238E27FC236}">
                      <a16:creationId xmlns:a16="http://schemas.microsoft.com/office/drawing/2014/main" id="{E93A53BC-4130-4636-80A4-E7F1AF862909}"/>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2" name="TextBox 61">
              <a:extLst>
                <a:ext uri="{FF2B5EF4-FFF2-40B4-BE49-F238E27FC236}">
                  <a16:creationId xmlns:a16="http://schemas.microsoft.com/office/drawing/2014/main" id="{0CE2AB86-8C19-4A39-A6A1-733948F08540}"/>
                </a:ext>
              </a:extLst>
            </p:cNvPr>
            <p:cNvSpPr txBox="1"/>
            <p:nvPr/>
          </p:nvSpPr>
          <p:spPr>
            <a:xfrm>
              <a:off x="2109288" y="2182108"/>
              <a:ext cx="1476029" cy="707886"/>
            </a:xfrm>
            <a:prstGeom prst="rect">
              <a:avLst/>
            </a:prstGeom>
            <a:noFill/>
          </p:spPr>
          <p:txBody>
            <a:bodyPr wrap="square" rtlCol="0">
              <a:spAutoFit/>
            </a:bodyPr>
            <a:lstStyle/>
            <a:p>
              <a:pPr algn="r"/>
              <a:r>
                <a:rPr lang="en-US" sz="2000" dirty="0" err="1">
                  <a:latin typeface="+mj-lt"/>
                  <a:cs typeface="Times New Roman" pitchFamily="18" charset="0"/>
                </a:rPr>
                <a:t>HybridCar's</a:t>
              </a:r>
              <a:r>
                <a:rPr lang="en-US" sz="2000" dirty="0">
                  <a:latin typeface="+mj-lt"/>
                  <a:cs typeface="Times New Roman" pitchFamily="18" charset="0"/>
                </a:rPr>
                <a:t> </a:t>
              </a:r>
              <a:r>
                <a:rPr lang="en-US" sz="2000" dirty="0" err="1">
                  <a:latin typeface="+mj-lt"/>
                  <a:cs typeface="Times New Roman" pitchFamily="18" charset="0"/>
                </a:rPr>
                <a:t>vtable</a:t>
              </a:r>
              <a:endParaRPr lang="en-US" sz="2000" dirty="0">
                <a:latin typeface="+mj-lt"/>
                <a:cs typeface="Times New Roman" pitchFamily="18" charset="0"/>
              </a:endParaRPr>
            </a:p>
          </p:txBody>
        </p:sp>
      </p:grpSp>
      <p:sp>
        <p:nvSpPr>
          <p:cNvPr id="74" name="Text Box 50">
            <a:extLst>
              <a:ext uri="{FF2B5EF4-FFF2-40B4-BE49-F238E27FC236}">
                <a16:creationId xmlns:a16="http://schemas.microsoft.com/office/drawing/2014/main" id="{B46E54DE-48AB-4460-9901-BF7FD798D224}"/>
              </a:ext>
            </a:extLst>
          </p:cNvPr>
          <p:cNvSpPr txBox="1">
            <a:spLocks noChangeArrowheads="1"/>
          </p:cNvSpPr>
          <p:nvPr/>
        </p:nvSpPr>
        <p:spPr bwMode="auto">
          <a:xfrm>
            <a:off x="6391074" y="3006679"/>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cxnSp>
        <p:nvCxnSpPr>
          <p:cNvPr id="75" name="Straight Arrow Connector 74">
            <a:extLst>
              <a:ext uri="{FF2B5EF4-FFF2-40B4-BE49-F238E27FC236}">
                <a16:creationId xmlns:a16="http://schemas.microsoft.com/office/drawing/2014/main" id="{6FBB7C1A-567F-47B5-BDD6-E906E2D9C96E}"/>
              </a:ext>
            </a:extLst>
          </p:cNvPr>
          <p:cNvCxnSpPr>
            <a:cxnSpLocks/>
          </p:cNvCxnSpPr>
          <p:nvPr/>
        </p:nvCxnSpPr>
        <p:spPr>
          <a:xfrm>
            <a:off x="4861288" y="3511347"/>
            <a:ext cx="1732830" cy="101470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5205EA8-C298-47DA-873A-46344B708B89}"/>
              </a:ext>
            </a:extLst>
          </p:cNvPr>
          <p:cNvCxnSpPr>
            <a:cxnSpLocks/>
          </p:cNvCxnSpPr>
          <p:nvPr/>
        </p:nvCxnSpPr>
        <p:spPr>
          <a:xfrm>
            <a:off x="4819104" y="3809963"/>
            <a:ext cx="1782961" cy="1267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5E1FB95-1753-4A7F-BC0C-2EB8C7BCC568}"/>
              </a:ext>
            </a:extLst>
          </p:cNvPr>
          <p:cNvCxnSpPr>
            <a:cxnSpLocks/>
          </p:cNvCxnSpPr>
          <p:nvPr/>
        </p:nvCxnSpPr>
        <p:spPr>
          <a:xfrm flipV="1">
            <a:off x="4822261" y="2359676"/>
            <a:ext cx="1550858" cy="177683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12">
            <a:extLst>
              <a:ext uri="{FF2B5EF4-FFF2-40B4-BE49-F238E27FC236}">
                <a16:creationId xmlns:a16="http://schemas.microsoft.com/office/drawing/2014/main" id="{64027BDB-74F6-485C-B3B6-49D8124289EA}"/>
              </a:ext>
            </a:extLst>
          </p:cNvPr>
          <p:cNvSpPr>
            <a:spLocks noChangeArrowheads="1"/>
          </p:cNvSpPr>
          <p:nvPr/>
        </p:nvSpPr>
        <p:spPr bwMode="auto">
          <a:xfrm>
            <a:off x="374124" y="4445081"/>
            <a:ext cx="4495800" cy="2123658"/>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p>
          <a:p>
            <a:pPr algn="l"/>
            <a:endParaRPr lang="en-US" sz="400"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45" name="Rectangle 13">
            <a:extLst>
              <a:ext uri="{FF2B5EF4-FFF2-40B4-BE49-F238E27FC236}">
                <a16:creationId xmlns:a16="http://schemas.microsoft.com/office/drawing/2014/main" id="{2B19B1BC-4225-4080-B183-E7177DD4A966}"/>
              </a:ext>
            </a:extLst>
          </p:cNvPr>
          <p:cNvSpPr>
            <a:spLocks noChangeArrowheads="1"/>
          </p:cNvSpPr>
          <p:nvPr/>
        </p:nvSpPr>
        <p:spPr bwMode="auto">
          <a:xfrm>
            <a:off x="629459" y="5551930"/>
            <a:ext cx="2210862"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solidFill>
                  <a:srgbClr val="7030A0"/>
                </a:solidFill>
                <a:latin typeface="Consolas" panose="020B0609020204030204" pitchFamily="49" charset="0"/>
              </a:rPr>
              <a:t>;</a:t>
            </a:r>
          </a:p>
        </p:txBody>
      </p:sp>
      <p:grpSp>
        <p:nvGrpSpPr>
          <p:cNvPr id="52" name="Group 27">
            <a:extLst>
              <a:ext uri="{FF2B5EF4-FFF2-40B4-BE49-F238E27FC236}">
                <a16:creationId xmlns:a16="http://schemas.microsoft.com/office/drawing/2014/main" id="{87D5093A-74F1-46B8-886B-B12AD1696918}"/>
              </a:ext>
            </a:extLst>
          </p:cNvPr>
          <p:cNvGrpSpPr>
            <a:grpSpLocks/>
          </p:cNvGrpSpPr>
          <p:nvPr/>
        </p:nvGrpSpPr>
        <p:grpSpPr bwMode="auto">
          <a:xfrm>
            <a:off x="3288529" y="5541915"/>
            <a:ext cx="2012947" cy="1118024"/>
            <a:chOff x="822" y="2136"/>
            <a:chExt cx="1268" cy="638"/>
          </a:xfrm>
        </p:grpSpPr>
        <p:sp>
          <p:nvSpPr>
            <p:cNvPr id="53" name="Rectangle 15">
              <a:extLst>
                <a:ext uri="{FF2B5EF4-FFF2-40B4-BE49-F238E27FC236}">
                  <a16:creationId xmlns:a16="http://schemas.microsoft.com/office/drawing/2014/main" id="{A5417DBF-1421-44AB-9742-AFD5E325DF88}"/>
                </a:ext>
              </a:extLst>
            </p:cNvPr>
            <p:cNvSpPr>
              <a:spLocks noChangeArrowheads="1"/>
            </p:cNvSpPr>
            <p:nvPr/>
          </p:nvSpPr>
          <p:spPr bwMode="auto">
            <a:xfrm>
              <a:off x="1234" y="2196"/>
              <a:ext cx="856" cy="578"/>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54" name="Text Box 16">
              <a:extLst>
                <a:ext uri="{FF2B5EF4-FFF2-40B4-BE49-F238E27FC236}">
                  <a16:creationId xmlns:a16="http://schemas.microsoft.com/office/drawing/2014/main" id="{044EC554-5F71-4EB2-BBDD-B1236FAB3D85}"/>
                </a:ext>
              </a:extLst>
            </p:cNvPr>
            <p:cNvSpPr txBox="1">
              <a:spLocks noChangeArrowheads="1"/>
            </p:cNvSpPr>
            <p:nvPr/>
          </p:nvSpPr>
          <p:spPr bwMode="auto">
            <a:xfrm>
              <a:off x="822" y="2136"/>
              <a:ext cx="409"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t>prius</a:t>
              </a:r>
              <a:endParaRPr lang="en-US" dirty="0"/>
            </a:p>
          </p:txBody>
        </p:sp>
        <p:grpSp>
          <p:nvGrpSpPr>
            <p:cNvPr id="55" name="Group 23">
              <a:extLst>
                <a:ext uri="{FF2B5EF4-FFF2-40B4-BE49-F238E27FC236}">
                  <a16:creationId xmlns:a16="http://schemas.microsoft.com/office/drawing/2014/main" id="{4D0D5C44-1D26-4431-9B60-183211E40E74}"/>
                </a:ext>
              </a:extLst>
            </p:cNvPr>
            <p:cNvGrpSpPr>
              <a:grpSpLocks/>
            </p:cNvGrpSpPr>
            <p:nvPr/>
          </p:nvGrpSpPr>
          <p:grpSpPr bwMode="auto">
            <a:xfrm>
              <a:off x="1221" y="2555"/>
              <a:ext cx="790" cy="211"/>
              <a:chOff x="-1437" y="2796"/>
              <a:chExt cx="790" cy="211"/>
            </a:xfrm>
          </p:grpSpPr>
          <p:sp>
            <p:nvSpPr>
              <p:cNvPr id="59" name="Text Box 17">
                <a:extLst>
                  <a:ext uri="{FF2B5EF4-FFF2-40B4-BE49-F238E27FC236}">
                    <a16:creationId xmlns:a16="http://schemas.microsoft.com/office/drawing/2014/main" id="{6653AAE2-B679-43FB-81D6-C630B879B32F}"/>
                  </a:ext>
                </a:extLst>
              </p:cNvPr>
              <p:cNvSpPr txBox="1">
                <a:spLocks noChangeArrowheads="1"/>
              </p:cNvSpPr>
              <p:nvPr/>
            </p:nvSpPr>
            <p:spPr bwMode="auto">
              <a:xfrm>
                <a:off x="-1437" y="2796"/>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73" name="Rectangle 18">
                <a:extLst>
                  <a:ext uri="{FF2B5EF4-FFF2-40B4-BE49-F238E27FC236}">
                    <a16:creationId xmlns:a16="http://schemas.microsoft.com/office/drawing/2014/main" id="{2E87AC3C-0F4E-408E-ADDF-BCFA8DAE7414}"/>
                  </a:ext>
                </a:extLst>
              </p:cNvPr>
              <p:cNvSpPr>
                <a:spLocks noChangeArrowheads="1"/>
              </p:cNvSpPr>
              <p:nvPr/>
            </p:nvSpPr>
            <p:spPr bwMode="auto">
              <a:xfrm>
                <a:off x="-887" y="2838"/>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6" name="Group 24">
              <a:extLst>
                <a:ext uri="{FF2B5EF4-FFF2-40B4-BE49-F238E27FC236}">
                  <a16:creationId xmlns:a16="http://schemas.microsoft.com/office/drawing/2014/main" id="{B5219C79-A708-42CF-B461-DDAFFE897A9F}"/>
                </a:ext>
              </a:extLst>
            </p:cNvPr>
            <p:cNvGrpSpPr>
              <a:grpSpLocks/>
            </p:cNvGrpSpPr>
            <p:nvPr/>
          </p:nvGrpSpPr>
          <p:grpSpPr bwMode="auto">
            <a:xfrm>
              <a:off x="1208" y="2362"/>
              <a:ext cx="802" cy="211"/>
              <a:chOff x="-795" y="2602"/>
              <a:chExt cx="802" cy="211"/>
            </a:xfrm>
          </p:grpSpPr>
          <p:sp>
            <p:nvSpPr>
              <p:cNvPr id="57" name="Text Box 25">
                <a:extLst>
                  <a:ext uri="{FF2B5EF4-FFF2-40B4-BE49-F238E27FC236}">
                    <a16:creationId xmlns:a16="http://schemas.microsoft.com/office/drawing/2014/main" id="{38C8CA9D-88ED-4528-BED0-0CEA420A85BC}"/>
                  </a:ext>
                </a:extLst>
              </p:cNvPr>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58" name="Rectangle 26">
                <a:extLst>
                  <a:ext uri="{FF2B5EF4-FFF2-40B4-BE49-F238E27FC236}">
                    <a16:creationId xmlns:a16="http://schemas.microsoft.com/office/drawing/2014/main" id="{11AB417E-33E5-451A-A452-432582ACA00D}"/>
                  </a:ext>
                </a:extLst>
              </p:cNvPr>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2" name="Group 1">
            <a:extLst>
              <a:ext uri="{FF2B5EF4-FFF2-40B4-BE49-F238E27FC236}">
                <a16:creationId xmlns:a16="http://schemas.microsoft.com/office/drawing/2014/main" id="{E9AFB0EE-0FFE-4A8F-80ED-C55A355E09EA}"/>
              </a:ext>
            </a:extLst>
          </p:cNvPr>
          <p:cNvGrpSpPr/>
          <p:nvPr/>
        </p:nvGrpSpPr>
        <p:grpSpPr>
          <a:xfrm>
            <a:off x="3917638" y="5625010"/>
            <a:ext cx="1259388" cy="369332"/>
            <a:chOff x="1073349" y="3731416"/>
            <a:chExt cx="1259388" cy="369332"/>
          </a:xfrm>
        </p:grpSpPr>
        <p:sp>
          <p:nvSpPr>
            <p:cNvPr id="78" name="Text Box 25">
              <a:extLst>
                <a:ext uri="{FF2B5EF4-FFF2-40B4-BE49-F238E27FC236}">
                  <a16:creationId xmlns:a16="http://schemas.microsoft.com/office/drawing/2014/main" id="{49CD5D68-B4A6-4617-8059-4BB2A46E8AEC}"/>
                </a:ext>
              </a:extLst>
            </p:cNvPr>
            <p:cNvSpPr txBox="1">
              <a:spLocks noChangeArrowheads="1"/>
            </p:cNvSpPr>
            <p:nvPr/>
          </p:nvSpPr>
          <p:spPr bwMode="auto">
            <a:xfrm>
              <a:off x="1073349" y="3731416"/>
              <a:ext cx="889987"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chemeClr val="bg2">
                      <a:lumMod val="25000"/>
                    </a:schemeClr>
                  </a:solidFill>
                </a:rPr>
                <a:t>vtable</a:t>
              </a:r>
              <a:r>
                <a:rPr lang="en-US" dirty="0">
                  <a:solidFill>
                    <a:schemeClr val="bg2">
                      <a:lumMod val="25000"/>
                    </a:schemeClr>
                  </a:solidFill>
                </a:rPr>
                <a:t>_</a:t>
              </a:r>
            </a:p>
          </p:txBody>
        </p:sp>
        <p:sp>
          <p:nvSpPr>
            <p:cNvPr id="80" name="Rectangle 26">
              <a:extLst>
                <a:ext uri="{FF2B5EF4-FFF2-40B4-BE49-F238E27FC236}">
                  <a16:creationId xmlns:a16="http://schemas.microsoft.com/office/drawing/2014/main" id="{A040A5BE-FF2A-40FE-921A-164F61C7F772}"/>
                </a:ext>
              </a:extLst>
            </p:cNvPr>
            <p:cNvSpPr>
              <a:spLocks noChangeArrowheads="1"/>
            </p:cNvSpPr>
            <p:nvPr/>
          </p:nvSpPr>
          <p:spPr bwMode="auto">
            <a:xfrm>
              <a:off x="1951738" y="3826045"/>
              <a:ext cx="380999" cy="231315"/>
            </a:xfrm>
            <a:prstGeom prst="rect">
              <a:avLst/>
            </a:prstGeom>
            <a:solidFill>
              <a:schemeClr val="accent6">
                <a:lumMod val="20000"/>
                <a:lumOff val="80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cxnSp>
        <p:nvCxnSpPr>
          <p:cNvPr id="81" name="Straight Arrow Connector 80">
            <a:extLst>
              <a:ext uri="{FF2B5EF4-FFF2-40B4-BE49-F238E27FC236}">
                <a16:creationId xmlns:a16="http://schemas.microsoft.com/office/drawing/2014/main" id="{05357454-72D6-49B0-BC01-2E0BB764071F}"/>
              </a:ext>
            </a:extLst>
          </p:cNvPr>
          <p:cNvCxnSpPr>
            <a:cxnSpLocks/>
          </p:cNvCxnSpPr>
          <p:nvPr/>
        </p:nvCxnSpPr>
        <p:spPr>
          <a:xfrm flipH="1" flipV="1">
            <a:off x="3802440" y="4350724"/>
            <a:ext cx="1188848" cy="14824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 Box 14">
            <a:extLst>
              <a:ext uri="{FF2B5EF4-FFF2-40B4-BE49-F238E27FC236}">
                <a16:creationId xmlns:a16="http://schemas.microsoft.com/office/drawing/2014/main" id="{436A38FA-CB8C-45D8-9CE9-93A37DDD1574}"/>
              </a:ext>
            </a:extLst>
          </p:cNvPr>
          <p:cNvSpPr txBox="1">
            <a:spLocks noChangeArrowheads="1"/>
          </p:cNvSpPr>
          <p:nvPr/>
        </p:nvSpPr>
        <p:spPr bwMode="auto">
          <a:xfrm>
            <a:off x="582878" y="1389847"/>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when we call a virtual method from the class, the </a:t>
            </a:r>
            <a:r>
              <a:rPr lang="en-US" sz="2000" dirty="0" err="1"/>
              <a:t>vtable</a:t>
            </a:r>
            <a:r>
              <a:rPr lang="en-US" sz="2000" dirty="0"/>
              <a:t> determines where to go!</a:t>
            </a:r>
          </a:p>
        </p:txBody>
      </p:sp>
      <p:sp>
        <p:nvSpPr>
          <p:cNvPr id="83" name="TextBox 82">
            <a:extLst>
              <a:ext uri="{FF2B5EF4-FFF2-40B4-BE49-F238E27FC236}">
                <a16:creationId xmlns:a16="http://schemas.microsoft.com/office/drawing/2014/main" id="{B6858C8A-9BA1-49AB-89A1-AAF42D758175}"/>
              </a:ext>
            </a:extLst>
          </p:cNvPr>
          <p:cNvSpPr txBox="1"/>
          <p:nvPr/>
        </p:nvSpPr>
        <p:spPr>
          <a:xfrm>
            <a:off x="381930" y="4389278"/>
            <a:ext cx="4154792" cy="1938992"/>
          </a:xfrm>
          <a:prstGeom prst="rect">
            <a:avLst/>
          </a:prstGeom>
          <a:noFill/>
        </p:spPr>
        <p:txBody>
          <a:bodyPr wrap="square">
            <a:spAutoFit/>
          </a:bodyPr>
          <a:lstStyle/>
          <a:p>
            <a:pPr algn="l"/>
            <a:r>
              <a:rPr lang="en-US" dirty="0">
                <a:latin typeface="Consolas" panose="020B0609020204030204" pitchFamily="49" charset="0"/>
                <a:ea typeface="MS Mincho" pitchFamily="49" charset="-128"/>
              </a:rPr>
              <a:t>void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Car&amp; c</a:t>
            </a:r>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 </a:t>
            </a:r>
          </a:p>
          <a:p>
            <a:pPr algn="l"/>
            <a:r>
              <a:rPr lang="en-US" dirty="0">
                <a:latin typeface="Consolas" panose="020B0609020204030204" pitchFamily="49" charset="0"/>
                <a:ea typeface="MS Mincho" pitchFamily="49" charset="-128"/>
              </a:rPr>
              <a:t>}</a:t>
            </a: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sz="1050"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err="1">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a:t>
            </a:r>
            <a:endParaRPr lang="en-US" dirty="0"/>
          </a:p>
        </p:txBody>
      </p:sp>
      <p:cxnSp>
        <p:nvCxnSpPr>
          <p:cNvPr id="49" name="Straight Arrow Connector 48">
            <a:extLst>
              <a:ext uri="{FF2B5EF4-FFF2-40B4-BE49-F238E27FC236}">
                <a16:creationId xmlns:a16="http://schemas.microsoft.com/office/drawing/2014/main" id="{FABB39F9-1550-4D6D-B888-3170029DF8C2}"/>
              </a:ext>
            </a:extLst>
          </p:cNvPr>
          <p:cNvCxnSpPr/>
          <p:nvPr/>
        </p:nvCxnSpPr>
        <p:spPr>
          <a:xfrm>
            <a:off x="388337" y="57482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5BF6E20-CF0B-437C-BA6D-484544F149BA}"/>
              </a:ext>
            </a:extLst>
          </p:cNvPr>
          <p:cNvCxnSpPr/>
          <p:nvPr/>
        </p:nvCxnSpPr>
        <p:spPr>
          <a:xfrm>
            <a:off x="402887" y="61028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FA61247-3FF3-4807-BE47-FBDD730E1783}"/>
              </a:ext>
            </a:extLst>
          </p:cNvPr>
          <p:cNvCxnSpPr/>
          <p:nvPr/>
        </p:nvCxnSpPr>
        <p:spPr>
          <a:xfrm>
            <a:off x="164714" y="45780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BE52D9E4-9D49-4269-9BD7-1EF269BB5C7A}"/>
              </a:ext>
            </a:extLst>
          </p:cNvPr>
          <p:cNvGrpSpPr/>
          <p:nvPr/>
        </p:nvGrpSpPr>
        <p:grpSpPr>
          <a:xfrm>
            <a:off x="2131393" y="3939915"/>
            <a:ext cx="834936" cy="461665"/>
            <a:chOff x="10559006" y="4626255"/>
            <a:chExt cx="834936" cy="461665"/>
          </a:xfrm>
        </p:grpSpPr>
        <p:sp>
          <p:nvSpPr>
            <p:cNvPr id="90" name="Rectangle 89">
              <a:extLst>
                <a:ext uri="{FF2B5EF4-FFF2-40B4-BE49-F238E27FC236}">
                  <a16:creationId xmlns:a16="http://schemas.microsoft.com/office/drawing/2014/main" id="{CFDFC95F-F67F-4373-9159-94F7743FC4B3}"/>
                </a:ext>
              </a:extLst>
            </p:cNvPr>
            <p:cNvSpPr/>
            <p:nvPr/>
          </p:nvSpPr>
          <p:spPr>
            <a:xfrm>
              <a:off x="10853332" y="4755800"/>
              <a:ext cx="540610" cy="283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2F8CF8F2-4653-40ED-AE6A-D34366B3A54F}"/>
                </a:ext>
              </a:extLst>
            </p:cNvPr>
            <p:cNvSpPr txBox="1"/>
            <p:nvPr/>
          </p:nvSpPr>
          <p:spPr>
            <a:xfrm>
              <a:off x="10559006" y="4626255"/>
              <a:ext cx="319318" cy="461665"/>
            </a:xfrm>
            <a:prstGeom prst="rect">
              <a:avLst/>
            </a:prstGeom>
            <a:noFill/>
          </p:spPr>
          <p:txBody>
            <a:bodyPr wrap="none" rtlCol="0">
              <a:spAutoFit/>
            </a:bodyPr>
            <a:lstStyle/>
            <a:p>
              <a:pPr algn="ctr"/>
              <a:r>
                <a:rPr lang="en-US" sz="2400" dirty="0">
                  <a:latin typeface="+mj-lt"/>
                  <a:cs typeface="Times New Roman" pitchFamily="18" charset="0"/>
                </a:rPr>
                <a:t>c</a:t>
              </a:r>
            </a:p>
          </p:txBody>
        </p:sp>
      </p:grpSp>
      <p:cxnSp>
        <p:nvCxnSpPr>
          <p:cNvPr id="92" name="Straight Arrow Connector 91">
            <a:extLst>
              <a:ext uri="{FF2B5EF4-FFF2-40B4-BE49-F238E27FC236}">
                <a16:creationId xmlns:a16="http://schemas.microsoft.com/office/drawing/2014/main" id="{5A020572-A02D-469A-971A-5401628A28C5}"/>
              </a:ext>
            </a:extLst>
          </p:cNvPr>
          <p:cNvCxnSpPr>
            <a:cxnSpLocks/>
          </p:cNvCxnSpPr>
          <p:nvPr/>
        </p:nvCxnSpPr>
        <p:spPr>
          <a:xfrm>
            <a:off x="2713042" y="4211347"/>
            <a:ext cx="1245411" cy="14357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E75515-6022-488C-A33C-EBF96313EF81}"/>
              </a:ext>
            </a:extLst>
          </p:cNvPr>
          <p:cNvCxnSpPr/>
          <p:nvPr/>
        </p:nvCxnSpPr>
        <p:spPr>
          <a:xfrm>
            <a:off x="395229" y="487291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AutoShape 42">
            <a:extLst>
              <a:ext uri="{FF2B5EF4-FFF2-40B4-BE49-F238E27FC236}">
                <a16:creationId xmlns:a16="http://schemas.microsoft.com/office/drawing/2014/main" id="{3A2B534B-2481-4B47-870A-91768FC9F4D3}"/>
              </a:ext>
            </a:extLst>
          </p:cNvPr>
          <p:cNvSpPr>
            <a:spLocks noChangeArrowheads="1"/>
          </p:cNvSpPr>
          <p:nvPr/>
        </p:nvSpPr>
        <p:spPr bwMode="auto">
          <a:xfrm>
            <a:off x="93837" y="2918085"/>
            <a:ext cx="2074992" cy="937459"/>
          </a:xfrm>
          <a:prstGeom prst="wedgeRoundRectCallout">
            <a:avLst>
              <a:gd name="adj1" fmla="val 4706"/>
              <a:gd name="adj2" fmla="val 14065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When we hit a virtual method...</a:t>
            </a:r>
          </a:p>
        </p:txBody>
      </p:sp>
      <p:sp>
        <p:nvSpPr>
          <p:cNvPr id="95" name="AutoShape 42">
            <a:extLst>
              <a:ext uri="{FF2B5EF4-FFF2-40B4-BE49-F238E27FC236}">
                <a16:creationId xmlns:a16="http://schemas.microsoft.com/office/drawing/2014/main" id="{E846DF98-0463-43C3-B634-C35F267D6B02}"/>
              </a:ext>
            </a:extLst>
          </p:cNvPr>
          <p:cNvSpPr>
            <a:spLocks noChangeArrowheads="1"/>
          </p:cNvSpPr>
          <p:nvPr/>
        </p:nvSpPr>
        <p:spPr bwMode="auto">
          <a:xfrm>
            <a:off x="6594118" y="5618315"/>
            <a:ext cx="3483947" cy="1140335"/>
          </a:xfrm>
          <a:prstGeom prst="wedgeRoundRectCallout">
            <a:avLst>
              <a:gd name="adj1" fmla="val -93668"/>
              <a:gd name="adj2" fmla="val -3502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a:t>
            </a:r>
            <a:r>
              <a:rPr lang="en-US" sz="2000" dirty="0" err="1">
                <a:solidFill>
                  <a:schemeClr val="bg1"/>
                </a:solidFill>
              </a:rPr>
              <a:t>vtable</a:t>
            </a:r>
            <a:r>
              <a:rPr lang="en-US" sz="2000" dirty="0">
                <a:solidFill>
                  <a:schemeClr val="bg1"/>
                </a:solidFill>
              </a:rPr>
              <a:t> associated with the object's type is used to figure out what method to call!</a:t>
            </a:r>
          </a:p>
        </p:txBody>
      </p:sp>
      <p:cxnSp>
        <p:nvCxnSpPr>
          <p:cNvPr id="97" name="Straight Arrow Connector 96">
            <a:extLst>
              <a:ext uri="{FF2B5EF4-FFF2-40B4-BE49-F238E27FC236}">
                <a16:creationId xmlns:a16="http://schemas.microsoft.com/office/drawing/2014/main" id="{7B223CB8-B7BC-4A95-A93D-4ABF3EBA33B3}"/>
              </a:ext>
            </a:extLst>
          </p:cNvPr>
          <p:cNvCxnSpPr/>
          <p:nvPr/>
        </p:nvCxnSpPr>
        <p:spPr>
          <a:xfrm>
            <a:off x="6289816" y="45367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itle 45">
            <a:extLst>
              <a:ext uri="{FF2B5EF4-FFF2-40B4-BE49-F238E27FC236}">
                <a16:creationId xmlns:a16="http://schemas.microsoft.com/office/drawing/2014/main" id="{E4BB3DFD-EE7E-4E57-9E67-D4121D77FC54}"/>
              </a:ext>
            </a:extLst>
          </p:cNvPr>
          <p:cNvSpPr txBox="1">
            <a:spLocks noGrp="1"/>
          </p:cNvSpPr>
          <p:nvPr>
            <p:ph type="title"/>
          </p:nvPr>
        </p:nvSpPr>
        <p:spPr>
          <a:xfrm>
            <a:off x="884150" y="32293"/>
            <a:ext cx="10515600" cy="590931"/>
          </a:xfrm>
          <a:prstGeom prst="rect">
            <a:avLst/>
          </a:prstGeom>
          <a:noFill/>
        </p:spPr>
        <p:txBody>
          <a:bodyPr wrap="square">
            <a:spAutoFit/>
          </a:bodyPr>
          <a:lstStyle/>
          <a:p>
            <a:pPr algn="ctr"/>
            <a:r>
              <a:rPr lang="en-US" sz="3600" dirty="0"/>
              <a:t>Dynamic Dispatch: How Does it Work?</a:t>
            </a:r>
          </a:p>
        </p:txBody>
      </p:sp>
    </p:spTree>
    <p:extLst>
      <p:ext uri="{BB962C8B-B14F-4D97-AF65-F5344CB8AC3E}">
        <p14:creationId xmlns:p14="http://schemas.microsoft.com/office/powerpoint/2010/main" val="35187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wipe(down)">
                                      <p:cBhvr>
                                        <p:cTn id="29" dur="500"/>
                                        <p:tgtEl>
                                          <p:spTgt spid="8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up)">
                                      <p:cBhvr>
                                        <p:cTn id="38" dur="500"/>
                                        <p:tgtEl>
                                          <p:spTgt spid="8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up)">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8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9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94"/>
                                        </p:tgtEl>
                                        <p:attrNameLst>
                                          <p:attrName>style.visibility</p:attrName>
                                        </p:attrNameLst>
                                      </p:cBhvr>
                                      <p:to>
                                        <p:strVal val="visible"/>
                                      </p:to>
                                    </p:set>
                                    <p:animEffect transition="in" filter="wipe(down)">
                                      <p:cBhvr>
                                        <p:cTn id="76" dur="500"/>
                                        <p:tgtEl>
                                          <p:spTgt spid="9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wipe(down)">
                                      <p:cBhvr>
                                        <p:cTn id="81" dur="500"/>
                                        <p:tgtEl>
                                          <p:spTgt spid="95"/>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75"/>
                                        </p:tgtEl>
                                      </p:cBhvr>
                                    </p:animEffect>
                                    <p:animScale>
                                      <p:cBhvr>
                                        <p:cTn id="86" dur="250" autoRev="1" fill="hold"/>
                                        <p:tgtEl>
                                          <p:spTgt spid="75"/>
                                        </p:tgtEl>
                                      </p:cBhvr>
                                      <p:by x="105000" y="105000"/>
                                    </p:animScale>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9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62" grpId="0"/>
      <p:bldP spid="45" grpId="0"/>
      <p:bldP spid="82" grpId="0"/>
      <p:bldP spid="83" grpId="0"/>
      <p:bldP spid="94" grpId="0" animBg="1"/>
      <p:bldP spid="94" grpId="1" animBg="1"/>
      <p:bldP spid="95" grpId="0" animBg="1"/>
      <p:bldP spid="95"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2" name="Rectangle 4"/>
          <p:cNvSpPr>
            <a:spLocks noChangeArrowheads="1"/>
          </p:cNvSpPr>
          <p:nvPr/>
        </p:nvSpPr>
        <p:spPr bwMode="auto">
          <a:xfrm>
            <a:off x="6190044" y="844659"/>
            <a:ext cx="5826949" cy="2862322"/>
          </a:xfrm>
          <a:prstGeom prst="rect">
            <a:avLst/>
          </a:prstGeom>
          <a:solidFill>
            <a:schemeClr val="accent4">
              <a:lumMod val="20000"/>
              <a:lumOff val="80000"/>
            </a:schemeClr>
          </a:solidFill>
          <a:ln w="3175">
            <a:solidFill>
              <a:srgbClr val="0070C0"/>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FF0000"/>
                </a:solidFill>
                <a:latin typeface="Courier New" pitchFamily="49" charset="0"/>
                <a:ea typeface="MS Mincho" pitchFamily="49" charset="-128"/>
              </a:rPr>
              <a:t>string </a:t>
            </a:r>
            <a:r>
              <a:rPr lang="en-US" b="1" dirty="0" err="1">
                <a:solidFill>
                  <a:srgbClr val="FF0000"/>
                </a:solidFill>
                <a:latin typeface="Courier New" pitchFamily="49" charset="0"/>
                <a:ea typeface="MS Mincho" pitchFamily="49" charset="-128"/>
              </a:rPr>
              <a:t>getLicensePlate</a:t>
            </a:r>
            <a:r>
              <a:rPr lang="en-US" b="1" dirty="0">
                <a:solidFill>
                  <a:srgbClr val="FF0000"/>
                </a:solidFill>
                <a:latin typeface="Courier New" pitchFamily="49" charset="0"/>
                <a:ea typeface="MS Mincho" pitchFamily="49" charset="-128"/>
              </a:rPr>
              <a:t>() { ... }</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4" name="Rectangle 6"/>
          <p:cNvSpPr>
            <a:spLocks noChangeArrowheads="1"/>
          </p:cNvSpPr>
          <p:nvPr/>
        </p:nvSpPr>
        <p:spPr bwMode="auto">
          <a:xfrm>
            <a:off x="6189661" y="3808500"/>
            <a:ext cx="5827713" cy="2800239"/>
          </a:xfrm>
          <a:prstGeom prst="rect">
            <a:avLst/>
          </a:prstGeom>
          <a:solidFill>
            <a:schemeClr val="accent4">
              <a:lumMod val="20000"/>
              <a:lumOff val="80000"/>
            </a:schemeClr>
          </a:solidFill>
          <a:ln w="3175">
            <a:solidFill>
              <a:srgbClr val="0070C0"/>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62" name="Text Box 14"/>
          <p:cNvSpPr txBox="1">
            <a:spLocks noChangeArrowheads="1"/>
          </p:cNvSpPr>
          <p:nvPr/>
        </p:nvSpPr>
        <p:spPr bwMode="auto">
          <a:xfrm>
            <a:off x="459459" y="914121"/>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OK, but what about methods like </a:t>
            </a:r>
            <a:r>
              <a:rPr lang="en-US" sz="2000" dirty="0" err="1">
                <a:solidFill>
                  <a:srgbClr val="FF0000"/>
                </a:solidFill>
              </a:rPr>
              <a:t>getLicensePlate</a:t>
            </a:r>
            <a:r>
              <a:rPr lang="en-US" sz="2000" dirty="0"/>
              <a:t> that aren't virtual?</a:t>
            </a:r>
          </a:p>
        </p:txBody>
      </p:sp>
      <p:sp>
        <p:nvSpPr>
          <p:cNvPr id="514098" name="Text Box 50"/>
          <p:cNvSpPr txBox="1">
            <a:spLocks noChangeArrowheads="1"/>
          </p:cNvSpPr>
          <p:nvPr/>
        </p:nvSpPr>
        <p:spPr bwMode="auto">
          <a:xfrm>
            <a:off x="6395864" y="1944456"/>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0" name="Text Box 50">
            <a:extLst>
              <a:ext uri="{FF2B5EF4-FFF2-40B4-BE49-F238E27FC236}">
                <a16:creationId xmlns:a16="http://schemas.microsoft.com/office/drawing/2014/main" id="{4F3E0545-072C-4F0C-9698-AEE76F2F05CC}"/>
              </a:ext>
            </a:extLst>
          </p:cNvPr>
          <p:cNvSpPr txBox="1">
            <a:spLocks noChangeArrowheads="1"/>
          </p:cNvSpPr>
          <p:nvPr/>
        </p:nvSpPr>
        <p:spPr bwMode="auto">
          <a:xfrm>
            <a:off x="6432509" y="96967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74" name="Text Box 50">
            <a:extLst>
              <a:ext uri="{FF2B5EF4-FFF2-40B4-BE49-F238E27FC236}">
                <a16:creationId xmlns:a16="http://schemas.microsoft.com/office/drawing/2014/main" id="{B46E54DE-48AB-4460-9901-BF7FD798D224}"/>
              </a:ext>
            </a:extLst>
          </p:cNvPr>
          <p:cNvSpPr txBox="1">
            <a:spLocks noChangeArrowheads="1"/>
          </p:cNvSpPr>
          <p:nvPr/>
        </p:nvSpPr>
        <p:spPr bwMode="auto">
          <a:xfrm>
            <a:off x="6391074" y="3006679"/>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44" name="Rectangle 12">
            <a:extLst>
              <a:ext uri="{FF2B5EF4-FFF2-40B4-BE49-F238E27FC236}">
                <a16:creationId xmlns:a16="http://schemas.microsoft.com/office/drawing/2014/main" id="{64027BDB-74F6-485C-B3B6-49D8124289EA}"/>
              </a:ext>
            </a:extLst>
          </p:cNvPr>
          <p:cNvSpPr>
            <a:spLocks noChangeArrowheads="1"/>
          </p:cNvSpPr>
          <p:nvPr/>
        </p:nvSpPr>
        <p:spPr bwMode="auto">
          <a:xfrm>
            <a:off x="374124" y="4445081"/>
            <a:ext cx="4495800" cy="2123658"/>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p>
          <a:p>
            <a:pPr algn="l"/>
            <a:endParaRPr lang="en-US" sz="400"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45" name="Rectangle 13">
            <a:extLst>
              <a:ext uri="{FF2B5EF4-FFF2-40B4-BE49-F238E27FC236}">
                <a16:creationId xmlns:a16="http://schemas.microsoft.com/office/drawing/2014/main" id="{2B19B1BC-4225-4080-B183-E7177DD4A966}"/>
              </a:ext>
            </a:extLst>
          </p:cNvPr>
          <p:cNvSpPr>
            <a:spLocks noChangeArrowheads="1"/>
          </p:cNvSpPr>
          <p:nvPr/>
        </p:nvSpPr>
        <p:spPr bwMode="auto">
          <a:xfrm>
            <a:off x="629459" y="5551930"/>
            <a:ext cx="2210862"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solidFill>
                  <a:srgbClr val="7030A0"/>
                </a:solidFill>
                <a:latin typeface="Consolas" panose="020B0609020204030204" pitchFamily="49" charset="0"/>
              </a:rPr>
              <a:t>;</a:t>
            </a:r>
          </a:p>
        </p:txBody>
      </p:sp>
      <p:sp>
        <p:nvSpPr>
          <p:cNvPr id="82" name="Text Box 14">
            <a:extLst>
              <a:ext uri="{FF2B5EF4-FFF2-40B4-BE49-F238E27FC236}">
                <a16:creationId xmlns:a16="http://schemas.microsoft.com/office/drawing/2014/main" id="{436A38FA-CB8C-45D8-9CE9-93A37DDD1574}"/>
              </a:ext>
            </a:extLst>
          </p:cNvPr>
          <p:cNvSpPr txBox="1">
            <a:spLocks noChangeArrowheads="1"/>
          </p:cNvSpPr>
          <p:nvPr/>
        </p:nvSpPr>
        <p:spPr bwMode="auto">
          <a:xfrm>
            <a:off x="459459" y="1765375"/>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For these methods, there's no ambiguity of which method to call – there's only one version!</a:t>
            </a:r>
          </a:p>
        </p:txBody>
      </p:sp>
      <p:sp>
        <p:nvSpPr>
          <p:cNvPr id="83" name="TextBox 82">
            <a:extLst>
              <a:ext uri="{FF2B5EF4-FFF2-40B4-BE49-F238E27FC236}">
                <a16:creationId xmlns:a16="http://schemas.microsoft.com/office/drawing/2014/main" id="{B6858C8A-9BA1-49AB-89A1-AAF42D758175}"/>
              </a:ext>
            </a:extLst>
          </p:cNvPr>
          <p:cNvSpPr txBox="1"/>
          <p:nvPr/>
        </p:nvSpPr>
        <p:spPr>
          <a:xfrm>
            <a:off x="381930" y="4389278"/>
            <a:ext cx="4154792" cy="1938992"/>
          </a:xfrm>
          <a:prstGeom prst="rect">
            <a:avLst/>
          </a:prstGeom>
          <a:noFill/>
        </p:spPr>
        <p:txBody>
          <a:bodyPr wrap="square">
            <a:spAutoFit/>
          </a:bodyPr>
          <a:lstStyle/>
          <a:p>
            <a:pPr algn="l"/>
            <a:r>
              <a:rPr lang="en-US" dirty="0">
                <a:latin typeface="Consolas" panose="020B0609020204030204" pitchFamily="49" charset="0"/>
                <a:ea typeface="MS Mincho" pitchFamily="49" charset="-128"/>
              </a:rPr>
              <a:t>void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Car&amp; c</a:t>
            </a:r>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 </a:t>
            </a:r>
          </a:p>
          <a:p>
            <a:pPr algn="l"/>
            <a:r>
              <a:rPr lang="en-US" dirty="0">
                <a:latin typeface="Consolas" panose="020B0609020204030204" pitchFamily="49" charset="0"/>
                <a:ea typeface="MS Mincho" pitchFamily="49" charset="-128"/>
              </a:rPr>
              <a:t>}</a:t>
            </a: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sz="1050"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err="1">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a:t>
            </a:r>
            <a:endParaRPr lang="en-US" dirty="0"/>
          </a:p>
        </p:txBody>
      </p:sp>
      <p:sp>
        <p:nvSpPr>
          <p:cNvPr id="98" name="Title 45">
            <a:extLst>
              <a:ext uri="{FF2B5EF4-FFF2-40B4-BE49-F238E27FC236}">
                <a16:creationId xmlns:a16="http://schemas.microsoft.com/office/drawing/2014/main" id="{E4BB3DFD-EE7E-4E57-9E67-D4121D77FC54}"/>
              </a:ext>
            </a:extLst>
          </p:cNvPr>
          <p:cNvSpPr txBox="1">
            <a:spLocks noGrp="1"/>
          </p:cNvSpPr>
          <p:nvPr>
            <p:ph type="title"/>
          </p:nvPr>
        </p:nvSpPr>
        <p:spPr>
          <a:xfrm>
            <a:off x="884150" y="32293"/>
            <a:ext cx="10515600" cy="590931"/>
          </a:xfrm>
          <a:prstGeom prst="rect">
            <a:avLst/>
          </a:prstGeom>
          <a:noFill/>
        </p:spPr>
        <p:txBody>
          <a:bodyPr wrap="square">
            <a:spAutoFit/>
          </a:bodyPr>
          <a:lstStyle/>
          <a:p>
            <a:pPr algn="ctr"/>
            <a:r>
              <a:rPr lang="en-US" sz="3600" dirty="0"/>
              <a:t>Static Dispatch for Non-virtual Methods</a:t>
            </a:r>
          </a:p>
        </p:txBody>
      </p:sp>
      <p:sp>
        <p:nvSpPr>
          <p:cNvPr id="79" name="TextBox 78">
            <a:extLst>
              <a:ext uri="{FF2B5EF4-FFF2-40B4-BE49-F238E27FC236}">
                <a16:creationId xmlns:a16="http://schemas.microsoft.com/office/drawing/2014/main" id="{8F0EE8B7-0F47-47F5-B77F-889652971A88}"/>
              </a:ext>
            </a:extLst>
          </p:cNvPr>
          <p:cNvSpPr txBox="1"/>
          <p:nvPr/>
        </p:nvSpPr>
        <p:spPr>
          <a:xfrm>
            <a:off x="377038" y="4396735"/>
            <a:ext cx="4154792" cy="1915909"/>
          </a:xfrm>
          <a:prstGeom prst="rect">
            <a:avLst/>
          </a:prstGeom>
          <a:noFill/>
        </p:spPr>
        <p:txBody>
          <a:bodyPr wrap="square">
            <a:spAutoFit/>
          </a:bodyPr>
          <a:lstStyle/>
          <a:p>
            <a:pPr algn="l"/>
            <a:r>
              <a:rPr lang="en-US" dirty="0">
                <a:latin typeface="Consolas" panose="020B0609020204030204" pitchFamily="49" charset="0"/>
                <a:ea typeface="MS Mincho" pitchFamily="49" charset="-128"/>
              </a:rPr>
              <a:t>void </a:t>
            </a:r>
            <a:r>
              <a:rPr lang="en-US" dirty="0" err="1">
                <a:latin typeface="Consolas" panose="020B0609020204030204" pitchFamily="49" charset="0"/>
                <a:ea typeface="MS Mincho" pitchFamily="49" charset="-128"/>
              </a:rPr>
              <a:t>identifyCar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Car&amp; c</a:t>
            </a:r>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cout</a:t>
            </a:r>
            <a:r>
              <a:rPr lang="en-US" dirty="0">
                <a:latin typeface="Consolas" panose="020B0609020204030204" pitchFamily="49" charset="0"/>
                <a:ea typeface="MS Mincho" pitchFamily="49" charset="-128"/>
              </a:rPr>
              <a:t> &lt;&lt; </a:t>
            </a:r>
            <a:r>
              <a:rPr lang="en-US" dirty="0" err="1">
                <a:latin typeface="Consolas" panose="020B0609020204030204" pitchFamily="49" charset="0"/>
                <a:ea typeface="MS Mincho" pitchFamily="49" charset="-128"/>
              </a:rPr>
              <a:t>c.getLicensePlate</a:t>
            </a:r>
            <a:r>
              <a:rPr lang="en-US" dirty="0">
                <a:latin typeface="Consolas" panose="020B0609020204030204" pitchFamily="49" charset="0"/>
                <a:ea typeface="MS Mincho" pitchFamily="49" charset="-128"/>
              </a:rPr>
              <a:t>(5); </a:t>
            </a:r>
          </a:p>
          <a:p>
            <a:pPr algn="l"/>
            <a:r>
              <a:rPr lang="en-US" dirty="0">
                <a:latin typeface="Consolas" panose="020B0609020204030204" pitchFamily="49" charset="0"/>
                <a:ea typeface="MS Mincho" pitchFamily="49" charset="-128"/>
              </a:rPr>
              <a:t>}</a:t>
            </a: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sz="1050" dirty="0">
              <a:latin typeface="Consolas" panose="020B0609020204030204" pitchFamily="49" charset="0"/>
              <a:ea typeface="MS Mincho" pitchFamily="49" charset="-128"/>
            </a:endParaRPr>
          </a:p>
          <a:p>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identifyCar</a:t>
            </a:r>
            <a:r>
              <a:rPr lang="en-US" dirty="0">
                <a:latin typeface="Consolas" panose="020B0609020204030204" pitchFamily="49" charset="0"/>
                <a:ea typeface="MS Mincho" pitchFamily="49" charset="-128"/>
              </a:rPr>
              <a:t>(</a:t>
            </a:r>
            <a:r>
              <a:rPr lang="en-US" dirty="0" err="1">
                <a:latin typeface="Consolas" panose="020B0609020204030204" pitchFamily="49" charset="0"/>
                <a:ea typeface="MS Mincho" pitchFamily="49" charset="-128"/>
              </a:rPr>
              <a:t>prius</a:t>
            </a:r>
            <a:r>
              <a:rPr lang="en-US" dirty="0">
                <a:latin typeface="Consolas" panose="020B0609020204030204" pitchFamily="49" charset="0"/>
                <a:ea typeface="MS Mincho" pitchFamily="49" charset="-128"/>
              </a:rPr>
              <a:t>);</a:t>
            </a:r>
            <a:endParaRPr lang="en-US" dirty="0"/>
          </a:p>
        </p:txBody>
      </p:sp>
      <p:grpSp>
        <p:nvGrpSpPr>
          <p:cNvPr id="87" name="Group 27">
            <a:extLst>
              <a:ext uri="{FF2B5EF4-FFF2-40B4-BE49-F238E27FC236}">
                <a16:creationId xmlns:a16="http://schemas.microsoft.com/office/drawing/2014/main" id="{8E43FC60-5BDC-4AB7-B0AA-8D672468304E}"/>
              </a:ext>
            </a:extLst>
          </p:cNvPr>
          <p:cNvGrpSpPr>
            <a:grpSpLocks/>
          </p:cNvGrpSpPr>
          <p:nvPr/>
        </p:nvGrpSpPr>
        <p:grpSpPr bwMode="auto">
          <a:xfrm>
            <a:off x="3288529" y="5541915"/>
            <a:ext cx="2012947" cy="1118024"/>
            <a:chOff x="822" y="2136"/>
            <a:chExt cx="1268" cy="638"/>
          </a:xfrm>
        </p:grpSpPr>
        <p:sp>
          <p:nvSpPr>
            <p:cNvPr id="88" name="Rectangle 15">
              <a:extLst>
                <a:ext uri="{FF2B5EF4-FFF2-40B4-BE49-F238E27FC236}">
                  <a16:creationId xmlns:a16="http://schemas.microsoft.com/office/drawing/2014/main" id="{06F9C5E1-263D-45C0-89D3-44C5F033164E}"/>
                </a:ext>
              </a:extLst>
            </p:cNvPr>
            <p:cNvSpPr>
              <a:spLocks noChangeArrowheads="1"/>
            </p:cNvSpPr>
            <p:nvPr/>
          </p:nvSpPr>
          <p:spPr bwMode="auto">
            <a:xfrm>
              <a:off x="1234" y="2196"/>
              <a:ext cx="856" cy="578"/>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96" name="Text Box 16">
              <a:extLst>
                <a:ext uri="{FF2B5EF4-FFF2-40B4-BE49-F238E27FC236}">
                  <a16:creationId xmlns:a16="http://schemas.microsoft.com/office/drawing/2014/main" id="{DFEF65C3-8679-4547-9AB5-E9466E020C43}"/>
                </a:ext>
              </a:extLst>
            </p:cNvPr>
            <p:cNvSpPr txBox="1">
              <a:spLocks noChangeArrowheads="1"/>
            </p:cNvSpPr>
            <p:nvPr/>
          </p:nvSpPr>
          <p:spPr bwMode="auto">
            <a:xfrm>
              <a:off x="822" y="2136"/>
              <a:ext cx="409"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t>prius</a:t>
              </a:r>
              <a:endParaRPr lang="en-US" dirty="0"/>
            </a:p>
          </p:txBody>
        </p:sp>
        <p:grpSp>
          <p:nvGrpSpPr>
            <p:cNvPr id="99" name="Group 23">
              <a:extLst>
                <a:ext uri="{FF2B5EF4-FFF2-40B4-BE49-F238E27FC236}">
                  <a16:creationId xmlns:a16="http://schemas.microsoft.com/office/drawing/2014/main" id="{293DBFD8-87B2-46E3-8CE4-DAF34F1E24DF}"/>
                </a:ext>
              </a:extLst>
            </p:cNvPr>
            <p:cNvGrpSpPr>
              <a:grpSpLocks/>
            </p:cNvGrpSpPr>
            <p:nvPr/>
          </p:nvGrpSpPr>
          <p:grpSpPr bwMode="auto">
            <a:xfrm>
              <a:off x="1221" y="2555"/>
              <a:ext cx="790" cy="211"/>
              <a:chOff x="-1437" y="2796"/>
              <a:chExt cx="790" cy="211"/>
            </a:xfrm>
          </p:grpSpPr>
          <p:sp>
            <p:nvSpPr>
              <p:cNvPr id="103" name="Text Box 17">
                <a:extLst>
                  <a:ext uri="{FF2B5EF4-FFF2-40B4-BE49-F238E27FC236}">
                    <a16:creationId xmlns:a16="http://schemas.microsoft.com/office/drawing/2014/main" id="{FF8E4346-09B0-4956-818A-F718CDCF8872}"/>
                  </a:ext>
                </a:extLst>
              </p:cNvPr>
              <p:cNvSpPr txBox="1">
                <a:spLocks noChangeArrowheads="1"/>
              </p:cNvSpPr>
              <p:nvPr/>
            </p:nvSpPr>
            <p:spPr bwMode="auto">
              <a:xfrm>
                <a:off x="-1437" y="2796"/>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104" name="Rectangle 18">
                <a:extLst>
                  <a:ext uri="{FF2B5EF4-FFF2-40B4-BE49-F238E27FC236}">
                    <a16:creationId xmlns:a16="http://schemas.microsoft.com/office/drawing/2014/main" id="{6304C2C4-E682-4A81-BA78-E588DCD6B6C2}"/>
                  </a:ext>
                </a:extLst>
              </p:cNvPr>
              <p:cNvSpPr>
                <a:spLocks noChangeArrowheads="1"/>
              </p:cNvSpPr>
              <p:nvPr/>
            </p:nvSpPr>
            <p:spPr bwMode="auto">
              <a:xfrm>
                <a:off x="-887" y="2838"/>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100" name="Group 24">
              <a:extLst>
                <a:ext uri="{FF2B5EF4-FFF2-40B4-BE49-F238E27FC236}">
                  <a16:creationId xmlns:a16="http://schemas.microsoft.com/office/drawing/2014/main" id="{A4C13F44-46F6-420A-AAF4-0FBA171A6E41}"/>
                </a:ext>
              </a:extLst>
            </p:cNvPr>
            <p:cNvGrpSpPr>
              <a:grpSpLocks/>
            </p:cNvGrpSpPr>
            <p:nvPr/>
          </p:nvGrpSpPr>
          <p:grpSpPr bwMode="auto">
            <a:xfrm>
              <a:off x="1208" y="2362"/>
              <a:ext cx="802" cy="211"/>
              <a:chOff x="-795" y="2602"/>
              <a:chExt cx="802" cy="211"/>
            </a:xfrm>
          </p:grpSpPr>
          <p:sp>
            <p:nvSpPr>
              <p:cNvPr id="101" name="Text Box 25">
                <a:extLst>
                  <a:ext uri="{FF2B5EF4-FFF2-40B4-BE49-F238E27FC236}">
                    <a16:creationId xmlns:a16="http://schemas.microsoft.com/office/drawing/2014/main" id="{079C76EE-5031-4CD2-B8C4-FFC4A2DC1F41}"/>
                  </a:ext>
                </a:extLst>
              </p:cNvPr>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102" name="Rectangle 26">
                <a:extLst>
                  <a:ext uri="{FF2B5EF4-FFF2-40B4-BE49-F238E27FC236}">
                    <a16:creationId xmlns:a16="http://schemas.microsoft.com/office/drawing/2014/main" id="{7D931891-C297-43A3-A9E3-39A53E24ED5A}"/>
                  </a:ext>
                </a:extLst>
              </p:cNvPr>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105" name="Group 104">
            <a:extLst>
              <a:ext uri="{FF2B5EF4-FFF2-40B4-BE49-F238E27FC236}">
                <a16:creationId xmlns:a16="http://schemas.microsoft.com/office/drawing/2014/main" id="{60C736AB-B659-4BE0-AB2D-5647EF3F23C4}"/>
              </a:ext>
            </a:extLst>
          </p:cNvPr>
          <p:cNvGrpSpPr/>
          <p:nvPr/>
        </p:nvGrpSpPr>
        <p:grpSpPr>
          <a:xfrm>
            <a:off x="3917638" y="5625010"/>
            <a:ext cx="1259388" cy="369332"/>
            <a:chOff x="1073349" y="3731416"/>
            <a:chExt cx="1259388" cy="369332"/>
          </a:xfrm>
        </p:grpSpPr>
        <p:sp>
          <p:nvSpPr>
            <p:cNvPr id="106" name="Text Box 25">
              <a:extLst>
                <a:ext uri="{FF2B5EF4-FFF2-40B4-BE49-F238E27FC236}">
                  <a16:creationId xmlns:a16="http://schemas.microsoft.com/office/drawing/2014/main" id="{AC3686CD-A07B-41A6-8057-F3CB7B292A0F}"/>
                </a:ext>
              </a:extLst>
            </p:cNvPr>
            <p:cNvSpPr txBox="1">
              <a:spLocks noChangeArrowheads="1"/>
            </p:cNvSpPr>
            <p:nvPr/>
          </p:nvSpPr>
          <p:spPr bwMode="auto">
            <a:xfrm>
              <a:off x="1073349" y="3731416"/>
              <a:ext cx="889987"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chemeClr val="bg2">
                      <a:lumMod val="25000"/>
                    </a:schemeClr>
                  </a:solidFill>
                </a:rPr>
                <a:t>vtable</a:t>
              </a:r>
              <a:r>
                <a:rPr lang="en-US" dirty="0">
                  <a:solidFill>
                    <a:schemeClr val="bg2">
                      <a:lumMod val="25000"/>
                    </a:schemeClr>
                  </a:solidFill>
                </a:rPr>
                <a:t>_</a:t>
              </a:r>
            </a:p>
          </p:txBody>
        </p:sp>
        <p:sp>
          <p:nvSpPr>
            <p:cNvPr id="107" name="Rectangle 26">
              <a:extLst>
                <a:ext uri="{FF2B5EF4-FFF2-40B4-BE49-F238E27FC236}">
                  <a16:creationId xmlns:a16="http://schemas.microsoft.com/office/drawing/2014/main" id="{25BEC4E0-4899-422B-9A42-0872385824F9}"/>
                </a:ext>
              </a:extLst>
            </p:cNvPr>
            <p:cNvSpPr>
              <a:spLocks noChangeArrowheads="1"/>
            </p:cNvSpPr>
            <p:nvPr/>
          </p:nvSpPr>
          <p:spPr bwMode="auto">
            <a:xfrm>
              <a:off x="1951738" y="3826045"/>
              <a:ext cx="380999" cy="231315"/>
            </a:xfrm>
            <a:prstGeom prst="rect">
              <a:avLst/>
            </a:prstGeom>
            <a:solidFill>
              <a:schemeClr val="accent6">
                <a:lumMod val="20000"/>
                <a:lumOff val="80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cxnSp>
        <p:nvCxnSpPr>
          <p:cNvPr id="108" name="Straight Arrow Connector 107">
            <a:extLst>
              <a:ext uri="{FF2B5EF4-FFF2-40B4-BE49-F238E27FC236}">
                <a16:creationId xmlns:a16="http://schemas.microsoft.com/office/drawing/2014/main" id="{13FB28E6-A004-4A72-9702-DF7AD4FB76EB}"/>
              </a:ext>
            </a:extLst>
          </p:cNvPr>
          <p:cNvCxnSpPr/>
          <p:nvPr/>
        </p:nvCxnSpPr>
        <p:spPr>
          <a:xfrm>
            <a:off x="388337" y="57482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FB2DEA2-5291-4AD4-A532-5F7E235B9303}"/>
              </a:ext>
            </a:extLst>
          </p:cNvPr>
          <p:cNvCxnSpPr/>
          <p:nvPr/>
        </p:nvCxnSpPr>
        <p:spPr>
          <a:xfrm>
            <a:off x="402887" y="61028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EA428FA-E414-4018-B5E9-6D22E857A977}"/>
              </a:ext>
            </a:extLst>
          </p:cNvPr>
          <p:cNvCxnSpPr/>
          <p:nvPr/>
        </p:nvCxnSpPr>
        <p:spPr>
          <a:xfrm>
            <a:off x="164714" y="45780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88CC50C-6372-4E3F-8AC2-7BE6C40134DA}"/>
              </a:ext>
            </a:extLst>
          </p:cNvPr>
          <p:cNvGrpSpPr/>
          <p:nvPr/>
        </p:nvGrpSpPr>
        <p:grpSpPr>
          <a:xfrm>
            <a:off x="2131393" y="3939915"/>
            <a:ext cx="834936" cy="461665"/>
            <a:chOff x="10559006" y="4626255"/>
            <a:chExt cx="834936" cy="461665"/>
          </a:xfrm>
        </p:grpSpPr>
        <p:sp>
          <p:nvSpPr>
            <p:cNvPr id="112" name="Rectangle 111">
              <a:extLst>
                <a:ext uri="{FF2B5EF4-FFF2-40B4-BE49-F238E27FC236}">
                  <a16:creationId xmlns:a16="http://schemas.microsoft.com/office/drawing/2014/main" id="{169E4FBE-C1BD-4979-BF8A-3AB519CAF940}"/>
                </a:ext>
              </a:extLst>
            </p:cNvPr>
            <p:cNvSpPr/>
            <p:nvPr/>
          </p:nvSpPr>
          <p:spPr>
            <a:xfrm>
              <a:off x="10853332" y="4755800"/>
              <a:ext cx="540610" cy="283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94EE6BE4-8145-4818-9A45-A2C906DE9317}"/>
                </a:ext>
              </a:extLst>
            </p:cNvPr>
            <p:cNvSpPr txBox="1"/>
            <p:nvPr/>
          </p:nvSpPr>
          <p:spPr>
            <a:xfrm>
              <a:off x="10559006" y="4626255"/>
              <a:ext cx="319318" cy="461665"/>
            </a:xfrm>
            <a:prstGeom prst="rect">
              <a:avLst/>
            </a:prstGeom>
            <a:noFill/>
          </p:spPr>
          <p:txBody>
            <a:bodyPr wrap="none" rtlCol="0">
              <a:spAutoFit/>
            </a:bodyPr>
            <a:lstStyle/>
            <a:p>
              <a:pPr algn="ctr"/>
              <a:r>
                <a:rPr lang="en-US" sz="2400" dirty="0">
                  <a:latin typeface="+mj-lt"/>
                  <a:cs typeface="Times New Roman" pitchFamily="18" charset="0"/>
                </a:rPr>
                <a:t>c</a:t>
              </a:r>
            </a:p>
          </p:txBody>
        </p:sp>
      </p:grpSp>
      <p:cxnSp>
        <p:nvCxnSpPr>
          <p:cNvPr id="114" name="Straight Arrow Connector 113">
            <a:extLst>
              <a:ext uri="{FF2B5EF4-FFF2-40B4-BE49-F238E27FC236}">
                <a16:creationId xmlns:a16="http://schemas.microsoft.com/office/drawing/2014/main" id="{C728C651-5426-410D-B48F-D4B153CD536B}"/>
              </a:ext>
            </a:extLst>
          </p:cNvPr>
          <p:cNvCxnSpPr>
            <a:cxnSpLocks/>
          </p:cNvCxnSpPr>
          <p:nvPr/>
        </p:nvCxnSpPr>
        <p:spPr>
          <a:xfrm>
            <a:off x="2713042" y="4211347"/>
            <a:ext cx="1245411" cy="14357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CECFBC0-72E0-4B8B-BBB0-B4FFEEE46ADE}"/>
              </a:ext>
            </a:extLst>
          </p:cNvPr>
          <p:cNvCxnSpPr/>
          <p:nvPr/>
        </p:nvCxnSpPr>
        <p:spPr>
          <a:xfrm>
            <a:off x="395229" y="487291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AutoShape 42">
            <a:extLst>
              <a:ext uri="{FF2B5EF4-FFF2-40B4-BE49-F238E27FC236}">
                <a16:creationId xmlns:a16="http://schemas.microsoft.com/office/drawing/2014/main" id="{4AFB89DD-A054-43EF-9617-8331795975DB}"/>
              </a:ext>
            </a:extLst>
          </p:cNvPr>
          <p:cNvSpPr>
            <a:spLocks noChangeArrowheads="1"/>
          </p:cNvSpPr>
          <p:nvPr/>
        </p:nvSpPr>
        <p:spPr bwMode="auto">
          <a:xfrm>
            <a:off x="205301" y="3296075"/>
            <a:ext cx="2678141" cy="1094472"/>
          </a:xfrm>
          <a:prstGeom prst="wedgeRoundRectCallout">
            <a:avLst>
              <a:gd name="adj1" fmla="val 36898"/>
              <a:gd name="adj2" fmla="val 7950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There's only one version of </a:t>
            </a:r>
            <a:r>
              <a:rPr lang="en-US" sz="2000" dirty="0" err="1">
                <a:solidFill>
                  <a:schemeClr val="accent2">
                    <a:lumMod val="40000"/>
                    <a:lumOff val="60000"/>
                  </a:schemeClr>
                </a:solidFill>
              </a:rPr>
              <a:t>getLicensePlate</a:t>
            </a:r>
            <a:r>
              <a:rPr lang="en-US" sz="2000" dirty="0">
                <a:solidFill>
                  <a:schemeClr val="bg1"/>
                </a:solidFill>
              </a:rPr>
              <a:t>!</a:t>
            </a:r>
          </a:p>
        </p:txBody>
      </p:sp>
      <p:cxnSp>
        <p:nvCxnSpPr>
          <p:cNvPr id="118" name="Straight Arrow Connector 117">
            <a:extLst>
              <a:ext uri="{FF2B5EF4-FFF2-40B4-BE49-F238E27FC236}">
                <a16:creationId xmlns:a16="http://schemas.microsoft.com/office/drawing/2014/main" id="{5D3130EB-675C-4BF0-A180-078A69C88405}"/>
              </a:ext>
            </a:extLst>
          </p:cNvPr>
          <p:cNvCxnSpPr/>
          <p:nvPr/>
        </p:nvCxnSpPr>
        <p:spPr>
          <a:xfrm>
            <a:off x="6082950" y="15836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 Box 14">
            <a:extLst>
              <a:ext uri="{FF2B5EF4-FFF2-40B4-BE49-F238E27FC236}">
                <a16:creationId xmlns:a16="http://schemas.microsoft.com/office/drawing/2014/main" id="{AC6357EF-7642-4FB3-A0B7-B4DC87F969D5}"/>
              </a:ext>
            </a:extLst>
          </p:cNvPr>
          <p:cNvSpPr txBox="1">
            <a:spLocks noChangeArrowheads="1"/>
          </p:cNvSpPr>
          <p:nvPr/>
        </p:nvSpPr>
        <p:spPr bwMode="auto">
          <a:xfrm>
            <a:off x="459459" y="2616629"/>
            <a:ext cx="516512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This is called </a:t>
            </a:r>
            <a:r>
              <a:rPr lang="en-US" sz="2000" dirty="0">
                <a:solidFill>
                  <a:srgbClr val="FF0000"/>
                </a:solidFill>
              </a:rPr>
              <a:t>static dispatch</a:t>
            </a:r>
            <a:r>
              <a:rPr lang="en-US" sz="2000" dirty="0"/>
              <a:t> -  the right function can be determined statically at </a:t>
            </a:r>
            <a:r>
              <a:rPr lang="en-US" sz="2000" i="1" dirty="0"/>
              <a:t>compile time!</a:t>
            </a:r>
            <a:endParaRPr lang="en-US" sz="2000" dirty="0"/>
          </a:p>
        </p:txBody>
      </p:sp>
    </p:spTree>
    <p:extLst>
      <p:ext uri="{BB962C8B-B14F-4D97-AF65-F5344CB8AC3E}">
        <p14:creationId xmlns:p14="http://schemas.microsoft.com/office/powerpoint/2010/main" val="406843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83"/>
                                        </p:tgtEl>
                                      </p:cBhvr>
                                    </p:animEffect>
                                    <p:set>
                                      <p:cBhvr>
                                        <p:cTn id="15" dur="1" fill="hold">
                                          <p:stCondLst>
                                            <p:cond delay="499"/>
                                          </p:stCondLst>
                                        </p:cTn>
                                        <p:tgtEl>
                                          <p:spTgt spid="8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50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1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down)">
                                      <p:cBhvr>
                                        <p:cTn id="66" dur="500"/>
                                        <p:tgtEl>
                                          <p:spTgt spid="117"/>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2" nodeType="clickEffect">
                                  <p:stCondLst>
                                    <p:cond delay="0"/>
                                  </p:stCondLst>
                                  <p:childTnLst>
                                    <p:animMotion origin="layout" path="M -2.5E-6 3.33333E-6 L 0.475 -0.46945 " pathEditMode="relative" rAng="0" ptsTypes="AA">
                                      <p:cBhvr>
                                        <p:cTn id="70" dur="2000" fill="hold"/>
                                        <p:tgtEl>
                                          <p:spTgt spid="117"/>
                                        </p:tgtEl>
                                        <p:attrNameLst>
                                          <p:attrName>ppt_x</p:attrName>
                                          <p:attrName>ppt_y</p:attrName>
                                        </p:attrNameLst>
                                      </p:cBhvr>
                                      <p:rCtr x="23750" y="-23472"/>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1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1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1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62" grpId="0"/>
      <p:bldP spid="82" grpId="0"/>
      <p:bldP spid="83" grpId="0"/>
      <p:bldP spid="79" grpId="0"/>
      <p:bldP spid="117" grpId="0" animBg="1"/>
      <p:bldP spid="117" grpId="1" animBg="1"/>
      <p:bldP spid="117" grpId="2" animBg="1"/>
      <p:bldP spid="11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479409" y="6056"/>
            <a:ext cx="11233182" cy="646331"/>
          </a:xfrm>
          <a:prstGeom prst="rect">
            <a:avLst/>
          </a:prstGeom>
          <a:noFill/>
        </p:spPr>
        <p:txBody>
          <a:bodyPr wrap="square">
            <a:spAutoFit/>
          </a:bodyPr>
          <a:lstStyle/>
          <a:p>
            <a:pPr algn="ctr"/>
            <a:r>
              <a:rPr lang="en-US" sz="3600" dirty="0"/>
              <a:t>Dynamic Dispatch in Dynamically Typed Languages</a:t>
            </a:r>
          </a:p>
        </p:txBody>
      </p:sp>
      <p:sp>
        <p:nvSpPr>
          <p:cNvPr id="8" name="TextBox 7">
            <a:extLst>
              <a:ext uri="{FF2B5EF4-FFF2-40B4-BE49-F238E27FC236}">
                <a16:creationId xmlns:a16="http://schemas.microsoft.com/office/drawing/2014/main" id="{7D5AC7EC-884A-4B5E-837F-0DC2B1419877}"/>
              </a:ext>
            </a:extLst>
          </p:cNvPr>
          <p:cNvSpPr txBox="1"/>
          <p:nvPr/>
        </p:nvSpPr>
        <p:spPr>
          <a:xfrm>
            <a:off x="99515" y="820159"/>
            <a:ext cx="8034552" cy="586314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a:t>
            </a:r>
            <a:r>
              <a:rPr lang="en-US" dirty="0" err="1">
                <a:latin typeface="Consolas" panose="020B0609020204030204" pitchFamily="49" charset="0"/>
              </a:rPr>
              <a:t>Javascript</a:t>
            </a:r>
            <a:r>
              <a:rPr lang="en-US" dirty="0">
                <a:latin typeface="Consolas" panose="020B0609020204030204" pitchFamily="49" charset="0"/>
              </a:rPr>
              <a:t> dynamic dispatch example</a:t>
            </a:r>
          </a:p>
          <a:p>
            <a:r>
              <a:rPr lang="en-US" dirty="0">
                <a:latin typeface="Consolas" panose="020B0609020204030204" pitchFamily="49" charset="0"/>
              </a:rPr>
              <a:t>function </a:t>
            </a:r>
            <a:r>
              <a:rPr lang="en-US" dirty="0" err="1">
                <a:latin typeface="Consolas" panose="020B0609020204030204" pitchFamily="49" charset="0"/>
              </a:rPr>
              <a:t>makeThemTalk</a:t>
            </a:r>
            <a:r>
              <a:rPr lang="en-US" dirty="0">
                <a:latin typeface="Consolas" panose="020B0609020204030204" pitchFamily="49" charset="0"/>
              </a:rPr>
              <a:t>(p) {</a:t>
            </a:r>
          </a:p>
          <a:p>
            <a:r>
              <a:rPr lang="en-US" dirty="0">
                <a:latin typeface="Consolas" panose="020B0609020204030204" pitchFamily="49" charset="0"/>
              </a:rPr>
              <a:t>  console.log(p.name + " says: " + </a:t>
            </a:r>
            <a:r>
              <a:rPr lang="en-US" dirty="0" err="1">
                <a:latin typeface="Consolas" panose="020B0609020204030204" pitchFamily="49" charset="0"/>
              </a:rPr>
              <a:t>p.</a:t>
            </a:r>
            <a:r>
              <a:rPr lang="en-US" dirty="0" err="1">
                <a:solidFill>
                  <a:srgbClr val="FF0000"/>
                </a:solidFill>
                <a:latin typeface="Consolas" panose="020B0609020204030204" pitchFamily="49" charset="0"/>
              </a:rPr>
              <a:t>talk</a:t>
            </a:r>
            <a:r>
              <a:rPr lang="en-US" dirty="0">
                <a:latin typeface="Consolas" panose="020B0609020204030204" pitchFamily="49" charset="0"/>
              </a:rPr>
              <a:t>());</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var person = {</a:t>
            </a:r>
          </a:p>
          <a:p>
            <a:r>
              <a:rPr lang="en-US" dirty="0">
                <a:latin typeface="Consolas" panose="020B0609020204030204" pitchFamily="49" charset="0"/>
              </a:rPr>
              <a:t>  name: "Alan Kay",</a:t>
            </a:r>
          </a:p>
          <a:p>
            <a:r>
              <a:rPr lang="en-US" dirty="0">
                <a:latin typeface="Consolas" panose="020B0609020204030204" pitchFamily="49" charset="0"/>
              </a:rPr>
              <a:t>  talk: function() { return "Java is meh"; },</a:t>
            </a:r>
          </a:p>
          <a:p>
            <a:r>
              <a:rPr lang="en-US" dirty="0">
                <a:latin typeface="Consolas" panose="020B0609020204030204" pitchFamily="49" charset="0"/>
              </a:rPr>
              <a:t>  change: function()</a:t>
            </a:r>
          </a:p>
          <a:p>
            <a:r>
              <a:rPr lang="en-US" dirty="0">
                <a:latin typeface="Consolas" panose="020B0609020204030204" pitchFamily="49" charset="0"/>
              </a:rPr>
              <a:t>    { this["talk"] = function() { return "I &lt;3 Smalltalk"; } }</a:t>
            </a:r>
          </a:p>
          <a:p>
            <a:endParaRPr lang="en-US" dirty="0">
              <a:latin typeface="Consolas" panose="020B0609020204030204" pitchFamily="49" charset="0"/>
            </a:endParaRP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var bird = {</a:t>
            </a:r>
          </a:p>
          <a:p>
            <a:r>
              <a:rPr lang="en-US" dirty="0">
                <a:latin typeface="Consolas" panose="020B0609020204030204" pitchFamily="49" charset="0"/>
              </a:rPr>
              <a:t>  name: "bluebird",</a:t>
            </a:r>
          </a:p>
          <a:p>
            <a:r>
              <a:rPr lang="en-US" dirty="0">
                <a:latin typeface="Consolas" panose="020B0609020204030204" pitchFamily="49" charset="0"/>
              </a:rPr>
              <a:t>  talk: function() { return "Chirp </a:t>
            </a:r>
            <a:r>
              <a:rPr lang="en-US" dirty="0" err="1">
                <a:latin typeface="Consolas" panose="020B0609020204030204" pitchFamily="49" charset="0"/>
              </a:rPr>
              <a:t>chirp</a:t>
            </a:r>
            <a:r>
              <a:rPr lang="en-US" dirty="0">
                <a:latin typeface="Consolas" panose="020B0609020204030204" pitchFamily="49" charset="0"/>
              </a:rPr>
              <a:t>";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err="1">
                <a:latin typeface="Consolas" panose="020B0609020204030204" pitchFamily="49" charset="0"/>
              </a:rPr>
              <a:t>makeThemTalk</a:t>
            </a:r>
            <a:r>
              <a:rPr lang="en-US" dirty="0">
                <a:latin typeface="Consolas" panose="020B0609020204030204" pitchFamily="49" charset="0"/>
              </a:rPr>
              <a:t>(person)</a:t>
            </a:r>
          </a:p>
          <a:p>
            <a:r>
              <a:rPr lang="en-US" dirty="0" err="1">
                <a:latin typeface="Consolas" panose="020B0609020204030204" pitchFamily="49" charset="0"/>
              </a:rPr>
              <a:t>person.change</a:t>
            </a:r>
            <a:r>
              <a:rPr lang="en-US" dirty="0">
                <a:latin typeface="Consolas" panose="020B0609020204030204" pitchFamily="49" charset="0"/>
              </a:rPr>
              <a:t>()</a:t>
            </a:r>
          </a:p>
          <a:p>
            <a:r>
              <a:rPr lang="en-US" dirty="0" err="1">
                <a:latin typeface="Consolas" panose="020B0609020204030204" pitchFamily="49" charset="0"/>
              </a:rPr>
              <a:t>makeThemTalk</a:t>
            </a:r>
            <a:r>
              <a:rPr lang="en-US" dirty="0">
                <a:latin typeface="Consolas" panose="020B0609020204030204" pitchFamily="49" charset="0"/>
              </a:rPr>
              <a:t>(person)</a:t>
            </a:r>
          </a:p>
          <a:p>
            <a:r>
              <a:rPr lang="en-US" dirty="0" err="1">
                <a:latin typeface="Consolas" panose="020B0609020204030204" pitchFamily="49" charset="0"/>
              </a:rPr>
              <a:t>makeThemTalk</a:t>
            </a:r>
            <a:r>
              <a:rPr lang="en-US" dirty="0">
                <a:latin typeface="Consolas" panose="020B0609020204030204" pitchFamily="49" charset="0"/>
              </a:rPr>
              <a:t>(bird)</a:t>
            </a:r>
          </a:p>
        </p:txBody>
      </p:sp>
      <p:sp>
        <p:nvSpPr>
          <p:cNvPr id="12" name="Speech Bubble: Rectangle with Corners Rounded 11">
            <a:extLst>
              <a:ext uri="{FF2B5EF4-FFF2-40B4-BE49-F238E27FC236}">
                <a16:creationId xmlns:a16="http://schemas.microsoft.com/office/drawing/2014/main" id="{D4DBD084-573E-4826-B614-C1962DB0A3A3}"/>
              </a:ext>
            </a:extLst>
          </p:cNvPr>
          <p:cNvSpPr/>
          <p:nvPr/>
        </p:nvSpPr>
        <p:spPr>
          <a:xfrm>
            <a:off x="2775308" y="3751731"/>
            <a:ext cx="3925743" cy="847565"/>
          </a:xfrm>
          <a:prstGeom prst="wedgeRoundRectCallout">
            <a:avLst>
              <a:gd name="adj1" fmla="val -71041"/>
              <a:gd name="adj2" fmla="val -753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the object could even change what it does at any time!</a:t>
            </a:r>
          </a:p>
        </p:txBody>
      </p:sp>
      <p:sp>
        <p:nvSpPr>
          <p:cNvPr id="11" name="Speech Bubble: Rectangle with Corners Rounded 10">
            <a:extLst>
              <a:ext uri="{FF2B5EF4-FFF2-40B4-BE49-F238E27FC236}">
                <a16:creationId xmlns:a16="http://schemas.microsoft.com/office/drawing/2014/main" id="{11B4A51B-8A38-4AC0-BF28-18B9CBAE6614}"/>
              </a:ext>
            </a:extLst>
          </p:cNvPr>
          <p:cNvSpPr/>
          <p:nvPr/>
        </p:nvSpPr>
        <p:spPr>
          <a:xfrm>
            <a:off x="4062200" y="3118513"/>
            <a:ext cx="3198409" cy="1226309"/>
          </a:xfrm>
          <a:prstGeom prst="wedgeRoundRectCallout">
            <a:avLst>
              <a:gd name="adj1" fmla="val -68804"/>
              <a:gd name="adj2" fmla="val 843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Each object may choose its own behavior.</a:t>
            </a:r>
          </a:p>
        </p:txBody>
      </p:sp>
      <p:sp>
        <p:nvSpPr>
          <p:cNvPr id="14" name="TextBox 13">
            <a:extLst>
              <a:ext uri="{FF2B5EF4-FFF2-40B4-BE49-F238E27FC236}">
                <a16:creationId xmlns:a16="http://schemas.microsoft.com/office/drawing/2014/main" id="{E90DAAEA-8712-445D-A682-7063DB3F127B}"/>
              </a:ext>
            </a:extLst>
          </p:cNvPr>
          <p:cNvSpPr txBox="1"/>
          <p:nvPr/>
        </p:nvSpPr>
        <p:spPr>
          <a:xfrm>
            <a:off x="2870584" y="5456633"/>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Alan Kay says: Java is meh</a:t>
            </a:r>
          </a:p>
        </p:txBody>
      </p:sp>
      <p:sp>
        <p:nvSpPr>
          <p:cNvPr id="15" name="TextBox 14">
            <a:extLst>
              <a:ext uri="{FF2B5EF4-FFF2-40B4-BE49-F238E27FC236}">
                <a16:creationId xmlns:a16="http://schemas.microsoft.com/office/drawing/2014/main" id="{144B0B3A-5366-4546-8C23-22FBEE4AF51F}"/>
              </a:ext>
            </a:extLst>
          </p:cNvPr>
          <p:cNvSpPr txBox="1"/>
          <p:nvPr/>
        </p:nvSpPr>
        <p:spPr>
          <a:xfrm>
            <a:off x="2870584" y="5976425"/>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Alan Kay says: I &lt;3 Smalltalk</a:t>
            </a:r>
          </a:p>
        </p:txBody>
      </p:sp>
      <p:sp>
        <p:nvSpPr>
          <p:cNvPr id="16" name="TextBox 15">
            <a:extLst>
              <a:ext uri="{FF2B5EF4-FFF2-40B4-BE49-F238E27FC236}">
                <a16:creationId xmlns:a16="http://schemas.microsoft.com/office/drawing/2014/main" id="{1434B591-338F-4F66-8570-ACDF1C5114DE}"/>
              </a:ext>
            </a:extLst>
          </p:cNvPr>
          <p:cNvSpPr txBox="1"/>
          <p:nvPr/>
        </p:nvSpPr>
        <p:spPr>
          <a:xfrm>
            <a:off x="2870584" y="6243103"/>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bluebird says: Chirp </a:t>
            </a:r>
            <a:r>
              <a:rPr lang="en-US" dirty="0" err="1">
                <a:solidFill>
                  <a:srgbClr val="00B050"/>
                </a:solidFill>
                <a:latin typeface="Consolas" panose="020B0609020204030204" pitchFamily="49" charset="0"/>
              </a:rPr>
              <a:t>chirp</a:t>
            </a:r>
            <a:endParaRPr lang="en-US" dirty="0">
              <a:solidFill>
                <a:srgbClr val="00B050"/>
              </a:solidFill>
              <a:latin typeface="Consolas" panose="020B0609020204030204" pitchFamily="49" charset="0"/>
            </a:endParaRPr>
          </a:p>
        </p:txBody>
      </p:sp>
      <p:sp>
        <p:nvSpPr>
          <p:cNvPr id="17" name="TextBox 16">
            <a:extLst>
              <a:ext uri="{FF2B5EF4-FFF2-40B4-BE49-F238E27FC236}">
                <a16:creationId xmlns:a16="http://schemas.microsoft.com/office/drawing/2014/main" id="{C25F6352-345B-4C93-AE7E-99EF0FB0C437}"/>
              </a:ext>
            </a:extLst>
          </p:cNvPr>
          <p:cNvSpPr txBox="1"/>
          <p:nvPr/>
        </p:nvSpPr>
        <p:spPr>
          <a:xfrm>
            <a:off x="8111883" y="762727"/>
            <a:ext cx="4031838" cy="707886"/>
          </a:xfrm>
          <a:prstGeom prst="rect">
            <a:avLst/>
          </a:prstGeom>
          <a:noFill/>
        </p:spPr>
        <p:txBody>
          <a:bodyPr wrap="square" rtlCol="0">
            <a:spAutoFit/>
          </a:bodyPr>
          <a:lstStyle/>
          <a:p>
            <a:pPr algn="ctr"/>
            <a:r>
              <a:rPr lang="en-US" sz="2000" dirty="0">
                <a:latin typeface="+mj-lt"/>
                <a:cs typeface="Times New Roman" pitchFamily="18" charset="0"/>
              </a:rPr>
              <a:t>In </a:t>
            </a:r>
            <a:r>
              <a:rPr lang="en-US" sz="2000" dirty="0">
                <a:solidFill>
                  <a:srgbClr val="FF0000"/>
                </a:solidFill>
                <a:latin typeface="+mj-lt"/>
                <a:cs typeface="Times New Roman" pitchFamily="18" charset="0"/>
              </a:rPr>
              <a:t>dynamically typed languages</a:t>
            </a:r>
            <a:r>
              <a:rPr lang="en-US" sz="2000" dirty="0">
                <a:latin typeface="+mj-lt"/>
                <a:cs typeface="Times New Roman" pitchFamily="18" charset="0"/>
              </a:rPr>
              <a:t>, things get more interesting!</a:t>
            </a:r>
          </a:p>
        </p:txBody>
      </p:sp>
      <p:sp>
        <p:nvSpPr>
          <p:cNvPr id="27" name="TextBox 26">
            <a:extLst>
              <a:ext uri="{FF2B5EF4-FFF2-40B4-BE49-F238E27FC236}">
                <a16:creationId xmlns:a16="http://schemas.microsoft.com/office/drawing/2014/main" id="{C9B46576-C684-43B0-86EA-75678E369F4E}"/>
              </a:ext>
            </a:extLst>
          </p:cNvPr>
          <p:cNvSpPr txBox="1"/>
          <p:nvPr/>
        </p:nvSpPr>
        <p:spPr>
          <a:xfrm>
            <a:off x="8126409" y="1746833"/>
            <a:ext cx="4002786" cy="707886"/>
          </a:xfrm>
          <a:prstGeom prst="rect">
            <a:avLst/>
          </a:prstGeom>
          <a:noFill/>
        </p:spPr>
        <p:txBody>
          <a:bodyPr wrap="square" rtlCol="0">
            <a:spAutoFit/>
          </a:bodyPr>
          <a:lstStyle/>
          <a:p>
            <a:pPr algn="ctr"/>
            <a:r>
              <a:rPr lang="en-US" sz="2000" dirty="0">
                <a:latin typeface="+mj-lt"/>
                <a:cs typeface="Times New Roman" pitchFamily="18" charset="0"/>
              </a:rPr>
              <a:t>While a class may define a default set of methods for its objects...</a:t>
            </a:r>
          </a:p>
        </p:txBody>
      </p:sp>
      <p:sp>
        <p:nvSpPr>
          <p:cNvPr id="28" name="TextBox 27">
            <a:extLst>
              <a:ext uri="{FF2B5EF4-FFF2-40B4-BE49-F238E27FC236}">
                <a16:creationId xmlns:a16="http://schemas.microsoft.com/office/drawing/2014/main" id="{F4F6BBDE-EA4E-421F-B17F-C773E6A1FA20}"/>
              </a:ext>
            </a:extLst>
          </p:cNvPr>
          <p:cNvSpPr txBox="1"/>
          <p:nvPr/>
        </p:nvSpPr>
        <p:spPr>
          <a:xfrm>
            <a:off x="8280095" y="4022822"/>
            <a:ext cx="3695414" cy="1323439"/>
          </a:xfrm>
          <a:prstGeom prst="rect">
            <a:avLst/>
          </a:prstGeom>
          <a:noFill/>
        </p:spPr>
        <p:txBody>
          <a:bodyPr wrap="square" rtlCol="0">
            <a:spAutoFit/>
          </a:bodyPr>
          <a:lstStyle/>
          <a:p>
            <a:pPr algn="ctr"/>
            <a:r>
              <a:rPr lang="en-US" sz="2000" dirty="0">
                <a:latin typeface="+mj-lt"/>
                <a:cs typeface="Times New Roman" pitchFamily="18" charset="0"/>
              </a:rPr>
              <a:t>So when a method is called, the language </a:t>
            </a:r>
            <a:r>
              <a:rPr lang="en-US" sz="2000" dirty="0">
                <a:solidFill>
                  <a:srgbClr val="FF0000"/>
                </a:solidFill>
                <a:latin typeface="+mj-lt"/>
                <a:cs typeface="Times New Roman" pitchFamily="18" charset="0"/>
              </a:rPr>
              <a:t>can't</a:t>
            </a:r>
            <a:r>
              <a:rPr lang="en-US" sz="2000" dirty="0">
                <a:latin typeface="+mj-lt"/>
                <a:cs typeface="Times New Roman" pitchFamily="18" charset="0"/>
              </a:rPr>
              <a:t> necessarily rely upon an object's class to figure out what method to use!</a:t>
            </a:r>
          </a:p>
        </p:txBody>
      </p:sp>
      <p:sp>
        <p:nvSpPr>
          <p:cNvPr id="30" name="TextBox 29">
            <a:extLst>
              <a:ext uri="{FF2B5EF4-FFF2-40B4-BE49-F238E27FC236}">
                <a16:creationId xmlns:a16="http://schemas.microsoft.com/office/drawing/2014/main" id="{41F2E82B-0859-43CB-88E0-8F3E4F0816C5}"/>
              </a:ext>
            </a:extLst>
          </p:cNvPr>
          <p:cNvSpPr txBox="1"/>
          <p:nvPr/>
        </p:nvSpPr>
        <p:spPr>
          <a:xfrm>
            <a:off x="8134067" y="2730939"/>
            <a:ext cx="3987470" cy="1015663"/>
          </a:xfrm>
          <a:prstGeom prst="rect">
            <a:avLst/>
          </a:prstGeom>
          <a:noFill/>
        </p:spPr>
        <p:txBody>
          <a:bodyPr wrap="square" rtlCol="0">
            <a:spAutoFit/>
          </a:bodyPr>
          <a:lstStyle/>
          <a:p>
            <a:pPr algn="ctr"/>
            <a:r>
              <a:rPr lang="en-US" sz="2000" dirty="0">
                <a:latin typeface="+mj-lt"/>
                <a:cs typeface="Times New Roman" pitchFamily="18" charset="0"/>
              </a:rPr>
              <a:t>The programmer can </a:t>
            </a:r>
            <a:r>
              <a:rPr lang="en-US" sz="2000" dirty="0">
                <a:solidFill>
                  <a:srgbClr val="FF0000"/>
                </a:solidFill>
                <a:latin typeface="+mj-lt"/>
                <a:cs typeface="Times New Roman" pitchFamily="18" charset="0"/>
              </a:rPr>
              <a:t>add/remove methods </a:t>
            </a:r>
            <a:r>
              <a:rPr lang="en-US" sz="2000" dirty="0">
                <a:latin typeface="+mj-lt"/>
                <a:cs typeface="Times New Roman" pitchFamily="18" charset="0"/>
              </a:rPr>
              <a:t>at </a:t>
            </a:r>
            <a:r>
              <a:rPr lang="en-US" sz="2000" dirty="0">
                <a:solidFill>
                  <a:srgbClr val="FF0000"/>
                </a:solidFill>
                <a:latin typeface="+mj-lt"/>
                <a:cs typeface="Times New Roman" pitchFamily="18" charset="0"/>
              </a:rPr>
              <a:t>runtime</a:t>
            </a:r>
            <a:r>
              <a:rPr lang="en-US" sz="2000" dirty="0">
                <a:latin typeface="+mj-lt"/>
                <a:cs typeface="Times New Roman" pitchFamily="18" charset="0"/>
              </a:rPr>
              <a:t> to classes or sometimes even individual objects!</a:t>
            </a:r>
          </a:p>
        </p:txBody>
      </p:sp>
      <p:sp>
        <p:nvSpPr>
          <p:cNvPr id="31" name="TextBox 30">
            <a:extLst>
              <a:ext uri="{FF2B5EF4-FFF2-40B4-BE49-F238E27FC236}">
                <a16:creationId xmlns:a16="http://schemas.microsoft.com/office/drawing/2014/main" id="{7C21F2B9-30EA-4BDC-BBC6-E181629F7C66}"/>
              </a:ext>
            </a:extLst>
          </p:cNvPr>
          <p:cNvSpPr txBox="1"/>
          <p:nvPr/>
        </p:nvSpPr>
        <p:spPr>
          <a:xfrm>
            <a:off x="8111883" y="5622482"/>
            <a:ext cx="4031838" cy="707886"/>
          </a:xfrm>
          <a:prstGeom prst="rect">
            <a:avLst/>
          </a:prstGeom>
          <a:noFill/>
        </p:spPr>
        <p:txBody>
          <a:bodyPr wrap="square" rtlCol="0">
            <a:spAutoFit/>
          </a:bodyPr>
          <a:lstStyle/>
          <a:p>
            <a:pPr algn="ctr"/>
            <a:r>
              <a:rPr lang="en-US" sz="2000" dirty="0">
                <a:latin typeface="+mj-lt"/>
                <a:cs typeface="Times New Roman" pitchFamily="18" charset="0"/>
              </a:rPr>
              <a:t>Let's see how this works with JavaScript!</a:t>
            </a:r>
          </a:p>
        </p:txBody>
      </p:sp>
      <p:sp>
        <p:nvSpPr>
          <p:cNvPr id="10" name="Speech Bubble: Rectangle with Corners Rounded 9">
            <a:extLst>
              <a:ext uri="{FF2B5EF4-FFF2-40B4-BE49-F238E27FC236}">
                <a16:creationId xmlns:a16="http://schemas.microsoft.com/office/drawing/2014/main" id="{3CC46A25-99B2-408C-9D8A-5E5E03E32E70}"/>
              </a:ext>
            </a:extLst>
          </p:cNvPr>
          <p:cNvSpPr/>
          <p:nvPr/>
        </p:nvSpPr>
        <p:spPr>
          <a:xfrm>
            <a:off x="6326671" y="174697"/>
            <a:ext cx="4332230" cy="1171062"/>
          </a:xfrm>
          <a:prstGeom prst="wedgeRoundRectCallout">
            <a:avLst>
              <a:gd name="adj1" fmla="val -87737"/>
              <a:gd name="adj2" fmla="val 582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err="1">
                <a:solidFill>
                  <a:srgbClr val="FFC9C9"/>
                </a:solidFill>
              </a:rPr>
              <a:t>makeThemTalk</a:t>
            </a:r>
            <a:r>
              <a:rPr lang="en-US" sz="2000" dirty="0">
                <a:solidFill>
                  <a:schemeClr val="bg1"/>
                </a:solidFill>
              </a:rPr>
              <a:t> function has no idea what </a:t>
            </a:r>
            <a:r>
              <a:rPr lang="en-US" sz="2000" dirty="0" err="1">
                <a:solidFill>
                  <a:srgbClr val="FFC9C9"/>
                </a:solidFill>
              </a:rPr>
              <a:t>p.talk</a:t>
            </a:r>
            <a:r>
              <a:rPr lang="en-US" sz="2000" dirty="0">
                <a:solidFill>
                  <a:srgbClr val="FFC9C9"/>
                </a:solidFill>
              </a:rPr>
              <a:t>()</a:t>
            </a:r>
            <a:r>
              <a:rPr lang="en-US" sz="2000" dirty="0">
                <a:solidFill>
                  <a:schemeClr val="bg1"/>
                </a:solidFill>
              </a:rPr>
              <a:t> will do until it's actually called!</a:t>
            </a:r>
          </a:p>
        </p:txBody>
      </p:sp>
    </p:spTree>
    <p:extLst>
      <p:ext uri="{BB962C8B-B14F-4D97-AF65-F5344CB8AC3E}">
        <p14:creationId xmlns:p14="http://schemas.microsoft.com/office/powerpoint/2010/main" val="340107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xEl>
                                              <p:pRg st="15" end="15"/>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down)">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2" nodeType="clickEffect">
                                  <p:stCondLst>
                                    <p:cond delay="0"/>
                                  </p:stCondLst>
                                  <p:childTnLst>
                                    <p:animMotion origin="layout" path="M -2.91667E-6 -1.48148E-6 L -0.01341 -0.30092 " pathEditMode="relative" rAng="0" ptsTypes="AA">
                                      <p:cBhvr>
                                        <p:cTn id="77" dur="2000" fill="hold"/>
                                        <p:tgtEl>
                                          <p:spTgt spid="11"/>
                                        </p:tgtEl>
                                        <p:attrNameLst>
                                          <p:attrName>ppt_x</p:attrName>
                                          <p:attrName>ppt_y</p:attrName>
                                        </p:attrNameLst>
                                      </p:cBhvr>
                                      <p:rCtr x="-677" y="-15046"/>
                                    </p:animMotion>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left)">
                                      <p:cBhvr>
                                        <p:cTn id="91" dur="5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down)">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
                                            <p:txEl>
                                              <p:pRg st="8" end="8"/>
                                            </p:txEl>
                                          </p:spTgt>
                                        </p:tgtEl>
                                        <p:attrNameLst>
                                          <p:attrName>style.visibility</p:attrName>
                                        </p:attrNameLst>
                                      </p:cBhvr>
                                      <p:to>
                                        <p:strVal val="visible"/>
                                      </p:to>
                                    </p:set>
                                    <p:animEffect transition="in" filter="wipe(left)">
                                      <p:cBhvr>
                                        <p:cTn id="101" dur="500"/>
                                        <p:tgtEl>
                                          <p:spTgt spid="8">
                                            <p:txEl>
                                              <p:pRg st="8" end="8"/>
                                            </p:txEl>
                                          </p:spTgt>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8">
                                            <p:txEl>
                                              <p:pRg st="9" end="9"/>
                                            </p:txEl>
                                          </p:spTgt>
                                        </p:tgtEl>
                                        <p:attrNameLst>
                                          <p:attrName>style.visibility</p:attrName>
                                        </p:attrNameLst>
                                      </p:cBhvr>
                                      <p:to>
                                        <p:strVal val="visible"/>
                                      </p:to>
                                    </p:set>
                                    <p:animEffect transition="in" filter="wipe(left)">
                                      <p:cBhvr>
                                        <p:cTn id="105" dur="500"/>
                                        <p:tgtEl>
                                          <p:spTgt spid="8">
                                            <p:txEl>
                                              <p:pRg st="9" end="9"/>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12"/>
                                        </p:tgtEl>
                                      </p:cBhvr>
                                    </p:animEffect>
                                    <p:set>
                                      <p:cBhvr>
                                        <p:cTn id="110" dur="1" fill="hold">
                                          <p:stCondLst>
                                            <p:cond delay="499"/>
                                          </p:stCondLst>
                                        </p:cTn>
                                        <p:tgtEl>
                                          <p:spTgt spid="1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
                                            <p:txEl>
                                              <p:pRg st="19" end="19"/>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500"/>
                                        <p:tgtEl>
                                          <p:spTgt spid="15"/>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8">
                                            <p:txEl>
                                              <p:pRg st="21" end="21"/>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6"/>
                                        </p:tgtEl>
                                        <p:attrNameLst>
                                          <p:attrName>style.visibility</p:attrName>
                                        </p:attrNameLst>
                                      </p:cBhvr>
                                      <p:to>
                                        <p:strVal val="visible"/>
                                      </p:to>
                                    </p:set>
                                    <p:animEffect transition="in" filter="wipe(left)">
                                      <p:cBhvr>
                                        <p:cTn id="1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2" grpId="0" animBg="1"/>
      <p:bldP spid="12" grpId="1" animBg="1"/>
      <p:bldP spid="11" grpId="0" animBg="1"/>
      <p:bldP spid="11" grpId="1" animBg="1"/>
      <p:bldP spid="11" grpId="2" animBg="1"/>
      <p:bldP spid="14" grpId="0"/>
      <p:bldP spid="15" grpId="0"/>
      <p:bldP spid="16" grpId="0"/>
      <p:bldP spid="17" grpId="0"/>
      <p:bldP spid="27" grpId="0"/>
      <p:bldP spid="28" grpId="0"/>
      <p:bldP spid="30" grpId="0"/>
      <p:bldP spid="31" grpId="0"/>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a:xfrm>
            <a:off x="914400" y="-112233"/>
            <a:ext cx="10363200" cy="1143000"/>
          </a:xfrm>
        </p:spPr>
        <p:txBody>
          <a:bodyPr/>
          <a:lstStyle/>
          <a:p>
            <a:r>
              <a:rPr lang="en-US" dirty="0"/>
              <a:t>OOP History: Part 3 – Smalltalk</a:t>
            </a:r>
          </a:p>
        </p:txBody>
      </p:sp>
      <p:sp>
        <p:nvSpPr>
          <p:cNvPr id="6" name="TextBox 5">
            <a:extLst>
              <a:ext uri="{FF2B5EF4-FFF2-40B4-BE49-F238E27FC236}">
                <a16:creationId xmlns:a16="http://schemas.microsoft.com/office/drawing/2014/main" id="{47D10F73-1E61-4FB1-991D-4C0AE6FCBD4F}"/>
              </a:ext>
            </a:extLst>
          </p:cNvPr>
          <p:cNvSpPr txBox="1"/>
          <p:nvPr/>
        </p:nvSpPr>
        <p:spPr>
          <a:xfrm>
            <a:off x="1645365" y="830712"/>
            <a:ext cx="8632990" cy="461665"/>
          </a:xfrm>
          <a:prstGeom prst="rect">
            <a:avLst/>
          </a:prstGeom>
          <a:noFill/>
        </p:spPr>
        <p:txBody>
          <a:bodyPr wrap="square">
            <a:spAutoFit/>
          </a:bodyPr>
          <a:lstStyle/>
          <a:p>
            <a:pPr algn="ctr"/>
            <a:r>
              <a:rPr lang="en-US" sz="2400" dirty="0"/>
              <a:t>In Smalltalk:</a:t>
            </a:r>
          </a:p>
        </p:txBody>
      </p:sp>
      <p:sp>
        <p:nvSpPr>
          <p:cNvPr id="16" name="TextBox 15">
            <a:extLst>
              <a:ext uri="{FF2B5EF4-FFF2-40B4-BE49-F238E27FC236}">
                <a16:creationId xmlns:a16="http://schemas.microsoft.com/office/drawing/2014/main" id="{5BDB1AEA-C003-4AB4-B2EA-7DF0E410020E}"/>
              </a:ext>
            </a:extLst>
          </p:cNvPr>
          <p:cNvSpPr txBox="1"/>
          <p:nvPr/>
        </p:nvSpPr>
        <p:spPr>
          <a:xfrm>
            <a:off x="1297465" y="6249654"/>
            <a:ext cx="9525000" cy="400110"/>
          </a:xfrm>
          <a:prstGeom prst="rect">
            <a:avLst/>
          </a:prstGeom>
          <a:noFill/>
        </p:spPr>
        <p:txBody>
          <a:bodyPr wrap="square">
            <a:spAutoFit/>
          </a:bodyPr>
          <a:lstStyle/>
          <a:p>
            <a:pPr algn="ctr"/>
            <a:r>
              <a:rPr lang="en-US" sz="2000" dirty="0"/>
              <a:t>The ideas pioneered by </a:t>
            </a:r>
            <a:r>
              <a:rPr lang="en-US" sz="2000" dirty="0" err="1">
                <a:solidFill>
                  <a:srgbClr val="FF0000"/>
                </a:solidFill>
              </a:rPr>
              <a:t>Simula</a:t>
            </a:r>
            <a:r>
              <a:rPr lang="en-US" sz="2000" dirty="0"/>
              <a:t> and </a:t>
            </a:r>
            <a:r>
              <a:rPr lang="en-US" sz="2000" dirty="0">
                <a:solidFill>
                  <a:srgbClr val="FF0000"/>
                </a:solidFill>
              </a:rPr>
              <a:t>Smalltalk</a:t>
            </a:r>
            <a:r>
              <a:rPr lang="en-US" sz="2000" dirty="0"/>
              <a:t> have shaped the modern OOP field.</a:t>
            </a:r>
          </a:p>
        </p:txBody>
      </p:sp>
      <p:sp>
        <p:nvSpPr>
          <p:cNvPr id="15" name="Rectangle 14">
            <a:extLst>
              <a:ext uri="{FF2B5EF4-FFF2-40B4-BE49-F238E27FC236}">
                <a16:creationId xmlns:a16="http://schemas.microsoft.com/office/drawing/2014/main" id="{FA55A065-136E-4380-914E-AF660CFF56E9}"/>
              </a:ext>
            </a:extLst>
          </p:cNvPr>
          <p:cNvSpPr/>
          <p:nvPr/>
        </p:nvSpPr>
        <p:spPr>
          <a:xfrm>
            <a:off x="69318" y="1409202"/>
            <a:ext cx="3905092" cy="22926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Everything</a:t>
            </a:r>
            <a:r>
              <a:rPr lang="en-US" sz="2400" dirty="0">
                <a:solidFill>
                  <a:schemeClr val="tx1"/>
                </a:solidFill>
              </a:rPr>
              <a:t> is an Object</a:t>
            </a:r>
          </a:p>
        </p:txBody>
      </p:sp>
      <p:sp>
        <p:nvSpPr>
          <p:cNvPr id="17" name="Rectangle 16">
            <a:extLst>
              <a:ext uri="{FF2B5EF4-FFF2-40B4-BE49-F238E27FC236}">
                <a16:creationId xmlns:a16="http://schemas.microsoft.com/office/drawing/2014/main" id="{B171828B-B4FC-495F-9391-14619CC8BD90}"/>
              </a:ext>
            </a:extLst>
          </p:cNvPr>
          <p:cNvSpPr/>
          <p:nvPr/>
        </p:nvSpPr>
        <p:spPr>
          <a:xfrm>
            <a:off x="4143454" y="1401816"/>
            <a:ext cx="3905092" cy="22926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Objects "send messages" to other objects to request behaviors</a:t>
            </a:r>
          </a:p>
        </p:txBody>
      </p:sp>
      <p:sp>
        <p:nvSpPr>
          <p:cNvPr id="18" name="Rectangle 17">
            <a:extLst>
              <a:ext uri="{FF2B5EF4-FFF2-40B4-BE49-F238E27FC236}">
                <a16:creationId xmlns:a16="http://schemas.microsoft.com/office/drawing/2014/main" id="{0CB95371-2770-4E29-AC85-E1400DC6E641}"/>
              </a:ext>
            </a:extLst>
          </p:cNvPr>
          <p:cNvSpPr/>
          <p:nvPr/>
        </p:nvSpPr>
        <p:spPr>
          <a:xfrm>
            <a:off x="8217590" y="1401816"/>
            <a:ext cx="3905092" cy="22926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Each object decides how/if to respond to a message and what logic to run</a:t>
            </a:r>
          </a:p>
        </p:txBody>
      </p:sp>
      <p:sp>
        <p:nvSpPr>
          <p:cNvPr id="19" name="Rectangle 18">
            <a:extLst>
              <a:ext uri="{FF2B5EF4-FFF2-40B4-BE49-F238E27FC236}">
                <a16:creationId xmlns:a16="http://schemas.microsoft.com/office/drawing/2014/main" id="{9EBB00BE-0777-4001-90D1-91E2DCFCB9C0}"/>
              </a:ext>
            </a:extLst>
          </p:cNvPr>
          <p:cNvSpPr/>
          <p:nvPr/>
        </p:nvSpPr>
        <p:spPr>
          <a:xfrm>
            <a:off x="2118833" y="3825735"/>
            <a:ext cx="3905092" cy="22926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 executed method may pass messages to other objects to get its work done</a:t>
            </a:r>
          </a:p>
        </p:txBody>
      </p:sp>
      <p:sp>
        <p:nvSpPr>
          <p:cNvPr id="20" name="Rectangle 19">
            <a:extLst>
              <a:ext uri="{FF2B5EF4-FFF2-40B4-BE49-F238E27FC236}">
                <a16:creationId xmlns:a16="http://schemas.microsoft.com/office/drawing/2014/main" id="{D2631A1C-4E1F-4F18-BFA6-BE007201AC93}"/>
              </a:ext>
            </a:extLst>
          </p:cNvPr>
          <p:cNvSpPr/>
          <p:nvPr/>
        </p:nvSpPr>
        <p:spPr>
          <a:xfrm>
            <a:off x="6192969" y="3805514"/>
            <a:ext cx="3905092" cy="22926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Methods may return an object as their result to the message's sender</a:t>
            </a:r>
          </a:p>
        </p:txBody>
      </p:sp>
    </p:spTree>
    <p:extLst>
      <p:ext uri="{BB962C8B-B14F-4D97-AF65-F5344CB8AC3E}">
        <p14:creationId xmlns:p14="http://schemas.microsoft.com/office/powerpoint/2010/main" val="32108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5" grpId="0" animBg="1"/>
      <p:bldP spid="17" grpId="0" animBg="1"/>
      <p:bldP spid="18" grpId="0" animBg="1"/>
      <p:bldP spid="19" grpId="0" animBg="1"/>
      <p:bldP spid="2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24C4CEB3-6297-4EAE-B3C9-5712E4CD952A}"/>
              </a:ext>
            </a:extLst>
          </p:cNvPr>
          <p:cNvGrpSpPr/>
          <p:nvPr/>
        </p:nvGrpSpPr>
        <p:grpSpPr>
          <a:xfrm>
            <a:off x="8541995" y="3976828"/>
            <a:ext cx="2701906" cy="1338825"/>
            <a:chOff x="8541995" y="3976828"/>
            <a:chExt cx="2701906" cy="1338825"/>
          </a:xfrm>
        </p:grpSpPr>
        <p:grpSp>
          <p:nvGrpSpPr>
            <p:cNvPr id="2" name="Group 1">
              <a:extLst>
                <a:ext uri="{FF2B5EF4-FFF2-40B4-BE49-F238E27FC236}">
                  <a16:creationId xmlns:a16="http://schemas.microsoft.com/office/drawing/2014/main" id="{F82ED912-E400-4BB5-8715-BD59823CFEAB}"/>
                </a:ext>
              </a:extLst>
            </p:cNvPr>
            <p:cNvGrpSpPr/>
            <p:nvPr/>
          </p:nvGrpSpPr>
          <p:grpSpPr>
            <a:xfrm>
              <a:off x="8541995" y="3976828"/>
              <a:ext cx="2701906" cy="1338825"/>
              <a:chOff x="3159929" y="5021455"/>
              <a:chExt cx="2701906" cy="1338825"/>
            </a:xfrm>
          </p:grpSpPr>
          <p:grpSp>
            <p:nvGrpSpPr>
              <p:cNvPr id="42" name="Group 27">
                <a:extLst>
                  <a:ext uri="{FF2B5EF4-FFF2-40B4-BE49-F238E27FC236}">
                    <a16:creationId xmlns:a16="http://schemas.microsoft.com/office/drawing/2014/main" id="{A325804C-A4F4-4046-A444-C627F3C67AB0}"/>
                  </a:ext>
                </a:extLst>
              </p:cNvPr>
              <p:cNvGrpSpPr>
                <a:grpSpLocks/>
              </p:cNvGrpSpPr>
              <p:nvPr/>
            </p:nvGrpSpPr>
            <p:grpSpPr bwMode="auto">
              <a:xfrm>
                <a:off x="3159929" y="5021455"/>
                <a:ext cx="2701906" cy="1338825"/>
                <a:chOff x="741" y="1839"/>
                <a:chExt cx="1702" cy="764"/>
              </a:xfrm>
            </p:grpSpPr>
            <p:sp>
              <p:nvSpPr>
                <p:cNvPr id="43" name="Rectangle 15">
                  <a:extLst>
                    <a:ext uri="{FF2B5EF4-FFF2-40B4-BE49-F238E27FC236}">
                      <a16:creationId xmlns:a16="http://schemas.microsoft.com/office/drawing/2014/main" id="{9589E9FF-A243-46D1-9C63-D14A86D06199}"/>
                    </a:ext>
                  </a:extLst>
                </p:cNvPr>
                <p:cNvSpPr>
                  <a:spLocks noChangeArrowheads="1"/>
                </p:cNvSpPr>
                <p:nvPr/>
              </p:nvSpPr>
              <p:spPr bwMode="auto">
                <a:xfrm>
                  <a:off x="1234" y="1906"/>
                  <a:ext cx="1209" cy="697"/>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44" name="Text Box 16">
                  <a:extLst>
                    <a:ext uri="{FF2B5EF4-FFF2-40B4-BE49-F238E27FC236}">
                      <a16:creationId xmlns:a16="http://schemas.microsoft.com/office/drawing/2014/main" id="{13E62B58-2217-4519-9E20-4010CCACE51E}"/>
                    </a:ext>
                  </a:extLst>
                </p:cNvPr>
                <p:cNvSpPr txBox="1">
                  <a:spLocks noChangeArrowheads="1"/>
                </p:cNvSpPr>
                <p:nvPr/>
              </p:nvSpPr>
              <p:spPr bwMode="auto">
                <a:xfrm>
                  <a:off x="741" y="1839"/>
                  <a:ext cx="527"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person</a:t>
                  </a:r>
                </a:p>
              </p:txBody>
            </p:sp>
            <p:grpSp>
              <p:nvGrpSpPr>
                <p:cNvPr id="46" name="Group 24">
                  <a:extLst>
                    <a:ext uri="{FF2B5EF4-FFF2-40B4-BE49-F238E27FC236}">
                      <a16:creationId xmlns:a16="http://schemas.microsoft.com/office/drawing/2014/main" id="{C0EC80DD-8466-46C9-BA64-C8C865701BF9}"/>
                    </a:ext>
                  </a:extLst>
                </p:cNvPr>
                <p:cNvGrpSpPr>
                  <a:grpSpLocks/>
                </p:cNvGrpSpPr>
                <p:nvPr/>
              </p:nvGrpSpPr>
              <p:grpSpPr bwMode="auto">
                <a:xfrm>
                  <a:off x="1220" y="2372"/>
                  <a:ext cx="1174" cy="211"/>
                  <a:chOff x="-783" y="2612"/>
                  <a:chExt cx="1174" cy="211"/>
                </a:xfrm>
              </p:grpSpPr>
              <p:sp>
                <p:nvSpPr>
                  <p:cNvPr id="47" name="Text Box 25">
                    <a:extLst>
                      <a:ext uri="{FF2B5EF4-FFF2-40B4-BE49-F238E27FC236}">
                        <a16:creationId xmlns:a16="http://schemas.microsoft.com/office/drawing/2014/main" id="{0BAB66E2-CFA7-449F-9C3E-389FB928073D}"/>
                      </a:ext>
                    </a:extLst>
                  </p:cNvPr>
                  <p:cNvSpPr txBox="1">
                    <a:spLocks noChangeArrowheads="1"/>
                  </p:cNvSpPr>
                  <p:nvPr/>
                </p:nvSpPr>
                <p:spPr bwMode="auto">
                  <a:xfrm>
                    <a:off x="-783" y="2612"/>
                    <a:ext cx="458"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name</a:t>
                    </a:r>
                  </a:p>
                </p:txBody>
              </p:sp>
              <p:sp>
                <p:nvSpPr>
                  <p:cNvPr id="48" name="Rectangle 26">
                    <a:extLst>
                      <a:ext uri="{FF2B5EF4-FFF2-40B4-BE49-F238E27FC236}">
                        <a16:creationId xmlns:a16="http://schemas.microsoft.com/office/drawing/2014/main" id="{8796E471-61F5-4F75-8884-EF996ADD12B1}"/>
                      </a:ext>
                    </a:extLst>
                  </p:cNvPr>
                  <p:cNvSpPr>
                    <a:spLocks noChangeArrowheads="1"/>
                  </p:cNvSpPr>
                  <p:nvPr/>
                </p:nvSpPr>
                <p:spPr bwMode="auto">
                  <a:xfrm>
                    <a:off x="-359" y="2656"/>
                    <a:ext cx="75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r>
                      <a:rPr lang="en-US" dirty="0"/>
                      <a:t>"Alan Kay"</a:t>
                    </a:r>
                  </a:p>
                </p:txBody>
              </p:sp>
            </p:grpSp>
          </p:grpSp>
          <p:grpSp>
            <p:nvGrpSpPr>
              <p:cNvPr id="25" name="Group 24">
                <a:extLst>
                  <a:ext uri="{FF2B5EF4-FFF2-40B4-BE49-F238E27FC236}">
                    <a16:creationId xmlns:a16="http://schemas.microsoft.com/office/drawing/2014/main" id="{CFBA9D0C-CB27-4737-B4E9-859F1B2A088C}"/>
                  </a:ext>
                </a:extLst>
              </p:cNvPr>
              <p:cNvGrpSpPr/>
              <p:nvPr/>
            </p:nvGrpSpPr>
            <p:grpSpPr>
              <a:xfrm>
                <a:off x="4286274" y="5100492"/>
                <a:ext cx="1263651" cy="883108"/>
                <a:chOff x="3672842" y="1914834"/>
                <a:chExt cx="1263651" cy="883108"/>
              </a:xfrm>
            </p:grpSpPr>
            <p:grpSp>
              <p:nvGrpSpPr>
                <p:cNvPr id="26" name="Group 44">
                  <a:extLst>
                    <a:ext uri="{FF2B5EF4-FFF2-40B4-BE49-F238E27FC236}">
                      <a16:creationId xmlns:a16="http://schemas.microsoft.com/office/drawing/2014/main" id="{0F7EDFF2-00B8-443F-82D7-8D0339FD3674}"/>
                    </a:ext>
                  </a:extLst>
                </p:cNvPr>
                <p:cNvGrpSpPr>
                  <a:grpSpLocks/>
                </p:cNvGrpSpPr>
                <p:nvPr/>
              </p:nvGrpSpPr>
              <p:grpSpPr bwMode="auto">
                <a:xfrm>
                  <a:off x="3672842" y="2218500"/>
                  <a:ext cx="1263651" cy="579442"/>
                  <a:chOff x="1379" y="1753"/>
                  <a:chExt cx="796" cy="365"/>
                </a:xfrm>
              </p:grpSpPr>
              <p:sp>
                <p:nvSpPr>
                  <p:cNvPr id="32" name="Rectangle 43">
                    <a:extLst>
                      <a:ext uri="{FF2B5EF4-FFF2-40B4-BE49-F238E27FC236}">
                        <a16:creationId xmlns:a16="http://schemas.microsoft.com/office/drawing/2014/main" id="{F62D4912-1A33-4D3A-BE81-0B54A9842C69}"/>
                      </a:ext>
                    </a:extLst>
                  </p:cNvPr>
                  <p:cNvSpPr>
                    <a:spLocks noChangeArrowheads="1"/>
                  </p:cNvSpPr>
                  <p:nvPr/>
                </p:nvSpPr>
                <p:spPr bwMode="auto">
                  <a:xfrm>
                    <a:off x="1379" y="1777"/>
                    <a:ext cx="796" cy="341"/>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33" name="Group 34">
                    <a:extLst>
                      <a:ext uri="{FF2B5EF4-FFF2-40B4-BE49-F238E27FC236}">
                        <a16:creationId xmlns:a16="http://schemas.microsoft.com/office/drawing/2014/main" id="{2E7A76C3-E522-41AE-AC3D-239E65EC43E6}"/>
                      </a:ext>
                    </a:extLst>
                  </p:cNvPr>
                  <p:cNvGrpSpPr>
                    <a:grpSpLocks/>
                  </p:cNvGrpSpPr>
                  <p:nvPr/>
                </p:nvGrpSpPr>
                <p:grpSpPr bwMode="auto">
                  <a:xfrm>
                    <a:off x="1583" y="1753"/>
                    <a:ext cx="577" cy="233"/>
                    <a:chOff x="-848" y="2546"/>
                    <a:chExt cx="577" cy="273"/>
                  </a:xfrm>
                </p:grpSpPr>
                <p:sp>
                  <p:nvSpPr>
                    <p:cNvPr id="40" name="Text Box 35">
                      <a:extLst>
                        <a:ext uri="{FF2B5EF4-FFF2-40B4-BE49-F238E27FC236}">
                          <a16:creationId xmlns:a16="http://schemas.microsoft.com/office/drawing/2014/main" id="{F812404D-B676-4348-B6E1-79E402A25651}"/>
                        </a:ext>
                      </a:extLst>
                    </p:cNvPr>
                    <p:cNvSpPr txBox="1">
                      <a:spLocks noChangeArrowheads="1"/>
                    </p:cNvSpPr>
                    <p:nvPr/>
                  </p:nvSpPr>
                  <p:spPr bwMode="auto">
                    <a:xfrm>
                      <a:off x="-848" y="2546"/>
                      <a:ext cx="577"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talk</a:t>
                      </a:r>
                      <a:r>
                        <a:rPr lang="en-US" dirty="0"/>
                        <a:t>        </a:t>
                      </a:r>
                    </a:p>
                  </p:txBody>
                </p:sp>
                <p:sp>
                  <p:nvSpPr>
                    <p:cNvPr id="41" name="Rectangle 36">
                      <a:extLst>
                        <a:ext uri="{FF2B5EF4-FFF2-40B4-BE49-F238E27FC236}">
                          <a16:creationId xmlns:a16="http://schemas.microsoft.com/office/drawing/2014/main" id="{CBAC0D49-DCFF-424B-AC08-904C88D85FD3}"/>
                        </a:ext>
                      </a:extLst>
                    </p:cNvPr>
                    <p:cNvSpPr>
                      <a:spLocks noChangeArrowheads="1"/>
                    </p:cNvSpPr>
                    <p:nvPr/>
                  </p:nvSpPr>
                  <p:spPr bwMode="auto">
                    <a:xfrm>
                      <a:off x="-529" y="2607"/>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29" name="TextBox 28">
                  <a:extLst>
                    <a:ext uri="{FF2B5EF4-FFF2-40B4-BE49-F238E27FC236}">
                      <a16:creationId xmlns:a16="http://schemas.microsoft.com/office/drawing/2014/main" id="{B3B66663-99AC-4CD7-A403-BF972BAE036A}"/>
                    </a:ext>
                  </a:extLst>
                </p:cNvPr>
                <p:cNvSpPr txBox="1"/>
                <p:nvPr/>
              </p:nvSpPr>
              <p:spPr>
                <a:xfrm>
                  <a:off x="3839662" y="1914834"/>
                  <a:ext cx="866525" cy="400110"/>
                </a:xfrm>
                <a:prstGeom prst="rect">
                  <a:avLst/>
                </a:prstGeom>
                <a:noFill/>
              </p:spPr>
              <p:txBody>
                <a:bodyPr wrap="square" rtlCol="0">
                  <a:spAutoFit/>
                </a:bodyPr>
                <a:lstStyle/>
                <a:p>
                  <a:pPr algn="r"/>
                  <a:r>
                    <a:rPr lang="en-US" sz="2000" dirty="0" err="1">
                      <a:latin typeface="+mj-lt"/>
                      <a:cs typeface="Times New Roman" pitchFamily="18" charset="0"/>
                    </a:rPr>
                    <a:t>vtable</a:t>
                  </a:r>
                  <a:endParaRPr lang="en-US" sz="2000" dirty="0">
                    <a:latin typeface="+mj-lt"/>
                    <a:cs typeface="Times New Roman" pitchFamily="18" charset="0"/>
                  </a:endParaRPr>
                </a:p>
              </p:txBody>
            </p:sp>
          </p:grpSp>
        </p:grpSp>
        <p:grpSp>
          <p:nvGrpSpPr>
            <p:cNvPr id="13" name="Group 12">
              <a:extLst>
                <a:ext uri="{FF2B5EF4-FFF2-40B4-BE49-F238E27FC236}">
                  <a16:creationId xmlns:a16="http://schemas.microsoft.com/office/drawing/2014/main" id="{63E84569-E09B-4DDD-8141-E3738CA185A7}"/>
                </a:ext>
              </a:extLst>
            </p:cNvPr>
            <p:cNvGrpSpPr/>
            <p:nvPr/>
          </p:nvGrpSpPr>
          <p:grpSpPr>
            <a:xfrm>
              <a:off x="9662379" y="4600962"/>
              <a:ext cx="1253869" cy="369332"/>
              <a:chOff x="9662379" y="4600962"/>
              <a:chExt cx="1253869" cy="369332"/>
            </a:xfrm>
          </p:grpSpPr>
          <p:sp>
            <p:nvSpPr>
              <p:cNvPr id="79" name="Text Box 35">
                <a:extLst>
                  <a:ext uri="{FF2B5EF4-FFF2-40B4-BE49-F238E27FC236}">
                    <a16:creationId xmlns:a16="http://schemas.microsoft.com/office/drawing/2014/main" id="{743C8F6F-75E9-4794-B089-5A9E46999256}"/>
                  </a:ext>
                </a:extLst>
              </p:cNvPr>
              <p:cNvSpPr txBox="1">
                <a:spLocks noChangeArrowheads="1"/>
              </p:cNvSpPr>
              <p:nvPr/>
            </p:nvSpPr>
            <p:spPr bwMode="auto">
              <a:xfrm>
                <a:off x="9662379" y="4600962"/>
                <a:ext cx="1253869"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change</a:t>
                </a:r>
                <a:r>
                  <a:rPr lang="en-US" dirty="0"/>
                  <a:t>        </a:t>
                </a:r>
              </a:p>
            </p:txBody>
          </p:sp>
          <p:sp>
            <p:nvSpPr>
              <p:cNvPr id="80" name="Rectangle 36">
                <a:extLst>
                  <a:ext uri="{FF2B5EF4-FFF2-40B4-BE49-F238E27FC236}">
                    <a16:creationId xmlns:a16="http://schemas.microsoft.com/office/drawing/2014/main" id="{989E593A-69E3-407D-BD8B-79B14BA40218}"/>
                  </a:ext>
                </a:extLst>
              </p:cNvPr>
              <p:cNvSpPr>
                <a:spLocks noChangeArrowheads="1"/>
              </p:cNvSpPr>
              <p:nvPr/>
            </p:nvSpPr>
            <p:spPr bwMode="auto">
              <a:xfrm>
                <a:off x="10497851" y="4683611"/>
                <a:ext cx="381000" cy="20594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7" name="TextBox 66">
            <a:extLst>
              <a:ext uri="{FF2B5EF4-FFF2-40B4-BE49-F238E27FC236}">
                <a16:creationId xmlns:a16="http://schemas.microsoft.com/office/drawing/2014/main" id="{61920BD2-0CE8-4294-A13D-B49E0F8BA354}"/>
              </a:ext>
            </a:extLst>
          </p:cNvPr>
          <p:cNvSpPr txBox="1"/>
          <p:nvPr/>
        </p:nvSpPr>
        <p:spPr>
          <a:xfrm>
            <a:off x="479409" y="6056"/>
            <a:ext cx="11233182" cy="646331"/>
          </a:xfrm>
          <a:prstGeom prst="rect">
            <a:avLst/>
          </a:prstGeom>
          <a:noFill/>
        </p:spPr>
        <p:txBody>
          <a:bodyPr wrap="square">
            <a:spAutoFit/>
          </a:bodyPr>
          <a:lstStyle/>
          <a:p>
            <a:pPr algn="ctr"/>
            <a:r>
              <a:rPr lang="en-US" sz="3600" dirty="0"/>
              <a:t>Dynamic Dispatch in Dynamically Typed Languages</a:t>
            </a:r>
          </a:p>
        </p:txBody>
      </p:sp>
      <p:sp>
        <p:nvSpPr>
          <p:cNvPr id="8" name="TextBox 7">
            <a:extLst>
              <a:ext uri="{FF2B5EF4-FFF2-40B4-BE49-F238E27FC236}">
                <a16:creationId xmlns:a16="http://schemas.microsoft.com/office/drawing/2014/main" id="{7D5AC7EC-884A-4B5E-837F-0DC2B1419877}"/>
              </a:ext>
            </a:extLst>
          </p:cNvPr>
          <p:cNvSpPr txBox="1"/>
          <p:nvPr/>
        </p:nvSpPr>
        <p:spPr>
          <a:xfrm>
            <a:off x="99515" y="820159"/>
            <a:ext cx="8034552" cy="586314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a:t>
            </a:r>
            <a:r>
              <a:rPr lang="en-US" dirty="0" err="1">
                <a:latin typeface="Consolas" panose="020B0609020204030204" pitchFamily="49" charset="0"/>
              </a:rPr>
              <a:t>Javascript</a:t>
            </a:r>
            <a:r>
              <a:rPr lang="en-US" dirty="0">
                <a:latin typeface="Consolas" panose="020B0609020204030204" pitchFamily="49" charset="0"/>
              </a:rPr>
              <a:t> dynamic dispatch example</a:t>
            </a:r>
          </a:p>
          <a:p>
            <a:r>
              <a:rPr lang="en-US" dirty="0">
                <a:latin typeface="Consolas" panose="020B0609020204030204" pitchFamily="49" charset="0"/>
              </a:rPr>
              <a:t>function </a:t>
            </a:r>
            <a:r>
              <a:rPr lang="en-US" dirty="0" err="1">
                <a:latin typeface="Consolas" panose="020B0609020204030204" pitchFamily="49" charset="0"/>
              </a:rPr>
              <a:t>makeThemTalk</a:t>
            </a:r>
            <a:r>
              <a:rPr lang="en-US" dirty="0">
                <a:latin typeface="Consolas" panose="020B0609020204030204" pitchFamily="49" charset="0"/>
              </a:rPr>
              <a:t>(p) {</a:t>
            </a:r>
          </a:p>
          <a:p>
            <a:r>
              <a:rPr lang="en-US" dirty="0">
                <a:latin typeface="Consolas" panose="020B0609020204030204" pitchFamily="49" charset="0"/>
              </a:rPr>
              <a:t>  console.log(p.name + " says: " + </a:t>
            </a:r>
            <a:r>
              <a:rPr lang="en-US" dirty="0" err="1">
                <a:latin typeface="Consolas" panose="020B0609020204030204" pitchFamily="49" charset="0"/>
              </a:rPr>
              <a:t>p.</a:t>
            </a:r>
            <a:r>
              <a:rPr lang="en-US" dirty="0" err="1">
                <a:solidFill>
                  <a:srgbClr val="FF0000"/>
                </a:solidFill>
                <a:latin typeface="Consolas" panose="020B0609020204030204" pitchFamily="49" charset="0"/>
              </a:rPr>
              <a:t>talk</a:t>
            </a:r>
            <a:r>
              <a:rPr lang="en-US" dirty="0">
                <a:latin typeface="Consolas" panose="020B0609020204030204" pitchFamily="49" charset="0"/>
              </a:rPr>
              <a:t>());</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var person = {</a:t>
            </a:r>
          </a:p>
          <a:p>
            <a:r>
              <a:rPr lang="en-US" dirty="0">
                <a:latin typeface="Consolas" panose="020B0609020204030204" pitchFamily="49" charset="0"/>
              </a:rPr>
              <a:t>  name: "Alan Kay",</a:t>
            </a:r>
          </a:p>
          <a:p>
            <a:r>
              <a:rPr lang="en-US" dirty="0">
                <a:latin typeface="Consolas" panose="020B0609020204030204" pitchFamily="49" charset="0"/>
              </a:rPr>
              <a:t>  talk: function() { return "Java is meh"; },</a:t>
            </a:r>
          </a:p>
          <a:p>
            <a:r>
              <a:rPr lang="en-US" dirty="0">
                <a:latin typeface="Consolas" panose="020B0609020204030204" pitchFamily="49" charset="0"/>
              </a:rPr>
              <a:t>  change: function()</a:t>
            </a:r>
          </a:p>
          <a:p>
            <a:r>
              <a:rPr lang="en-US" dirty="0">
                <a:latin typeface="Consolas" panose="020B0609020204030204" pitchFamily="49" charset="0"/>
              </a:rPr>
              <a:t>    { this["talk"] = function() { return "I &lt;3 Smalltalk"; } }</a:t>
            </a:r>
          </a:p>
          <a:p>
            <a:endParaRPr lang="en-US" dirty="0">
              <a:latin typeface="Consolas" panose="020B0609020204030204" pitchFamily="49" charset="0"/>
            </a:endParaRP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var bird = {</a:t>
            </a:r>
          </a:p>
          <a:p>
            <a:r>
              <a:rPr lang="en-US" dirty="0">
                <a:latin typeface="Consolas" panose="020B0609020204030204" pitchFamily="49" charset="0"/>
              </a:rPr>
              <a:t>  name: "bluebird",</a:t>
            </a:r>
          </a:p>
          <a:p>
            <a:r>
              <a:rPr lang="en-US" dirty="0">
                <a:latin typeface="Consolas" panose="020B0609020204030204" pitchFamily="49" charset="0"/>
              </a:rPr>
              <a:t>  talk: function() { return "Chirp </a:t>
            </a:r>
            <a:r>
              <a:rPr lang="en-US" dirty="0" err="1">
                <a:latin typeface="Consolas" panose="020B0609020204030204" pitchFamily="49" charset="0"/>
              </a:rPr>
              <a:t>chirp</a:t>
            </a:r>
            <a:r>
              <a:rPr lang="en-US" dirty="0">
                <a:latin typeface="Consolas" panose="020B0609020204030204" pitchFamily="49" charset="0"/>
              </a:rPr>
              <a:t>";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err="1">
                <a:latin typeface="Consolas" panose="020B0609020204030204" pitchFamily="49" charset="0"/>
              </a:rPr>
              <a:t>makeThemTalk</a:t>
            </a:r>
            <a:r>
              <a:rPr lang="en-US" dirty="0">
                <a:latin typeface="Consolas" panose="020B0609020204030204" pitchFamily="49" charset="0"/>
              </a:rPr>
              <a:t>(person)</a:t>
            </a:r>
          </a:p>
          <a:p>
            <a:r>
              <a:rPr lang="en-US" dirty="0" err="1">
                <a:latin typeface="Consolas" panose="020B0609020204030204" pitchFamily="49" charset="0"/>
              </a:rPr>
              <a:t>person.change</a:t>
            </a:r>
            <a:r>
              <a:rPr lang="en-US" dirty="0">
                <a:latin typeface="Consolas" panose="020B0609020204030204" pitchFamily="49" charset="0"/>
              </a:rPr>
              <a:t>()</a:t>
            </a:r>
          </a:p>
          <a:p>
            <a:r>
              <a:rPr lang="en-US" dirty="0" err="1">
                <a:latin typeface="Consolas" panose="020B0609020204030204" pitchFamily="49" charset="0"/>
              </a:rPr>
              <a:t>makeThemTalk</a:t>
            </a:r>
            <a:r>
              <a:rPr lang="en-US" dirty="0">
                <a:latin typeface="Consolas" panose="020B0609020204030204" pitchFamily="49" charset="0"/>
              </a:rPr>
              <a:t>(person)</a:t>
            </a:r>
          </a:p>
          <a:p>
            <a:r>
              <a:rPr lang="en-US" dirty="0" err="1">
                <a:latin typeface="Consolas" panose="020B0609020204030204" pitchFamily="49" charset="0"/>
              </a:rPr>
              <a:t>makeThemTalk</a:t>
            </a:r>
            <a:r>
              <a:rPr lang="en-US" dirty="0">
                <a:latin typeface="Consolas" panose="020B0609020204030204" pitchFamily="49" charset="0"/>
              </a:rPr>
              <a:t>(bird)</a:t>
            </a:r>
          </a:p>
        </p:txBody>
      </p:sp>
      <p:sp>
        <p:nvSpPr>
          <p:cNvPr id="14" name="TextBox 13">
            <a:extLst>
              <a:ext uri="{FF2B5EF4-FFF2-40B4-BE49-F238E27FC236}">
                <a16:creationId xmlns:a16="http://schemas.microsoft.com/office/drawing/2014/main" id="{E90DAAEA-8712-445D-A682-7063DB3F127B}"/>
              </a:ext>
            </a:extLst>
          </p:cNvPr>
          <p:cNvSpPr txBox="1"/>
          <p:nvPr/>
        </p:nvSpPr>
        <p:spPr>
          <a:xfrm>
            <a:off x="2870584" y="5456633"/>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Alan Kay says: Java is meh</a:t>
            </a:r>
          </a:p>
        </p:txBody>
      </p:sp>
      <p:sp>
        <p:nvSpPr>
          <p:cNvPr id="15" name="TextBox 14">
            <a:extLst>
              <a:ext uri="{FF2B5EF4-FFF2-40B4-BE49-F238E27FC236}">
                <a16:creationId xmlns:a16="http://schemas.microsoft.com/office/drawing/2014/main" id="{144B0B3A-5366-4546-8C23-22FBEE4AF51F}"/>
              </a:ext>
            </a:extLst>
          </p:cNvPr>
          <p:cNvSpPr txBox="1"/>
          <p:nvPr/>
        </p:nvSpPr>
        <p:spPr>
          <a:xfrm>
            <a:off x="2870584" y="5976425"/>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Alan Kay says: I &lt;3 Smalltalk</a:t>
            </a:r>
          </a:p>
        </p:txBody>
      </p:sp>
      <p:sp>
        <p:nvSpPr>
          <p:cNvPr id="16" name="TextBox 15">
            <a:extLst>
              <a:ext uri="{FF2B5EF4-FFF2-40B4-BE49-F238E27FC236}">
                <a16:creationId xmlns:a16="http://schemas.microsoft.com/office/drawing/2014/main" id="{1434B591-338F-4F66-8570-ACDF1C5114DE}"/>
              </a:ext>
            </a:extLst>
          </p:cNvPr>
          <p:cNvSpPr txBox="1"/>
          <p:nvPr/>
        </p:nvSpPr>
        <p:spPr>
          <a:xfrm>
            <a:off x="2870584" y="6243103"/>
            <a:ext cx="4327477" cy="369332"/>
          </a:xfrm>
          <a:prstGeom prst="rect">
            <a:avLst/>
          </a:prstGeom>
          <a:noFill/>
        </p:spPr>
        <p:txBody>
          <a:bodyPr wrap="square">
            <a:spAutoFit/>
          </a:bodyPr>
          <a:lstStyle/>
          <a:p>
            <a:r>
              <a:rPr lang="en-US" dirty="0">
                <a:solidFill>
                  <a:srgbClr val="00B050"/>
                </a:solidFill>
                <a:latin typeface="Consolas" panose="020B0609020204030204" pitchFamily="49" charset="0"/>
              </a:rPr>
              <a:t>// bluebird says: Chirp </a:t>
            </a:r>
            <a:r>
              <a:rPr lang="en-US" dirty="0" err="1">
                <a:solidFill>
                  <a:srgbClr val="00B050"/>
                </a:solidFill>
                <a:latin typeface="Consolas" panose="020B0609020204030204" pitchFamily="49" charset="0"/>
              </a:rPr>
              <a:t>chirp</a:t>
            </a:r>
            <a:endParaRPr lang="en-US" dirty="0">
              <a:solidFill>
                <a:srgbClr val="00B050"/>
              </a:solidFill>
              <a:latin typeface="Consolas" panose="020B0609020204030204" pitchFamily="49" charset="0"/>
            </a:endParaRPr>
          </a:p>
        </p:txBody>
      </p:sp>
      <p:sp>
        <p:nvSpPr>
          <p:cNvPr id="18" name="Rectangle 17">
            <a:extLst>
              <a:ext uri="{FF2B5EF4-FFF2-40B4-BE49-F238E27FC236}">
                <a16:creationId xmlns:a16="http://schemas.microsoft.com/office/drawing/2014/main" id="{6B7CF460-E930-43E4-A5D2-9EDA3EFA9AFC}"/>
              </a:ext>
            </a:extLst>
          </p:cNvPr>
          <p:cNvSpPr/>
          <p:nvPr/>
        </p:nvSpPr>
        <p:spPr>
          <a:xfrm>
            <a:off x="8371033" y="3141657"/>
            <a:ext cx="3579392"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D976E9E4-D220-4770-AA5F-2E1EE1BF27E5}"/>
              </a:ext>
            </a:extLst>
          </p:cNvPr>
          <p:cNvSpPr/>
          <p:nvPr/>
        </p:nvSpPr>
        <p:spPr>
          <a:xfrm>
            <a:off x="8370236" y="3142843"/>
            <a:ext cx="35807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B59CE0DE-9C56-45F1-9375-2A3EA0DDB00C}"/>
              </a:ext>
            </a:extLst>
          </p:cNvPr>
          <p:cNvGrpSpPr/>
          <p:nvPr/>
        </p:nvGrpSpPr>
        <p:grpSpPr>
          <a:xfrm>
            <a:off x="8067759" y="644411"/>
            <a:ext cx="4150205" cy="2261934"/>
            <a:chOff x="-2146169" y="6434927"/>
            <a:chExt cx="4150205" cy="2261934"/>
          </a:xfrm>
        </p:grpSpPr>
        <p:sp>
          <p:nvSpPr>
            <p:cNvPr id="21" name="TextBox 20">
              <a:extLst>
                <a:ext uri="{FF2B5EF4-FFF2-40B4-BE49-F238E27FC236}">
                  <a16:creationId xmlns:a16="http://schemas.microsoft.com/office/drawing/2014/main" id="{ABB65844-7A60-45E3-8E02-F65165624CE5}"/>
                </a:ext>
              </a:extLst>
            </p:cNvPr>
            <p:cNvSpPr txBox="1"/>
            <p:nvPr/>
          </p:nvSpPr>
          <p:spPr>
            <a:xfrm>
              <a:off x="-2146169" y="7188756"/>
              <a:ext cx="4150205" cy="1508105"/>
            </a:xfrm>
            <a:prstGeom prst="rect">
              <a:avLst/>
            </a:prstGeom>
            <a:noFill/>
          </p:spPr>
          <p:txBody>
            <a:bodyPr wrap="square" rtlCol="0">
              <a:spAutoFit/>
            </a:bodyPr>
            <a:lstStyle/>
            <a:p>
              <a:pPr lvl="0" algn="ctr">
                <a:defRPr/>
              </a:pPr>
              <a:r>
                <a:rPr lang="en-US" sz="2300" dirty="0">
                  <a:solidFill>
                    <a:srgbClr val="7030A0"/>
                  </a:solidFill>
                  <a:latin typeface="Corbel" panose="020B0503020204020204" pitchFamily="34" charset="0"/>
                  <a:cs typeface="Cordia New" panose="020B0502040204020203" pitchFamily="34" charset="-34"/>
                </a:rPr>
                <a:t>So how might a language that allows you to customize methods for individual objects determine which method to call?</a:t>
              </a:r>
              <a:endParaRPr lang="en-US" sz="2300" dirty="0">
                <a:latin typeface="Corbel" panose="020B0503020204020204" pitchFamily="34" charset="0"/>
                <a:cs typeface="Cordia New" panose="020B0502040204020203" pitchFamily="34" charset="-34"/>
              </a:endParaRPr>
            </a:p>
          </p:txBody>
        </p:sp>
        <p:pic>
          <p:nvPicPr>
            <p:cNvPr id="22" name="Picture 21" descr="Shape&#10;&#10;Description automatically generated with low confidence">
              <a:extLst>
                <a:ext uri="{FF2B5EF4-FFF2-40B4-BE49-F238E27FC236}">
                  <a16:creationId xmlns:a16="http://schemas.microsoft.com/office/drawing/2014/main" id="{0CD3116A-E2CC-4313-AC4E-F3E321C3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06" y="6434927"/>
              <a:ext cx="744434" cy="744434"/>
            </a:xfrm>
            <a:prstGeom prst="rect">
              <a:avLst/>
            </a:prstGeom>
            <a:ln>
              <a:noFill/>
            </a:ln>
            <a:effectLst>
              <a:outerShdw blurRad="292100" dist="139700" dir="2700000" algn="tl" rotWithShape="0">
                <a:srgbClr val="333333">
                  <a:alpha val="65000"/>
                </a:srgbClr>
              </a:outerShdw>
            </a:effectLst>
          </p:spPr>
        </p:pic>
      </p:grpSp>
      <p:sp>
        <p:nvSpPr>
          <p:cNvPr id="23" name="TextBox 22">
            <a:extLst>
              <a:ext uri="{FF2B5EF4-FFF2-40B4-BE49-F238E27FC236}">
                <a16:creationId xmlns:a16="http://schemas.microsoft.com/office/drawing/2014/main" id="{E454E349-0087-40F6-B7F1-D536A5E1B4B6}"/>
              </a:ext>
            </a:extLst>
          </p:cNvPr>
          <p:cNvSpPr txBox="1"/>
          <p:nvPr/>
        </p:nvSpPr>
        <p:spPr>
          <a:xfrm>
            <a:off x="8255011" y="3185734"/>
            <a:ext cx="3695414" cy="707886"/>
          </a:xfrm>
          <a:prstGeom prst="rect">
            <a:avLst/>
          </a:prstGeom>
          <a:noFill/>
        </p:spPr>
        <p:txBody>
          <a:bodyPr wrap="square" rtlCol="0">
            <a:spAutoFit/>
          </a:bodyPr>
          <a:lstStyle/>
          <a:p>
            <a:pPr algn="ctr"/>
            <a:r>
              <a:rPr lang="en-US" sz="2000" dirty="0">
                <a:latin typeface="+mj-lt"/>
                <a:cs typeface="Times New Roman" pitchFamily="18" charset="0"/>
              </a:rPr>
              <a:t>Answer: The language stores a unique </a:t>
            </a:r>
            <a:r>
              <a:rPr lang="en-US" sz="2000" dirty="0" err="1">
                <a:latin typeface="+mj-lt"/>
                <a:cs typeface="Times New Roman" pitchFamily="18" charset="0"/>
              </a:rPr>
              <a:t>vtable</a:t>
            </a:r>
            <a:r>
              <a:rPr lang="en-US" sz="2000" dirty="0">
                <a:latin typeface="+mj-lt"/>
                <a:cs typeface="Times New Roman" pitchFamily="18" charset="0"/>
              </a:rPr>
              <a:t> in every object!</a:t>
            </a:r>
          </a:p>
        </p:txBody>
      </p:sp>
      <p:cxnSp>
        <p:nvCxnSpPr>
          <p:cNvPr id="24" name="Straight Arrow Connector 23">
            <a:extLst>
              <a:ext uri="{FF2B5EF4-FFF2-40B4-BE49-F238E27FC236}">
                <a16:creationId xmlns:a16="http://schemas.microsoft.com/office/drawing/2014/main" id="{47649761-763D-4EA0-A667-91CF33FF698E}"/>
              </a:ext>
            </a:extLst>
          </p:cNvPr>
          <p:cNvCxnSpPr/>
          <p:nvPr/>
        </p:nvCxnSpPr>
        <p:spPr>
          <a:xfrm>
            <a:off x="-107964" y="22667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AA581D-72CC-404C-ACA8-83F7E80B5D78}"/>
              </a:ext>
            </a:extLst>
          </p:cNvPr>
          <p:cNvCxnSpPr/>
          <p:nvPr/>
        </p:nvCxnSpPr>
        <p:spPr>
          <a:xfrm>
            <a:off x="-107964" y="43674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317870-E8D0-4B30-BFFC-953AF1C7B3D9}"/>
              </a:ext>
            </a:extLst>
          </p:cNvPr>
          <p:cNvCxnSpPr>
            <a:cxnSpLocks/>
          </p:cNvCxnSpPr>
          <p:nvPr/>
        </p:nvCxnSpPr>
        <p:spPr>
          <a:xfrm flipH="1" flipV="1">
            <a:off x="2412362" y="2926999"/>
            <a:ext cx="8259926" cy="16218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D0D4924F-D004-4968-8D2E-3121DF2E1484}"/>
              </a:ext>
            </a:extLst>
          </p:cNvPr>
          <p:cNvGrpSpPr/>
          <p:nvPr/>
        </p:nvGrpSpPr>
        <p:grpSpPr>
          <a:xfrm>
            <a:off x="8816630" y="5353242"/>
            <a:ext cx="2427270" cy="1314292"/>
            <a:chOff x="3434564" y="5045990"/>
            <a:chExt cx="2427270" cy="1314292"/>
          </a:xfrm>
        </p:grpSpPr>
        <p:grpSp>
          <p:nvGrpSpPr>
            <p:cNvPr id="62" name="Group 27">
              <a:extLst>
                <a:ext uri="{FF2B5EF4-FFF2-40B4-BE49-F238E27FC236}">
                  <a16:creationId xmlns:a16="http://schemas.microsoft.com/office/drawing/2014/main" id="{A4AFF320-8127-479A-BE0F-8D074A030E55}"/>
                </a:ext>
              </a:extLst>
            </p:cNvPr>
            <p:cNvGrpSpPr>
              <a:grpSpLocks/>
            </p:cNvGrpSpPr>
            <p:nvPr/>
          </p:nvGrpSpPr>
          <p:grpSpPr bwMode="auto">
            <a:xfrm>
              <a:off x="3434564" y="5045990"/>
              <a:ext cx="2427270" cy="1314292"/>
              <a:chOff x="914" y="1853"/>
              <a:chExt cx="1529" cy="750"/>
            </a:xfrm>
          </p:grpSpPr>
          <p:sp>
            <p:nvSpPr>
              <p:cNvPr id="71" name="Rectangle 15">
                <a:extLst>
                  <a:ext uri="{FF2B5EF4-FFF2-40B4-BE49-F238E27FC236}">
                    <a16:creationId xmlns:a16="http://schemas.microsoft.com/office/drawing/2014/main" id="{5F12EDBE-A950-44A5-9990-AC8DEC9A68C0}"/>
                  </a:ext>
                </a:extLst>
              </p:cNvPr>
              <p:cNvSpPr>
                <a:spLocks noChangeArrowheads="1"/>
              </p:cNvSpPr>
              <p:nvPr/>
            </p:nvSpPr>
            <p:spPr bwMode="auto">
              <a:xfrm>
                <a:off x="1234" y="1906"/>
                <a:ext cx="1209" cy="697"/>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72" name="Text Box 16">
                <a:extLst>
                  <a:ext uri="{FF2B5EF4-FFF2-40B4-BE49-F238E27FC236}">
                    <a16:creationId xmlns:a16="http://schemas.microsoft.com/office/drawing/2014/main" id="{85A4B7A6-D734-43C5-A2DE-F497559C8AF8}"/>
                  </a:ext>
                </a:extLst>
              </p:cNvPr>
              <p:cNvSpPr txBox="1">
                <a:spLocks noChangeArrowheads="1"/>
              </p:cNvSpPr>
              <p:nvPr/>
            </p:nvSpPr>
            <p:spPr bwMode="auto">
              <a:xfrm>
                <a:off x="914" y="1853"/>
                <a:ext cx="35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bird</a:t>
                </a:r>
              </a:p>
            </p:txBody>
          </p:sp>
          <p:grpSp>
            <p:nvGrpSpPr>
              <p:cNvPr id="73" name="Group 24">
                <a:extLst>
                  <a:ext uri="{FF2B5EF4-FFF2-40B4-BE49-F238E27FC236}">
                    <a16:creationId xmlns:a16="http://schemas.microsoft.com/office/drawing/2014/main" id="{77FF6290-19D0-430E-87C8-D356CC52813D}"/>
                  </a:ext>
                </a:extLst>
              </p:cNvPr>
              <p:cNvGrpSpPr>
                <a:grpSpLocks/>
              </p:cNvGrpSpPr>
              <p:nvPr/>
            </p:nvGrpSpPr>
            <p:grpSpPr bwMode="auto">
              <a:xfrm>
                <a:off x="1220" y="2372"/>
                <a:ext cx="1174" cy="211"/>
                <a:chOff x="-783" y="2612"/>
                <a:chExt cx="1174" cy="211"/>
              </a:xfrm>
            </p:grpSpPr>
            <p:sp>
              <p:nvSpPr>
                <p:cNvPr id="74" name="Text Box 25">
                  <a:extLst>
                    <a:ext uri="{FF2B5EF4-FFF2-40B4-BE49-F238E27FC236}">
                      <a16:creationId xmlns:a16="http://schemas.microsoft.com/office/drawing/2014/main" id="{5955B2ED-FC8C-4B2E-9ABD-E109D8B6E87B}"/>
                    </a:ext>
                  </a:extLst>
                </p:cNvPr>
                <p:cNvSpPr txBox="1">
                  <a:spLocks noChangeArrowheads="1"/>
                </p:cNvSpPr>
                <p:nvPr/>
              </p:nvSpPr>
              <p:spPr bwMode="auto">
                <a:xfrm>
                  <a:off x="-783" y="2612"/>
                  <a:ext cx="458"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name</a:t>
                  </a:r>
                </a:p>
              </p:txBody>
            </p:sp>
            <p:sp>
              <p:nvSpPr>
                <p:cNvPr id="75" name="Rectangle 26">
                  <a:extLst>
                    <a:ext uri="{FF2B5EF4-FFF2-40B4-BE49-F238E27FC236}">
                      <a16:creationId xmlns:a16="http://schemas.microsoft.com/office/drawing/2014/main" id="{794F2EC2-C104-4546-BA5D-C9E8546111BD}"/>
                    </a:ext>
                  </a:extLst>
                </p:cNvPr>
                <p:cNvSpPr>
                  <a:spLocks noChangeArrowheads="1"/>
                </p:cNvSpPr>
                <p:nvPr/>
              </p:nvSpPr>
              <p:spPr bwMode="auto">
                <a:xfrm>
                  <a:off x="-359" y="2656"/>
                  <a:ext cx="75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r>
                    <a:rPr lang="en-US" dirty="0"/>
                    <a:t>"Alan Kay"</a:t>
                  </a:r>
                </a:p>
              </p:txBody>
            </p:sp>
          </p:grpSp>
        </p:grpSp>
        <p:grpSp>
          <p:nvGrpSpPr>
            <p:cNvPr id="63" name="Group 62">
              <a:extLst>
                <a:ext uri="{FF2B5EF4-FFF2-40B4-BE49-F238E27FC236}">
                  <a16:creationId xmlns:a16="http://schemas.microsoft.com/office/drawing/2014/main" id="{1A01E7E7-7BC4-4873-84DD-4AD06F7B9E9B}"/>
                </a:ext>
              </a:extLst>
            </p:cNvPr>
            <p:cNvGrpSpPr/>
            <p:nvPr/>
          </p:nvGrpSpPr>
          <p:grpSpPr>
            <a:xfrm>
              <a:off x="4410080" y="5100492"/>
              <a:ext cx="1004888" cy="806884"/>
              <a:chOff x="3796648" y="1914834"/>
              <a:chExt cx="1004888" cy="806884"/>
            </a:xfrm>
          </p:grpSpPr>
          <p:grpSp>
            <p:nvGrpSpPr>
              <p:cNvPr id="64" name="Group 44">
                <a:extLst>
                  <a:ext uri="{FF2B5EF4-FFF2-40B4-BE49-F238E27FC236}">
                    <a16:creationId xmlns:a16="http://schemas.microsoft.com/office/drawing/2014/main" id="{916B67D9-431C-4E41-9DC2-CA2B981A8ACC}"/>
                  </a:ext>
                </a:extLst>
              </p:cNvPr>
              <p:cNvGrpSpPr>
                <a:grpSpLocks/>
              </p:cNvGrpSpPr>
              <p:nvPr/>
            </p:nvGrpSpPr>
            <p:grpSpPr bwMode="auto">
              <a:xfrm>
                <a:off x="3796648" y="2256580"/>
                <a:ext cx="1004888" cy="465138"/>
                <a:chOff x="1457" y="1777"/>
                <a:chExt cx="633" cy="293"/>
              </a:xfrm>
            </p:grpSpPr>
            <p:sp>
              <p:nvSpPr>
                <p:cNvPr id="66" name="Rectangle 43">
                  <a:extLst>
                    <a:ext uri="{FF2B5EF4-FFF2-40B4-BE49-F238E27FC236}">
                      <a16:creationId xmlns:a16="http://schemas.microsoft.com/office/drawing/2014/main" id="{CEE9213D-7E87-461C-852A-DB89D7AB8CF3}"/>
                    </a:ext>
                  </a:extLst>
                </p:cNvPr>
                <p:cNvSpPr>
                  <a:spLocks noChangeArrowheads="1"/>
                </p:cNvSpPr>
                <p:nvPr/>
              </p:nvSpPr>
              <p:spPr bwMode="auto">
                <a:xfrm>
                  <a:off x="1457" y="1777"/>
                  <a:ext cx="633" cy="29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68" name="Group 34">
                  <a:extLst>
                    <a:ext uri="{FF2B5EF4-FFF2-40B4-BE49-F238E27FC236}">
                      <a16:creationId xmlns:a16="http://schemas.microsoft.com/office/drawing/2014/main" id="{D7216FD2-DC2E-4EAB-B95A-C5250FABFC17}"/>
                    </a:ext>
                  </a:extLst>
                </p:cNvPr>
                <p:cNvGrpSpPr>
                  <a:grpSpLocks/>
                </p:cNvGrpSpPr>
                <p:nvPr/>
              </p:nvGrpSpPr>
              <p:grpSpPr bwMode="auto">
                <a:xfrm>
                  <a:off x="1463" y="1780"/>
                  <a:ext cx="577" cy="233"/>
                  <a:chOff x="-968" y="2573"/>
                  <a:chExt cx="577" cy="273"/>
                </a:xfrm>
              </p:grpSpPr>
              <p:sp>
                <p:nvSpPr>
                  <p:cNvPr id="69" name="Text Box 35">
                    <a:extLst>
                      <a:ext uri="{FF2B5EF4-FFF2-40B4-BE49-F238E27FC236}">
                        <a16:creationId xmlns:a16="http://schemas.microsoft.com/office/drawing/2014/main" id="{F7DA41D3-9796-48AE-9571-C0C2E154D62E}"/>
                      </a:ext>
                    </a:extLst>
                  </p:cNvPr>
                  <p:cNvSpPr txBox="1">
                    <a:spLocks noChangeArrowheads="1"/>
                  </p:cNvSpPr>
                  <p:nvPr/>
                </p:nvSpPr>
                <p:spPr bwMode="auto">
                  <a:xfrm>
                    <a:off x="-968" y="2573"/>
                    <a:ext cx="577"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talk</a:t>
                    </a:r>
                    <a:r>
                      <a:rPr lang="en-US" dirty="0"/>
                      <a:t>        </a:t>
                    </a:r>
                  </a:p>
                </p:txBody>
              </p:sp>
              <p:sp>
                <p:nvSpPr>
                  <p:cNvPr id="70" name="Rectangle 36">
                    <a:extLst>
                      <a:ext uri="{FF2B5EF4-FFF2-40B4-BE49-F238E27FC236}">
                        <a16:creationId xmlns:a16="http://schemas.microsoft.com/office/drawing/2014/main" id="{F49F81B7-BCCE-4231-A856-EA4017C6252E}"/>
                      </a:ext>
                    </a:extLst>
                  </p:cNvPr>
                  <p:cNvSpPr>
                    <a:spLocks noChangeArrowheads="1"/>
                  </p:cNvSpPr>
                  <p:nvPr/>
                </p:nvSpPr>
                <p:spPr bwMode="auto">
                  <a:xfrm>
                    <a:off x="-658" y="2634"/>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5" name="TextBox 64">
                <a:extLst>
                  <a:ext uri="{FF2B5EF4-FFF2-40B4-BE49-F238E27FC236}">
                    <a16:creationId xmlns:a16="http://schemas.microsoft.com/office/drawing/2014/main" id="{E7E3FAF5-A0A8-4A13-8F37-1C6DD6F884FE}"/>
                  </a:ext>
                </a:extLst>
              </p:cNvPr>
              <p:cNvSpPr txBox="1"/>
              <p:nvPr/>
            </p:nvSpPr>
            <p:spPr>
              <a:xfrm>
                <a:off x="3839662" y="1914834"/>
                <a:ext cx="866525" cy="400110"/>
              </a:xfrm>
              <a:prstGeom prst="rect">
                <a:avLst/>
              </a:prstGeom>
              <a:noFill/>
            </p:spPr>
            <p:txBody>
              <a:bodyPr wrap="square" rtlCol="0">
                <a:spAutoFit/>
              </a:bodyPr>
              <a:lstStyle/>
              <a:p>
                <a:pPr algn="r"/>
                <a:r>
                  <a:rPr lang="en-US" sz="2000" dirty="0" err="1">
                    <a:latin typeface="+mj-lt"/>
                    <a:cs typeface="Times New Roman" pitchFamily="18" charset="0"/>
                  </a:rPr>
                  <a:t>vtable</a:t>
                </a:r>
                <a:endParaRPr lang="en-US" sz="2000" dirty="0">
                  <a:latin typeface="+mj-lt"/>
                  <a:cs typeface="Times New Roman" pitchFamily="18" charset="0"/>
                </a:endParaRPr>
              </a:p>
            </p:txBody>
          </p:sp>
        </p:grpSp>
      </p:grpSp>
      <p:cxnSp>
        <p:nvCxnSpPr>
          <p:cNvPr id="76" name="Straight Arrow Connector 75">
            <a:extLst>
              <a:ext uri="{FF2B5EF4-FFF2-40B4-BE49-F238E27FC236}">
                <a16:creationId xmlns:a16="http://schemas.microsoft.com/office/drawing/2014/main" id="{F3CB8009-A37D-4C64-AF2C-282AA34AA31D}"/>
              </a:ext>
            </a:extLst>
          </p:cNvPr>
          <p:cNvCxnSpPr>
            <a:cxnSpLocks/>
          </p:cNvCxnSpPr>
          <p:nvPr/>
        </p:nvCxnSpPr>
        <p:spPr>
          <a:xfrm flipH="1" flipV="1">
            <a:off x="2410854" y="4995711"/>
            <a:ext cx="8057469" cy="93302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9741736-4C6B-43C1-9458-EE46EAA8469E}"/>
              </a:ext>
            </a:extLst>
          </p:cNvPr>
          <p:cNvCxnSpPr/>
          <p:nvPr/>
        </p:nvCxnSpPr>
        <p:spPr>
          <a:xfrm>
            <a:off x="-104178" y="56229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7A29177-9C00-4C60-854A-C93943888EE3}"/>
              </a:ext>
            </a:extLst>
          </p:cNvPr>
          <p:cNvCxnSpPr/>
          <p:nvPr/>
        </p:nvCxnSpPr>
        <p:spPr>
          <a:xfrm>
            <a:off x="-105464" y="12814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3CADEAC-0C12-4FE2-B89F-BF60B0FE7E22}"/>
              </a:ext>
            </a:extLst>
          </p:cNvPr>
          <p:cNvCxnSpPr>
            <a:cxnSpLocks/>
          </p:cNvCxnSpPr>
          <p:nvPr/>
        </p:nvCxnSpPr>
        <p:spPr>
          <a:xfrm flipH="1" flipV="1">
            <a:off x="2706440" y="3184318"/>
            <a:ext cx="7994183" cy="161343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B1593E7-266E-4F72-A82A-7C7F33C0F971}"/>
              </a:ext>
            </a:extLst>
          </p:cNvPr>
          <p:cNvCxnSpPr/>
          <p:nvPr/>
        </p:nvCxnSpPr>
        <p:spPr>
          <a:xfrm>
            <a:off x="125050" y="15578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1220A2A-19AD-4FB8-B541-9C2363972150}"/>
              </a:ext>
            </a:extLst>
          </p:cNvPr>
          <p:cNvCxnSpPr/>
          <p:nvPr/>
        </p:nvCxnSpPr>
        <p:spPr>
          <a:xfrm>
            <a:off x="2492229" y="28268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EB935E7-6FA6-43CB-8132-E07C4A7D3D22}"/>
              </a:ext>
            </a:extLst>
          </p:cNvPr>
          <p:cNvCxnSpPr/>
          <p:nvPr/>
        </p:nvCxnSpPr>
        <p:spPr>
          <a:xfrm>
            <a:off x="-86361" y="18397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45B47F6-5490-4530-878F-1B6C71B8C64E}"/>
              </a:ext>
            </a:extLst>
          </p:cNvPr>
          <p:cNvCxnSpPr/>
          <p:nvPr/>
        </p:nvCxnSpPr>
        <p:spPr>
          <a:xfrm>
            <a:off x="-107964" y="59287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EFB92CC-DA57-47F9-BF67-B7819A7563F0}"/>
              </a:ext>
            </a:extLst>
          </p:cNvPr>
          <p:cNvCxnSpPr/>
          <p:nvPr/>
        </p:nvCxnSpPr>
        <p:spPr>
          <a:xfrm>
            <a:off x="637188" y="33746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49D57ED-E95D-40AB-BE99-C1461B0AA1A2}"/>
              </a:ext>
            </a:extLst>
          </p:cNvPr>
          <p:cNvCxnSpPr>
            <a:cxnSpLocks/>
          </p:cNvCxnSpPr>
          <p:nvPr/>
        </p:nvCxnSpPr>
        <p:spPr>
          <a:xfrm flipH="1" flipV="1">
            <a:off x="3354332" y="3482991"/>
            <a:ext cx="7317718" cy="10632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495F417-1041-42CE-902D-50274C1CC849}"/>
              </a:ext>
            </a:extLst>
          </p:cNvPr>
          <p:cNvCxnSpPr/>
          <p:nvPr/>
        </p:nvCxnSpPr>
        <p:spPr>
          <a:xfrm>
            <a:off x="-111793" y="618222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06A48DC-712C-4351-82A0-E1AF3DBAE72A}"/>
              </a:ext>
            </a:extLst>
          </p:cNvPr>
          <p:cNvCxnSpPr/>
          <p:nvPr/>
        </p:nvCxnSpPr>
        <p:spPr>
          <a:xfrm>
            <a:off x="-111793" y="127704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2875B4D-1791-497C-AE13-1DE0F9B98EAF}"/>
              </a:ext>
            </a:extLst>
          </p:cNvPr>
          <p:cNvCxnSpPr/>
          <p:nvPr/>
        </p:nvCxnSpPr>
        <p:spPr>
          <a:xfrm>
            <a:off x="99515" y="15628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93266C4-AC63-48A9-8BB6-697FBD8D3FA1}"/>
              </a:ext>
            </a:extLst>
          </p:cNvPr>
          <p:cNvCxnSpPr/>
          <p:nvPr/>
        </p:nvCxnSpPr>
        <p:spPr>
          <a:xfrm>
            <a:off x="4176084" y="33774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9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8"/>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right)">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right)">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right)">
                                      <p:cBhvr>
                                        <p:cTn id="58" dur="500"/>
                                        <p:tgtEl>
                                          <p:spTgt spid="7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7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6" presetClass="emph" presetSubtype="0" repeatCount="3000" fill="hold" nodeType="clickEffect">
                                  <p:stCondLst>
                                    <p:cond delay="0"/>
                                  </p:stCondLst>
                                  <p:childTnLst>
                                    <p:animEffect transition="out" filter="fade">
                                      <p:cBhvr>
                                        <p:cTn id="86" dur="500" tmFilter="0, 0; .2, .5; .8, .5; 1, 0"/>
                                        <p:tgtEl>
                                          <p:spTgt spid="60"/>
                                        </p:tgtEl>
                                      </p:cBhvr>
                                    </p:animEffect>
                                    <p:animScale>
                                      <p:cBhvr>
                                        <p:cTn id="87" dur="250" autoRev="1" fill="hold"/>
                                        <p:tgtEl>
                                          <p:spTgt spid="60"/>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8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9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9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9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9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9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9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60"/>
                                        </p:tgtEl>
                                      </p:cBhvr>
                                    </p:animEffect>
                                    <p:set>
                                      <p:cBhvr>
                                        <p:cTn id="124" dur="1" fill="hold">
                                          <p:stCondLst>
                                            <p:cond delay="499"/>
                                          </p:stCondLst>
                                        </p:cTn>
                                        <p:tgtEl>
                                          <p:spTgt spid="60"/>
                                        </p:tgtEl>
                                        <p:attrNameLst>
                                          <p:attrName>style.visibility</p:attrName>
                                        </p:attrNameLst>
                                      </p:cBhvr>
                                      <p:to>
                                        <p:strVal val="hidden"/>
                                      </p:to>
                                    </p:set>
                                  </p:childTnLst>
                                </p:cTn>
                              </p:par>
                              <p:par>
                                <p:cTn id="125" presetID="22" presetClass="entr" presetSubtype="2" fill="hold" nodeType="withEffect">
                                  <p:stCondLst>
                                    <p:cond delay="0"/>
                                  </p:stCondLst>
                                  <p:childTnLst>
                                    <p:set>
                                      <p:cBhvr>
                                        <p:cTn id="126" dur="1" fill="hold">
                                          <p:stCondLst>
                                            <p:cond delay="0"/>
                                          </p:stCondLst>
                                        </p:cTn>
                                        <p:tgtEl>
                                          <p:spTgt spid="94"/>
                                        </p:tgtEl>
                                        <p:attrNameLst>
                                          <p:attrName>style.visibility</p:attrName>
                                        </p:attrNameLst>
                                      </p:cBhvr>
                                      <p:to>
                                        <p:strVal val="visible"/>
                                      </p:to>
                                    </p:set>
                                    <p:animEffect transition="in" filter="wipe(right)">
                                      <p:cBhvr>
                                        <p:cTn id="127" dur="500"/>
                                        <p:tgtEl>
                                          <p:spTgt spid="94"/>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9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9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97"/>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98"/>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98"/>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99"/>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6" presetClass="emph" presetSubtype="0" repeatCount="3000" fill="hold" nodeType="clickEffect">
                                  <p:stCondLst>
                                    <p:cond delay="0"/>
                                  </p:stCondLst>
                                  <p:childTnLst>
                                    <p:animEffect transition="out" filter="fade">
                                      <p:cBhvr>
                                        <p:cTn id="155" dur="500" tmFilter="0, 0; .2, .5; .8, .5; 1, 0"/>
                                        <p:tgtEl>
                                          <p:spTgt spid="94"/>
                                        </p:tgtEl>
                                      </p:cBhvr>
                                    </p:animEffect>
                                    <p:animScale>
                                      <p:cBhvr>
                                        <p:cTn id="156" dur="250" autoRev="1" fill="hold"/>
                                        <p:tgtEl>
                                          <p:spTgt spid="94"/>
                                        </p:tgtEl>
                                      </p:cBhvr>
                                      <p:by x="105000" y="105000"/>
                                    </p:animScale>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99"/>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0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nodeType="clickEffect">
                                  <p:stCondLst>
                                    <p:cond delay="0"/>
                                  </p:stCondLst>
                                  <p:childTnLst>
                                    <p:set>
                                      <p:cBhvr>
                                        <p:cTn id="168"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176132" y="65246"/>
            <a:ext cx="10477500" cy="1143000"/>
          </a:xfrm>
        </p:spPr>
        <p:txBody>
          <a:bodyPr>
            <a:normAutofit/>
          </a:bodyPr>
          <a:lstStyle/>
          <a:p>
            <a:r>
              <a:rPr lang="en-US" dirty="0"/>
              <a:t>Dynamic Dispatch</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410210" y="2221981"/>
            <a:ext cx="952583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What is the difference between subtype polymorphism and dynamic dispatch?</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3000562" y="11678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3446049" y="6191628"/>
            <a:ext cx="558128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3448300" y="6198100"/>
            <a:ext cx="558336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5437103" y="3646929"/>
            <a:ext cx="1472045" cy="1143000"/>
          </a:xfrm>
          <a:prstGeom prst="rect">
            <a:avLst/>
          </a:prstGeom>
        </p:spPr>
      </p:pic>
      <p:sp>
        <p:nvSpPr>
          <p:cNvPr id="11" name="Text Box 26">
            <a:extLst>
              <a:ext uri="{FF2B5EF4-FFF2-40B4-BE49-F238E27FC236}">
                <a16:creationId xmlns:a16="http://schemas.microsoft.com/office/drawing/2014/main" id="{63DB9B1D-AD41-4182-B9A7-52582FAD109A}"/>
              </a:ext>
            </a:extLst>
          </p:cNvPr>
          <p:cNvSpPr txBox="1">
            <a:spLocks noChangeArrowheads="1"/>
          </p:cNvSpPr>
          <p:nvPr/>
        </p:nvSpPr>
        <p:spPr bwMode="auto">
          <a:xfrm>
            <a:off x="458709" y="4831384"/>
            <a:ext cx="11088463"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Is dynamic dispatch slower, faster, or the same speed as static dispatch? Why?</a:t>
            </a:r>
          </a:p>
        </p:txBody>
      </p:sp>
    </p:spTree>
    <p:extLst>
      <p:ext uri="{BB962C8B-B14F-4D97-AF65-F5344CB8AC3E}">
        <p14:creationId xmlns:p14="http://schemas.microsoft.com/office/powerpoint/2010/main" val="148766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230601"/>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Dynamic Dispatch</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28" y="175846"/>
              <a:ext cx="645420" cy="742444"/>
            </a:xfrm>
            <a:prstGeom prst="rect">
              <a:avLst/>
            </a:prstGeom>
            <a:ln>
              <a:noFill/>
            </a:ln>
            <a:effectLst>
              <a:outerShdw blurRad="292100" dist="139700" dir="2700000" algn="tl" rotWithShape="0">
                <a:srgbClr val="333333">
                  <a:alpha val="65000"/>
                </a:srgbClr>
              </a:outerShdw>
            </a:effectLst>
          </p:spPr>
        </p:pic>
      </p:grpSp>
      <p:sp>
        <p:nvSpPr>
          <p:cNvPr id="33" name="Rectangle 32">
            <a:extLst>
              <a:ext uri="{FF2B5EF4-FFF2-40B4-BE49-F238E27FC236}">
                <a16:creationId xmlns:a16="http://schemas.microsoft.com/office/drawing/2014/main" id="{E15F5E68-8463-4752-8FCC-6973E8D8C417}"/>
              </a:ext>
            </a:extLst>
          </p:cNvPr>
          <p:cNvSpPr/>
          <p:nvPr/>
        </p:nvSpPr>
        <p:spPr>
          <a:xfrm>
            <a:off x="159559" y="721895"/>
            <a:ext cx="4567102" cy="60639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onsolas" panose="020B0609020204030204" pitchFamily="49" charset="0"/>
            </a:endParaRPr>
          </a:p>
        </p:txBody>
      </p:sp>
      <p:sp>
        <p:nvSpPr>
          <p:cNvPr id="23" name="Text Box 8">
            <a:extLst>
              <a:ext uri="{FF2B5EF4-FFF2-40B4-BE49-F238E27FC236}">
                <a16:creationId xmlns:a16="http://schemas.microsoft.com/office/drawing/2014/main" id="{CDF5A1BD-BC70-40DF-AA79-E8ECD2CAC7C4}"/>
              </a:ext>
            </a:extLst>
          </p:cNvPr>
          <p:cNvSpPr txBox="1">
            <a:spLocks noChangeArrowheads="1"/>
          </p:cNvSpPr>
          <p:nvPr/>
        </p:nvSpPr>
        <p:spPr bwMode="auto">
          <a:xfrm>
            <a:off x="6368529" y="868028"/>
            <a:ext cx="4573361" cy="4616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Consider the following classes...</a:t>
            </a:r>
          </a:p>
        </p:txBody>
      </p:sp>
      <p:sp>
        <p:nvSpPr>
          <p:cNvPr id="24" name="Text Box 8">
            <a:extLst>
              <a:ext uri="{FF2B5EF4-FFF2-40B4-BE49-F238E27FC236}">
                <a16:creationId xmlns:a16="http://schemas.microsoft.com/office/drawing/2014/main" id="{50B0C75C-1FCA-4627-A7D0-F70E43486D60}"/>
              </a:ext>
            </a:extLst>
          </p:cNvPr>
          <p:cNvSpPr txBox="1">
            <a:spLocks noChangeArrowheads="1"/>
          </p:cNvSpPr>
          <p:nvPr/>
        </p:nvSpPr>
        <p:spPr bwMode="auto">
          <a:xfrm>
            <a:off x="6225258" y="1342618"/>
            <a:ext cx="4573361" cy="4616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And this program that uses them...</a:t>
            </a:r>
          </a:p>
        </p:txBody>
      </p:sp>
      <p:grpSp>
        <p:nvGrpSpPr>
          <p:cNvPr id="28" name="Group 27">
            <a:extLst>
              <a:ext uri="{FF2B5EF4-FFF2-40B4-BE49-F238E27FC236}">
                <a16:creationId xmlns:a16="http://schemas.microsoft.com/office/drawing/2014/main" id="{06F6D037-AAF6-4912-8C87-C2CA3C44B48F}"/>
              </a:ext>
            </a:extLst>
          </p:cNvPr>
          <p:cNvGrpSpPr/>
          <p:nvPr/>
        </p:nvGrpSpPr>
        <p:grpSpPr>
          <a:xfrm>
            <a:off x="226944" y="712551"/>
            <a:ext cx="4552949" cy="2346425"/>
            <a:chOff x="202408" y="83124"/>
            <a:chExt cx="4552949" cy="2346425"/>
          </a:xfrm>
          <a:noFill/>
        </p:grpSpPr>
        <p:sp>
          <p:nvSpPr>
            <p:cNvPr id="32" name="Rectangle 2">
              <a:extLst>
                <a:ext uri="{FF2B5EF4-FFF2-40B4-BE49-F238E27FC236}">
                  <a16:creationId xmlns:a16="http://schemas.microsoft.com/office/drawing/2014/main" id="{15F73AA8-C33E-4ECE-B022-D6DC5EFF99F0}"/>
                </a:ext>
              </a:extLst>
            </p:cNvPr>
            <p:cNvSpPr>
              <a:spLocks noChangeArrowheads="1"/>
            </p:cNvSpPr>
            <p:nvPr/>
          </p:nvSpPr>
          <p:spPr bwMode="auto">
            <a:xfrm>
              <a:off x="202408" y="121225"/>
              <a:ext cx="4552949" cy="2308324"/>
            </a:xfrm>
            <a:prstGeom prst="rect">
              <a:avLst/>
            </a:prstGeom>
            <a:grpFill/>
            <a:ln w="31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chemeClr val="bg1"/>
                </a:solidFill>
                <a:latin typeface="Consolas" panose="020B0609020204030204" pitchFamily="49" charset="0"/>
              </a:endParaRPr>
            </a:p>
          </p:txBody>
        </p:sp>
        <p:sp>
          <p:nvSpPr>
            <p:cNvPr id="34" name="Text Box 5">
              <a:extLst>
                <a:ext uri="{FF2B5EF4-FFF2-40B4-BE49-F238E27FC236}">
                  <a16:creationId xmlns:a16="http://schemas.microsoft.com/office/drawing/2014/main" id="{04D0F258-673A-4E92-B270-213398B9E990}"/>
                </a:ext>
              </a:extLst>
            </p:cNvPr>
            <p:cNvSpPr txBox="1">
              <a:spLocks noChangeArrowheads="1"/>
            </p:cNvSpPr>
            <p:nvPr/>
          </p:nvSpPr>
          <p:spPr bwMode="auto">
            <a:xfrm>
              <a:off x="210345" y="83124"/>
              <a:ext cx="3350597" cy="2308324"/>
            </a:xfrm>
            <a:prstGeom prst="rect">
              <a:avLst/>
            </a:prstGeom>
            <a:grpFill/>
            <a:ln w="31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chemeClr val="bg1"/>
                  </a:solidFill>
                  <a:latin typeface="Consolas" panose="020B0609020204030204" pitchFamily="49" charset="0"/>
                  <a:ea typeface="MS Mincho" pitchFamily="49" charset="-128"/>
                </a:rPr>
                <a:t>class Geek {</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public:</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  void </a:t>
              </a:r>
              <a:r>
                <a:rPr lang="en-US" dirty="0" err="1">
                  <a:solidFill>
                    <a:schemeClr val="bg1"/>
                  </a:solidFill>
                  <a:latin typeface="Consolas" panose="020B0609020204030204" pitchFamily="49" charset="0"/>
                  <a:ea typeface="MS Mincho" pitchFamily="49" charset="-128"/>
                </a:rPr>
                <a:t>tickleMe</a:t>
              </a:r>
              <a:r>
                <a:rPr lang="en-US" dirty="0">
                  <a:solidFill>
                    <a:schemeClr val="bg1"/>
                  </a:solidFill>
                  <a:latin typeface="Consolas" panose="020B0609020204030204" pitchFamily="49" charset="0"/>
                  <a:ea typeface="MS Mincho" pitchFamily="49" charset="-128"/>
                </a:rPr>
                <a:t>() { </a:t>
              </a:r>
            </a:p>
            <a:p>
              <a:pPr algn="l"/>
              <a:r>
                <a:rPr lang="en-US" dirty="0">
                  <a:solidFill>
                    <a:schemeClr val="bg1"/>
                  </a:solidFill>
                  <a:latin typeface="Consolas" panose="020B0609020204030204" pitchFamily="49" charset="0"/>
                  <a:ea typeface="MS Mincho" pitchFamily="49" charset="-128"/>
                </a:rPr>
                <a:t>    laugh(); </a:t>
              </a:r>
            </a:p>
            <a:p>
              <a:pPr algn="l"/>
              <a:r>
                <a:rPr lang="en-US" dirty="0">
                  <a:solidFill>
                    <a:schemeClr val="bg1"/>
                  </a:solidFill>
                  <a:latin typeface="Consolas" panose="020B0609020204030204" pitchFamily="49" charset="0"/>
                  <a:ea typeface="MS Mincho" pitchFamily="49" charset="-128"/>
                </a:rPr>
                <a:t>  }</a:t>
              </a:r>
            </a:p>
            <a:p>
              <a:pPr algn="l"/>
              <a:r>
                <a:rPr lang="en-US" dirty="0">
                  <a:solidFill>
                    <a:schemeClr val="bg1"/>
                  </a:solidFill>
                  <a:latin typeface="Consolas" panose="020B0609020204030204" pitchFamily="49" charset="0"/>
                  <a:ea typeface="MS Mincho" pitchFamily="49" charset="-128"/>
                </a:rPr>
                <a:t>  virtual void laugh()</a:t>
              </a:r>
            </a:p>
            <a:p>
              <a:pPr algn="l"/>
              <a:r>
                <a:rPr lang="en-US" dirty="0">
                  <a:solidFill>
                    <a:schemeClr val="bg1"/>
                  </a:solidFill>
                  <a:latin typeface="Consolas" panose="020B0609020204030204" pitchFamily="49" charset="0"/>
                  <a:ea typeface="MS Mincho" pitchFamily="49" charset="-128"/>
                </a:rPr>
                <a:t>    { </a:t>
              </a:r>
              <a:r>
                <a:rPr lang="en-US" dirty="0" err="1">
                  <a:solidFill>
                    <a:schemeClr val="bg1"/>
                  </a:solidFill>
                  <a:latin typeface="Consolas" panose="020B0609020204030204" pitchFamily="49" charset="0"/>
                  <a:ea typeface="MS Mincho" pitchFamily="49" charset="-128"/>
                </a:rPr>
                <a:t>cout</a:t>
              </a:r>
              <a:r>
                <a:rPr lang="en-US" dirty="0">
                  <a:solidFill>
                    <a:schemeClr val="bg1"/>
                  </a:solidFill>
                  <a:latin typeface="Consolas" panose="020B0609020204030204" pitchFamily="49" charset="0"/>
                  <a:ea typeface="MS Mincho" pitchFamily="49" charset="-128"/>
                </a:rPr>
                <a:t> &lt;&lt; “ha </a:t>
              </a:r>
              <a:r>
                <a:rPr lang="en-US" dirty="0" err="1">
                  <a:solidFill>
                    <a:schemeClr val="bg1"/>
                  </a:solidFill>
                  <a:latin typeface="Consolas" panose="020B0609020204030204" pitchFamily="49" charset="0"/>
                  <a:ea typeface="MS Mincho" pitchFamily="49" charset="-128"/>
                </a:rPr>
                <a:t>ha</a:t>
              </a:r>
              <a:r>
                <a:rPr lang="en-US" dirty="0">
                  <a:solidFill>
                    <a:schemeClr val="bg1"/>
                  </a:solidFill>
                  <a:latin typeface="Consolas" panose="020B0609020204030204" pitchFamily="49" charset="0"/>
                  <a:ea typeface="MS Mincho" pitchFamily="49" charset="-128"/>
                </a:rPr>
                <a:t>!”; }</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a:t>
              </a:r>
              <a:endParaRPr lang="en-US" dirty="0">
                <a:solidFill>
                  <a:schemeClr val="bg1"/>
                </a:solidFill>
                <a:latin typeface="Consolas" panose="020B0609020204030204" pitchFamily="49" charset="0"/>
              </a:endParaRPr>
            </a:p>
          </p:txBody>
        </p:sp>
      </p:grpSp>
      <p:sp>
        <p:nvSpPr>
          <p:cNvPr id="35" name="Text Box 6">
            <a:extLst>
              <a:ext uri="{FF2B5EF4-FFF2-40B4-BE49-F238E27FC236}">
                <a16:creationId xmlns:a16="http://schemas.microsoft.com/office/drawing/2014/main" id="{BDB4E1FC-58C2-4528-AFC4-31E5F9F579C1}"/>
              </a:ext>
            </a:extLst>
          </p:cNvPr>
          <p:cNvSpPr txBox="1">
            <a:spLocks noChangeArrowheads="1"/>
          </p:cNvSpPr>
          <p:nvPr/>
        </p:nvSpPr>
        <p:spPr bwMode="auto">
          <a:xfrm>
            <a:off x="219748" y="4754389"/>
            <a:ext cx="4560145" cy="2031325"/>
          </a:xfrm>
          <a:prstGeom prst="rect">
            <a:avLst/>
          </a:prstGeom>
          <a:noFill/>
          <a:ln w="3175">
            <a:noFill/>
            <a:miter lim="800000"/>
            <a:headEnd/>
            <a:tailEnd/>
          </a:ln>
          <a:effectLst/>
        </p:spPr>
        <p:txBody>
          <a:bodyPr wrap="square">
            <a:spAutoFit/>
          </a:bodyPr>
          <a:lstStyle/>
          <a:p>
            <a:pPr algn="l"/>
            <a:r>
              <a:rPr lang="en-US" dirty="0">
                <a:solidFill>
                  <a:schemeClr val="bg1"/>
                </a:solidFill>
                <a:latin typeface="Consolas" panose="020B0609020204030204" pitchFamily="49" charset="0"/>
                <a:ea typeface="MS Mincho" pitchFamily="49" charset="-128"/>
              </a:rPr>
              <a:t>int main()</a:t>
            </a:r>
            <a:r>
              <a:rPr lang="en-US" dirty="0">
                <a:solidFill>
                  <a:schemeClr val="bg1"/>
                </a:solidFill>
                <a:latin typeface="Consolas" panose="020B0609020204030204" pitchFamily="49" charset="0"/>
              </a:rPr>
              <a:t> </a:t>
            </a:r>
            <a:r>
              <a:rPr lang="en-US" dirty="0">
                <a:solidFill>
                  <a:schemeClr val="bg1"/>
                </a:solidFill>
                <a:latin typeface="Consolas" panose="020B0609020204030204" pitchFamily="49" charset="0"/>
                <a:ea typeface="MS Mincho" pitchFamily="49" charset="-128"/>
              </a:rPr>
              <a:t>{</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  Geek *p = new </a:t>
            </a:r>
            <a:r>
              <a:rPr lang="en-US" dirty="0" err="1">
                <a:solidFill>
                  <a:schemeClr val="bg1"/>
                </a:solidFill>
                <a:latin typeface="Consolas" panose="020B0609020204030204" pitchFamily="49" charset="0"/>
                <a:ea typeface="MS Mincho" pitchFamily="49" charset="-128"/>
              </a:rPr>
              <a:t>HighPitchGeek</a:t>
            </a:r>
            <a:r>
              <a:rPr lang="en-US" dirty="0">
                <a:solidFill>
                  <a:schemeClr val="bg1"/>
                </a:solidFill>
                <a:latin typeface="Consolas" panose="020B0609020204030204" pitchFamily="49" charset="0"/>
                <a:ea typeface="MS Mincho" pitchFamily="49" charset="-128"/>
              </a:rPr>
              <a:t>;</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 </a:t>
            </a:r>
            <a:r>
              <a:rPr lang="en-US" dirty="0">
                <a:solidFill>
                  <a:schemeClr val="bg1"/>
                </a:solidFill>
                <a:latin typeface="Consolas" panose="020B0609020204030204" pitchFamily="49" charset="0"/>
              </a:rPr>
              <a:t> </a:t>
            </a:r>
          </a:p>
          <a:p>
            <a:pPr algn="l"/>
            <a:r>
              <a:rPr lang="en-US" dirty="0">
                <a:solidFill>
                  <a:schemeClr val="bg1"/>
                </a:solidFill>
                <a:latin typeface="Consolas" panose="020B0609020204030204" pitchFamily="49" charset="0"/>
                <a:ea typeface="MS Mincho" pitchFamily="49" charset="-128"/>
              </a:rPr>
              <a:t>  p-&gt;</a:t>
            </a:r>
            <a:r>
              <a:rPr lang="en-US" dirty="0" err="1">
                <a:solidFill>
                  <a:schemeClr val="bg1"/>
                </a:solidFill>
                <a:latin typeface="Consolas" panose="020B0609020204030204" pitchFamily="49" charset="0"/>
                <a:ea typeface="MS Mincho" pitchFamily="49" charset="-128"/>
              </a:rPr>
              <a:t>tickleMe</a:t>
            </a:r>
            <a:r>
              <a:rPr lang="en-US" dirty="0">
                <a:solidFill>
                  <a:schemeClr val="bg1"/>
                </a:solidFill>
                <a:latin typeface="Consolas" panose="020B0609020204030204" pitchFamily="49" charset="0"/>
                <a:ea typeface="MS Mincho" pitchFamily="49" charset="-128"/>
              </a:rPr>
              <a:t>(); // ?</a:t>
            </a:r>
          </a:p>
          <a:p>
            <a:pPr algn="l"/>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  delete p;</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rPr>
              <a:t>} </a:t>
            </a:r>
          </a:p>
        </p:txBody>
      </p:sp>
      <p:grpSp>
        <p:nvGrpSpPr>
          <p:cNvPr id="36" name="Group 35">
            <a:extLst>
              <a:ext uri="{FF2B5EF4-FFF2-40B4-BE49-F238E27FC236}">
                <a16:creationId xmlns:a16="http://schemas.microsoft.com/office/drawing/2014/main" id="{219E6751-DC7B-4372-AB3D-6D043972F41B}"/>
              </a:ext>
            </a:extLst>
          </p:cNvPr>
          <p:cNvGrpSpPr/>
          <p:nvPr/>
        </p:nvGrpSpPr>
        <p:grpSpPr>
          <a:xfrm>
            <a:off x="219748" y="3101662"/>
            <a:ext cx="4552950" cy="1573878"/>
            <a:chOff x="202407" y="3054924"/>
            <a:chExt cx="4552950" cy="1573878"/>
          </a:xfrm>
          <a:noFill/>
        </p:grpSpPr>
        <p:sp>
          <p:nvSpPr>
            <p:cNvPr id="37" name="Rectangle 12">
              <a:extLst>
                <a:ext uri="{FF2B5EF4-FFF2-40B4-BE49-F238E27FC236}">
                  <a16:creationId xmlns:a16="http://schemas.microsoft.com/office/drawing/2014/main" id="{0E8321D1-0F12-4B47-A593-B253FE3262AE}"/>
                </a:ext>
              </a:extLst>
            </p:cNvPr>
            <p:cNvSpPr>
              <a:spLocks noChangeArrowheads="1"/>
            </p:cNvSpPr>
            <p:nvPr/>
          </p:nvSpPr>
          <p:spPr bwMode="auto">
            <a:xfrm>
              <a:off x="202407" y="3093024"/>
              <a:ext cx="4552950" cy="1535778"/>
            </a:xfrm>
            <a:prstGeom prst="rect">
              <a:avLst/>
            </a:prstGeom>
            <a:grpFill/>
            <a:ln w="31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latin typeface="Consolas" panose="020B0609020204030204" pitchFamily="49" charset="0"/>
              </a:endParaRPr>
            </a:p>
          </p:txBody>
        </p:sp>
        <p:sp>
          <p:nvSpPr>
            <p:cNvPr id="38" name="Text Box 13">
              <a:extLst>
                <a:ext uri="{FF2B5EF4-FFF2-40B4-BE49-F238E27FC236}">
                  <a16:creationId xmlns:a16="http://schemas.microsoft.com/office/drawing/2014/main" id="{1029EA35-70BA-439A-9CA2-84E2E0ACE19C}"/>
                </a:ext>
              </a:extLst>
            </p:cNvPr>
            <p:cNvSpPr txBox="1">
              <a:spLocks noChangeArrowheads="1"/>
            </p:cNvSpPr>
            <p:nvPr/>
          </p:nvSpPr>
          <p:spPr bwMode="auto">
            <a:xfrm>
              <a:off x="210344" y="3054924"/>
              <a:ext cx="4490332" cy="1477328"/>
            </a:xfrm>
            <a:prstGeom prst="rect">
              <a:avLst/>
            </a:prstGeom>
            <a:grpFill/>
            <a:ln w="31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chemeClr val="bg1"/>
                  </a:solidFill>
                  <a:latin typeface="Consolas" panose="020B0609020204030204" pitchFamily="49" charset="0"/>
                  <a:ea typeface="MS Mincho" pitchFamily="49" charset="-128"/>
                </a:rPr>
                <a:t>class </a:t>
              </a:r>
              <a:r>
                <a:rPr lang="en-US" dirty="0" err="1">
                  <a:solidFill>
                    <a:schemeClr val="bg1"/>
                  </a:solidFill>
                  <a:latin typeface="Consolas" panose="020B0609020204030204" pitchFamily="49" charset="0"/>
                  <a:ea typeface="MS Mincho" pitchFamily="49" charset="-128"/>
                </a:rPr>
                <a:t>HighPitchGeek</a:t>
              </a:r>
              <a:r>
                <a:rPr lang="en-US" dirty="0">
                  <a:solidFill>
                    <a:schemeClr val="bg1"/>
                  </a:solidFill>
                  <a:latin typeface="Consolas" panose="020B0609020204030204" pitchFamily="49" charset="0"/>
                  <a:ea typeface="MS Mincho" pitchFamily="49" charset="-128"/>
                </a:rPr>
                <a:t>: public Geek {</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public:</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  virtual void laugh()</a:t>
              </a:r>
            </a:p>
            <a:p>
              <a:pPr algn="l"/>
              <a:r>
                <a:rPr lang="en-US" dirty="0">
                  <a:solidFill>
                    <a:schemeClr val="bg1"/>
                  </a:solidFill>
                  <a:latin typeface="Consolas" panose="020B0609020204030204" pitchFamily="49" charset="0"/>
                  <a:ea typeface="MS Mincho" pitchFamily="49" charset="-128"/>
                </a:rPr>
                <a:t>    { </a:t>
              </a:r>
              <a:r>
                <a:rPr lang="en-US" dirty="0" err="1">
                  <a:solidFill>
                    <a:schemeClr val="bg1"/>
                  </a:solidFill>
                  <a:latin typeface="Consolas" panose="020B0609020204030204" pitchFamily="49" charset="0"/>
                  <a:ea typeface="MS Mincho" pitchFamily="49" charset="-128"/>
                </a:rPr>
                <a:t>cout</a:t>
              </a:r>
              <a:r>
                <a:rPr lang="en-US" dirty="0">
                  <a:solidFill>
                    <a:schemeClr val="bg1"/>
                  </a:solidFill>
                  <a:latin typeface="Consolas" panose="020B0609020204030204" pitchFamily="49" charset="0"/>
                  <a:ea typeface="MS Mincho" pitchFamily="49" charset="-128"/>
                </a:rPr>
                <a:t> &lt;&lt; “tee </a:t>
              </a:r>
              <a:r>
                <a:rPr lang="en-US" dirty="0" err="1">
                  <a:solidFill>
                    <a:schemeClr val="bg1"/>
                  </a:solidFill>
                  <a:latin typeface="Consolas" panose="020B0609020204030204" pitchFamily="49" charset="0"/>
                  <a:ea typeface="MS Mincho" pitchFamily="49" charset="-128"/>
                </a:rPr>
                <a:t>hee</a:t>
              </a:r>
              <a:r>
                <a:rPr lang="en-US" dirty="0">
                  <a:solidFill>
                    <a:schemeClr val="bg1"/>
                  </a:solidFill>
                  <a:latin typeface="Consolas" panose="020B0609020204030204" pitchFamily="49" charset="0"/>
                  <a:ea typeface="MS Mincho" pitchFamily="49" charset="-128"/>
                </a:rPr>
                <a:t> </a:t>
              </a:r>
              <a:r>
                <a:rPr lang="en-US" dirty="0" err="1">
                  <a:solidFill>
                    <a:schemeClr val="bg1"/>
                  </a:solidFill>
                  <a:latin typeface="Consolas" panose="020B0609020204030204" pitchFamily="49" charset="0"/>
                  <a:ea typeface="MS Mincho" pitchFamily="49" charset="-128"/>
                </a:rPr>
                <a:t>hee</a:t>
              </a:r>
              <a:r>
                <a:rPr lang="en-US" dirty="0">
                  <a:solidFill>
                    <a:schemeClr val="bg1"/>
                  </a:solidFill>
                  <a:latin typeface="Consolas" panose="020B0609020204030204" pitchFamily="49" charset="0"/>
                  <a:ea typeface="MS Mincho" pitchFamily="49" charset="-128"/>
                </a:rPr>
                <a:t>”; }</a:t>
              </a:r>
              <a:endParaRPr lang="en-US" dirty="0">
                <a:solidFill>
                  <a:schemeClr val="bg1"/>
                </a:solidFill>
                <a:latin typeface="Consolas" panose="020B0609020204030204" pitchFamily="49" charset="0"/>
              </a:endParaRPr>
            </a:p>
            <a:p>
              <a:pPr algn="l"/>
              <a:r>
                <a:rPr lang="en-US" dirty="0">
                  <a:solidFill>
                    <a:schemeClr val="bg1"/>
                  </a:solidFill>
                  <a:latin typeface="Consolas" panose="020B0609020204030204" pitchFamily="49" charset="0"/>
                  <a:ea typeface="MS Mincho" pitchFamily="49" charset="-128"/>
                </a:rPr>
                <a:t>};</a:t>
              </a:r>
              <a:endParaRPr lang="en-US" dirty="0">
                <a:solidFill>
                  <a:schemeClr val="bg1"/>
                </a:solidFill>
                <a:latin typeface="Consolas" panose="020B0609020204030204" pitchFamily="49" charset="0"/>
              </a:endParaRPr>
            </a:p>
          </p:txBody>
        </p:sp>
      </p:grpSp>
      <p:sp>
        <p:nvSpPr>
          <p:cNvPr id="39" name="Line 7">
            <a:extLst>
              <a:ext uri="{FF2B5EF4-FFF2-40B4-BE49-F238E27FC236}">
                <a16:creationId xmlns:a16="http://schemas.microsoft.com/office/drawing/2014/main" id="{F96A32CD-7479-4BCE-9D9D-F64F05D5CFAF}"/>
              </a:ext>
            </a:extLst>
          </p:cNvPr>
          <p:cNvSpPr>
            <a:spLocks noChangeShapeType="1"/>
          </p:cNvSpPr>
          <p:nvPr/>
        </p:nvSpPr>
        <p:spPr bwMode="auto">
          <a:xfrm>
            <a:off x="246932" y="520786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0" name="Group 18">
            <a:extLst>
              <a:ext uri="{FF2B5EF4-FFF2-40B4-BE49-F238E27FC236}">
                <a16:creationId xmlns:a16="http://schemas.microsoft.com/office/drawing/2014/main" id="{A53881F8-ED52-49E0-9F92-E2C589E3FFC7}"/>
              </a:ext>
            </a:extLst>
          </p:cNvPr>
          <p:cNvGrpSpPr>
            <a:grpSpLocks/>
          </p:cNvGrpSpPr>
          <p:nvPr/>
        </p:nvGrpSpPr>
        <p:grpSpPr bwMode="auto">
          <a:xfrm>
            <a:off x="5068203" y="5833886"/>
            <a:ext cx="2047875" cy="782638"/>
            <a:chOff x="4704" y="3120"/>
            <a:chExt cx="960" cy="493"/>
          </a:xfrm>
        </p:grpSpPr>
        <p:sp>
          <p:nvSpPr>
            <p:cNvPr id="41" name="Rectangle 19">
              <a:extLst>
                <a:ext uri="{FF2B5EF4-FFF2-40B4-BE49-F238E27FC236}">
                  <a16:creationId xmlns:a16="http://schemas.microsoft.com/office/drawing/2014/main" id="{7B41985C-5033-4A36-9A16-E9751D91436E}"/>
                </a:ext>
              </a:extLst>
            </p:cNvPr>
            <p:cNvSpPr>
              <a:spLocks noChangeArrowheads="1"/>
            </p:cNvSpPr>
            <p:nvPr/>
          </p:nvSpPr>
          <p:spPr bwMode="auto">
            <a:xfrm>
              <a:off x="4704" y="3120"/>
              <a:ext cx="960" cy="493"/>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solidFill>
                    <a:schemeClr val="accent4">
                      <a:lumMod val="20000"/>
                      <a:lumOff val="80000"/>
                    </a:schemeClr>
                  </a:solidFill>
                </a:rPr>
                <a:t>HighPitchedGeek</a:t>
              </a:r>
              <a:endParaRPr lang="en-US" dirty="0">
                <a:solidFill>
                  <a:schemeClr val="accent4">
                    <a:lumMod val="20000"/>
                    <a:lumOff val="80000"/>
                  </a:schemeClr>
                </a:solidFill>
              </a:endParaRPr>
            </a:p>
            <a:p>
              <a:pPr algn="ctr"/>
              <a:endParaRPr lang="en-US" dirty="0">
                <a:solidFill>
                  <a:schemeClr val="accent4">
                    <a:lumMod val="20000"/>
                    <a:lumOff val="80000"/>
                  </a:schemeClr>
                </a:solidFill>
              </a:endParaRPr>
            </a:p>
            <a:p>
              <a:pPr algn="ctr"/>
              <a:endParaRPr lang="en-US" dirty="0">
                <a:solidFill>
                  <a:schemeClr val="accent4">
                    <a:lumMod val="20000"/>
                    <a:lumOff val="80000"/>
                  </a:schemeClr>
                </a:solidFill>
              </a:endParaRPr>
            </a:p>
          </p:txBody>
        </p:sp>
        <p:sp>
          <p:nvSpPr>
            <p:cNvPr id="42" name="Text Box 22">
              <a:extLst>
                <a:ext uri="{FF2B5EF4-FFF2-40B4-BE49-F238E27FC236}">
                  <a16:creationId xmlns:a16="http://schemas.microsoft.com/office/drawing/2014/main" id="{6034CDAD-1D16-48C0-A016-41D8B6F415EF}"/>
                </a:ext>
              </a:extLst>
            </p:cNvPr>
            <p:cNvSpPr txBox="1">
              <a:spLocks noChangeArrowheads="1"/>
            </p:cNvSpPr>
            <p:nvPr/>
          </p:nvSpPr>
          <p:spPr bwMode="auto">
            <a:xfrm>
              <a:off x="4728" y="3176"/>
              <a:ext cx="87"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sz="1700" dirty="0"/>
            </a:p>
          </p:txBody>
        </p:sp>
      </p:grpSp>
      <p:grpSp>
        <p:nvGrpSpPr>
          <p:cNvPr id="43" name="Group 25">
            <a:extLst>
              <a:ext uri="{FF2B5EF4-FFF2-40B4-BE49-F238E27FC236}">
                <a16:creationId xmlns:a16="http://schemas.microsoft.com/office/drawing/2014/main" id="{3CDC3018-AB9B-4B53-B42F-CCC6CE854CB2}"/>
              </a:ext>
            </a:extLst>
          </p:cNvPr>
          <p:cNvGrpSpPr>
            <a:grpSpLocks/>
          </p:cNvGrpSpPr>
          <p:nvPr/>
        </p:nvGrpSpPr>
        <p:grpSpPr bwMode="auto">
          <a:xfrm>
            <a:off x="5489019" y="4773439"/>
            <a:ext cx="1003300" cy="369888"/>
            <a:chOff x="4649" y="2263"/>
            <a:chExt cx="632" cy="233"/>
          </a:xfrm>
        </p:grpSpPr>
        <p:sp>
          <p:nvSpPr>
            <p:cNvPr id="44" name="Rectangle 26">
              <a:extLst>
                <a:ext uri="{FF2B5EF4-FFF2-40B4-BE49-F238E27FC236}">
                  <a16:creationId xmlns:a16="http://schemas.microsoft.com/office/drawing/2014/main" id="{FDF64E21-E10B-4B64-ABD6-A6200A1A284B}"/>
                </a:ext>
              </a:extLst>
            </p:cNvPr>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5" name="Text Box 27">
              <a:extLst>
                <a:ext uri="{FF2B5EF4-FFF2-40B4-BE49-F238E27FC236}">
                  <a16:creationId xmlns:a16="http://schemas.microsoft.com/office/drawing/2014/main" id="{2C9B7D64-275D-4DEA-BB70-43EE79B85196}"/>
                </a:ext>
              </a:extLst>
            </p:cNvPr>
            <p:cNvSpPr txBox="1">
              <a:spLocks noChangeArrowheads="1"/>
            </p:cNvSpPr>
            <p:nvPr/>
          </p:nvSpPr>
          <p:spPr bwMode="auto">
            <a:xfrm>
              <a:off x="4649" y="2263"/>
              <a:ext cx="193"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p</a:t>
              </a:r>
            </a:p>
          </p:txBody>
        </p:sp>
      </p:grpSp>
      <p:sp>
        <p:nvSpPr>
          <p:cNvPr id="46" name="Freeform 35">
            <a:extLst>
              <a:ext uri="{FF2B5EF4-FFF2-40B4-BE49-F238E27FC236}">
                <a16:creationId xmlns:a16="http://schemas.microsoft.com/office/drawing/2014/main" id="{C79100C2-EE00-4085-B4BB-749C029DB59D}"/>
              </a:ext>
            </a:extLst>
          </p:cNvPr>
          <p:cNvSpPr>
            <a:spLocks/>
          </p:cNvSpPr>
          <p:nvPr/>
        </p:nvSpPr>
        <p:spPr bwMode="auto">
          <a:xfrm>
            <a:off x="4687203" y="4990920"/>
            <a:ext cx="1879600" cy="914400"/>
          </a:xfrm>
          <a:custGeom>
            <a:avLst/>
            <a:gdLst>
              <a:gd name="T0" fmla="*/ 832 w 1248"/>
              <a:gd name="T1" fmla="*/ 0 h 576"/>
              <a:gd name="T2" fmla="*/ 1216 w 1248"/>
              <a:gd name="T3" fmla="*/ 192 h 576"/>
              <a:gd name="T4" fmla="*/ 640 w 1248"/>
              <a:gd name="T5" fmla="*/ 336 h 576"/>
              <a:gd name="T6" fmla="*/ 64 w 1248"/>
              <a:gd name="T7" fmla="*/ 384 h 576"/>
              <a:gd name="T8" fmla="*/ 256 w 1248"/>
              <a:gd name="T9" fmla="*/ 576 h 576"/>
            </a:gdLst>
            <a:ahLst/>
            <a:cxnLst>
              <a:cxn ang="0">
                <a:pos x="T0" y="T1"/>
              </a:cxn>
              <a:cxn ang="0">
                <a:pos x="T2" y="T3"/>
              </a:cxn>
              <a:cxn ang="0">
                <a:pos x="T4" y="T5"/>
              </a:cxn>
              <a:cxn ang="0">
                <a:pos x="T6" y="T7"/>
              </a:cxn>
              <a:cxn ang="0">
                <a:pos x="T8" y="T9"/>
              </a:cxn>
            </a:cxnLst>
            <a:rect l="0" t="0" r="r" b="b"/>
            <a:pathLst>
              <a:path w="1248" h="576">
                <a:moveTo>
                  <a:pt x="832" y="0"/>
                </a:moveTo>
                <a:cubicBezTo>
                  <a:pt x="1040" y="68"/>
                  <a:pt x="1248" y="136"/>
                  <a:pt x="1216" y="192"/>
                </a:cubicBezTo>
                <a:cubicBezTo>
                  <a:pt x="1184" y="248"/>
                  <a:pt x="832" y="304"/>
                  <a:pt x="640" y="336"/>
                </a:cubicBezTo>
                <a:cubicBezTo>
                  <a:pt x="448" y="368"/>
                  <a:pt x="128" y="344"/>
                  <a:pt x="64" y="384"/>
                </a:cubicBezTo>
                <a:cubicBezTo>
                  <a:pt x="0" y="424"/>
                  <a:pt x="128" y="500"/>
                  <a:pt x="256" y="576"/>
                </a:cubicBezTo>
              </a:path>
            </a:pathLst>
          </a:custGeom>
          <a:noFill/>
          <a:ln w="31750" cap="flat" cmpd="sng">
            <a:solidFill>
              <a:srgbClr val="FF0000"/>
            </a:solidFill>
            <a:prstDash val="solid"/>
            <a:round/>
            <a:headEnd/>
            <a:tailEnd type="triangle" w="med"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7">
            <a:extLst>
              <a:ext uri="{FF2B5EF4-FFF2-40B4-BE49-F238E27FC236}">
                <a16:creationId xmlns:a16="http://schemas.microsoft.com/office/drawing/2014/main" id="{663DC46B-9E83-4584-A56B-A6B0DC324FEF}"/>
              </a:ext>
            </a:extLst>
          </p:cNvPr>
          <p:cNvSpPr>
            <a:spLocks noChangeShapeType="1"/>
          </p:cNvSpPr>
          <p:nvPr/>
        </p:nvSpPr>
        <p:spPr bwMode="auto">
          <a:xfrm>
            <a:off x="249966" y="577269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7">
            <a:extLst>
              <a:ext uri="{FF2B5EF4-FFF2-40B4-BE49-F238E27FC236}">
                <a16:creationId xmlns:a16="http://schemas.microsoft.com/office/drawing/2014/main" id="{E391B576-BD0B-449A-B799-3CB6DCD1450E}"/>
              </a:ext>
            </a:extLst>
          </p:cNvPr>
          <p:cNvSpPr>
            <a:spLocks noChangeShapeType="1"/>
          </p:cNvSpPr>
          <p:nvPr/>
        </p:nvSpPr>
        <p:spPr bwMode="auto">
          <a:xfrm>
            <a:off x="264358" y="144834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7">
            <a:extLst>
              <a:ext uri="{FF2B5EF4-FFF2-40B4-BE49-F238E27FC236}">
                <a16:creationId xmlns:a16="http://schemas.microsoft.com/office/drawing/2014/main" id="{6CEE38B7-A67A-4C1D-A804-3AFA9BF326AB}"/>
              </a:ext>
            </a:extLst>
          </p:cNvPr>
          <p:cNvSpPr>
            <a:spLocks noChangeShapeType="1"/>
          </p:cNvSpPr>
          <p:nvPr/>
        </p:nvSpPr>
        <p:spPr bwMode="auto">
          <a:xfrm>
            <a:off x="527734" y="171071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32">
            <a:extLst>
              <a:ext uri="{FF2B5EF4-FFF2-40B4-BE49-F238E27FC236}">
                <a16:creationId xmlns:a16="http://schemas.microsoft.com/office/drawing/2014/main" id="{EF660E31-19CA-4646-8E65-5B9C9FE451BB}"/>
              </a:ext>
            </a:extLst>
          </p:cNvPr>
          <p:cNvSpPr>
            <a:spLocks noChangeArrowheads="1"/>
          </p:cNvSpPr>
          <p:nvPr/>
        </p:nvSpPr>
        <p:spPr bwMode="auto">
          <a:xfrm>
            <a:off x="7832856" y="6045466"/>
            <a:ext cx="3835400" cy="774903"/>
          </a:xfrm>
          <a:prstGeom prst="wedgeRoundRectCallout">
            <a:avLst>
              <a:gd name="adj1" fmla="val -73150"/>
              <a:gd name="adj2" fmla="val -8234"/>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However, the object is a </a:t>
            </a:r>
            <a:r>
              <a:rPr lang="en-US" sz="2000" dirty="0" err="1">
                <a:solidFill>
                  <a:schemeClr val="bg1"/>
                </a:solidFill>
              </a:rPr>
              <a:t>HighPitchedGeek</a:t>
            </a:r>
            <a:r>
              <a:rPr lang="en-US" sz="2000" dirty="0">
                <a:solidFill>
                  <a:schemeClr val="bg1"/>
                </a:solidFill>
              </a:rPr>
              <a:t>!</a:t>
            </a:r>
          </a:p>
        </p:txBody>
      </p:sp>
      <p:sp>
        <p:nvSpPr>
          <p:cNvPr id="51" name="AutoShape 32">
            <a:extLst>
              <a:ext uri="{FF2B5EF4-FFF2-40B4-BE49-F238E27FC236}">
                <a16:creationId xmlns:a16="http://schemas.microsoft.com/office/drawing/2014/main" id="{BC75490F-7EC8-49BD-AA44-4434ADB78B5C}"/>
              </a:ext>
            </a:extLst>
          </p:cNvPr>
          <p:cNvSpPr>
            <a:spLocks noChangeArrowheads="1"/>
          </p:cNvSpPr>
          <p:nvPr/>
        </p:nvSpPr>
        <p:spPr bwMode="auto">
          <a:xfrm>
            <a:off x="3886996" y="93652"/>
            <a:ext cx="4013472" cy="957812"/>
          </a:xfrm>
          <a:prstGeom prst="wedgeRoundRectCallout">
            <a:avLst>
              <a:gd name="adj1" fmla="val -112029"/>
              <a:gd name="adj2" fmla="val 105523"/>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It looks like this call should be directed to Geek's laugh() method!</a:t>
            </a:r>
          </a:p>
        </p:txBody>
      </p:sp>
      <p:sp>
        <p:nvSpPr>
          <p:cNvPr id="52" name="Line 7">
            <a:extLst>
              <a:ext uri="{FF2B5EF4-FFF2-40B4-BE49-F238E27FC236}">
                <a16:creationId xmlns:a16="http://schemas.microsoft.com/office/drawing/2014/main" id="{F4D48287-E9B3-40DF-AF48-B4AB4F69C9D7}"/>
              </a:ext>
            </a:extLst>
          </p:cNvPr>
          <p:cNvSpPr>
            <a:spLocks noChangeShapeType="1"/>
          </p:cNvSpPr>
          <p:nvPr/>
        </p:nvSpPr>
        <p:spPr bwMode="auto">
          <a:xfrm>
            <a:off x="259502" y="387126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7">
            <a:extLst>
              <a:ext uri="{FF2B5EF4-FFF2-40B4-BE49-F238E27FC236}">
                <a16:creationId xmlns:a16="http://schemas.microsoft.com/office/drawing/2014/main" id="{65E7EFBC-1930-487C-91B2-8C0DCCF27543}"/>
              </a:ext>
            </a:extLst>
          </p:cNvPr>
          <p:cNvSpPr>
            <a:spLocks noChangeShapeType="1"/>
          </p:cNvSpPr>
          <p:nvPr/>
        </p:nvSpPr>
        <p:spPr bwMode="auto">
          <a:xfrm>
            <a:off x="757221" y="412260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53">
            <a:extLst>
              <a:ext uri="{FF2B5EF4-FFF2-40B4-BE49-F238E27FC236}">
                <a16:creationId xmlns:a16="http://schemas.microsoft.com/office/drawing/2014/main" id="{5481B4A6-ECB7-4EBC-B456-2C0FE9F1436C}"/>
              </a:ext>
            </a:extLst>
          </p:cNvPr>
          <p:cNvSpPr/>
          <p:nvPr/>
        </p:nvSpPr>
        <p:spPr>
          <a:xfrm>
            <a:off x="6489797" y="3403377"/>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5" name="Rectangle 54">
            <a:extLst>
              <a:ext uri="{FF2B5EF4-FFF2-40B4-BE49-F238E27FC236}">
                <a16:creationId xmlns:a16="http://schemas.microsoft.com/office/drawing/2014/main" id="{4C98CE42-68DF-49C4-A9A1-F5A019A82E1F}"/>
              </a:ext>
            </a:extLst>
          </p:cNvPr>
          <p:cNvSpPr/>
          <p:nvPr/>
        </p:nvSpPr>
        <p:spPr>
          <a:xfrm>
            <a:off x="6489056" y="3404563"/>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E3BF98D-1971-4BA9-B4AC-4F29844DB882}"/>
              </a:ext>
            </a:extLst>
          </p:cNvPr>
          <p:cNvGrpSpPr/>
          <p:nvPr/>
        </p:nvGrpSpPr>
        <p:grpSpPr>
          <a:xfrm>
            <a:off x="5119400" y="1823333"/>
            <a:ext cx="6701112" cy="1574893"/>
            <a:chOff x="-3460169" y="6444860"/>
            <a:chExt cx="6701112" cy="1574893"/>
          </a:xfrm>
        </p:grpSpPr>
        <p:sp>
          <p:nvSpPr>
            <p:cNvPr id="57" name="TextBox 56">
              <a:extLst>
                <a:ext uri="{FF2B5EF4-FFF2-40B4-BE49-F238E27FC236}">
                  <a16:creationId xmlns:a16="http://schemas.microsoft.com/office/drawing/2014/main" id="{5C6AE642-03F8-4D59-8A29-7BC8384FFB7A}"/>
                </a:ext>
              </a:extLst>
            </p:cNvPr>
            <p:cNvSpPr txBox="1"/>
            <p:nvPr/>
          </p:nvSpPr>
          <p:spPr>
            <a:xfrm>
              <a:off x="-3460169" y="7188756"/>
              <a:ext cx="6701112"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Will dynamic dispatch be used in this program? </a:t>
              </a:r>
              <a:br>
                <a:rPr lang="en-US" sz="2400" dirty="0">
                  <a:solidFill>
                    <a:srgbClr val="7030A0"/>
                  </a:solidFill>
                  <a:latin typeface="Corbel" panose="020B0503020204020204" pitchFamily="34" charset="0"/>
                  <a:cs typeface="Cordia New" panose="020B0502040204020203" pitchFamily="34" charset="-34"/>
                </a:rPr>
              </a:br>
              <a:r>
                <a:rPr lang="en-US" sz="2400" dirty="0">
                  <a:solidFill>
                    <a:srgbClr val="7030A0"/>
                  </a:solidFill>
                  <a:latin typeface="Corbel" panose="020B0503020204020204" pitchFamily="34" charset="0"/>
                  <a:cs typeface="Cordia New" panose="020B0502040204020203" pitchFamily="34" charset="-34"/>
                </a:rPr>
                <a:t>Also, what will print, and why?</a:t>
              </a:r>
              <a:endParaRPr lang="en-US" sz="2400" dirty="0">
                <a:latin typeface="Corbel" panose="020B0503020204020204" pitchFamily="34" charset="0"/>
                <a:cs typeface="Cordia New" panose="020B0502040204020203" pitchFamily="34" charset="-34"/>
              </a:endParaRPr>
            </a:p>
          </p:txBody>
        </p:sp>
        <p:pic>
          <p:nvPicPr>
            <p:cNvPr id="58" name="Picture 57" descr="Shape&#10;&#10;Description automatically generated with low confidence">
              <a:extLst>
                <a:ext uri="{FF2B5EF4-FFF2-40B4-BE49-F238E27FC236}">
                  <a16:creationId xmlns:a16="http://schemas.microsoft.com/office/drawing/2014/main" id="{52327055-7A53-4D9B-B492-A23A59308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2" y="6444860"/>
              <a:ext cx="731038" cy="731038"/>
            </a:xfrm>
            <a:prstGeom prst="rect">
              <a:avLst/>
            </a:prstGeom>
            <a:ln>
              <a:noFill/>
            </a:ln>
            <a:effectLst>
              <a:outerShdw blurRad="292100" dist="139700" dir="2700000" algn="tl" rotWithShape="0">
                <a:srgbClr val="333333">
                  <a:alpha val="65000"/>
                </a:srgbClr>
              </a:outerShdw>
            </a:effectLst>
          </p:spPr>
        </p:pic>
      </p:grpSp>
      <p:grpSp>
        <p:nvGrpSpPr>
          <p:cNvPr id="59" name="Group 58">
            <a:extLst>
              <a:ext uri="{FF2B5EF4-FFF2-40B4-BE49-F238E27FC236}">
                <a16:creationId xmlns:a16="http://schemas.microsoft.com/office/drawing/2014/main" id="{D247F9E0-2606-4600-9F3B-E7961F1EC558}"/>
              </a:ext>
            </a:extLst>
          </p:cNvPr>
          <p:cNvGrpSpPr/>
          <p:nvPr/>
        </p:nvGrpSpPr>
        <p:grpSpPr>
          <a:xfrm>
            <a:off x="6309844" y="3867247"/>
            <a:ext cx="3351812" cy="400110"/>
            <a:chOff x="2008518" y="2276924"/>
            <a:chExt cx="3351812" cy="400110"/>
          </a:xfrm>
        </p:grpSpPr>
        <p:grpSp>
          <p:nvGrpSpPr>
            <p:cNvPr id="60" name="Group 44">
              <a:extLst>
                <a:ext uri="{FF2B5EF4-FFF2-40B4-BE49-F238E27FC236}">
                  <a16:creationId xmlns:a16="http://schemas.microsoft.com/office/drawing/2014/main" id="{9764DD7A-AD3D-4A02-A3F6-6F5FF05E0851}"/>
                </a:ext>
              </a:extLst>
            </p:cNvPr>
            <p:cNvGrpSpPr>
              <a:grpSpLocks/>
            </p:cNvGrpSpPr>
            <p:nvPr/>
          </p:nvGrpSpPr>
          <p:grpSpPr bwMode="auto">
            <a:xfrm>
              <a:off x="3531530" y="2285155"/>
              <a:ext cx="1828800" cy="388938"/>
              <a:chOff x="1290" y="1795"/>
              <a:chExt cx="1152" cy="245"/>
            </a:xfrm>
          </p:grpSpPr>
          <p:sp>
            <p:nvSpPr>
              <p:cNvPr id="62" name="Rectangle 43">
                <a:extLst>
                  <a:ext uri="{FF2B5EF4-FFF2-40B4-BE49-F238E27FC236}">
                    <a16:creationId xmlns:a16="http://schemas.microsoft.com/office/drawing/2014/main" id="{242E6E11-EBEC-4FD7-9D99-8CA73F2A0D86}"/>
                  </a:ext>
                </a:extLst>
              </p:cNvPr>
              <p:cNvSpPr>
                <a:spLocks noChangeArrowheads="1"/>
              </p:cNvSpPr>
              <p:nvPr/>
            </p:nvSpPr>
            <p:spPr bwMode="auto">
              <a:xfrm>
                <a:off x="1290" y="1795"/>
                <a:ext cx="1152" cy="245"/>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63" name="Group 34">
                <a:extLst>
                  <a:ext uri="{FF2B5EF4-FFF2-40B4-BE49-F238E27FC236}">
                    <a16:creationId xmlns:a16="http://schemas.microsoft.com/office/drawing/2014/main" id="{1EA9C9A2-55B5-4677-858B-8E4711A63074}"/>
                  </a:ext>
                </a:extLst>
              </p:cNvPr>
              <p:cNvGrpSpPr>
                <a:grpSpLocks/>
              </p:cNvGrpSpPr>
              <p:nvPr/>
            </p:nvGrpSpPr>
            <p:grpSpPr bwMode="auto">
              <a:xfrm>
                <a:off x="1489" y="1795"/>
                <a:ext cx="773" cy="233"/>
                <a:chOff x="-942" y="2590"/>
                <a:chExt cx="773" cy="273"/>
              </a:xfrm>
            </p:grpSpPr>
            <p:sp>
              <p:nvSpPr>
                <p:cNvPr id="64" name="Text Box 35">
                  <a:extLst>
                    <a:ext uri="{FF2B5EF4-FFF2-40B4-BE49-F238E27FC236}">
                      <a16:creationId xmlns:a16="http://schemas.microsoft.com/office/drawing/2014/main" id="{E5456087-E4BD-4E5B-96CC-D78ED37FB26A}"/>
                    </a:ext>
                  </a:extLst>
                </p:cNvPr>
                <p:cNvSpPr txBox="1">
                  <a:spLocks noChangeArrowheads="1"/>
                </p:cNvSpPr>
                <p:nvPr/>
              </p:nvSpPr>
              <p:spPr bwMode="auto">
                <a:xfrm>
                  <a:off x="-942" y="2590"/>
                  <a:ext cx="773"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laugh()</a:t>
                  </a:r>
                  <a:r>
                    <a:rPr lang="en-US" dirty="0"/>
                    <a:t>        </a:t>
                  </a:r>
                </a:p>
              </p:txBody>
            </p:sp>
            <p:sp>
              <p:nvSpPr>
                <p:cNvPr id="65" name="Rectangle 36">
                  <a:extLst>
                    <a:ext uri="{FF2B5EF4-FFF2-40B4-BE49-F238E27FC236}">
                      <a16:creationId xmlns:a16="http://schemas.microsoft.com/office/drawing/2014/main" id="{A0F9ABAE-0B30-4A44-B4FF-B3D0AB2EC039}"/>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1" name="TextBox 60">
              <a:extLst>
                <a:ext uri="{FF2B5EF4-FFF2-40B4-BE49-F238E27FC236}">
                  <a16:creationId xmlns:a16="http://schemas.microsoft.com/office/drawing/2014/main" id="{BD93D149-ACBE-4F12-B5A9-80B6C24E5150}"/>
                </a:ext>
              </a:extLst>
            </p:cNvPr>
            <p:cNvSpPr txBox="1"/>
            <p:nvPr/>
          </p:nvSpPr>
          <p:spPr>
            <a:xfrm>
              <a:off x="2008518" y="2276924"/>
              <a:ext cx="1590624" cy="400110"/>
            </a:xfrm>
            <a:prstGeom prst="rect">
              <a:avLst/>
            </a:prstGeom>
            <a:noFill/>
          </p:spPr>
          <p:txBody>
            <a:bodyPr wrap="square" rtlCol="0">
              <a:spAutoFit/>
            </a:bodyPr>
            <a:lstStyle/>
            <a:p>
              <a:pPr algn="r"/>
              <a:r>
                <a:rPr lang="en-US" sz="2000" dirty="0">
                  <a:latin typeface="+mj-lt"/>
                  <a:cs typeface="Times New Roman" pitchFamily="18" charset="0"/>
                </a:rPr>
                <a:t>Geek's </a:t>
              </a:r>
              <a:r>
                <a:rPr lang="en-US" sz="2000" dirty="0" err="1">
                  <a:latin typeface="+mj-lt"/>
                  <a:cs typeface="Times New Roman" pitchFamily="18" charset="0"/>
                </a:rPr>
                <a:t>vtable</a:t>
              </a:r>
              <a:endParaRPr lang="en-US" sz="2000" dirty="0">
                <a:latin typeface="+mj-lt"/>
                <a:cs typeface="Times New Roman" pitchFamily="18" charset="0"/>
              </a:endParaRPr>
            </a:p>
          </p:txBody>
        </p:sp>
      </p:grpSp>
      <p:grpSp>
        <p:nvGrpSpPr>
          <p:cNvPr id="66" name="Group 65">
            <a:extLst>
              <a:ext uri="{FF2B5EF4-FFF2-40B4-BE49-F238E27FC236}">
                <a16:creationId xmlns:a16="http://schemas.microsoft.com/office/drawing/2014/main" id="{F390A563-86A1-426F-87F8-C23688A10665}"/>
              </a:ext>
            </a:extLst>
          </p:cNvPr>
          <p:cNvGrpSpPr/>
          <p:nvPr/>
        </p:nvGrpSpPr>
        <p:grpSpPr>
          <a:xfrm>
            <a:off x="5275935" y="4319886"/>
            <a:ext cx="4385721" cy="400110"/>
            <a:chOff x="974609" y="2276924"/>
            <a:chExt cx="4385721" cy="400110"/>
          </a:xfrm>
        </p:grpSpPr>
        <p:grpSp>
          <p:nvGrpSpPr>
            <p:cNvPr id="67" name="Group 44">
              <a:extLst>
                <a:ext uri="{FF2B5EF4-FFF2-40B4-BE49-F238E27FC236}">
                  <a16:creationId xmlns:a16="http://schemas.microsoft.com/office/drawing/2014/main" id="{464F71D0-99D0-46F4-ACF8-308A21C453BA}"/>
                </a:ext>
              </a:extLst>
            </p:cNvPr>
            <p:cNvGrpSpPr>
              <a:grpSpLocks/>
            </p:cNvGrpSpPr>
            <p:nvPr/>
          </p:nvGrpSpPr>
          <p:grpSpPr bwMode="auto">
            <a:xfrm>
              <a:off x="3531530" y="2285155"/>
              <a:ext cx="1828800" cy="388938"/>
              <a:chOff x="1290" y="1795"/>
              <a:chExt cx="1152" cy="245"/>
            </a:xfrm>
          </p:grpSpPr>
          <p:sp>
            <p:nvSpPr>
              <p:cNvPr id="69" name="Rectangle 43">
                <a:extLst>
                  <a:ext uri="{FF2B5EF4-FFF2-40B4-BE49-F238E27FC236}">
                    <a16:creationId xmlns:a16="http://schemas.microsoft.com/office/drawing/2014/main" id="{7A0CE008-43AC-49A5-A36D-8D2469F5CA5D}"/>
                  </a:ext>
                </a:extLst>
              </p:cNvPr>
              <p:cNvSpPr>
                <a:spLocks noChangeArrowheads="1"/>
              </p:cNvSpPr>
              <p:nvPr/>
            </p:nvSpPr>
            <p:spPr bwMode="auto">
              <a:xfrm>
                <a:off x="1290" y="1795"/>
                <a:ext cx="1152" cy="245"/>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70" name="Group 34">
                <a:extLst>
                  <a:ext uri="{FF2B5EF4-FFF2-40B4-BE49-F238E27FC236}">
                    <a16:creationId xmlns:a16="http://schemas.microsoft.com/office/drawing/2014/main" id="{2CA31269-5406-4469-A880-7B3E36C0EC2D}"/>
                  </a:ext>
                </a:extLst>
              </p:cNvPr>
              <p:cNvGrpSpPr>
                <a:grpSpLocks/>
              </p:cNvGrpSpPr>
              <p:nvPr/>
            </p:nvGrpSpPr>
            <p:grpSpPr bwMode="auto">
              <a:xfrm>
                <a:off x="1489" y="1795"/>
                <a:ext cx="773" cy="233"/>
                <a:chOff x="-942" y="2590"/>
                <a:chExt cx="773" cy="273"/>
              </a:xfrm>
            </p:grpSpPr>
            <p:sp>
              <p:nvSpPr>
                <p:cNvPr id="71" name="Text Box 35">
                  <a:extLst>
                    <a:ext uri="{FF2B5EF4-FFF2-40B4-BE49-F238E27FC236}">
                      <a16:creationId xmlns:a16="http://schemas.microsoft.com/office/drawing/2014/main" id="{AA778055-D7CE-4548-9009-60EEF11CAB02}"/>
                    </a:ext>
                  </a:extLst>
                </p:cNvPr>
                <p:cNvSpPr txBox="1">
                  <a:spLocks noChangeArrowheads="1"/>
                </p:cNvSpPr>
                <p:nvPr/>
              </p:nvSpPr>
              <p:spPr bwMode="auto">
                <a:xfrm>
                  <a:off x="-942" y="2590"/>
                  <a:ext cx="773"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laugh()</a:t>
                  </a:r>
                  <a:r>
                    <a:rPr lang="en-US" dirty="0"/>
                    <a:t>        </a:t>
                  </a:r>
                </a:p>
              </p:txBody>
            </p:sp>
            <p:sp>
              <p:nvSpPr>
                <p:cNvPr id="72" name="Rectangle 36">
                  <a:extLst>
                    <a:ext uri="{FF2B5EF4-FFF2-40B4-BE49-F238E27FC236}">
                      <a16:creationId xmlns:a16="http://schemas.microsoft.com/office/drawing/2014/main" id="{8E6EB0C9-9163-4735-9209-AA56A8B8EDD3}"/>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8" name="TextBox 67">
              <a:extLst>
                <a:ext uri="{FF2B5EF4-FFF2-40B4-BE49-F238E27FC236}">
                  <a16:creationId xmlns:a16="http://schemas.microsoft.com/office/drawing/2014/main" id="{70D3978D-AD56-4F6E-B830-F8E677517DD1}"/>
                </a:ext>
              </a:extLst>
            </p:cNvPr>
            <p:cNvSpPr txBox="1"/>
            <p:nvPr/>
          </p:nvSpPr>
          <p:spPr>
            <a:xfrm>
              <a:off x="974609" y="2276924"/>
              <a:ext cx="2624533" cy="400110"/>
            </a:xfrm>
            <a:prstGeom prst="rect">
              <a:avLst/>
            </a:prstGeom>
            <a:noFill/>
          </p:spPr>
          <p:txBody>
            <a:bodyPr wrap="square" rtlCol="0">
              <a:spAutoFit/>
            </a:bodyPr>
            <a:lstStyle/>
            <a:p>
              <a:pPr algn="r"/>
              <a:r>
                <a:rPr lang="en-US" sz="2000" dirty="0" err="1">
                  <a:latin typeface="+mj-lt"/>
                  <a:cs typeface="Times New Roman" pitchFamily="18" charset="0"/>
                </a:rPr>
                <a:t>HighPitchGeek</a:t>
              </a:r>
              <a:r>
                <a:rPr lang="en-US" sz="2000" dirty="0">
                  <a:latin typeface="+mj-lt"/>
                  <a:cs typeface="Times New Roman" pitchFamily="18" charset="0"/>
                </a:rPr>
                <a:t> </a:t>
              </a:r>
              <a:r>
                <a:rPr lang="en-US" sz="2000" dirty="0" err="1">
                  <a:latin typeface="+mj-lt"/>
                  <a:cs typeface="Times New Roman" pitchFamily="18" charset="0"/>
                </a:rPr>
                <a:t>vtable</a:t>
              </a:r>
              <a:endParaRPr lang="en-US" sz="2000" dirty="0">
                <a:latin typeface="+mj-lt"/>
                <a:cs typeface="Times New Roman" pitchFamily="18" charset="0"/>
              </a:endParaRPr>
            </a:p>
          </p:txBody>
        </p:sp>
      </p:grpSp>
      <p:cxnSp>
        <p:nvCxnSpPr>
          <p:cNvPr id="73" name="Straight Arrow Connector 72">
            <a:extLst>
              <a:ext uri="{FF2B5EF4-FFF2-40B4-BE49-F238E27FC236}">
                <a16:creationId xmlns:a16="http://schemas.microsoft.com/office/drawing/2014/main" id="{3EA14C22-D297-4453-9CFF-BA9B2ECF7646}"/>
              </a:ext>
            </a:extLst>
          </p:cNvPr>
          <p:cNvCxnSpPr>
            <a:cxnSpLocks/>
          </p:cNvCxnSpPr>
          <p:nvPr/>
        </p:nvCxnSpPr>
        <p:spPr>
          <a:xfrm flipH="1" flipV="1">
            <a:off x="3083228" y="2282002"/>
            <a:ext cx="6013053" cy="17732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E835F24-35A4-4417-A791-70D003C8443D}"/>
              </a:ext>
            </a:extLst>
          </p:cNvPr>
          <p:cNvCxnSpPr>
            <a:cxnSpLocks/>
          </p:cNvCxnSpPr>
          <p:nvPr/>
        </p:nvCxnSpPr>
        <p:spPr>
          <a:xfrm flipH="1" flipV="1">
            <a:off x="3156748" y="3878159"/>
            <a:ext cx="6004630" cy="62817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Line 7">
            <a:extLst>
              <a:ext uri="{FF2B5EF4-FFF2-40B4-BE49-F238E27FC236}">
                <a16:creationId xmlns:a16="http://schemas.microsoft.com/office/drawing/2014/main" id="{0D73D58E-73DE-4C3D-B5BA-B73215084BCB}"/>
              </a:ext>
            </a:extLst>
          </p:cNvPr>
          <p:cNvSpPr>
            <a:spLocks noChangeShapeType="1"/>
          </p:cNvSpPr>
          <p:nvPr/>
        </p:nvSpPr>
        <p:spPr bwMode="auto">
          <a:xfrm>
            <a:off x="22544" y="494671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6" name="Group 25">
            <a:extLst>
              <a:ext uri="{FF2B5EF4-FFF2-40B4-BE49-F238E27FC236}">
                <a16:creationId xmlns:a16="http://schemas.microsoft.com/office/drawing/2014/main" id="{F00A9668-E187-427D-8F60-5569B4027038}"/>
              </a:ext>
            </a:extLst>
          </p:cNvPr>
          <p:cNvGrpSpPr>
            <a:grpSpLocks/>
          </p:cNvGrpSpPr>
          <p:nvPr/>
        </p:nvGrpSpPr>
        <p:grpSpPr bwMode="auto">
          <a:xfrm>
            <a:off x="5334670" y="6141851"/>
            <a:ext cx="1504950" cy="369888"/>
            <a:chOff x="4333" y="2260"/>
            <a:chExt cx="948" cy="233"/>
          </a:xfrm>
        </p:grpSpPr>
        <p:sp>
          <p:nvSpPr>
            <p:cNvPr id="77" name="Rectangle 26">
              <a:extLst>
                <a:ext uri="{FF2B5EF4-FFF2-40B4-BE49-F238E27FC236}">
                  <a16:creationId xmlns:a16="http://schemas.microsoft.com/office/drawing/2014/main" id="{815EF241-086D-4D8D-AE48-025857518CB4}"/>
                </a:ext>
              </a:extLst>
            </p:cNvPr>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8" name="Text Box 27">
              <a:extLst>
                <a:ext uri="{FF2B5EF4-FFF2-40B4-BE49-F238E27FC236}">
                  <a16:creationId xmlns:a16="http://schemas.microsoft.com/office/drawing/2014/main" id="{6EDDC8A8-5461-4BF4-8C7E-B02FD9E4212A}"/>
                </a:ext>
              </a:extLst>
            </p:cNvPr>
            <p:cNvSpPr txBox="1">
              <a:spLocks noChangeArrowheads="1"/>
            </p:cNvSpPr>
            <p:nvPr/>
          </p:nvSpPr>
          <p:spPr bwMode="auto">
            <a:xfrm>
              <a:off x="4333" y="2260"/>
              <a:ext cx="561"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chemeClr val="bg1"/>
                  </a:solidFill>
                </a:rPr>
                <a:t>vtable</a:t>
              </a:r>
              <a:r>
                <a:rPr lang="en-US" dirty="0">
                  <a:solidFill>
                    <a:schemeClr val="bg1"/>
                  </a:solidFill>
                </a:rPr>
                <a:t>_</a:t>
              </a:r>
            </a:p>
          </p:txBody>
        </p:sp>
      </p:grpSp>
      <p:cxnSp>
        <p:nvCxnSpPr>
          <p:cNvPr id="79" name="Straight Arrow Connector 78">
            <a:extLst>
              <a:ext uri="{FF2B5EF4-FFF2-40B4-BE49-F238E27FC236}">
                <a16:creationId xmlns:a16="http://schemas.microsoft.com/office/drawing/2014/main" id="{D3D14861-1208-4D38-8DA6-313FBB4D6843}"/>
              </a:ext>
            </a:extLst>
          </p:cNvPr>
          <p:cNvCxnSpPr>
            <a:cxnSpLocks/>
          </p:cNvCxnSpPr>
          <p:nvPr/>
        </p:nvCxnSpPr>
        <p:spPr>
          <a:xfrm flipV="1">
            <a:off x="6489056" y="4723813"/>
            <a:ext cx="1343800" cy="16556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AutoShape 32">
            <a:extLst>
              <a:ext uri="{FF2B5EF4-FFF2-40B4-BE49-F238E27FC236}">
                <a16:creationId xmlns:a16="http://schemas.microsoft.com/office/drawing/2014/main" id="{05DE0B07-A369-4794-8B0C-98313E02E7E0}"/>
              </a:ext>
            </a:extLst>
          </p:cNvPr>
          <p:cNvSpPr>
            <a:spLocks noChangeArrowheads="1"/>
          </p:cNvSpPr>
          <p:nvPr/>
        </p:nvSpPr>
        <p:spPr bwMode="auto">
          <a:xfrm>
            <a:off x="8125415" y="4925449"/>
            <a:ext cx="3686746" cy="1028326"/>
          </a:xfrm>
          <a:prstGeom prst="wedgeRoundRectCallout">
            <a:avLst>
              <a:gd name="adj1" fmla="val -52758"/>
              <a:gd name="adj2" fmla="val -79822"/>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So the language uses its </a:t>
            </a:r>
            <a:r>
              <a:rPr lang="en-US" sz="2000" dirty="0" err="1">
                <a:solidFill>
                  <a:schemeClr val="bg1"/>
                </a:solidFill>
              </a:rPr>
              <a:t>vtable</a:t>
            </a:r>
            <a:r>
              <a:rPr lang="en-US" sz="2000" dirty="0">
                <a:solidFill>
                  <a:schemeClr val="bg1"/>
                </a:solidFill>
              </a:rPr>
              <a:t> to find the right method!</a:t>
            </a:r>
          </a:p>
        </p:txBody>
      </p:sp>
      <p:sp>
        <p:nvSpPr>
          <p:cNvPr id="81" name="Text Box 8">
            <a:extLst>
              <a:ext uri="{FF2B5EF4-FFF2-40B4-BE49-F238E27FC236}">
                <a16:creationId xmlns:a16="http://schemas.microsoft.com/office/drawing/2014/main" id="{1CE2BD1A-94FA-4947-B4DA-C48BE4E325DF}"/>
              </a:ext>
            </a:extLst>
          </p:cNvPr>
          <p:cNvSpPr txBox="1">
            <a:spLocks noChangeArrowheads="1"/>
          </p:cNvSpPr>
          <p:nvPr/>
        </p:nvSpPr>
        <p:spPr bwMode="auto">
          <a:xfrm>
            <a:off x="6759296" y="5331217"/>
            <a:ext cx="4573361" cy="52322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t>This is (obviously) C++!</a:t>
            </a:r>
          </a:p>
        </p:txBody>
      </p:sp>
    </p:spTree>
    <p:extLst>
      <p:ext uri="{BB962C8B-B14F-4D97-AF65-F5344CB8AC3E}">
        <p14:creationId xmlns:p14="http://schemas.microsoft.com/office/powerpoint/2010/main" val="17447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59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5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wipe(right)">
                                      <p:cBhvr>
                                        <p:cTn id="56" dur="500"/>
                                        <p:tgtEl>
                                          <p:spTgt spid="7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right)">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7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3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499"/>
                                          </p:stCondLst>
                                        </p:cTn>
                                        <p:tgtEl>
                                          <p:spTgt spid="7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wipe(down)">
                                      <p:cBhvr>
                                        <p:cTn id="86" dur="500"/>
                                        <p:tgtEl>
                                          <p:spTgt spid="79"/>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wipe(up)">
                                      <p:cBhvr>
                                        <p:cTn id="95" dur="500"/>
                                        <p:tgtEl>
                                          <p:spTgt spid="4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4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4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4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499"/>
                                          </p:stCondLst>
                                        </p:cTn>
                                        <p:tgtEl>
                                          <p:spTgt spid="4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wipe(down)">
                                      <p:cBhvr>
                                        <p:cTn id="124" dur="500"/>
                                        <p:tgtEl>
                                          <p:spTgt spid="51"/>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2" nodeType="clickEffect">
                                  <p:stCondLst>
                                    <p:cond delay="0"/>
                                  </p:stCondLst>
                                  <p:childTnLst>
                                    <p:animMotion origin="layout" path="M -3.54167E-6 -3.33333E-6 L 0.08112 0.08611 " pathEditMode="relative" rAng="0" ptsTypes="AA">
                                      <p:cBhvr>
                                        <p:cTn id="128" dur="2000" fill="hold"/>
                                        <p:tgtEl>
                                          <p:spTgt spid="51"/>
                                        </p:tgtEl>
                                        <p:attrNameLst>
                                          <p:attrName>ppt_x</p:attrName>
                                          <p:attrName>ppt_y</p:attrName>
                                        </p:attrNameLst>
                                      </p:cBhvr>
                                      <p:rCtr x="4049" y="430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down)">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wipe(down)">
                                      <p:cBhvr>
                                        <p:cTn id="142" dur="500"/>
                                        <p:tgtEl>
                                          <p:spTgt spid="80"/>
                                        </p:tgtEl>
                                      </p:cBhvr>
                                    </p:animEffect>
                                  </p:childTnLst>
                                </p:cTn>
                              </p:par>
                            </p:childTnLst>
                          </p:cTn>
                        </p:par>
                      </p:childTnLst>
                    </p:cTn>
                  </p:par>
                  <p:par>
                    <p:cTn id="143" fill="hold">
                      <p:stCondLst>
                        <p:cond delay="indefinite"/>
                      </p:stCondLst>
                      <p:childTnLst>
                        <p:par>
                          <p:cTn id="144" fill="hold">
                            <p:stCondLst>
                              <p:cond delay="0"/>
                            </p:stCondLst>
                            <p:childTnLst>
                              <p:par>
                                <p:cTn id="145" presetID="26" presetClass="emph" presetSubtype="0" repeatCount="3000" fill="hold" nodeType="clickEffect">
                                  <p:stCondLst>
                                    <p:cond delay="0"/>
                                  </p:stCondLst>
                                  <p:childTnLst>
                                    <p:animEffect transition="out" filter="fade">
                                      <p:cBhvr>
                                        <p:cTn id="146" dur="500" tmFilter="0, 0; .2, .5; .8, .5; 1, 0"/>
                                        <p:tgtEl>
                                          <p:spTgt spid="74"/>
                                        </p:tgtEl>
                                      </p:cBhvr>
                                    </p:animEffect>
                                    <p:animScale>
                                      <p:cBhvr>
                                        <p:cTn id="147" dur="250" autoRev="1" fill="hold"/>
                                        <p:tgtEl>
                                          <p:spTgt spid="74"/>
                                        </p:tgtEl>
                                      </p:cBhvr>
                                      <p:by x="105000" y="105000"/>
                                    </p:animScale>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49"/>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499"/>
                                          </p:stCondLst>
                                        </p:cTn>
                                        <p:tgtEl>
                                          <p:spTgt spid="52"/>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52"/>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499"/>
                                          </p:stCondLst>
                                        </p:cTn>
                                        <p:tgtEl>
                                          <p:spTgt spid="5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53"/>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80"/>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50"/>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81"/>
                                        </p:tgtEl>
                                        <p:attrNameLst>
                                          <p:attrName>style.visibility</p:attrName>
                                        </p:attrNameLst>
                                      </p:cBhvr>
                                      <p:to>
                                        <p:strVal val="visible"/>
                                      </p:to>
                                    </p:set>
                                  </p:childTnLst>
                                </p:cTn>
                              </p:par>
                              <p:par>
                                <p:cTn id="178" presetID="10" presetClass="exit" presetSubtype="0" fill="hold" nodeType="withEffect">
                                  <p:stCondLst>
                                    <p:cond delay="0"/>
                                  </p:stCondLst>
                                  <p:childTnLst>
                                    <p:animEffect transition="out" filter="fade">
                                      <p:cBhvr>
                                        <p:cTn id="179" dur="500"/>
                                        <p:tgtEl>
                                          <p:spTgt spid="59"/>
                                        </p:tgtEl>
                                      </p:cBhvr>
                                    </p:animEffect>
                                    <p:set>
                                      <p:cBhvr>
                                        <p:cTn id="180" dur="1" fill="hold">
                                          <p:stCondLst>
                                            <p:cond delay="499"/>
                                          </p:stCondLst>
                                        </p:cTn>
                                        <p:tgtEl>
                                          <p:spTgt spid="59"/>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73"/>
                                        </p:tgtEl>
                                      </p:cBhvr>
                                    </p:animEffect>
                                    <p:set>
                                      <p:cBhvr>
                                        <p:cTn id="183" dur="1" fill="hold">
                                          <p:stCondLst>
                                            <p:cond delay="499"/>
                                          </p:stCondLst>
                                        </p:cTn>
                                        <p:tgtEl>
                                          <p:spTgt spid="73"/>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66"/>
                                        </p:tgtEl>
                                      </p:cBhvr>
                                    </p:animEffect>
                                    <p:set>
                                      <p:cBhvr>
                                        <p:cTn id="186" dur="1" fill="hold">
                                          <p:stCondLst>
                                            <p:cond delay="499"/>
                                          </p:stCondLst>
                                        </p:cTn>
                                        <p:tgtEl>
                                          <p:spTgt spid="66"/>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74"/>
                                        </p:tgtEl>
                                      </p:cBhvr>
                                    </p:animEffect>
                                    <p:set>
                                      <p:cBhvr>
                                        <p:cTn id="189" dur="1" fill="hold">
                                          <p:stCondLst>
                                            <p:cond delay="499"/>
                                          </p:stCondLst>
                                        </p:cTn>
                                        <p:tgtEl>
                                          <p:spTgt spid="74"/>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0"/>
                                        </p:tgtEl>
                                      </p:cBhvr>
                                    </p:animEffect>
                                    <p:set>
                                      <p:cBhvr>
                                        <p:cTn id="192" dur="1" fill="hold">
                                          <p:stCondLst>
                                            <p:cond delay="499"/>
                                          </p:stCondLst>
                                        </p:cTn>
                                        <p:tgtEl>
                                          <p:spTgt spid="4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76"/>
                                        </p:tgtEl>
                                      </p:cBhvr>
                                    </p:animEffect>
                                    <p:set>
                                      <p:cBhvr>
                                        <p:cTn id="195" dur="1" fill="hold">
                                          <p:stCondLst>
                                            <p:cond delay="499"/>
                                          </p:stCondLst>
                                        </p:cTn>
                                        <p:tgtEl>
                                          <p:spTgt spid="76"/>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43"/>
                                        </p:tgtEl>
                                      </p:cBhvr>
                                    </p:animEffect>
                                    <p:set>
                                      <p:cBhvr>
                                        <p:cTn id="198" dur="1" fill="hold">
                                          <p:stCondLst>
                                            <p:cond delay="499"/>
                                          </p:stCondLst>
                                        </p:cTn>
                                        <p:tgtEl>
                                          <p:spTgt spid="43"/>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46"/>
                                        </p:tgtEl>
                                      </p:cBhvr>
                                    </p:animEffect>
                                    <p:set>
                                      <p:cBhvr>
                                        <p:cTn id="201" dur="1" fill="hold">
                                          <p:stCondLst>
                                            <p:cond delay="499"/>
                                          </p:stCondLst>
                                        </p:cTn>
                                        <p:tgtEl>
                                          <p:spTgt spid="46"/>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79"/>
                                        </p:tgtEl>
                                      </p:cBhvr>
                                    </p:animEffect>
                                    <p:set>
                                      <p:cBhvr>
                                        <p:cTn id="204"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p:bldP spid="24" grpId="0"/>
      <p:bldP spid="35" grpId="0"/>
      <p:bldP spid="39" grpId="0" animBg="1"/>
      <p:bldP spid="39"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1" grpId="2" animBg="1"/>
      <p:bldP spid="52" grpId="0" animBg="1"/>
      <p:bldP spid="52" grpId="1" animBg="1"/>
      <p:bldP spid="53" grpId="0" animBg="1"/>
      <p:bldP spid="53" grpId="1" animBg="1"/>
      <p:bldP spid="54" grpId="0" animBg="1"/>
      <p:bldP spid="54" grpId="1" animBg="1"/>
      <p:bldP spid="55" grpId="0" animBg="1"/>
      <p:bldP spid="55" grpId="1" animBg="1"/>
      <p:bldP spid="75" grpId="0" animBg="1"/>
      <p:bldP spid="75" grpId="1" animBg="1"/>
      <p:bldP spid="80" grpId="0" animBg="1"/>
      <p:bldP spid="80" grpId="1" animBg="1"/>
      <p:bldP spid="81"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OOP Design Patterns</a:t>
            </a:r>
          </a:p>
        </p:txBody>
      </p:sp>
      <p:pic>
        <p:nvPicPr>
          <p:cNvPr id="8" name="Picture 7">
            <a:extLst>
              <a:ext uri="{FF2B5EF4-FFF2-40B4-BE49-F238E27FC236}">
                <a16:creationId xmlns:a16="http://schemas.microsoft.com/office/drawing/2014/main" id="{1756CF91-1BB4-427A-B6EC-42856E442CFA}"/>
              </a:ext>
            </a:extLst>
          </p:cNvPr>
          <p:cNvPicPr>
            <a:picLocks noChangeAspect="1"/>
          </p:cNvPicPr>
          <p:nvPr/>
        </p:nvPicPr>
        <p:blipFill>
          <a:blip r:embed="rId3"/>
          <a:stretch>
            <a:fillRect/>
          </a:stretch>
        </p:blipFill>
        <p:spPr>
          <a:xfrm>
            <a:off x="2428188"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7752080-67FB-45AF-87DE-D3078AED43C5}"/>
              </a:ext>
            </a:extLst>
          </p:cNvPr>
          <p:cNvSpPr txBox="1"/>
          <p:nvPr/>
        </p:nvSpPr>
        <p:spPr>
          <a:xfrm>
            <a:off x="1771293" y="4634951"/>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10" name="TextBox 9">
            <a:extLst>
              <a:ext uri="{FF2B5EF4-FFF2-40B4-BE49-F238E27FC236}">
                <a16:creationId xmlns:a16="http://schemas.microsoft.com/office/drawing/2014/main" id="{924CD41D-4355-4384-9357-9CD7B884C775}"/>
              </a:ext>
            </a:extLst>
          </p:cNvPr>
          <p:cNvSpPr txBox="1"/>
          <p:nvPr/>
        </p:nvSpPr>
        <p:spPr>
          <a:xfrm>
            <a:off x="7104820" y="2611938"/>
            <a:ext cx="3552576" cy="646331"/>
          </a:xfrm>
          <a:prstGeom prst="rect">
            <a:avLst/>
          </a:prstGeom>
          <a:noFill/>
        </p:spPr>
        <p:txBody>
          <a:bodyPr wrap="none" rtlCol="0">
            <a:spAutoFit/>
          </a:bodyPr>
          <a:lstStyle/>
          <a:p>
            <a:pPr algn="ctr"/>
            <a:r>
              <a:rPr lang="en-US" sz="3600" dirty="0">
                <a:solidFill>
                  <a:srgbClr val="7030A0"/>
                </a:solidFill>
                <a:latin typeface="+mj-lt"/>
                <a:cs typeface="Times New Roman" pitchFamily="18" charset="0"/>
              </a:rPr>
              <a:t>Singleton Pattern</a:t>
            </a:r>
          </a:p>
        </p:txBody>
      </p:sp>
      <p:sp>
        <p:nvSpPr>
          <p:cNvPr id="11" name="TextBox 10">
            <a:extLst>
              <a:ext uri="{FF2B5EF4-FFF2-40B4-BE49-F238E27FC236}">
                <a16:creationId xmlns:a16="http://schemas.microsoft.com/office/drawing/2014/main" id="{3584F8CE-3A0C-4D38-8192-4F96B1D7BAB6}"/>
              </a:ext>
            </a:extLst>
          </p:cNvPr>
          <p:cNvSpPr txBox="1"/>
          <p:nvPr/>
        </p:nvSpPr>
        <p:spPr>
          <a:xfrm>
            <a:off x="1202938" y="5307560"/>
            <a:ext cx="9963966" cy="461665"/>
          </a:xfrm>
          <a:prstGeom prst="rect">
            <a:avLst/>
          </a:prstGeom>
          <a:noFill/>
        </p:spPr>
        <p:txBody>
          <a:bodyPr wrap="square" rtlCol="0">
            <a:spAutoFit/>
          </a:bodyPr>
          <a:lstStyle/>
          <a:p>
            <a:pPr algn="ctr"/>
            <a:r>
              <a:rPr lang="en-US" sz="2400" dirty="0"/>
              <a:t>Understand and be able to implement the </a:t>
            </a:r>
            <a:r>
              <a:rPr lang="en-US" sz="2400" dirty="0">
                <a:solidFill>
                  <a:srgbClr val="7030A0"/>
                </a:solidFill>
              </a:rPr>
              <a:t>Singleton Pattern</a:t>
            </a:r>
          </a:p>
        </p:txBody>
      </p:sp>
      <p:sp>
        <p:nvSpPr>
          <p:cNvPr id="12" name="TextBox 11">
            <a:extLst>
              <a:ext uri="{FF2B5EF4-FFF2-40B4-BE49-F238E27FC236}">
                <a16:creationId xmlns:a16="http://schemas.microsoft.com/office/drawing/2014/main" id="{28F1E34B-23B5-4047-9C59-D6C7DA1ABCB6}"/>
              </a:ext>
            </a:extLst>
          </p:cNvPr>
          <p:cNvSpPr txBox="1"/>
          <p:nvPr/>
        </p:nvSpPr>
        <p:spPr>
          <a:xfrm>
            <a:off x="6184921" y="1459682"/>
            <a:ext cx="5294403" cy="954107"/>
          </a:xfrm>
          <a:prstGeom prst="rect">
            <a:avLst/>
          </a:prstGeom>
          <a:noFill/>
        </p:spPr>
        <p:txBody>
          <a:bodyPr wrap="square" rtlCol="0">
            <a:spAutoFit/>
          </a:bodyPr>
          <a:lstStyle/>
          <a:p>
            <a:pPr algn="ctr"/>
            <a:r>
              <a:rPr lang="en-US" sz="2800" dirty="0"/>
              <a:t>Let's learn one of the more important OOP design patterns!</a:t>
            </a:r>
          </a:p>
        </p:txBody>
      </p:sp>
    </p:spTree>
    <p:extLst>
      <p:ext uri="{BB962C8B-B14F-4D97-AF65-F5344CB8AC3E}">
        <p14:creationId xmlns:p14="http://schemas.microsoft.com/office/powerpoint/2010/main" val="31409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OOP Design Patterns – Singleton</a:t>
            </a:r>
          </a:p>
        </p:txBody>
      </p:sp>
      <p:grpSp>
        <p:nvGrpSpPr>
          <p:cNvPr id="10" name="Group 9">
            <a:extLst>
              <a:ext uri="{FF2B5EF4-FFF2-40B4-BE49-F238E27FC236}">
                <a16:creationId xmlns:a16="http://schemas.microsoft.com/office/drawing/2014/main" id="{0C466E5E-C09F-4BBB-9FBF-990B451AC69E}"/>
              </a:ext>
            </a:extLst>
          </p:cNvPr>
          <p:cNvGrpSpPr/>
          <p:nvPr/>
        </p:nvGrpSpPr>
        <p:grpSpPr>
          <a:xfrm>
            <a:off x="2039803" y="593343"/>
            <a:ext cx="8112393" cy="6172316"/>
            <a:chOff x="4674897" y="723972"/>
            <a:chExt cx="8112393" cy="6172316"/>
          </a:xfrm>
        </p:grpSpPr>
        <p:sp>
          <p:nvSpPr>
            <p:cNvPr id="11" name="Rectangle 10">
              <a:extLst>
                <a:ext uri="{FF2B5EF4-FFF2-40B4-BE49-F238E27FC236}">
                  <a16:creationId xmlns:a16="http://schemas.microsoft.com/office/drawing/2014/main" id="{82FF05F2-52A1-4F75-94BE-0BEBD7A524C7}"/>
                </a:ext>
              </a:extLst>
            </p:cNvPr>
            <p:cNvSpPr/>
            <p:nvPr/>
          </p:nvSpPr>
          <p:spPr bwMode="auto">
            <a:xfrm>
              <a:off x="6323105" y="1595695"/>
              <a:ext cx="6464185" cy="530059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12" name="Picture 11">
              <a:extLst>
                <a:ext uri="{FF2B5EF4-FFF2-40B4-BE49-F238E27FC236}">
                  <a16:creationId xmlns:a16="http://schemas.microsoft.com/office/drawing/2014/main" id="{EA9DB578-FA2C-4759-A01C-0477D288E198}"/>
                </a:ext>
              </a:extLst>
            </p:cNvPr>
            <p:cNvPicPr>
              <a:picLocks noChangeAspect="1"/>
            </p:cNvPicPr>
            <p:nvPr/>
          </p:nvPicPr>
          <p:blipFill>
            <a:blip r:embed="rId3"/>
            <a:stretch>
              <a:fillRect/>
            </a:stretch>
          </p:blipFill>
          <p:spPr>
            <a:xfrm>
              <a:off x="4674897" y="1595696"/>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12">
              <a:extLst>
                <a:ext uri="{FF2B5EF4-FFF2-40B4-BE49-F238E27FC236}">
                  <a16:creationId xmlns:a16="http://schemas.microsoft.com/office/drawing/2014/main" id="{91A1FF4A-BE99-478F-AE11-B55FF96DFC1B}"/>
                </a:ext>
              </a:extLst>
            </p:cNvPr>
            <p:cNvSpPr>
              <a:spLocks noChangeArrowheads="1"/>
            </p:cNvSpPr>
            <p:nvPr/>
          </p:nvSpPr>
          <p:spPr bwMode="auto">
            <a:xfrm>
              <a:off x="6559887" y="723972"/>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15" name="TextBox 14">
            <a:extLst>
              <a:ext uri="{FF2B5EF4-FFF2-40B4-BE49-F238E27FC236}">
                <a16:creationId xmlns:a16="http://schemas.microsoft.com/office/drawing/2014/main" id="{5A8BF9A8-9495-4BAF-AF27-1E934C3B4469}"/>
              </a:ext>
            </a:extLst>
          </p:cNvPr>
          <p:cNvSpPr txBox="1"/>
          <p:nvPr/>
        </p:nvSpPr>
        <p:spPr>
          <a:xfrm>
            <a:off x="3758403" y="1586240"/>
            <a:ext cx="6354204" cy="707886"/>
          </a:xfrm>
          <a:prstGeom prst="rect">
            <a:avLst/>
          </a:prstGeom>
          <a:noFill/>
        </p:spPr>
        <p:txBody>
          <a:bodyPr wrap="square">
            <a:spAutoFit/>
          </a:bodyPr>
          <a:lstStyle/>
          <a:p>
            <a:pPr algn="ctr"/>
            <a:r>
              <a:rPr lang="en-US" sz="2000" dirty="0"/>
              <a:t>Normally, we instantiate multiple objects of a given class (e.g., multiple enemy objects of an Enemy class).</a:t>
            </a:r>
          </a:p>
        </p:txBody>
      </p:sp>
      <p:sp>
        <p:nvSpPr>
          <p:cNvPr id="17" name="TextBox 16">
            <a:extLst>
              <a:ext uri="{FF2B5EF4-FFF2-40B4-BE49-F238E27FC236}">
                <a16:creationId xmlns:a16="http://schemas.microsoft.com/office/drawing/2014/main" id="{B32A66C2-AE5C-476C-8F60-B20A016DF930}"/>
              </a:ext>
            </a:extLst>
          </p:cNvPr>
          <p:cNvSpPr txBox="1"/>
          <p:nvPr/>
        </p:nvSpPr>
        <p:spPr>
          <a:xfrm>
            <a:off x="4077198" y="2518420"/>
            <a:ext cx="5716614" cy="707886"/>
          </a:xfrm>
          <a:prstGeom prst="rect">
            <a:avLst/>
          </a:prstGeom>
          <a:noFill/>
        </p:spPr>
        <p:txBody>
          <a:bodyPr wrap="square">
            <a:spAutoFit/>
          </a:bodyPr>
          <a:lstStyle/>
          <a:p>
            <a:pPr algn="ctr"/>
            <a:r>
              <a:rPr lang="en-US" sz="2000" dirty="0"/>
              <a:t>But in some cases, we want to have only a single instance/object of a class. Why?</a:t>
            </a:r>
          </a:p>
        </p:txBody>
      </p:sp>
      <p:sp>
        <p:nvSpPr>
          <p:cNvPr id="14" name="TextBox 13">
            <a:extLst>
              <a:ext uri="{FF2B5EF4-FFF2-40B4-BE49-F238E27FC236}">
                <a16:creationId xmlns:a16="http://schemas.microsoft.com/office/drawing/2014/main" id="{5E2733AF-1612-46C3-99F0-BC873B189EEC}"/>
              </a:ext>
            </a:extLst>
          </p:cNvPr>
          <p:cNvSpPr txBox="1"/>
          <p:nvPr/>
        </p:nvSpPr>
        <p:spPr>
          <a:xfrm>
            <a:off x="3727425" y="3450600"/>
            <a:ext cx="6416161" cy="707886"/>
          </a:xfrm>
          <a:prstGeom prst="rect">
            <a:avLst/>
          </a:prstGeom>
          <a:noFill/>
        </p:spPr>
        <p:txBody>
          <a:bodyPr wrap="square">
            <a:spAutoFit/>
          </a:bodyPr>
          <a:lstStyle/>
          <a:p>
            <a:pPr algn="ctr"/>
            <a:r>
              <a:rPr lang="en-US" sz="2000" dirty="0"/>
              <a:t>For example, what if it's expensive to establish multiple network connections to a database server?</a:t>
            </a:r>
          </a:p>
        </p:txBody>
      </p:sp>
      <p:sp>
        <p:nvSpPr>
          <p:cNvPr id="19" name="TextBox 18">
            <a:extLst>
              <a:ext uri="{FF2B5EF4-FFF2-40B4-BE49-F238E27FC236}">
                <a16:creationId xmlns:a16="http://schemas.microsoft.com/office/drawing/2014/main" id="{7930B622-AC0F-4CDB-B7F7-A334B6B3021F}"/>
              </a:ext>
            </a:extLst>
          </p:cNvPr>
          <p:cNvSpPr txBox="1"/>
          <p:nvPr/>
        </p:nvSpPr>
        <p:spPr>
          <a:xfrm>
            <a:off x="3969443" y="4382780"/>
            <a:ext cx="5932125" cy="707886"/>
          </a:xfrm>
          <a:prstGeom prst="rect">
            <a:avLst/>
          </a:prstGeom>
          <a:noFill/>
        </p:spPr>
        <p:txBody>
          <a:bodyPr wrap="square">
            <a:spAutoFit/>
          </a:bodyPr>
          <a:lstStyle/>
          <a:p>
            <a:pPr algn="ctr"/>
            <a:r>
              <a:rPr lang="en-US" sz="2000" dirty="0"/>
              <a:t>In this case, we'd want to have a singleton Connection object that manages a single connection to the DB.</a:t>
            </a:r>
          </a:p>
        </p:txBody>
      </p:sp>
      <p:sp>
        <p:nvSpPr>
          <p:cNvPr id="20" name="TextBox 19">
            <a:extLst>
              <a:ext uri="{FF2B5EF4-FFF2-40B4-BE49-F238E27FC236}">
                <a16:creationId xmlns:a16="http://schemas.microsoft.com/office/drawing/2014/main" id="{10D54784-92A1-4D40-B78B-B0D691B288AF}"/>
              </a:ext>
            </a:extLst>
          </p:cNvPr>
          <p:cNvSpPr txBox="1"/>
          <p:nvPr/>
        </p:nvSpPr>
        <p:spPr>
          <a:xfrm>
            <a:off x="3688011" y="5314958"/>
            <a:ext cx="6416160" cy="707886"/>
          </a:xfrm>
          <a:prstGeom prst="rect">
            <a:avLst/>
          </a:prstGeom>
          <a:noFill/>
        </p:spPr>
        <p:txBody>
          <a:bodyPr wrap="square">
            <a:spAutoFit/>
          </a:bodyPr>
          <a:lstStyle/>
          <a:p>
            <a:pPr algn="ctr"/>
            <a:r>
              <a:rPr lang="en-US" sz="2000" dirty="0"/>
              <a:t>As different parts of our program need to use the DB, they can ask the "singleton" object connect on their behalf.</a:t>
            </a:r>
          </a:p>
        </p:txBody>
      </p:sp>
      <p:sp>
        <p:nvSpPr>
          <p:cNvPr id="21" name="TextBox 20">
            <a:extLst>
              <a:ext uri="{FF2B5EF4-FFF2-40B4-BE49-F238E27FC236}">
                <a16:creationId xmlns:a16="http://schemas.microsoft.com/office/drawing/2014/main" id="{8DE2FD2A-E6C7-4249-B6ED-1D5C565DF218}"/>
              </a:ext>
            </a:extLst>
          </p:cNvPr>
          <p:cNvSpPr txBox="1"/>
          <p:nvPr/>
        </p:nvSpPr>
        <p:spPr>
          <a:xfrm>
            <a:off x="3867128" y="6247138"/>
            <a:ext cx="6136755" cy="400110"/>
          </a:xfrm>
          <a:prstGeom prst="rect">
            <a:avLst/>
          </a:prstGeom>
          <a:noFill/>
        </p:spPr>
        <p:txBody>
          <a:bodyPr wrap="square">
            <a:spAutoFit/>
          </a:bodyPr>
          <a:lstStyle/>
          <a:p>
            <a:pPr algn="ctr"/>
            <a:r>
              <a:rPr lang="en-US" sz="2000" dirty="0"/>
              <a:t>The </a:t>
            </a:r>
            <a:r>
              <a:rPr lang="en-US" sz="2000" dirty="0">
                <a:solidFill>
                  <a:srgbClr val="FF0000"/>
                </a:solidFill>
              </a:rPr>
              <a:t>Singleton Pattern </a:t>
            </a:r>
            <a:r>
              <a:rPr lang="en-US" sz="2000" dirty="0"/>
              <a:t>is used in these situations.</a:t>
            </a:r>
          </a:p>
        </p:txBody>
      </p:sp>
    </p:spTree>
    <p:extLst>
      <p:ext uri="{BB962C8B-B14F-4D97-AF65-F5344CB8AC3E}">
        <p14:creationId xmlns:p14="http://schemas.microsoft.com/office/powerpoint/2010/main" val="12113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7" grpId="0"/>
      <p:bldP spid="14" grpId="0"/>
      <p:bldP spid="19" grpId="0"/>
      <p:bldP spid="20"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OOP Design Patterns – Singleton</a:t>
            </a:r>
          </a:p>
        </p:txBody>
      </p:sp>
      <p:sp>
        <p:nvSpPr>
          <p:cNvPr id="16" name="TextBox 15">
            <a:extLst>
              <a:ext uri="{FF2B5EF4-FFF2-40B4-BE49-F238E27FC236}">
                <a16:creationId xmlns:a16="http://schemas.microsoft.com/office/drawing/2014/main" id="{40FBAFE5-39CF-4B0D-B5C8-7BF4F20692F3}"/>
              </a:ext>
            </a:extLst>
          </p:cNvPr>
          <p:cNvSpPr txBox="1"/>
          <p:nvPr/>
        </p:nvSpPr>
        <p:spPr>
          <a:xfrm>
            <a:off x="263096" y="833531"/>
            <a:ext cx="6121519" cy="5863144"/>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149902"/>
                </a:solidFill>
                <a:latin typeface="Consolas" panose="020B0609020204030204" pitchFamily="49" charset="0"/>
              </a:rPr>
              <a:t>class</a:t>
            </a:r>
            <a:r>
              <a:rPr lang="en-US" dirty="0">
                <a:solidFill>
                  <a:srgbClr val="000000"/>
                </a:solidFill>
                <a:latin typeface="Consolas" panose="020B0609020204030204" pitchFamily="49" charset="0"/>
              </a:rPr>
              <a:t> Singleton {</a:t>
            </a:r>
          </a:p>
          <a:p>
            <a:r>
              <a:rPr lang="en-US" b="1" dirty="0">
                <a:solidFill>
                  <a:srgbClr val="9E4C04"/>
                </a:solidFill>
                <a:latin typeface="Consolas-Bold"/>
              </a:rPr>
              <a:t>public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Use this method to get a pointer to the</a:t>
            </a:r>
          </a:p>
          <a:p>
            <a:r>
              <a:rPr lang="en-US" dirty="0">
                <a:solidFill>
                  <a:srgbClr val="0000A3"/>
                </a:solidFill>
                <a:latin typeface="Consolas" panose="020B0609020204030204" pitchFamily="49" charset="0"/>
              </a:rPr>
              <a:t>  // singleton object.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static</a:t>
            </a:r>
            <a:r>
              <a:rPr lang="en-US" dirty="0">
                <a:solidFill>
                  <a:srgbClr val="000000"/>
                </a:solidFill>
                <a:latin typeface="Consolas" panose="020B0609020204030204" pitchFamily="49" charset="0"/>
              </a:rPr>
              <a:t> Singleton *</a:t>
            </a:r>
            <a:r>
              <a:rPr lang="en-US" dirty="0" err="1">
                <a:solidFill>
                  <a:srgbClr val="000000"/>
                </a:solidFill>
                <a:latin typeface="Consolas" panose="020B0609020204030204" pitchFamily="49" charset="0"/>
              </a:rPr>
              <a:t>get_instance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(singleton_ == </a:t>
            </a:r>
            <a:r>
              <a:rPr lang="en-US" dirty="0" err="1">
                <a:solidFill>
                  <a:srgbClr val="850002"/>
                </a:solidFill>
                <a:latin typeface="Consolas" panose="020B0609020204030204" pitchFamily="49" charset="0"/>
              </a:rPr>
              <a:t>nullptr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singleton_ = </a:t>
            </a:r>
            <a:r>
              <a:rPr lang="en-US" b="1" dirty="0">
                <a:solidFill>
                  <a:srgbClr val="9E4C04"/>
                </a:solidFill>
                <a:latin typeface="Consolas-Bold"/>
              </a:rPr>
              <a:t>new</a:t>
            </a:r>
            <a:r>
              <a:rPr lang="en-US" dirty="0">
                <a:solidFill>
                  <a:srgbClr val="000000"/>
                </a:solidFill>
                <a:latin typeface="Consolas" panose="020B0609020204030204" pitchFamily="49" charset="0"/>
              </a:rPr>
              <a:t> Singleton();      </a:t>
            </a:r>
          </a:p>
          <a:p>
            <a:r>
              <a:rPr lang="en-US" b="1"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singleton_;    </a:t>
            </a:r>
          </a:p>
          <a:p>
            <a:r>
              <a:rPr lang="en-US"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Methods of your singleton object</a:t>
            </a: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void</a:t>
            </a:r>
            <a:r>
              <a:rPr lang="en-US" dirty="0">
                <a:solidFill>
                  <a:srgbClr val="000000"/>
                </a:solidFill>
                <a:latin typeface="Consolas" panose="020B0609020204030204" pitchFamily="49" charset="0"/>
              </a:rPr>
              <a:t> method(...) { ... }</a:t>
            </a:r>
          </a:p>
          <a:p>
            <a:r>
              <a:rPr lang="en-US" dirty="0">
                <a:solidFill>
                  <a:srgbClr val="000000"/>
                </a:solidFill>
                <a:latin typeface="Consolas" panose="020B0609020204030204" pitchFamily="49" charset="0"/>
              </a:rPr>
              <a:t>  ~Singleton() { ...  }</a:t>
            </a:r>
          </a:p>
          <a:p>
            <a:endParaRPr lang="en-US" sz="1100" b="1" dirty="0">
              <a:solidFill>
                <a:srgbClr val="9E4C04"/>
              </a:solidFill>
              <a:latin typeface="Consolas-Bold"/>
            </a:endParaRPr>
          </a:p>
          <a:p>
            <a:r>
              <a:rPr lang="en-US" b="1" dirty="0">
                <a:solidFill>
                  <a:srgbClr val="9E4C04"/>
                </a:solidFill>
                <a:latin typeface="Consolas-Bold"/>
              </a:rPr>
              <a:t>private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Singleton() {</a:t>
            </a:r>
          </a:p>
          <a:p>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Code to initialize your singleton object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int v1, v2; </a:t>
            </a:r>
            <a:r>
              <a:rPr lang="en-US" dirty="0">
                <a:solidFill>
                  <a:srgbClr val="0000A3"/>
                </a:solidFill>
                <a:latin typeface="Consolas" panose="020B0609020204030204" pitchFamily="49" charset="0"/>
              </a:rPr>
              <a:t>// Member vars of singleton obj.</a:t>
            </a:r>
            <a:endParaRPr lang="en-US" dirty="0">
              <a:solidFill>
                <a:srgbClr val="000000"/>
              </a:solidFill>
              <a:latin typeface="Consolas" panose="020B0609020204030204" pitchFamily="49" charset="0"/>
            </a:endParaRP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static</a:t>
            </a:r>
            <a:r>
              <a:rPr lang="en-US" dirty="0">
                <a:solidFill>
                  <a:srgbClr val="000000"/>
                </a:solidFill>
                <a:latin typeface="Consolas" panose="020B0609020204030204" pitchFamily="49" charset="0"/>
              </a:rPr>
              <a:t> Singleton* singleton_; </a:t>
            </a:r>
          </a:p>
          <a:p>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18" name="TextBox 17">
            <a:extLst>
              <a:ext uri="{FF2B5EF4-FFF2-40B4-BE49-F238E27FC236}">
                <a16:creationId xmlns:a16="http://schemas.microsoft.com/office/drawing/2014/main" id="{27920D6A-28FE-4118-8D2A-A35BDFAD7362}"/>
              </a:ext>
            </a:extLst>
          </p:cNvPr>
          <p:cNvSpPr txBox="1"/>
          <p:nvPr/>
        </p:nvSpPr>
        <p:spPr>
          <a:xfrm>
            <a:off x="7383245" y="776936"/>
            <a:ext cx="3829970" cy="830997"/>
          </a:xfrm>
          <a:prstGeom prst="rect">
            <a:avLst/>
          </a:prstGeom>
          <a:noFill/>
        </p:spPr>
        <p:txBody>
          <a:bodyPr wrap="square">
            <a:spAutoFit/>
          </a:bodyPr>
          <a:lstStyle/>
          <a:p>
            <a:pPr algn="ctr"/>
            <a:r>
              <a:rPr lang="en-US" sz="2400" dirty="0"/>
              <a:t>Here's the general form of a Singleton Class.</a:t>
            </a:r>
          </a:p>
        </p:txBody>
      </p:sp>
      <p:sp>
        <p:nvSpPr>
          <p:cNvPr id="22" name="AutoShape 42">
            <a:extLst>
              <a:ext uri="{FF2B5EF4-FFF2-40B4-BE49-F238E27FC236}">
                <a16:creationId xmlns:a16="http://schemas.microsoft.com/office/drawing/2014/main" id="{F849C7A7-91EF-41A7-B82E-2972742E97AF}"/>
              </a:ext>
            </a:extLst>
          </p:cNvPr>
          <p:cNvSpPr>
            <a:spLocks noChangeArrowheads="1"/>
          </p:cNvSpPr>
          <p:nvPr/>
        </p:nvSpPr>
        <p:spPr bwMode="auto">
          <a:xfrm>
            <a:off x="6821207" y="5220720"/>
            <a:ext cx="4515735" cy="1154045"/>
          </a:xfrm>
          <a:prstGeom prst="wedgeRoundRectCallout">
            <a:avLst>
              <a:gd name="adj1" fmla="val -105621"/>
              <a:gd name="adj2" fmla="val 2766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Every Singleton class has a </a:t>
            </a:r>
            <a:r>
              <a:rPr lang="en-US" sz="2000" dirty="0">
                <a:solidFill>
                  <a:srgbClr val="FFC9C9"/>
                </a:solidFill>
                <a:latin typeface="Corbel" panose="020B0503020204020204" pitchFamily="34" charset="0"/>
                <a:cs typeface="Consolas" panose="020B0609020204030204" pitchFamily="49" charset="0"/>
              </a:rPr>
              <a:t>class variable </a:t>
            </a:r>
            <a:r>
              <a:rPr lang="en-US" sz="2000" dirty="0">
                <a:solidFill>
                  <a:schemeClr val="bg1"/>
                </a:solidFill>
                <a:latin typeface="Corbel" panose="020B0503020204020204" pitchFamily="34" charset="0"/>
                <a:cs typeface="Consolas" panose="020B0609020204030204" pitchFamily="49" charset="0"/>
              </a:rPr>
              <a:t>(</a:t>
            </a:r>
            <a:r>
              <a:rPr lang="en-US" sz="2000" i="1" dirty="0">
                <a:solidFill>
                  <a:schemeClr val="bg1"/>
                </a:solidFill>
                <a:latin typeface="Corbel" panose="020B0503020204020204" pitchFamily="34" charset="0"/>
                <a:cs typeface="Consolas" panose="020B0609020204030204" pitchFamily="49" charset="0"/>
              </a:rPr>
              <a:t>not</a:t>
            </a:r>
            <a:r>
              <a:rPr lang="en-US" sz="2000" dirty="0">
                <a:solidFill>
                  <a:schemeClr val="bg1"/>
                </a:solidFill>
                <a:latin typeface="Corbel" panose="020B0503020204020204" pitchFamily="34" charset="0"/>
                <a:cs typeface="Consolas" panose="020B0609020204030204" pitchFamily="49" charset="0"/>
              </a:rPr>
              <a:t> a per-instance variable) that will point at the singleton object.</a:t>
            </a:r>
          </a:p>
        </p:txBody>
      </p:sp>
      <p:sp>
        <p:nvSpPr>
          <p:cNvPr id="23" name="AutoShape 42">
            <a:extLst>
              <a:ext uri="{FF2B5EF4-FFF2-40B4-BE49-F238E27FC236}">
                <a16:creationId xmlns:a16="http://schemas.microsoft.com/office/drawing/2014/main" id="{7364A56E-6DDB-4CDA-949B-F6E2F2AB6D23}"/>
              </a:ext>
            </a:extLst>
          </p:cNvPr>
          <p:cNvSpPr>
            <a:spLocks noChangeArrowheads="1"/>
          </p:cNvSpPr>
          <p:nvPr/>
        </p:nvSpPr>
        <p:spPr bwMode="auto">
          <a:xfrm>
            <a:off x="6098634" y="3503830"/>
            <a:ext cx="4922928" cy="1154045"/>
          </a:xfrm>
          <a:prstGeom prst="wedgeRoundRectCallout">
            <a:avLst>
              <a:gd name="adj1" fmla="val -133376"/>
              <a:gd name="adj2" fmla="val 7183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In a Singleton Class, we make the </a:t>
            </a:r>
            <a:r>
              <a:rPr lang="en-US" sz="2000" dirty="0">
                <a:solidFill>
                  <a:srgbClr val="FFC9C9"/>
                </a:solidFill>
                <a:latin typeface="Corbel" panose="020B0503020204020204" pitchFamily="34" charset="0"/>
                <a:cs typeface="Consolas" panose="020B0609020204030204" pitchFamily="49" charset="0"/>
              </a:rPr>
              <a:t>constructor</a:t>
            </a:r>
            <a:r>
              <a:rPr lang="en-US" sz="2000" dirty="0">
                <a:solidFill>
                  <a:schemeClr val="bg1"/>
                </a:solidFill>
                <a:latin typeface="Corbel" panose="020B0503020204020204" pitchFamily="34" charset="0"/>
                <a:cs typeface="Consolas" panose="020B0609020204030204" pitchFamily="49" charset="0"/>
              </a:rPr>
              <a:t> private – this prevents users from calling it to create multiple objects.</a:t>
            </a:r>
          </a:p>
        </p:txBody>
      </p:sp>
      <p:sp>
        <p:nvSpPr>
          <p:cNvPr id="24" name="AutoShape 42">
            <a:extLst>
              <a:ext uri="{FF2B5EF4-FFF2-40B4-BE49-F238E27FC236}">
                <a16:creationId xmlns:a16="http://schemas.microsoft.com/office/drawing/2014/main" id="{57091688-71A1-475E-BF32-FE922AF39549}"/>
              </a:ext>
            </a:extLst>
          </p:cNvPr>
          <p:cNvSpPr>
            <a:spLocks noChangeArrowheads="1"/>
          </p:cNvSpPr>
          <p:nvPr/>
        </p:nvSpPr>
        <p:spPr bwMode="auto">
          <a:xfrm>
            <a:off x="6617610" y="1836892"/>
            <a:ext cx="5311294" cy="966906"/>
          </a:xfrm>
          <a:prstGeom prst="wedgeRoundRectCallout">
            <a:avLst>
              <a:gd name="adj1" fmla="val -83258"/>
              <a:gd name="adj2" fmla="val -2709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We then expose a </a:t>
            </a:r>
            <a:r>
              <a:rPr lang="en-US" sz="2000" dirty="0" err="1">
                <a:solidFill>
                  <a:srgbClr val="FFC9C9"/>
                </a:solidFill>
                <a:latin typeface="Corbel" panose="020B0503020204020204" pitchFamily="34" charset="0"/>
                <a:cs typeface="Consolas" panose="020B0609020204030204" pitchFamily="49" charset="0"/>
              </a:rPr>
              <a:t>get_instance</a:t>
            </a:r>
            <a:r>
              <a:rPr lang="en-US" sz="2000" dirty="0">
                <a:solidFill>
                  <a:srgbClr val="FFC9C9"/>
                </a:solidFill>
                <a:latin typeface="Corbel" panose="020B0503020204020204" pitchFamily="34" charset="0"/>
                <a:cs typeface="Consolas" panose="020B0609020204030204" pitchFamily="49" charset="0"/>
              </a:rPr>
              <a:t>()</a:t>
            </a:r>
            <a:r>
              <a:rPr lang="en-US" sz="2000" dirty="0">
                <a:solidFill>
                  <a:schemeClr val="bg1"/>
                </a:solidFill>
                <a:latin typeface="Corbel" panose="020B0503020204020204" pitchFamily="34" charset="0"/>
                <a:cs typeface="Consolas" panose="020B0609020204030204" pitchFamily="49" charset="0"/>
              </a:rPr>
              <a:t> class method to get access to the singleton instance/object.</a:t>
            </a:r>
          </a:p>
        </p:txBody>
      </p:sp>
      <p:sp>
        <p:nvSpPr>
          <p:cNvPr id="25" name="AutoShape 42">
            <a:extLst>
              <a:ext uri="{FF2B5EF4-FFF2-40B4-BE49-F238E27FC236}">
                <a16:creationId xmlns:a16="http://schemas.microsoft.com/office/drawing/2014/main" id="{A1BB0AB5-BF30-4D34-8B41-C869DC3EEA07}"/>
              </a:ext>
            </a:extLst>
          </p:cNvPr>
          <p:cNvSpPr>
            <a:spLocks noChangeArrowheads="1"/>
          </p:cNvSpPr>
          <p:nvPr/>
        </p:nvSpPr>
        <p:spPr bwMode="auto">
          <a:xfrm>
            <a:off x="524257" y="4326760"/>
            <a:ext cx="3554130" cy="884512"/>
          </a:xfrm>
          <a:prstGeom prst="wedgeRoundRectCallout">
            <a:avLst>
              <a:gd name="adj1" fmla="val -39318"/>
              <a:gd name="adj2" fmla="val 14055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In C++, a </a:t>
            </a:r>
            <a:r>
              <a:rPr lang="en-US" sz="2000" dirty="0">
                <a:solidFill>
                  <a:srgbClr val="FFC9C9"/>
                </a:solidFill>
                <a:latin typeface="Corbel" panose="020B0503020204020204" pitchFamily="34" charset="0"/>
                <a:cs typeface="Consolas" panose="020B0609020204030204" pitchFamily="49" charset="0"/>
              </a:rPr>
              <a:t>static variable</a:t>
            </a:r>
            <a:r>
              <a:rPr lang="en-US" sz="2000" dirty="0">
                <a:solidFill>
                  <a:schemeClr val="bg1"/>
                </a:solidFill>
                <a:latin typeface="Corbel" panose="020B0503020204020204" pitchFamily="34" charset="0"/>
                <a:cs typeface="Consolas" panose="020B0609020204030204" pitchFamily="49" charset="0"/>
              </a:rPr>
              <a:t> is the same as a </a:t>
            </a:r>
            <a:r>
              <a:rPr lang="en-US" sz="2000" dirty="0">
                <a:solidFill>
                  <a:srgbClr val="FFC9C9"/>
                </a:solidFill>
                <a:latin typeface="Corbel" panose="020B0503020204020204" pitchFamily="34" charset="0"/>
                <a:cs typeface="Consolas" panose="020B0609020204030204" pitchFamily="49" charset="0"/>
              </a:rPr>
              <a:t>class variable</a:t>
            </a:r>
            <a:r>
              <a:rPr lang="en-US" sz="2000" dirty="0">
                <a:solidFill>
                  <a:schemeClr val="bg1"/>
                </a:solidFill>
                <a:latin typeface="Corbel" panose="020B0503020204020204" pitchFamily="34" charset="0"/>
                <a:cs typeface="Consolas" panose="020B0609020204030204" pitchFamily="49" charset="0"/>
              </a:rPr>
              <a:t>.</a:t>
            </a:r>
          </a:p>
        </p:txBody>
      </p:sp>
      <p:sp>
        <p:nvSpPr>
          <p:cNvPr id="26" name="AutoShape 42">
            <a:extLst>
              <a:ext uri="{FF2B5EF4-FFF2-40B4-BE49-F238E27FC236}">
                <a16:creationId xmlns:a16="http://schemas.microsoft.com/office/drawing/2014/main" id="{84A68179-573F-49C9-B0E1-ABF25844D9A9}"/>
              </a:ext>
            </a:extLst>
          </p:cNvPr>
          <p:cNvSpPr>
            <a:spLocks noChangeArrowheads="1"/>
          </p:cNvSpPr>
          <p:nvPr/>
        </p:nvSpPr>
        <p:spPr bwMode="auto">
          <a:xfrm>
            <a:off x="4318935" y="4015820"/>
            <a:ext cx="3794680" cy="1154045"/>
          </a:xfrm>
          <a:prstGeom prst="wedgeRoundRectCallout">
            <a:avLst>
              <a:gd name="adj1" fmla="val -74977"/>
              <a:gd name="adj2" fmla="val 12497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In C++, all </a:t>
            </a:r>
            <a:r>
              <a:rPr lang="en-US" sz="2000" dirty="0">
                <a:solidFill>
                  <a:srgbClr val="FFC9C9"/>
                </a:solidFill>
                <a:latin typeface="Corbel" panose="020B0503020204020204" pitchFamily="34" charset="0"/>
                <a:cs typeface="Consolas" panose="020B0609020204030204" pitchFamily="49" charset="0"/>
              </a:rPr>
              <a:t>static variables </a:t>
            </a:r>
            <a:r>
              <a:rPr lang="en-US" sz="2000" dirty="0">
                <a:solidFill>
                  <a:schemeClr val="bg1"/>
                </a:solidFill>
                <a:latin typeface="Corbel" panose="020B0503020204020204" pitchFamily="34" charset="0"/>
                <a:cs typeface="Consolas" panose="020B0609020204030204" pitchFamily="49" charset="0"/>
              </a:rPr>
              <a:t>start out </a:t>
            </a:r>
            <a:r>
              <a:rPr lang="en-US" sz="2000" dirty="0">
                <a:solidFill>
                  <a:srgbClr val="FFC9C9"/>
                </a:solidFill>
                <a:latin typeface="Corbel" panose="020B0503020204020204" pitchFamily="34" charset="0"/>
                <a:cs typeface="Consolas" panose="020B0609020204030204" pitchFamily="49" charset="0"/>
              </a:rPr>
              <a:t>initialized</a:t>
            </a:r>
            <a:r>
              <a:rPr lang="en-US" sz="2000" dirty="0">
                <a:solidFill>
                  <a:schemeClr val="bg1"/>
                </a:solidFill>
                <a:latin typeface="Corbel" panose="020B0503020204020204" pitchFamily="34" charset="0"/>
                <a:cs typeface="Consolas" panose="020B0609020204030204" pitchFamily="49" charset="0"/>
              </a:rPr>
              <a:t> to default values – in this case, to </a:t>
            </a:r>
            <a:r>
              <a:rPr lang="en-US" sz="2000" dirty="0" err="1">
                <a:solidFill>
                  <a:srgbClr val="FFC9C9"/>
                </a:solidFill>
                <a:latin typeface="Corbel" panose="020B0503020204020204" pitchFamily="34" charset="0"/>
                <a:cs typeface="Consolas" panose="020B0609020204030204" pitchFamily="49" charset="0"/>
              </a:rPr>
              <a:t>nullptr</a:t>
            </a:r>
            <a:r>
              <a:rPr lang="en-US" sz="2000" dirty="0">
                <a:solidFill>
                  <a:schemeClr val="bg1"/>
                </a:solidFill>
                <a:latin typeface="Corbel" panose="020B0503020204020204" pitchFamily="34" charset="0"/>
                <a:cs typeface="Consolas" panose="020B0609020204030204" pitchFamily="49" charset="0"/>
              </a:rPr>
              <a:t>.</a:t>
            </a:r>
          </a:p>
        </p:txBody>
      </p:sp>
      <p:sp>
        <p:nvSpPr>
          <p:cNvPr id="27" name="AutoShape 42">
            <a:extLst>
              <a:ext uri="{FF2B5EF4-FFF2-40B4-BE49-F238E27FC236}">
                <a16:creationId xmlns:a16="http://schemas.microsoft.com/office/drawing/2014/main" id="{2FE22D9F-39E8-4BD9-B178-87A0B53071D7}"/>
              </a:ext>
            </a:extLst>
          </p:cNvPr>
          <p:cNvSpPr>
            <a:spLocks noChangeArrowheads="1"/>
          </p:cNvSpPr>
          <p:nvPr/>
        </p:nvSpPr>
        <p:spPr bwMode="auto">
          <a:xfrm>
            <a:off x="3323855" y="85604"/>
            <a:ext cx="3029445" cy="1154045"/>
          </a:xfrm>
          <a:prstGeom prst="wedgeRoundRectCallout">
            <a:avLst>
              <a:gd name="adj1" fmla="val -64560"/>
              <a:gd name="adj2" fmla="val 13487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This function first checks to see if we've allocated our singleton object yet.</a:t>
            </a:r>
          </a:p>
        </p:txBody>
      </p:sp>
      <p:sp>
        <p:nvSpPr>
          <p:cNvPr id="28" name="AutoShape 42">
            <a:extLst>
              <a:ext uri="{FF2B5EF4-FFF2-40B4-BE49-F238E27FC236}">
                <a16:creationId xmlns:a16="http://schemas.microsoft.com/office/drawing/2014/main" id="{3B0783CA-A927-4477-A943-725491FC8EEF}"/>
              </a:ext>
            </a:extLst>
          </p:cNvPr>
          <p:cNvSpPr>
            <a:spLocks noChangeArrowheads="1"/>
          </p:cNvSpPr>
          <p:nvPr/>
        </p:nvSpPr>
        <p:spPr bwMode="auto">
          <a:xfrm>
            <a:off x="5472825" y="2663227"/>
            <a:ext cx="3309644" cy="1245290"/>
          </a:xfrm>
          <a:prstGeom prst="wedgeRoundRectCallout">
            <a:avLst>
              <a:gd name="adj1" fmla="val -105591"/>
              <a:gd name="adj2" fmla="val -3871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If not, we allocate the singleton object using our private constructor...</a:t>
            </a:r>
          </a:p>
        </p:txBody>
      </p:sp>
      <p:sp>
        <p:nvSpPr>
          <p:cNvPr id="29" name="AutoShape 42">
            <a:extLst>
              <a:ext uri="{FF2B5EF4-FFF2-40B4-BE49-F238E27FC236}">
                <a16:creationId xmlns:a16="http://schemas.microsoft.com/office/drawing/2014/main" id="{8C35895F-3181-4DA1-8EEE-3E539831AF6A}"/>
              </a:ext>
            </a:extLst>
          </p:cNvPr>
          <p:cNvSpPr>
            <a:spLocks noChangeArrowheads="1"/>
          </p:cNvSpPr>
          <p:nvPr/>
        </p:nvSpPr>
        <p:spPr bwMode="auto">
          <a:xfrm>
            <a:off x="4181612" y="2910022"/>
            <a:ext cx="3309644" cy="860156"/>
          </a:xfrm>
          <a:prstGeom prst="wedgeRoundRectCallout">
            <a:avLst>
              <a:gd name="adj1" fmla="val -81535"/>
              <a:gd name="adj2" fmla="val -4182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Finally, we return the pointer to the singleton object.</a:t>
            </a:r>
          </a:p>
        </p:txBody>
      </p:sp>
      <p:sp>
        <p:nvSpPr>
          <p:cNvPr id="30" name="AutoShape 42">
            <a:extLst>
              <a:ext uri="{FF2B5EF4-FFF2-40B4-BE49-F238E27FC236}">
                <a16:creationId xmlns:a16="http://schemas.microsoft.com/office/drawing/2014/main" id="{3E795DCA-D6A6-4788-A120-001FDC55F5C3}"/>
              </a:ext>
            </a:extLst>
          </p:cNvPr>
          <p:cNvSpPr>
            <a:spLocks noChangeArrowheads="1"/>
          </p:cNvSpPr>
          <p:nvPr/>
        </p:nvSpPr>
        <p:spPr bwMode="auto">
          <a:xfrm>
            <a:off x="348372" y="222303"/>
            <a:ext cx="2890207" cy="880645"/>
          </a:xfrm>
          <a:prstGeom prst="wedgeRoundRectCallout">
            <a:avLst>
              <a:gd name="adj1" fmla="val 3977"/>
              <a:gd name="adj2" fmla="val 21151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and point our </a:t>
            </a:r>
            <a:r>
              <a:rPr lang="en-US" sz="2000" dirty="0">
                <a:solidFill>
                  <a:srgbClr val="FFC9C9"/>
                </a:solidFill>
                <a:latin typeface="Corbel" panose="020B0503020204020204" pitchFamily="34" charset="0"/>
                <a:cs typeface="Consolas" panose="020B0609020204030204" pitchFamily="49" charset="0"/>
              </a:rPr>
              <a:t>singleton_ </a:t>
            </a:r>
            <a:r>
              <a:rPr lang="en-US" sz="2000" dirty="0">
                <a:solidFill>
                  <a:schemeClr val="bg1"/>
                </a:solidFill>
                <a:latin typeface="Corbel" panose="020B0503020204020204" pitchFamily="34" charset="0"/>
                <a:cs typeface="Consolas" panose="020B0609020204030204" pitchFamily="49" charset="0"/>
              </a:rPr>
              <a:t>pointer at it.</a:t>
            </a:r>
          </a:p>
        </p:txBody>
      </p:sp>
      <p:sp>
        <p:nvSpPr>
          <p:cNvPr id="32" name="TextBox 31">
            <a:extLst>
              <a:ext uri="{FF2B5EF4-FFF2-40B4-BE49-F238E27FC236}">
                <a16:creationId xmlns:a16="http://schemas.microsoft.com/office/drawing/2014/main" id="{65B18EBD-4655-4E76-8DD5-C23B98A5C9E9}"/>
              </a:ext>
            </a:extLst>
          </p:cNvPr>
          <p:cNvSpPr txBox="1"/>
          <p:nvPr/>
        </p:nvSpPr>
        <p:spPr>
          <a:xfrm>
            <a:off x="7383245" y="1628825"/>
            <a:ext cx="3829970" cy="461665"/>
          </a:xfrm>
          <a:prstGeom prst="rect">
            <a:avLst/>
          </a:prstGeom>
          <a:noFill/>
        </p:spPr>
        <p:txBody>
          <a:bodyPr wrap="square">
            <a:spAutoFit/>
          </a:bodyPr>
          <a:lstStyle/>
          <a:p>
            <a:pPr algn="ctr"/>
            <a:r>
              <a:rPr lang="en-US" sz="2400" dirty="0"/>
              <a:t>Let's see it in action!</a:t>
            </a:r>
          </a:p>
        </p:txBody>
      </p:sp>
      <p:sp>
        <p:nvSpPr>
          <p:cNvPr id="33" name="TextBox 32">
            <a:extLst>
              <a:ext uri="{FF2B5EF4-FFF2-40B4-BE49-F238E27FC236}">
                <a16:creationId xmlns:a16="http://schemas.microsoft.com/office/drawing/2014/main" id="{0C55CC1D-2545-4246-B5F2-C34BD61CD1DD}"/>
              </a:ext>
            </a:extLst>
          </p:cNvPr>
          <p:cNvSpPr txBox="1"/>
          <p:nvPr/>
        </p:nvSpPr>
        <p:spPr>
          <a:xfrm>
            <a:off x="6461367" y="3838469"/>
            <a:ext cx="5623780" cy="2862322"/>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149902"/>
                </a:solidFill>
                <a:latin typeface="Consolas" panose="020B0609020204030204" pitchFamily="49" charset="0"/>
              </a:rPr>
              <a:t>void </a:t>
            </a:r>
            <a:r>
              <a:rPr lang="en-US" dirty="0">
                <a:latin typeface="Consolas" panose="020B0609020204030204" pitchFamily="49" charset="0"/>
              </a:rPr>
              <a:t>foo() {</a:t>
            </a:r>
          </a:p>
          <a:p>
            <a:r>
              <a:rPr lang="en-US" dirty="0">
                <a:latin typeface="Consolas" panose="020B0609020204030204" pitchFamily="49" charset="0"/>
              </a:rPr>
              <a:t> Singleton *t = Singleton::</a:t>
            </a:r>
            <a:r>
              <a:rPr lang="en-US" dirty="0" err="1">
                <a:latin typeface="Consolas" panose="020B0609020204030204" pitchFamily="49" charset="0"/>
              </a:rPr>
              <a:t>get_instance</a:t>
            </a:r>
            <a:r>
              <a:rPr lang="en-US" dirty="0">
                <a:latin typeface="Consolas" panose="020B0609020204030204" pitchFamily="49" charset="0"/>
              </a:rPr>
              <a:t>();</a:t>
            </a:r>
          </a:p>
          <a:p>
            <a:r>
              <a:rPr lang="en-US" dirty="0">
                <a:latin typeface="Consolas" panose="020B0609020204030204" pitchFamily="49" charset="0"/>
              </a:rPr>
              <a:t> t-&gt;method();</a:t>
            </a:r>
          </a:p>
          <a:p>
            <a:r>
              <a:rPr lang="en-US" dirty="0">
                <a:latin typeface="Consolas" panose="020B0609020204030204" pitchFamily="49" charset="0"/>
              </a:rPr>
              <a:t>}</a:t>
            </a:r>
          </a:p>
          <a:p>
            <a:endParaRPr lang="en-US" dirty="0">
              <a:solidFill>
                <a:srgbClr val="149902"/>
              </a:solidFill>
              <a:latin typeface="Consolas" panose="020B0609020204030204" pitchFamily="49" charset="0"/>
            </a:endParaRPr>
          </a:p>
          <a:p>
            <a:r>
              <a:rPr lang="en-US" dirty="0">
                <a:solidFill>
                  <a:srgbClr val="149902"/>
                </a:solidFill>
                <a:latin typeface="Consolas" panose="020B0609020204030204" pitchFamily="49" charset="0"/>
              </a:rPr>
              <a:t>int </a:t>
            </a:r>
            <a:r>
              <a:rPr lang="en-US" dirty="0">
                <a:latin typeface="Consolas" panose="020B0609020204030204" pitchFamily="49" charset="0"/>
              </a:rPr>
              <a:t>main() {</a:t>
            </a:r>
          </a:p>
          <a:p>
            <a:r>
              <a:rPr lang="en-US" dirty="0">
                <a:latin typeface="Consolas" panose="020B0609020204030204" pitchFamily="49" charset="0"/>
              </a:rPr>
              <a:t>  Singleton *s = Singleton::</a:t>
            </a:r>
            <a:r>
              <a:rPr lang="en-US" dirty="0" err="1">
                <a:latin typeface="Consolas" panose="020B0609020204030204" pitchFamily="49" charset="0"/>
              </a:rPr>
              <a:t>get_instance</a:t>
            </a:r>
            <a:r>
              <a:rPr lang="en-US" dirty="0">
                <a:latin typeface="Consolas" panose="020B0609020204030204" pitchFamily="49" charset="0"/>
              </a:rPr>
              <a:t>();</a:t>
            </a:r>
          </a:p>
          <a:p>
            <a:r>
              <a:rPr lang="en-US" dirty="0">
                <a:latin typeface="Consolas" panose="020B0609020204030204" pitchFamily="49" charset="0"/>
              </a:rPr>
              <a:t>  s-&gt;method();</a:t>
            </a:r>
          </a:p>
          <a:p>
            <a:r>
              <a:rPr lang="en-US" dirty="0">
                <a:latin typeface="Consolas" panose="020B0609020204030204" pitchFamily="49" charset="0"/>
              </a:rPr>
              <a:t>  foo();</a:t>
            </a:r>
            <a:br>
              <a:rPr lang="en-US" dirty="0">
                <a:latin typeface="Consolas" panose="020B0609020204030204" pitchFamily="49" charset="0"/>
              </a:rPr>
            </a:br>
            <a:r>
              <a:rPr lang="en-US" dirty="0">
                <a:latin typeface="Consolas" panose="020B0609020204030204" pitchFamily="49" charset="0"/>
              </a:rPr>
              <a:t>}</a:t>
            </a:r>
          </a:p>
        </p:txBody>
      </p:sp>
      <p:sp>
        <p:nvSpPr>
          <p:cNvPr id="34" name="Line 7">
            <a:extLst>
              <a:ext uri="{FF2B5EF4-FFF2-40B4-BE49-F238E27FC236}">
                <a16:creationId xmlns:a16="http://schemas.microsoft.com/office/drawing/2014/main" id="{4A6A096B-3C4B-4867-8275-C149E2CAA725}"/>
              </a:ext>
            </a:extLst>
          </p:cNvPr>
          <p:cNvSpPr>
            <a:spLocks noChangeShapeType="1"/>
          </p:cNvSpPr>
          <p:nvPr/>
        </p:nvSpPr>
        <p:spPr bwMode="auto">
          <a:xfrm>
            <a:off x="6490369" y="56676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 name="Group 18">
            <a:extLst>
              <a:ext uri="{FF2B5EF4-FFF2-40B4-BE49-F238E27FC236}">
                <a16:creationId xmlns:a16="http://schemas.microsoft.com/office/drawing/2014/main" id="{E5E2D482-10A5-4BAE-B3EC-ADFB6DAEB9A6}"/>
              </a:ext>
            </a:extLst>
          </p:cNvPr>
          <p:cNvGrpSpPr>
            <a:grpSpLocks/>
          </p:cNvGrpSpPr>
          <p:nvPr/>
        </p:nvGrpSpPr>
        <p:grpSpPr bwMode="auto">
          <a:xfrm>
            <a:off x="6999911" y="2908321"/>
            <a:ext cx="2047875" cy="782638"/>
            <a:chOff x="4704" y="3120"/>
            <a:chExt cx="960" cy="493"/>
          </a:xfrm>
        </p:grpSpPr>
        <p:sp>
          <p:nvSpPr>
            <p:cNvPr id="36" name="Rectangle 19">
              <a:extLst>
                <a:ext uri="{FF2B5EF4-FFF2-40B4-BE49-F238E27FC236}">
                  <a16:creationId xmlns:a16="http://schemas.microsoft.com/office/drawing/2014/main" id="{98E4B5CA-A5C4-4B54-A13E-151A324FC4A8}"/>
                </a:ext>
              </a:extLst>
            </p:cNvPr>
            <p:cNvSpPr>
              <a:spLocks noChangeArrowheads="1"/>
            </p:cNvSpPr>
            <p:nvPr/>
          </p:nvSpPr>
          <p:spPr bwMode="auto">
            <a:xfrm>
              <a:off x="4704" y="3120"/>
              <a:ext cx="960" cy="493"/>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4">
                      <a:lumMod val="20000"/>
                      <a:lumOff val="80000"/>
                    </a:schemeClr>
                  </a:solidFill>
                </a:rPr>
                <a:t>Singleton Class</a:t>
              </a:r>
            </a:p>
            <a:p>
              <a:pPr algn="ctr"/>
              <a:endParaRPr lang="en-US" dirty="0">
                <a:solidFill>
                  <a:schemeClr val="accent4">
                    <a:lumMod val="20000"/>
                    <a:lumOff val="80000"/>
                  </a:schemeClr>
                </a:solidFill>
              </a:endParaRPr>
            </a:p>
            <a:p>
              <a:pPr algn="ctr"/>
              <a:endParaRPr lang="en-US" dirty="0">
                <a:solidFill>
                  <a:schemeClr val="accent4">
                    <a:lumMod val="20000"/>
                    <a:lumOff val="80000"/>
                  </a:schemeClr>
                </a:solidFill>
              </a:endParaRPr>
            </a:p>
          </p:txBody>
        </p:sp>
        <p:sp>
          <p:nvSpPr>
            <p:cNvPr id="37" name="Text Box 22">
              <a:extLst>
                <a:ext uri="{FF2B5EF4-FFF2-40B4-BE49-F238E27FC236}">
                  <a16:creationId xmlns:a16="http://schemas.microsoft.com/office/drawing/2014/main" id="{4E9EB463-3D02-44AA-8AE1-2493E2B46128}"/>
                </a:ext>
              </a:extLst>
            </p:cNvPr>
            <p:cNvSpPr txBox="1">
              <a:spLocks noChangeArrowheads="1"/>
            </p:cNvSpPr>
            <p:nvPr/>
          </p:nvSpPr>
          <p:spPr bwMode="auto">
            <a:xfrm>
              <a:off x="4728" y="3176"/>
              <a:ext cx="87"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sz="1700" dirty="0"/>
            </a:p>
          </p:txBody>
        </p:sp>
      </p:grpSp>
      <p:grpSp>
        <p:nvGrpSpPr>
          <p:cNvPr id="38" name="Group 25">
            <a:extLst>
              <a:ext uri="{FF2B5EF4-FFF2-40B4-BE49-F238E27FC236}">
                <a16:creationId xmlns:a16="http://schemas.microsoft.com/office/drawing/2014/main" id="{1CFE4387-FD1A-459F-942B-6C78C90C0A23}"/>
              </a:ext>
            </a:extLst>
          </p:cNvPr>
          <p:cNvGrpSpPr>
            <a:grpSpLocks/>
          </p:cNvGrpSpPr>
          <p:nvPr/>
        </p:nvGrpSpPr>
        <p:grpSpPr bwMode="auto">
          <a:xfrm>
            <a:off x="8351927" y="5084686"/>
            <a:ext cx="1003300" cy="369888"/>
            <a:chOff x="4649" y="2263"/>
            <a:chExt cx="632" cy="233"/>
          </a:xfrm>
        </p:grpSpPr>
        <p:sp>
          <p:nvSpPr>
            <p:cNvPr id="39" name="Rectangle 26">
              <a:extLst>
                <a:ext uri="{FF2B5EF4-FFF2-40B4-BE49-F238E27FC236}">
                  <a16:creationId xmlns:a16="http://schemas.microsoft.com/office/drawing/2014/main" id="{EE2DDAA4-67AE-4A89-AFE8-36B461D377B7}"/>
                </a:ext>
              </a:extLst>
            </p:cNvPr>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0" name="Text Box 27">
              <a:extLst>
                <a:ext uri="{FF2B5EF4-FFF2-40B4-BE49-F238E27FC236}">
                  <a16:creationId xmlns:a16="http://schemas.microsoft.com/office/drawing/2014/main" id="{589B8E28-783C-48D3-A923-6CEB375CC64D}"/>
                </a:ext>
              </a:extLst>
            </p:cNvPr>
            <p:cNvSpPr txBox="1">
              <a:spLocks noChangeArrowheads="1"/>
            </p:cNvSpPr>
            <p:nvPr/>
          </p:nvSpPr>
          <p:spPr bwMode="auto">
            <a:xfrm>
              <a:off x="4649" y="2263"/>
              <a:ext cx="175"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s</a:t>
              </a:r>
            </a:p>
          </p:txBody>
        </p:sp>
      </p:grpSp>
      <p:sp>
        <p:nvSpPr>
          <p:cNvPr id="41" name="Line 7">
            <a:extLst>
              <a:ext uri="{FF2B5EF4-FFF2-40B4-BE49-F238E27FC236}">
                <a16:creationId xmlns:a16="http://schemas.microsoft.com/office/drawing/2014/main" id="{1A997D72-F218-418D-B40B-936824885BF7}"/>
              </a:ext>
            </a:extLst>
          </p:cNvPr>
          <p:cNvSpPr>
            <a:spLocks noChangeShapeType="1"/>
          </p:cNvSpPr>
          <p:nvPr/>
        </p:nvSpPr>
        <p:spPr bwMode="auto">
          <a:xfrm>
            <a:off x="298613" y="211394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 name="Group 25">
            <a:extLst>
              <a:ext uri="{FF2B5EF4-FFF2-40B4-BE49-F238E27FC236}">
                <a16:creationId xmlns:a16="http://schemas.microsoft.com/office/drawing/2014/main" id="{057B5871-F540-425B-9609-4934F5581A54}"/>
              </a:ext>
            </a:extLst>
          </p:cNvPr>
          <p:cNvGrpSpPr>
            <a:grpSpLocks/>
          </p:cNvGrpSpPr>
          <p:nvPr/>
        </p:nvGrpSpPr>
        <p:grpSpPr bwMode="auto">
          <a:xfrm>
            <a:off x="7051691" y="3232474"/>
            <a:ext cx="1916904" cy="369888"/>
            <a:chOff x="4503" y="2257"/>
            <a:chExt cx="1108" cy="233"/>
          </a:xfrm>
        </p:grpSpPr>
        <p:sp>
          <p:nvSpPr>
            <p:cNvPr id="43" name="Rectangle 26">
              <a:extLst>
                <a:ext uri="{FF2B5EF4-FFF2-40B4-BE49-F238E27FC236}">
                  <a16:creationId xmlns:a16="http://schemas.microsoft.com/office/drawing/2014/main" id="{A6F17CC6-D61E-42F4-A0B5-643FC53DB399}"/>
                </a:ext>
              </a:extLst>
            </p:cNvPr>
            <p:cNvSpPr>
              <a:spLocks noChangeArrowheads="1"/>
            </p:cNvSpPr>
            <p:nvPr/>
          </p:nvSpPr>
          <p:spPr bwMode="auto">
            <a:xfrm>
              <a:off x="5172" y="2302"/>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4" name="Text Box 27">
              <a:extLst>
                <a:ext uri="{FF2B5EF4-FFF2-40B4-BE49-F238E27FC236}">
                  <a16:creationId xmlns:a16="http://schemas.microsoft.com/office/drawing/2014/main" id="{63477279-C37B-4F7C-B66F-A1A19E2F65B2}"/>
                </a:ext>
              </a:extLst>
            </p:cNvPr>
            <p:cNvSpPr txBox="1">
              <a:spLocks noChangeArrowheads="1"/>
            </p:cNvSpPr>
            <p:nvPr/>
          </p:nvSpPr>
          <p:spPr bwMode="auto">
            <a:xfrm>
              <a:off x="4503" y="2257"/>
              <a:ext cx="743"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chemeClr val="bg1"/>
                  </a:solidFill>
                </a:rPr>
                <a:t>singleton_</a:t>
              </a:r>
            </a:p>
          </p:txBody>
        </p:sp>
      </p:grpSp>
      <p:sp>
        <p:nvSpPr>
          <p:cNvPr id="45" name="TextBox 44">
            <a:extLst>
              <a:ext uri="{FF2B5EF4-FFF2-40B4-BE49-F238E27FC236}">
                <a16:creationId xmlns:a16="http://schemas.microsoft.com/office/drawing/2014/main" id="{D6741602-964C-43DF-AA08-E48F9CF36027}"/>
              </a:ext>
            </a:extLst>
          </p:cNvPr>
          <p:cNvSpPr txBox="1"/>
          <p:nvPr/>
        </p:nvSpPr>
        <p:spPr>
          <a:xfrm>
            <a:off x="8110834" y="3252105"/>
            <a:ext cx="987228" cy="369332"/>
          </a:xfrm>
          <a:prstGeom prst="rect">
            <a:avLst/>
          </a:prstGeom>
          <a:noFill/>
        </p:spPr>
        <p:txBody>
          <a:bodyPr wrap="square">
            <a:spAutoFit/>
          </a:bodyPr>
          <a:lstStyle/>
          <a:p>
            <a:pPr algn="ctr"/>
            <a:r>
              <a:rPr lang="en-US" dirty="0" err="1">
                <a:solidFill>
                  <a:srgbClr val="FF0000"/>
                </a:solidFill>
              </a:rPr>
              <a:t>nullptr</a:t>
            </a:r>
            <a:endParaRPr lang="en-US" dirty="0">
              <a:solidFill>
                <a:srgbClr val="FF0000"/>
              </a:solidFill>
            </a:endParaRPr>
          </a:p>
        </p:txBody>
      </p:sp>
      <p:sp>
        <p:nvSpPr>
          <p:cNvPr id="46" name="Line 7">
            <a:extLst>
              <a:ext uri="{FF2B5EF4-FFF2-40B4-BE49-F238E27FC236}">
                <a16:creationId xmlns:a16="http://schemas.microsoft.com/office/drawing/2014/main" id="{4860D93E-93C9-4288-8FDE-99EA6A85C8FA}"/>
              </a:ext>
            </a:extLst>
          </p:cNvPr>
          <p:cNvSpPr>
            <a:spLocks noChangeShapeType="1"/>
          </p:cNvSpPr>
          <p:nvPr/>
        </p:nvSpPr>
        <p:spPr bwMode="auto">
          <a:xfrm>
            <a:off x="6270535" y="538312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7">
            <a:extLst>
              <a:ext uri="{FF2B5EF4-FFF2-40B4-BE49-F238E27FC236}">
                <a16:creationId xmlns:a16="http://schemas.microsoft.com/office/drawing/2014/main" id="{E493A9B0-3D99-4DEA-A5CC-95602D24F612}"/>
              </a:ext>
            </a:extLst>
          </p:cNvPr>
          <p:cNvSpPr>
            <a:spLocks noChangeShapeType="1"/>
          </p:cNvSpPr>
          <p:nvPr/>
        </p:nvSpPr>
        <p:spPr bwMode="auto">
          <a:xfrm>
            <a:off x="548118" y="238772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42">
            <a:extLst>
              <a:ext uri="{FF2B5EF4-FFF2-40B4-BE49-F238E27FC236}">
                <a16:creationId xmlns:a16="http://schemas.microsoft.com/office/drawing/2014/main" id="{1AC0FB6F-04E0-4E60-8FC7-232D3A6157D7}"/>
              </a:ext>
            </a:extLst>
          </p:cNvPr>
          <p:cNvSpPr>
            <a:spLocks noChangeArrowheads="1"/>
          </p:cNvSpPr>
          <p:nvPr/>
        </p:nvSpPr>
        <p:spPr bwMode="auto">
          <a:xfrm>
            <a:off x="2425150" y="593350"/>
            <a:ext cx="3554130" cy="884512"/>
          </a:xfrm>
          <a:prstGeom prst="wedgeRoundRectCallout">
            <a:avLst>
              <a:gd name="adj1" fmla="val -39318"/>
              <a:gd name="adj2" fmla="val 14055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We have not yet allocated our singleton object!</a:t>
            </a:r>
          </a:p>
        </p:txBody>
      </p:sp>
      <p:sp>
        <p:nvSpPr>
          <p:cNvPr id="49" name="Line 7">
            <a:extLst>
              <a:ext uri="{FF2B5EF4-FFF2-40B4-BE49-F238E27FC236}">
                <a16:creationId xmlns:a16="http://schemas.microsoft.com/office/drawing/2014/main" id="{D6ADFE39-5D58-4714-AF41-5F2655F39E8B}"/>
              </a:ext>
            </a:extLst>
          </p:cNvPr>
          <p:cNvSpPr>
            <a:spLocks noChangeShapeType="1"/>
          </p:cNvSpPr>
          <p:nvPr/>
        </p:nvSpPr>
        <p:spPr bwMode="auto">
          <a:xfrm>
            <a:off x="760533" y="266959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7">
            <a:extLst>
              <a:ext uri="{FF2B5EF4-FFF2-40B4-BE49-F238E27FC236}">
                <a16:creationId xmlns:a16="http://schemas.microsoft.com/office/drawing/2014/main" id="{1759BDA2-BA2C-41F5-A5B4-0BC6337FF88B}"/>
              </a:ext>
            </a:extLst>
          </p:cNvPr>
          <p:cNvSpPr>
            <a:spLocks noChangeShapeType="1"/>
          </p:cNvSpPr>
          <p:nvPr/>
        </p:nvSpPr>
        <p:spPr bwMode="auto">
          <a:xfrm flipV="1">
            <a:off x="8567323" y="2816029"/>
            <a:ext cx="1296867" cy="61556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19">
            <a:extLst>
              <a:ext uri="{FF2B5EF4-FFF2-40B4-BE49-F238E27FC236}">
                <a16:creationId xmlns:a16="http://schemas.microsoft.com/office/drawing/2014/main" id="{C36A7306-0AC4-424F-83AF-D5538AACC1F5}"/>
              </a:ext>
            </a:extLst>
          </p:cNvPr>
          <p:cNvSpPr>
            <a:spLocks noChangeArrowheads="1"/>
          </p:cNvSpPr>
          <p:nvPr/>
        </p:nvSpPr>
        <p:spPr bwMode="auto">
          <a:xfrm>
            <a:off x="9858548" y="2818263"/>
            <a:ext cx="2226599" cy="904073"/>
          </a:xfrm>
          <a:prstGeom prst="rect">
            <a:avLst/>
          </a:prstGeom>
          <a:solidFill>
            <a:schemeClr val="bg1">
              <a:lumMod val="95000"/>
            </a:schemeClr>
          </a:solidFill>
          <a:ln w="3175">
            <a:solidFill>
              <a:schemeClr val="tx1"/>
            </a:solidFill>
            <a:miter lim="800000"/>
            <a:headEnd/>
            <a:tailEnd/>
          </a:ln>
          <a:effectLst/>
        </p:spPr>
        <p:txBody>
          <a:bodyPr wrap="none" anchor="ctr"/>
          <a:lstStyle/>
          <a:p>
            <a:pPr algn="ctr"/>
            <a:r>
              <a:rPr lang="en-US" b="1" dirty="0"/>
              <a:t>Singleton Object</a:t>
            </a:r>
          </a:p>
          <a:p>
            <a:pPr algn="ctr"/>
            <a:r>
              <a:rPr lang="en-US" dirty="0"/>
              <a:t>void method() { ... }</a:t>
            </a:r>
          </a:p>
          <a:p>
            <a:pPr algn="ctr"/>
            <a:endParaRPr lang="en-US" dirty="0"/>
          </a:p>
        </p:txBody>
      </p:sp>
      <p:sp>
        <p:nvSpPr>
          <p:cNvPr id="52" name="Line 7">
            <a:extLst>
              <a:ext uri="{FF2B5EF4-FFF2-40B4-BE49-F238E27FC236}">
                <a16:creationId xmlns:a16="http://schemas.microsoft.com/office/drawing/2014/main" id="{9E5E7646-3ED5-4A1E-9AD3-9346BC6B1FCF}"/>
              </a:ext>
            </a:extLst>
          </p:cNvPr>
          <p:cNvSpPr>
            <a:spLocks noChangeShapeType="1"/>
          </p:cNvSpPr>
          <p:nvPr/>
        </p:nvSpPr>
        <p:spPr bwMode="auto">
          <a:xfrm>
            <a:off x="525865" y="294135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7">
            <a:extLst>
              <a:ext uri="{FF2B5EF4-FFF2-40B4-BE49-F238E27FC236}">
                <a16:creationId xmlns:a16="http://schemas.microsoft.com/office/drawing/2014/main" id="{5A75BA3C-3C28-49A1-BDBD-F7FFE650BBD5}"/>
              </a:ext>
            </a:extLst>
          </p:cNvPr>
          <p:cNvSpPr>
            <a:spLocks noChangeShapeType="1"/>
          </p:cNvSpPr>
          <p:nvPr/>
        </p:nvSpPr>
        <p:spPr bwMode="auto">
          <a:xfrm flipV="1">
            <a:off x="8978668" y="2840304"/>
            <a:ext cx="885523" cy="244301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7">
            <a:extLst>
              <a:ext uri="{FF2B5EF4-FFF2-40B4-BE49-F238E27FC236}">
                <a16:creationId xmlns:a16="http://schemas.microsoft.com/office/drawing/2014/main" id="{1BBE6A59-D508-4787-9EC1-B3F1697909F2}"/>
              </a:ext>
            </a:extLst>
          </p:cNvPr>
          <p:cNvSpPr>
            <a:spLocks noChangeShapeType="1"/>
          </p:cNvSpPr>
          <p:nvPr/>
        </p:nvSpPr>
        <p:spPr bwMode="auto">
          <a:xfrm>
            <a:off x="8520912" y="5348836"/>
            <a:ext cx="190719" cy="2365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7">
            <a:extLst>
              <a:ext uri="{FF2B5EF4-FFF2-40B4-BE49-F238E27FC236}">
                <a16:creationId xmlns:a16="http://schemas.microsoft.com/office/drawing/2014/main" id="{F14D4332-85D6-466C-941E-4040A6F5D5B8}"/>
              </a:ext>
            </a:extLst>
          </p:cNvPr>
          <p:cNvSpPr>
            <a:spLocks noChangeShapeType="1"/>
          </p:cNvSpPr>
          <p:nvPr/>
        </p:nvSpPr>
        <p:spPr bwMode="auto">
          <a:xfrm>
            <a:off x="8292987" y="5387948"/>
            <a:ext cx="190719" cy="2365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7">
            <a:extLst>
              <a:ext uri="{FF2B5EF4-FFF2-40B4-BE49-F238E27FC236}">
                <a16:creationId xmlns:a16="http://schemas.microsoft.com/office/drawing/2014/main" id="{FC912DBA-E577-462A-8D0C-7022C554AA96}"/>
              </a:ext>
            </a:extLst>
          </p:cNvPr>
          <p:cNvSpPr>
            <a:spLocks noChangeShapeType="1"/>
          </p:cNvSpPr>
          <p:nvPr/>
        </p:nvSpPr>
        <p:spPr bwMode="auto">
          <a:xfrm>
            <a:off x="270291" y="490974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7">
            <a:extLst>
              <a:ext uri="{FF2B5EF4-FFF2-40B4-BE49-F238E27FC236}">
                <a16:creationId xmlns:a16="http://schemas.microsoft.com/office/drawing/2014/main" id="{D8FA3B7B-939A-4F0B-B2BA-1C8FA5D606DA}"/>
              </a:ext>
            </a:extLst>
          </p:cNvPr>
          <p:cNvSpPr>
            <a:spLocks noChangeShapeType="1"/>
          </p:cNvSpPr>
          <p:nvPr/>
        </p:nvSpPr>
        <p:spPr bwMode="auto">
          <a:xfrm>
            <a:off x="544072" y="519970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7">
            <a:extLst>
              <a:ext uri="{FF2B5EF4-FFF2-40B4-BE49-F238E27FC236}">
                <a16:creationId xmlns:a16="http://schemas.microsoft.com/office/drawing/2014/main" id="{87D46969-7E2F-4438-9727-38241A509BA0}"/>
              </a:ext>
            </a:extLst>
          </p:cNvPr>
          <p:cNvSpPr>
            <a:spLocks noChangeShapeType="1"/>
          </p:cNvSpPr>
          <p:nvPr/>
        </p:nvSpPr>
        <p:spPr bwMode="auto">
          <a:xfrm>
            <a:off x="324239" y="54734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7">
            <a:extLst>
              <a:ext uri="{FF2B5EF4-FFF2-40B4-BE49-F238E27FC236}">
                <a16:creationId xmlns:a16="http://schemas.microsoft.com/office/drawing/2014/main" id="{9CD6936F-2AC1-4EC1-BD36-3579758E4473}"/>
              </a:ext>
            </a:extLst>
          </p:cNvPr>
          <p:cNvSpPr>
            <a:spLocks noChangeShapeType="1"/>
          </p:cNvSpPr>
          <p:nvPr/>
        </p:nvSpPr>
        <p:spPr bwMode="auto">
          <a:xfrm>
            <a:off x="2345341" y="2353434"/>
            <a:ext cx="190719" cy="2365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7">
            <a:extLst>
              <a:ext uri="{FF2B5EF4-FFF2-40B4-BE49-F238E27FC236}">
                <a16:creationId xmlns:a16="http://schemas.microsoft.com/office/drawing/2014/main" id="{ABF956AB-067F-4B62-83C0-70EFDEF9C438}"/>
              </a:ext>
            </a:extLst>
          </p:cNvPr>
          <p:cNvSpPr>
            <a:spLocks noChangeShapeType="1"/>
          </p:cNvSpPr>
          <p:nvPr/>
        </p:nvSpPr>
        <p:spPr bwMode="auto">
          <a:xfrm>
            <a:off x="6505204" y="595766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7">
            <a:extLst>
              <a:ext uri="{FF2B5EF4-FFF2-40B4-BE49-F238E27FC236}">
                <a16:creationId xmlns:a16="http://schemas.microsoft.com/office/drawing/2014/main" id="{41E5EA5F-FB5C-407B-8249-B9B3C2F093C1}"/>
              </a:ext>
            </a:extLst>
          </p:cNvPr>
          <p:cNvSpPr>
            <a:spLocks noChangeShapeType="1"/>
          </p:cNvSpPr>
          <p:nvPr/>
        </p:nvSpPr>
        <p:spPr bwMode="auto">
          <a:xfrm>
            <a:off x="9771960" y="328279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7">
            <a:extLst>
              <a:ext uri="{FF2B5EF4-FFF2-40B4-BE49-F238E27FC236}">
                <a16:creationId xmlns:a16="http://schemas.microsoft.com/office/drawing/2014/main" id="{ECA6767A-9439-435D-8696-F73BCC22CA0D}"/>
              </a:ext>
            </a:extLst>
          </p:cNvPr>
          <p:cNvSpPr>
            <a:spLocks noChangeShapeType="1"/>
          </p:cNvSpPr>
          <p:nvPr/>
        </p:nvSpPr>
        <p:spPr bwMode="auto">
          <a:xfrm>
            <a:off x="6536223" y="621525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7">
            <a:extLst>
              <a:ext uri="{FF2B5EF4-FFF2-40B4-BE49-F238E27FC236}">
                <a16:creationId xmlns:a16="http://schemas.microsoft.com/office/drawing/2014/main" id="{B38CA59B-4F02-46D2-BD74-2C26D497772C}"/>
              </a:ext>
            </a:extLst>
          </p:cNvPr>
          <p:cNvSpPr>
            <a:spLocks noChangeShapeType="1"/>
          </p:cNvSpPr>
          <p:nvPr/>
        </p:nvSpPr>
        <p:spPr bwMode="auto">
          <a:xfrm>
            <a:off x="6267837" y="402905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7">
            <a:extLst>
              <a:ext uri="{FF2B5EF4-FFF2-40B4-BE49-F238E27FC236}">
                <a16:creationId xmlns:a16="http://schemas.microsoft.com/office/drawing/2014/main" id="{1334C57A-BE38-4FF3-B7B5-9EE67293348D}"/>
              </a:ext>
            </a:extLst>
          </p:cNvPr>
          <p:cNvSpPr>
            <a:spLocks noChangeShapeType="1"/>
          </p:cNvSpPr>
          <p:nvPr/>
        </p:nvSpPr>
        <p:spPr bwMode="auto">
          <a:xfrm>
            <a:off x="6379776" y="427856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6" name="Group 25">
            <a:extLst>
              <a:ext uri="{FF2B5EF4-FFF2-40B4-BE49-F238E27FC236}">
                <a16:creationId xmlns:a16="http://schemas.microsoft.com/office/drawing/2014/main" id="{7811FE53-B325-4920-881A-42BC846228DA}"/>
              </a:ext>
            </a:extLst>
          </p:cNvPr>
          <p:cNvGrpSpPr>
            <a:grpSpLocks/>
          </p:cNvGrpSpPr>
          <p:nvPr/>
        </p:nvGrpSpPr>
        <p:grpSpPr bwMode="auto">
          <a:xfrm>
            <a:off x="8345181" y="3838468"/>
            <a:ext cx="1003300" cy="369888"/>
            <a:chOff x="4649" y="2263"/>
            <a:chExt cx="632" cy="233"/>
          </a:xfrm>
        </p:grpSpPr>
        <p:sp>
          <p:nvSpPr>
            <p:cNvPr id="68" name="Rectangle 26">
              <a:extLst>
                <a:ext uri="{FF2B5EF4-FFF2-40B4-BE49-F238E27FC236}">
                  <a16:creationId xmlns:a16="http://schemas.microsoft.com/office/drawing/2014/main" id="{DCD4742B-53B6-41FB-B09F-63B6A2A7A27E}"/>
                </a:ext>
              </a:extLst>
            </p:cNvPr>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9" name="Text Box 27">
              <a:extLst>
                <a:ext uri="{FF2B5EF4-FFF2-40B4-BE49-F238E27FC236}">
                  <a16:creationId xmlns:a16="http://schemas.microsoft.com/office/drawing/2014/main" id="{B38E3D5C-FE73-4287-8878-CEFA316B51C3}"/>
                </a:ext>
              </a:extLst>
            </p:cNvPr>
            <p:cNvSpPr txBox="1">
              <a:spLocks noChangeArrowheads="1"/>
            </p:cNvSpPr>
            <p:nvPr/>
          </p:nvSpPr>
          <p:spPr bwMode="auto">
            <a:xfrm>
              <a:off x="4649" y="2263"/>
              <a:ext cx="167"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t</a:t>
              </a:r>
            </a:p>
          </p:txBody>
        </p:sp>
      </p:grpSp>
      <p:sp>
        <p:nvSpPr>
          <p:cNvPr id="71" name="Line 7">
            <a:extLst>
              <a:ext uri="{FF2B5EF4-FFF2-40B4-BE49-F238E27FC236}">
                <a16:creationId xmlns:a16="http://schemas.microsoft.com/office/drawing/2014/main" id="{786E47A9-C837-4D88-A581-A0046136E2E7}"/>
              </a:ext>
            </a:extLst>
          </p:cNvPr>
          <p:cNvSpPr>
            <a:spLocks noChangeShapeType="1"/>
          </p:cNvSpPr>
          <p:nvPr/>
        </p:nvSpPr>
        <p:spPr bwMode="auto">
          <a:xfrm>
            <a:off x="8398182" y="3988026"/>
            <a:ext cx="190719" cy="2365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7">
            <a:extLst>
              <a:ext uri="{FF2B5EF4-FFF2-40B4-BE49-F238E27FC236}">
                <a16:creationId xmlns:a16="http://schemas.microsoft.com/office/drawing/2014/main" id="{5553A57D-D6C9-417E-ABAA-0FB6E790FD06}"/>
              </a:ext>
            </a:extLst>
          </p:cNvPr>
          <p:cNvSpPr>
            <a:spLocks noChangeShapeType="1"/>
          </p:cNvSpPr>
          <p:nvPr/>
        </p:nvSpPr>
        <p:spPr bwMode="auto">
          <a:xfrm>
            <a:off x="301309" y="210854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7">
            <a:extLst>
              <a:ext uri="{FF2B5EF4-FFF2-40B4-BE49-F238E27FC236}">
                <a16:creationId xmlns:a16="http://schemas.microsoft.com/office/drawing/2014/main" id="{898C7A29-F4E8-4104-BBF6-F7AEFE981D78}"/>
              </a:ext>
            </a:extLst>
          </p:cNvPr>
          <p:cNvSpPr>
            <a:spLocks noChangeShapeType="1"/>
          </p:cNvSpPr>
          <p:nvPr/>
        </p:nvSpPr>
        <p:spPr bwMode="auto">
          <a:xfrm>
            <a:off x="550814" y="239042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AutoShape 42">
            <a:extLst>
              <a:ext uri="{FF2B5EF4-FFF2-40B4-BE49-F238E27FC236}">
                <a16:creationId xmlns:a16="http://schemas.microsoft.com/office/drawing/2014/main" id="{C8BA609E-310D-403A-B454-DAB99AB22E16}"/>
              </a:ext>
            </a:extLst>
          </p:cNvPr>
          <p:cNvSpPr>
            <a:spLocks noChangeArrowheads="1"/>
          </p:cNvSpPr>
          <p:nvPr/>
        </p:nvSpPr>
        <p:spPr bwMode="auto">
          <a:xfrm>
            <a:off x="3323854" y="447314"/>
            <a:ext cx="3360722" cy="783112"/>
          </a:xfrm>
          <a:prstGeom prst="wedgeRoundRectCallout">
            <a:avLst>
              <a:gd name="adj1" fmla="val -63115"/>
              <a:gd name="adj2" fmla="val 17931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Ah! Our singleton object has been allocated already!</a:t>
            </a:r>
          </a:p>
        </p:txBody>
      </p:sp>
      <p:sp>
        <p:nvSpPr>
          <p:cNvPr id="75" name="Line 7">
            <a:extLst>
              <a:ext uri="{FF2B5EF4-FFF2-40B4-BE49-F238E27FC236}">
                <a16:creationId xmlns:a16="http://schemas.microsoft.com/office/drawing/2014/main" id="{4B1412A4-5D09-4C6A-B7E9-981F77A62FFD}"/>
              </a:ext>
            </a:extLst>
          </p:cNvPr>
          <p:cNvSpPr>
            <a:spLocks noChangeShapeType="1"/>
          </p:cNvSpPr>
          <p:nvPr/>
        </p:nvSpPr>
        <p:spPr bwMode="auto">
          <a:xfrm>
            <a:off x="525865" y="294135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7">
            <a:extLst>
              <a:ext uri="{FF2B5EF4-FFF2-40B4-BE49-F238E27FC236}">
                <a16:creationId xmlns:a16="http://schemas.microsoft.com/office/drawing/2014/main" id="{4FBB2C99-6413-4CBB-9E7C-E3C0B76989B2}"/>
              </a:ext>
            </a:extLst>
          </p:cNvPr>
          <p:cNvSpPr>
            <a:spLocks noChangeShapeType="1"/>
          </p:cNvSpPr>
          <p:nvPr/>
        </p:nvSpPr>
        <p:spPr bwMode="auto">
          <a:xfrm>
            <a:off x="8162164" y="4002861"/>
            <a:ext cx="190719" cy="2365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7">
            <a:extLst>
              <a:ext uri="{FF2B5EF4-FFF2-40B4-BE49-F238E27FC236}">
                <a16:creationId xmlns:a16="http://schemas.microsoft.com/office/drawing/2014/main" id="{7898E104-0F07-4B36-9DCA-C175ADD9D29A}"/>
              </a:ext>
            </a:extLst>
          </p:cNvPr>
          <p:cNvSpPr>
            <a:spLocks noChangeShapeType="1"/>
          </p:cNvSpPr>
          <p:nvPr/>
        </p:nvSpPr>
        <p:spPr bwMode="auto">
          <a:xfrm flipV="1">
            <a:off x="8990251" y="2816028"/>
            <a:ext cx="873940" cy="122189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Line 7">
            <a:extLst>
              <a:ext uri="{FF2B5EF4-FFF2-40B4-BE49-F238E27FC236}">
                <a16:creationId xmlns:a16="http://schemas.microsoft.com/office/drawing/2014/main" id="{032C53EA-E4DA-48AC-8ECD-52C2C018D6DE}"/>
              </a:ext>
            </a:extLst>
          </p:cNvPr>
          <p:cNvSpPr>
            <a:spLocks noChangeShapeType="1"/>
          </p:cNvSpPr>
          <p:nvPr/>
        </p:nvSpPr>
        <p:spPr bwMode="auto">
          <a:xfrm>
            <a:off x="6362244" y="456043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Line 7">
            <a:extLst>
              <a:ext uri="{FF2B5EF4-FFF2-40B4-BE49-F238E27FC236}">
                <a16:creationId xmlns:a16="http://schemas.microsoft.com/office/drawing/2014/main" id="{79ADF6E8-41B8-450C-9B7A-C270A9E44574}"/>
              </a:ext>
            </a:extLst>
          </p:cNvPr>
          <p:cNvSpPr>
            <a:spLocks noChangeShapeType="1"/>
          </p:cNvSpPr>
          <p:nvPr/>
        </p:nvSpPr>
        <p:spPr bwMode="auto">
          <a:xfrm>
            <a:off x="9771960" y="328279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AutoShape 42">
            <a:extLst>
              <a:ext uri="{FF2B5EF4-FFF2-40B4-BE49-F238E27FC236}">
                <a16:creationId xmlns:a16="http://schemas.microsoft.com/office/drawing/2014/main" id="{F88CD8A1-195B-4CB8-ABFB-B14DECECF7DF}"/>
              </a:ext>
            </a:extLst>
          </p:cNvPr>
          <p:cNvSpPr>
            <a:spLocks noChangeArrowheads="1"/>
          </p:cNvSpPr>
          <p:nvPr/>
        </p:nvSpPr>
        <p:spPr bwMode="auto">
          <a:xfrm>
            <a:off x="1475630" y="3861780"/>
            <a:ext cx="2776308" cy="1353946"/>
          </a:xfrm>
          <a:prstGeom prst="wedgeRoundRectCallout">
            <a:avLst>
              <a:gd name="adj1" fmla="val 21306"/>
              <a:gd name="adj2" fmla="val 11186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In C++, all </a:t>
            </a:r>
            <a:r>
              <a:rPr lang="en-US" sz="2000" dirty="0">
                <a:solidFill>
                  <a:srgbClr val="FFC9C9"/>
                </a:solidFill>
                <a:latin typeface="Corbel" panose="020B0503020204020204" pitchFamily="34" charset="0"/>
                <a:cs typeface="Consolas" panose="020B0609020204030204" pitchFamily="49" charset="0"/>
              </a:rPr>
              <a:t>class variables </a:t>
            </a:r>
            <a:r>
              <a:rPr lang="en-US" sz="2000" dirty="0">
                <a:solidFill>
                  <a:schemeClr val="bg1"/>
                </a:solidFill>
                <a:latin typeface="Corbel" panose="020B0503020204020204" pitchFamily="34" charset="0"/>
                <a:cs typeface="Consolas" panose="020B0609020204030204" pitchFamily="49" charset="0"/>
              </a:rPr>
              <a:t>are initialized before </a:t>
            </a:r>
            <a:r>
              <a:rPr lang="en-US" sz="2000" dirty="0">
                <a:solidFill>
                  <a:srgbClr val="FFC9C9"/>
                </a:solidFill>
                <a:latin typeface="Corbel" panose="020B0503020204020204" pitchFamily="34" charset="0"/>
                <a:cs typeface="Consolas" panose="020B0609020204030204" pitchFamily="49" charset="0"/>
              </a:rPr>
              <a:t>main() </a:t>
            </a:r>
            <a:r>
              <a:rPr lang="en-US" sz="2000" dirty="0">
                <a:solidFill>
                  <a:schemeClr val="bg1"/>
                </a:solidFill>
                <a:latin typeface="Corbel" panose="020B0503020204020204" pitchFamily="34" charset="0"/>
                <a:cs typeface="Consolas" panose="020B0609020204030204" pitchFamily="49" charset="0"/>
              </a:rPr>
              <a:t>runs!</a:t>
            </a:r>
          </a:p>
        </p:txBody>
      </p:sp>
      <p:sp>
        <p:nvSpPr>
          <p:cNvPr id="82" name="AutoShape 42">
            <a:extLst>
              <a:ext uri="{FF2B5EF4-FFF2-40B4-BE49-F238E27FC236}">
                <a16:creationId xmlns:a16="http://schemas.microsoft.com/office/drawing/2014/main" id="{1A58C97B-27C2-43C6-8419-05ECA629DE0B}"/>
              </a:ext>
            </a:extLst>
          </p:cNvPr>
          <p:cNvSpPr>
            <a:spLocks noChangeArrowheads="1"/>
          </p:cNvSpPr>
          <p:nvPr/>
        </p:nvSpPr>
        <p:spPr bwMode="auto">
          <a:xfrm>
            <a:off x="3018507" y="841859"/>
            <a:ext cx="3554130" cy="884512"/>
          </a:xfrm>
          <a:prstGeom prst="wedgeRoundRectCallout">
            <a:avLst>
              <a:gd name="adj1" fmla="val -39318"/>
              <a:gd name="adj2" fmla="val 14055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So we use our constructor to create our one and only object.</a:t>
            </a:r>
          </a:p>
        </p:txBody>
      </p:sp>
      <p:grpSp>
        <p:nvGrpSpPr>
          <p:cNvPr id="3" name="Group 2">
            <a:extLst>
              <a:ext uri="{FF2B5EF4-FFF2-40B4-BE49-F238E27FC236}">
                <a16:creationId xmlns:a16="http://schemas.microsoft.com/office/drawing/2014/main" id="{8B686BA8-04EB-44B0-9302-08348B07201F}"/>
              </a:ext>
            </a:extLst>
          </p:cNvPr>
          <p:cNvGrpSpPr/>
          <p:nvPr/>
        </p:nvGrpSpPr>
        <p:grpSpPr>
          <a:xfrm>
            <a:off x="9937987" y="3358727"/>
            <a:ext cx="1849553" cy="369918"/>
            <a:chOff x="9913711" y="3439647"/>
            <a:chExt cx="1849553" cy="369918"/>
          </a:xfrm>
        </p:grpSpPr>
        <p:grpSp>
          <p:nvGrpSpPr>
            <p:cNvPr id="83" name="Group 25">
              <a:extLst>
                <a:ext uri="{FF2B5EF4-FFF2-40B4-BE49-F238E27FC236}">
                  <a16:creationId xmlns:a16="http://schemas.microsoft.com/office/drawing/2014/main" id="{10A0D7A6-0709-43D7-939B-6B8016E01CB2}"/>
                </a:ext>
              </a:extLst>
            </p:cNvPr>
            <p:cNvGrpSpPr>
              <a:grpSpLocks/>
            </p:cNvGrpSpPr>
            <p:nvPr/>
          </p:nvGrpSpPr>
          <p:grpSpPr bwMode="auto">
            <a:xfrm>
              <a:off x="9913711" y="3439647"/>
              <a:ext cx="863603" cy="369888"/>
              <a:chOff x="4649" y="2273"/>
              <a:chExt cx="544" cy="233"/>
            </a:xfrm>
          </p:grpSpPr>
          <p:sp>
            <p:nvSpPr>
              <p:cNvPr id="84" name="Rectangle 26">
                <a:extLst>
                  <a:ext uri="{FF2B5EF4-FFF2-40B4-BE49-F238E27FC236}">
                    <a16:creationId xmlns:a16="http://schemas.microsoft.com/office/drawing/2014/main" id="{D8272CDF-2CED-4E51-837B-0B9A1336058C}"/>
                  </a:ext>
                </a:extLst>
              </p:cNvPr>
              <p:cNvSpPr>
                <a:spLocks noChangeArrowheads="1"/>
              </p:cNvSpPr>
              <p:nvPr/>
            </p:nvSpPr>
            <p:spPr bwMode="auto">
              <a:xfrm>
                <a:off x="4872" y="2302"/>
                <a:ext cx="321"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5" name="Text Box 27">
                <a:extLst>
                  <a:ext uri="{FF2B5EF4-FFF2-40B4-BE49-F238E27FC236}">
                    <a16:creationId xmlns:a16="http://schemas.microsoft.com/office/drawing/2014/main" id="{962D7B4E-D7C2-4EBD-BB96-0B79568A36CD}"/>
                  </a:ext>
                </a:extLst>
              </p:cNvPr>
              <p:cNvSpPr txBox="1">
                <a:spLocks noChangeArrowheads="1"/>
              </p:cNvSpPr>
              <p:nvPr/>
            </p:nvSpPr>
            <p:spPr bwMode="auto">
              <a:xfrm>
                <a:off x="4649" y="2273"/>
                <a:ext cx="250"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v1</a:t>
                </a:r>
              </a:p>
            </p:txBody>
          </p:sp>
        </p:grpSp>
        <p:sp>
          <p:nvSpPr>
            <p:cNvPr id="86" name="Rectangle 26">
              <a:extLst>
                <a:ext uri="{FF2B5EF4-FFF2-40B4-BE49-F238E27FC236}">
                  <a16:creationId xmlns:a16="http://schemas.microsoft.com/office/drawing/2014/main" id="{7680ACC3-460A-4AD4-A169-401C9D4DE8BE}"/>
                </a:ext>
              </a:extLst>
            </p:cNvPr>
            <p:cNvSpPr>
              <a:spLocks noChangeArrowheads="1"/>
            </p:cNvSpPr>
            <p:nvPr/>
          </p:nvSpPr>
          <p:spPr bwMode="auto">
            <a:xfrm>
              <a:off x="11253675" y="3485199"/>
              <a:ext cx="509589" cy="279400"/>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7" name="Text Box 27">
              <a:extLst>
                <a:ext uri="{FF2B5EF4-FFF2-40B4-BE49-F238E27FC236}">
                  <a16:creationId xmlns:a16="http://schemas.microsoft.com/office/drawing/2014/main" id="{07A8218A-00BA-4A50-AD31-602ED0FA1149}"/>
                </a:ext>
              </a:extLst>
            </p:cNvPr>
            <p:cNvSpPr txBox="1">
              <a:spLocks noChangeArrowheads="1"/>
            </p:cNvSpPr>
            <p:nvPr/>
          </p:nvSpPr>
          <p:spPr bwMode="auto">
            <a:xfrm>
              <a:off x="10859201" y="3440233"/>
              <a:ext cx="410690"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v2</a:t>
              </a:r>
            </a:p>
          </p:txBody>
        </p:sp>
      </p:grpSp>
      <p:sp>
        <p:nvSpPr>
          <p:cNvPr id="31" name="AutoShape 42">
            <a:extLst>
              <a:ext uri="{FF2B5EF4-FFF2-40B4-BE49-F238E27FC236}">
                <a16:creationId xmlns:a16="http://schemas.microsoft.com/office/drawing/2014/main" id="{13B11E24-7D98-400A-81B1-12A13EC7EDEE}"/>
              </a:ext>
            </a:extLst>
          </p:cNvPr>
          <p:cNvSpPr>
            <a:spLocks noChangeArrowheads="1"/>
          </p:cNvSpPr>
          <p:nvPr/>
        </p:nvSpPr>
        <p:spPr bwMode="auto">
          <a:xfrm>
            <a:off x="4581287" y="4021383"/>
            <a:ext cx="3794679" cy="963470"/>
          </a:xfrm>
          <a:prstGeom prst="wedgeRoundRectCallout">
            <a:avLst>
              <a:gd name="adj1" fmla="val -81535"/>
              <a:gd name="adj2" fmla="val -4182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And we define </a:t>
            </a:r>
            <a:r>
              <a:rPr lang="en-US" sz="2000" dirty="0">
                <a:solidFill>
                  <a:srgbClr val="FFC9C9"/>
                </a:solidFill>
                <a:latin typeface="Corbel" panose="020B0503020204020204" pitchFamily="34" charset="0"/>
                <a:cs typeface="Consolas" panose="020B0609020204030204" pitchFamily="49" charset="0"/>
              </a:rPr>
              <a:t>methods </a:t>
            </a:r>
            <a:r>
              <a:rPr lang="en-US" sz="2000" dirty="0">
                <a:solidFill>
                  <a:schemeClr val="bg1"/>
                </a:solidFill>
                <a:latin typeface="Corbel" panose="020B0503020204020204" pitchFamily="34" charset="0"/>
                <a:cs typeface="Consolas" panose="020B0609020204030204" pitchFamily="49" charset="0"/>
              </a:rPr>
              <a:t>and </a:t>
            </a:r>
            <a:r>
              <a:rPr lang="en-US" sz="2000" dirty="0">
                <a:solidFill>
                  <a:srgbClr val="FFC9C9"/>
                </a:solidFill>
                <a:latin typeface="Corbel" panose="020B0503020204020204" pitchFamily="34" charset="0"/>
                <a:cs typeface="Consolas" panose="020B0609020204030204" pitchFamily="49" charset="0"/>
              </a:rPr>
              <a:t>member variables </a:t>
            </a:r>
            <a:r>
              <a:rPr lang="en-US" sz="2000" dirty="0">
                <a:solidFill>
                  <a:schemeClr val="bg1"/>
                </a:solidFill>
                <a:latin typeface="Corbel" panose="020B0503020204020204" pitchFamily="34" charset="0"/>
                <a:cs typeface="Consolas" panose="020B0609020204030204" pitchFamily="49" charset="0"/>
              </a:rPr>
              <a:t>for our object.</a:t>
            </a:r>
          </a:p>
        </p:txBody>
      </p:sp>
      <p:sp>
        <p:nvSpPr>
          <p:cNvPr id="5" name="TextBox 4">
            <a:extLst>
              <a:ext uri="{FF2B5EF4-FFF2-40B4-BE49-F238E27FC236}">
                <a16:creationId xmlns:a16="http://schemas.microsoft.com/office/drawing/2014/main" id="{969C829E-EB86-4713-A932-1011AD7778D3}"/>
              </a:ext>
            </a:extLst>
          </p:cNvPr>
          <p:cNvSpPr txBox="1"/>
          <p:nvPr/>
        </p:nvSpPr>
        <p:spPr>
          <a:xfrm>
            <a:off x="10401178" y="3342011"/>
            <a:ext cx="1313180"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0      0</a:t>
            </a:r>
          </a:p>
        </p:txBody>
      </p:sp>
    </p:spTree>
    <p:extLst>
      <p:ext uri="{BB962C8B-B14F-4D97-AF65-F5344CB8AC3E}">
        <p14:creationId xmlns:p14="http://schemas.microsoft.com/office/powerpoint/2010/main" val="28342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21" end="2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xEl>
                                              <p:pRg st="20" end="2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xEl>
                                              <p:pRg st="16" end="1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6">
                                            <p:txEl>
                                              <p:pRg st="2" end="2"/>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6">
                                            <p:txEl>
                                              <p:pRg st="3" end="3"/>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6">
                                            <p:txEl>
                                              <p:pRg st="4" end="4"/>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2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down)">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2" nodeType="clickEffect">
                                  <p:stCondLst>
                                    <p:cond delay="0"/>
                                  </p:stCondLst>
                                  <p:childTnLst>
                                    <p:animMotion origin="layout" path="M 4.79167E-6 3.33333E-6 L -0.13386 0.30671 " pathEditMode="relative" rAng="0" ptsTypes="AA">
                                      <p:cBhvr>
                                        <p:cTn id="109" dur="2000" fill="hold"/>
                                        <p:tgtEl>
                                          <p:spTgt spid="28"/>
                                        </p:tgtEl>
                                        <p:attrNameLst>
                                          <p:attrName>ppt_x</p:attrName>
                                          <p:attrName>ppt_y</p:attrName>
                                        </p:attrNameLst>
                                      </p:cBhvr>
                                      <p:rCtr x="-6693" y="15324"/>
                                    </p:animMotion>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down)">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8"/>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down)">
                                      <p:cBhvr>
                                        <p:cTn id="127" dur="500"/>
                                        <p:tgtEl>
                                          <p:spTgt spid="29"/>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2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wipe(down)">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42" presetClass="path" presetSubtype="0" accel="50000" decel="50000" fill="hold" grpId="2" nodeType="clickEffect">
                                  <p:stCondLst>
                                    <p:cond delay="0"/>
                                  </p:stCondLst>
                                  <p:childTnLst>
                                    <p:animMotion origin="layout" path="M -2.08333E-7 -1.48148E-6 L -0.11784 0.24028 " pathEditMode="relative" rAng="0" ptsTypes="AA">
                                      <p:cBhvr>
                                        <p:cTn id="156" dur="2000" fill="hold"/>
                                        <p:tgtEl>
                                          <p:spTgt spid="31"/>
                                        </p:tgtEl>
                                        <p:attrNameLst>
                                          <p:attrName>ppt_x</p:attrName>
                                          <p:attrName>ppt_y</p:attrName>
                                        </p:attrNameLst>
                                      </p:cBhvr>
                                      <p:rCtr x="-5898" y="12014"/>
                                    </p:animMotion>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6">
                                            <p:txEl>
                                              <p:pRg st="18" end="18"/>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31"/>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3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33"/>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499"/>
                                          </p:stCondLst>
                                        </p:cTn>
                                        <p:tgtEl>
                                          <p:spTgt spid="46"/>
                                        </p:tgtEl>
                                        <p:attrNameLst>
                                          <p:attrName>style.visibility</p:attrName>
                                        </p:attrNameLst>
                                      </p:cBhvr>
                                      <p:to>
                                        <p:strVal val="visible"/>
                                      </p:to>
                                    </p:set>
                                  </p:childTnLst>
                                </p:cTn>
                              </p:par>
                              <p:par>
                                <p:cTn id="177" presetID="10" presetClass="exit" presetSubtype="0" fill="hold" grpId="1" nodeType="withEffect">
                                  <p:stCondLst>
                                    <p:cond delay="0"/>
                                  </p:stCondLst>
                                  <p:childTnLst>
                                    <p:animEffect transition="out" filter="fade">
                                      <p:cBhvr>
                                        <p:cTn id="178" dur="500"/>
                                        <p:tgtEl>
                                          <p:spTgt spid="18"/>
                                        </p:tgtEl>
                                      </p:cBhvr>
                                    </p:animEffect>
                                    <p:set>
                                      <p:cBhvr>
                                        <p:cTn id="179" dur="1" fill="hold">
                                          <p:stCondLst>
                                            <p:cond delay="499"/>
                                          </p:stCondLst>
                                        </p:cTn>
                                        <p:tgtEl>
                                          <p:spTgt spid="18"/>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32"/>
                                        </p:tgtEl>
                                      </p:cBhvr>
                                    </p:animEffect>
                                    <p:set>
                                      <p:cBhvr>
                                        <p:cTn id="182" dur="1" fill="hold">
                                          <p:stCondLst>
                                            <p:cond delay="499"/>
                                          </p:stCondLst>
                                        </p:cTn>
                                        <p:tgtEl>
                                          <p:spTgt spid="32"/>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80"/>
                                        </p:tgtEl>
                                        <p:attrNameLst>
                                          <p:attrName>style.visibility</p:attrName>
                                        </p:attrNameLst>
                                      </p:cBhvr>
                                      <p:to>
                                        <p:strVal val="visible"/>
                                      </p:to>
                                    </p:set>
                                    <p:animEffect transition="in" filter="wipe(down)">
                                      <p:cBhvr>
                                        <p:cTn id="187" dur="500"/>
                                        <p:tgtEl>
                                          <p:spTgt spid="80"/>
                                        </p:tgtEl>
                                      </p:cBhvr>
                                    </p:animEffect>
                                  </p:childTnLst>
                                </p:cTn>
                              </p:par>
                            </p:childTnLst>
                          </p:cTn>
                        </p:par>
                      </p:childTnLst>
                    </p:cTn>
                  </p:par>
                  <p:par>
                    <p:cTn id="188" fill="hold">
                      <p:stCondLst>
                        <p:cond delay="indefinite"/>
                      </p:stCondLst>
                      <p:childTnLst>
                        <p:par>
                          <p:cTn id="189" fill="hold">
                            <p:stCondLst>
                              <p:cond delay="0"/>
                            </p:stCondLst>
                            <p:childTnLst>
                              <p:par>
                                <p:cTn id="190" presetID="42" presetClass="path" presetSubtype="0" accel="50000" decel="50000" fill="hold" grpId="2" nodeType="clickEffect">
                                  <p:stCondLst>
                                    <p:cond delay="0"/>
                                  </p:stCondLst>
                                  <p:childTnLst>
                                    <p:animMotion origin="layout" path="M 4.16667E-6 4.44444E-6 L 0.43086 -0.39977 " pathEditMode="relative" rAng="0" ptsTypes="AA">
                                      <p:cBhvr>
                                        <p:cTn id="191" dur="2000" fill="hold"/>
                                        <p:tgtEl>
                                          <p:spTgt spid="80"/>
                                        </p:tgtEl>
                                        <p:attrNameLst>
                                          <p:attrName>ppt_x</p:attrName>
                                          <p:attrName>ppt_y</p:attrName>
                                        </p:attrNameLst>
                                      </p:cBhvr>
                                      <p:rCtr x="21536" y="-20000"/>
                                    </p:animMotion>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9"/>
                                          </p:stCondLst>
                                        </p:cTn>
                                        <p:tgtEl>
                                          <p:spTgt spid="35"/>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9"/>
                                          </p:stCondLst>
                                        </p:cTn>
                                        <p:tgtEl>
                                          <p:spTgt spid="42"/>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9"/>
                                          </p:stCondLst>
                                        </p:cTn>
                                        <p:tgtEl>
                                          <p:spTgt spid="45"/>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80"/>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46"/>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499"/>
                                          </p:stCondLst>
                                        </p:cTn>
                                        <p:tgtEl>
                                          <p:spTgt spid="34"/>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499"/>
                                          </p:stCondLst>
                                        </p:cTn>
                                        <p:tgtEl>
                                          <p:spTgt spid="38"/>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34"/>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499"/>
                                          </p:stCondLst>
                                        </p:cTn>
                                        <p:tgtEl>
                                          <p:spTgt spid="54"/>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54"/>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499"/>
                                          </p:stCondLst>
                                        </p:cTn>
                                        <p:tgtEl>
                                          <p:spTgt spid="4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xit" presetSubtype="0" fill="hold" grpId="1" nodeType="clickEffect">
                                  <p:stCondLst>
                                    <p:cond delay="0"/>
                                  </p:stCondLst>
                                  <p:childTnLst>
                                    <p:set>
                                      <p:cBhvr>
                                        <p:cTn id="235" dur="1" fill="hold">
                                          <p:stCondLst>
                                            <p:cond delay="0"/>
                                          </p:stCondLst>
                                        </p:cTn>
                                        <p:tgtEl>
                                          <p:spTgt spid="41"/>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499"/>
                                          </p:stCondLst>
                                        </p:cTn>
                                        <p:tgtEl>
                                          <p:spTgt spid="47"/>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48"/>
                                        </p:tgtEl>
                                        <p:attrNameLst>
                                          <p:attrName>style.visibility</p:attrName>
                                        </p:attrNameLst>
                                      </p:cBhvr>
                                      <p:to>
                                        <p:strVal val="visible"/>
                                      </p:to>
                                    </p:set>
                                    <p:animEffect transition="in" filter="wipe(down)">
                                      <p:cBhvr>
                                        <p:cTn id="244" dur="500"/>
                                        <p:tgtEl>
                                          <p:spTgt spid="48"/>
                                        </p:tgtEl>
                                      </p:cBhvr>
                                    </p:animEffect>
                                  </p:childTnLst>
                                </p:cTn>
                              </p:par>
                            </p:childTnLst>
                          </p:cTn>
                        </p:par>
                      </p:childTnLst>
                    </p:cTn>
                  </p:par>
                  <p:par>
                    <p:cTn id="245" fill="hold">
                      <p:stCondLst>
                        <p:cond delay="indefinite"/>
                      </p:stCondLst>
                      <p:childTnLst>
                        <p:par>
                          <p:cTn id="246" fill="hold">
                            <p:stCondLst>
                              <p:cond delay="0"/>
                            </p:stCondLst>
                            <p:childTnLst>
                              <p:par>
                                <p:cTn id="247" presetID="42" presetClass="path" presetSubtype="0" accel="50000" decel="50000" fill="hold" grpId="2" nodeType="clickEffect">
                                  <p:stCondLst>
                                    <p:cond delay="0"/>
                                  </p:stCondLst>
                                  <p:childTnLst>
                                    <p:animMotion origin="layout" path="M -1.45833E-6 4.07407E-6 L 0.46107 0.15833 " pathEditMode="relative" rAng="0" ptsTypes="AA">
                                      <p:cBhvr>
                                        <p:cTn id="248" dur="2000" fill="hold"/>
                                        <p:tgtEl>
                                          <p:spTgt spid="48"/>
                                        </p:tgtEl>
                                        <p:attrNameLst>
                                          <p:attrName>ppt_x</p:attrName>
                                          <p:attrName>ppt_y</p:attrName>
                                        </p:attrNameLst>
                                      </p:cBhvr>
                                      <p:rCtr x="23047" y="7917"/>
                                    </p:animMotion>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48"/>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47"/>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499"/>
                                          </p:stCondLst>
                                        </p:cTn>
                                        <p:tgtEl>
                                          <p:spTgt spid="4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grpId="0" nodeType="clickEffect">
                                  <p:stCondLst>
                                    <p:cond delay="0"/>
                                  </p:stCondLst>
                                  <p:childTnLst>
                                    <p:set>
                                      <p:cBhvr>
                                        <p:cTn id="264" dur="1" fill="hold">
                                          <p:stCondLst>
                                            <p:cond delay="0"/>
                                          </p:stCondLst>
                                        </p:cTn>
                                        <p:tgtEl>
                                          <p:spTgt spid="82"/>
                                        </p:tgtEl>
                                        <p:attrNameLst>
                                          <p:attrName>style.visibility</p:attrName>
                                        </p:attrNameLst>
                                      </p:cBhvr>
                                      <p:to>
                                        <p:strVal val="visible"/>
                                      </p:to>
                                    </p:set>
                                    <p:animEffect transition="in" filter="wipe(down)">
                                      <p:cBhvr>
                                        <p:cTn id="265" dur="500"/>
                                        <p:tgtEl>
                                          <p:spTgt spid="82"/>
                                        </p:tgtEl>
                                      </p:cBhvr>
                                    </p:animEffect>
                                  </p:childTnLst>
                                </p:cTn>
                              </p:par>
                            </p:childTnLst>
                          </p:cTn>
                        </p:par>
                      </p:childTnLst>
                    </p:cTn>
                  </p:par>
                  <p:par>
                    <p:cTn id="266" fill="hold">
                      <p:stCondLst>
                        <p:cond delay="indefinite"/>
                      </p:stCondLst>
                      <p:childTnLst>
                        <p:par>
                          <p:cTn id="267" fill="hold">
                            <p:stCondLst>
                              <p:cond delay="0"/>
                            </p:stCondLst>
                            <p:childTnLst>
                              <p:par>
                                <p:cTn id="268" presetID="42" presetClass="path" presetSubtype="0" accel="50000" decel="50000" fill="hold" grpId="2" nodeType="clickEffect">
                                  <p:stCondLst>
                                    <p:cond delay="0"/>
                                  </p:stCondLst>
                                  <p:childTnLst>
                                    <p:animMotion origin="layout" path="M 8.33333E-7 2.96296E-6 L -0.15899 0.3287 " pathEditMode="relative" rAng="0" ptsTypes="AA">
                                      <p:cBhvr>
                                        <p:cTn id="269" dur="2000" fill="hold"/>
                                        <p:tgtEl>
                                          <p:spTgt spid="82"/>
                                        </p:tgtEl>
                                        <p:attrNameLst>
                                          <p:attrName>ppt_x</p:attrName>
                                          <p:attrName>ppt_y</p:attrName>
                                        </p:attrNameLst>
                                      </p:cBhvr>
                                      <p:rCtr x="-7956" y="16435"/>
                                    </p:animMotion>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grpId="1" nodeType="clickEffect">
                                  <p:stCondLst>
                                    <p:cond delay="0"/>
                                  </p:stCondLst>
                                  <p:childTnLst>
                                    <p:set>
                                      <p:cBhvr>
                                        <p:cTn id="273" dur="1" fill="hold">
                                          <p:stCondLst>
                                            <p:cond delay="0"/>
                                          </p:stCondLst>
                                        </p:cTn>
                                        <p:tgtEl>
                                          <p:spTgt spid="49"/>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499"/>
                                          </p:stCondLst>
                                        </p:cTn>
                                        <p:tgtEl>
                                          <p:spTgt spid="56"/>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50"/>
                                        </p:tgtEl>
                                        <p:attrNameLst>
                                          <p:attrName>style.visibility</p:attrName>
                                        </p:attrNameLst>
                                      </p:cBhvr>
                                      <p:to>
                                        <p:strVal val="visible"/>
                                      </p:to>
                                    </p:set>
                                  </p:childTnLst>
                                </p:cTn>
                              </p:par>
                              <p:par>
                                <p:cTn id="282" presetID="1" presetClass="entr" presetSubtype="0" fill="hold" nodeType="withEffect">
                                  <p:stCondLst>
                                    <p:cond delay="0"/>
                                  </p:stCondLst>
                                  <p:childTnLst>
                                    <p:set>
                                      <p:cBhvr>
                                        <p:cTn id="283" dur="1" fill="hold">
                                          <p:stCondLst>
                                            <p:cond delay="0"/>
                                          </p:stCondLst>
                                        </p:cTn>
                                        <p:tgtEl>
                                          <p:spTgt spid="3"/>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56"/>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499"/>
                                          </p:stCondLst>
                                        </p:cTn>
                                        <p:tgtEl>
                                          <p:spTgt spid="57"/>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5"/>
                                        </p:tgtEl>
                                        <p:attrNameLst>
                                          <p:attrName>style.visibility</p:attrName>
                                        </p:attrNameLst>
                                      </p:cBhvr>
                                      <p:to>
                                        <p:strVal val="visible"/>
                                      </p:to>
                                    </p:set>
                                    <p:animEffect transition="in" filter="wipe(left)">
                                      <p:cBhvr>
                                        <p:cTn id="296" dur="500"/>
                                        <p:tgtEl>
                                          <p:spTgt spid="5"/>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57"/>
                                        </p:tgtEl>
                                        <p:attrNameLst>
                                          <p:attrName>style.visibility</p:attrName>
                                        </p:attrNameLst>
                                      </p:cBhvr>
                                      <p:to>
                                        <p:strVal val="hidden"/>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499"/>
                                          </p:stCondLst>
                                        </p:cTn>
                                        <p:tgtEl>
                                          <p:spTgt spid="5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xit" presetSubtype="0" fill="hold" grpId="1" nodeType="clickEffect">
                                  <p:stCondLst>
                                    <p:cond delay="0"/>
                                  </p:stCondLst>
                                  <p:childTnLst>
                                    <p:set>
                                      <p:cBhvr>
                                        <p:cTn id="308" dur="1" fill="hold">
                                          <p:stCondLst>
                                            <p:cond delay="0"/>
                                          </p:stCondLst>
                                        </p:cTn>
                                        <p:tgtEl>
                                          <p:spTgt spid="58"/>
                                        </p:tgtEl>
                                        <p:attrNameLst>
                                          <p:attrName>style.visibility</p:attrName>
                                        </p:attrNameLst>
                                      </p:cBhvr>
                                      <p:to>
                                        <p:strVal val="hidden"/>
                                      </p:to>
                                    </p:set>
                                  </p:childTnLst>
                                </p:cTn>
                              </p:par>
                            </p:childTnLst>
                          </p:cTn>
                        </p:par>
                      </p:childTnLst>
                    </p:cTn>
                  </p:par>
                  <p:par>
                    <p:cTn id="309" fill="hold">
                      <p:stCondLst>
                        <p:cond delay="indefinite"/>
                      </p:stCondLst>
                      <p:childTnLst>
                        <p:par>
                          <p:cTn id="310" fill="hold">
                            <p:stCondLst>
                              <p:cond delay="0"/>
                            </p:stCondLst>
                            <p:childTnLst>
                              <p:par>
                                <p:cTn id="311" presetID="1" presetClass="exit" presetSubtype="0" fill="hold" grpId="1" nodeType="clickEffect">
                                  <p:stCondLst>
                                    <p:cond delay="0"/>
                                  </p:stCondLst>
                                  <p:childTnLst>
                                    <p:set>
                                      <p:cBhvr>
                                        <p:cTn id="312" dur="1" fill="hold">
                                          <p:stCondLst>
                                            <p:cond delay="0"/>
                                          </p:stCondLst>
                                        </p:cTn>
                                        <p:tgtEl>
                                          <p:spTgt spid="82"/>
                                        </p:tgtEl>
                                        <p:attrNameLst>
                                          <p:attrName>style.visibility</p:attrName>
                                        </p:attrNameLst>
                                      </p:cBhvr>
                                      <p:to>
                                        <p:strVal val="hidden"/>
                                      </p:to>
                                    </p:se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grpId="0" nodeType="clickEffect">
                                  <p:stCondLst>
                                    <p:cond delay="0"/>
                                  </p:stCondLst>
                                  <p:childTnLst>
                                    <p:set>
                                      <p:cBhvr>
                                        <p:cTn id="316" dur="1" fill="hold">
                                          <p:stCondLst>
                                            <p:cond delay="499"/>
                                          </p:stCondLst>
                                        </p:cTn>
                                        <p:tgtEl>
                                          <p:spTgt spid="59"/>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0" presetClass="exit" presetSubtype="0" fill="hold" grpId="1" nodeType="clickEffect">
                                  <p:stCondLst>
                                    <p:cond delay="0"/>
                                  </p:stCondLst>
                                  <p:childTnLst>
                                    <p:animEffect transition="out" filter="fade">
                                      <p:cBhvr>
                                        <p:cTn id="320" dur="500"/>
                                        <p:tgtEl>
                                          <p:spTgt spid="45"/>
                                        </p:tgtEl>
                                      </p:cBhvr>
                                    </p:animEffect>
                                    <p:set>
                                      <p:cBhvr>
                                        <p:cTn id="321" dur="1" fill="hold">
                                          <p:stCondLst>
                                            <p:cond delay="499"/>
                                          </p:stCondLst>
                                        </p:cTn>
                                        <p:tgtEl>
                                          <p:spTgt spid="45"/>
                                        </p:tgtEl>
                                        <p:attrNameLst>
                                          <p:attrName>style.visibility</p:attrName>
                                        </p:attrNameLst>
                                      </p:cBhvr>
                                      <p:to>
                                        <p:strVal val="hidden"/>
                                      </p:to>
                                    </p:set>
                                  </p:childTnLst>
                                </p:cTn>
                              </p:par>
                              <p:par>
                                <p:cTn id="322" presetID="22" presetClass="entr" presetSubtype="8" fill="hold" grpId="0" nodeType="withEffect">
                                  <p:stCondLst>
                                    <p:cond delay="0"/>
                                  </p:stCondLst>
                                  <p:childTnLst>
                                    <p:set>
                                      <p:cBhvr>
                                        <p:cTn id="323" dur="1" fill="hold">
                                          <p:stCondLst>
                                            <p:cond delay="0"/>
                                          </p:stCondLst>
                                        </p:cTn>
                                        <p:tgtEl>
                                          <p:spTgt spid="51"/>
                                        </p:tgtEl>
                                        <p:attrNameLst>
                                          <p:attrName>style.visibility</p:attrName>
                                        </p:attrNameLst>
                                      </p:cBhvr>
                                      <p:to>
                                        <p:strVal val="visible"/>
                                      </p:to>
                                    </p:set>
                                    <p:animEffect transition="in" filter="wipe(left)">
                                      <p:cBhvr>
                                        <p:cTn id="324" dur="500"/>
                                        <p:tgtEl>
                                          <p:spTgt spid="51"/>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grpId="1" nodeType="clickEffect">
                                  <p:stCondLst>
                                    <p:cond delay="0"/>
                                  </p:stCondLst>
                                  <p:childTnLst>
                                    <p:set>
                                      <p:cBhvr>
                                        <p:cTn id="328" dur="1" fill="hold">
                                          <p:stCondLst>
                                            <p:cond delay="0"/>
                                          </p:stCondLst>
                                        </p:cTn>
                                        <p:tgtEl>
                                          <p:spTgt spid="59"/>
                                        </p:tgtEl>
                                        <p:attrNameLst>
                                          <p:attrName>style.visibility</p:attrName>
                                        </p:attrNameLst>
                                      </p:cBhvr>
                                      <p:to>
                                        <p:strVal val="hidden"/>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499"/>
                                          </p:stCondLst>
                                        </p:cTn>
                                        <p:tgtEl>
                                          <p:spTgt spid="52"/>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52"/>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grpId="0" nodeType="clickEffect">
                                  <p:stCondLst>
                                    <p:cond delay="0"/>
                                  </p:stCondLst>
                                  <p:childTnLst>
                                    <p:set>
                                      <p:cBhvr>
                                        <p:cTn id="340" dur="1" fill="hold">
                                          <p:stCondLst>
                                            <p:cond delay="499"/>
                                          </p:stCondLst>
                                        </p:cTn>
                                        <p:tgtEl>
                                          <p:spTgt spid="55"/>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53"/>
                                        </p:tgtEl>
                                        <p:attrNameLst>
                                          <p:attrName>style.visibility</p:attrName>
                                        </p:attrNameLst>
                                      </p:cBhvr>
                                      <p:to>
                                        <p:strVal val="visible"/>
                                      </p:to>
                                    </p:set>
                                    <p:animEffect transition="in" filter="wipe(left)">
                                      <p:cBhvr>
                                        <p:cTn id="345" dur="500"/>
                                        <p:tgtEl>
                                          <p:spTgt spid="53"/>
                                        </p:tgtEl>
                                      </p:cBhvr>
                                    </p:animEffect>
                                  </p:childTnLst>
                                </p:cTn>
                              </p:par>
                            </p:childTnLst>
                          </p:cTn>
                        </p:par>
                      </p:childTnLst>
                    </p:cTn>
                  </p:par>
                  <p:par>
                    <p:cTn id="346" fill="hold">
                      <p:stCondLst>
                        <p:cond delay="indefinite"/>
                      </p:stCondLst>
                      <p:childTnLst>
                        <p:par>
                          <p:cTn id="347" fill="hold">
                            <p:stCondLst>
                              <p:cond delay="0"/>
                            </p:stCondLst>
                            <p:childTnLst>
                              <p:par>
                                <p:cTn id="348" presetID="1" presetClass="exit" presetSubtype="0" fill="hold" grpId="1" nodeType="clickEffect">
                                  <p:stCondLst>
                                    <p:cond delay="0"/>
                                  </p:stCondLst>
                                  <p:childTnLst>
                                    <p:set>
                                      <p:cBhvr>
                                        <p:cTn id="349" dur="1" fill="hold">
                                          <p:stCondLst>
                                            <p:cond delay="0"/>
                                          </p:stCondLst>
                                        </p:cTn>
                                        <p:tgtEl>
                                          <p:spTgt spid="55"/>
                                        </p:tgtEl>
                                        <p:attrNameLst>
                                          <p:attrName>style.visibility</p:attrName>
                                        </p:attrNameLst>
                                      </p:cBhvr>
                                      <p:to>
                                        <p:strVal val="hidden"/>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499"/>
                                          </p:stCondLst>
                                        </p:cTn>
                                        <p:tgtEl>
                                          <p:spTgt spid="60"/>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grpId="1" nodeType="clickEffect">
                                  <p:stCondLst>
                                    <p:cond delay="0"/>
                                  </p:stCondLst>
                                  <p:childTnLst>
                                    <p:set>
                                      <p:cBhvr>
                                        <p:cTn id="357" dur="1" fill="hold">
                                          <p:stCondLst>
                                            <p:cond delay="0"/>
                                          </p:stCondLst>
                                        </p:cTn>
                                        <p:tgtEl>
                                          <p:spTgt spid="60"/>
                                        </p:tgtEl>
                                        <p:attrNameLst>
                                          <p:attrName>style.visibility</p:attrName>
                                        </p:attrNameLst>
                                      </p:cBhvr>
                                      <p:to>
                                        <p:strVal val="hidden"/>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grpId="0" nodeType="clickEffect">
                                  <p:stCondLst>
                                    <p:cond delay="0"/>
                                  </p:stCondLst>
                                  <p:childTnLst>
                                    <p:set>
                                      <p:cBhvr>
                                        <p:cTn id="361" dur="1" fill="hold">
                                          <p:stCondLst>
                                            <p:cond delay="499"/>
                                          </p:stCondLst>
                                        </p:cTn>
                                        <p:tgtEl>
                                          <p:spTgt spid="61"/>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1" presetClass="exit" presetSubtype="0" fill="hold" grpId="1" nodeType="clickEffect">
                                  <p:stCondLst>
                                    <p:cond delay="0"/>
                                  </p:stCondLst>
                                  <p:childTnLst>
                                    <p:set>
                                      <p:cBhvr>
                                        <p:cTn id="365" dur="1" fill="hold">
                                          <p:stCondLst>
                                            <p:cond delay="0"/>
                                          </p:stCondLst>
                                        </p:cTn>
                                        <p:tgtEl>
                                          <p:spTgt spid="61"/>
                                        </p:tgtEl>
                                        <p:attrNameLst>
                                          <p:attrName>style.visibility</p:attrName>
                                        </p:attrNameLst>
                                      </p:cBhvr>
                                      <p:to>
                                        <p:strVal val="hidden"/>
                                      </p:to>
                                    </p:se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499"/>
                                          </p:stCondLst>
                                        </p:cTn>
                                        <p:tgtEl>
                                          <p:spTgt spid="62"/>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grpId="1" nodeType="clickEffect">
                                  <p:stCondLst>
                                    <p:cond delay="0"/>
                                  </p:stCondLst>
                                  <p:childTnLst>
                                    <p:set>
                                      <p:cBhvr>
                                        <p:cTn id="373" dur="1" fill="hold">
                                          <p:stCondLst>
                                            <p:cond delay="0"/>
                                          </p:stCondLst>
                                        </p:cTn>
                                        <p:tgtEl>
                                          <p:spTgt spid="62"/>
                                        </p:tgtEl>
                                        <p:attrNameLst>
                                          <p:attrName>style.visibility</p:attrName>
                                        </p:attrNameLst>
                                      </p:cBhvr>
                                      <p:to>
                                        <p:strVal val="hidden"/>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499"/>
                                          </p:stCondLst>
                                        </p:cTn>
                                        <p:tgtEl>
                                          <p:spTgt spid="63"/>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xit" presetSubtype="0" fill="hold" grpId="1" nodeType="clickEffect">
                                  <p:stCondLst>
                                    <p:cond delay="0"/>
                                  </p:stCondLst>
                                  <p:childTnLst>
                                    <p:set>
                                      <p:cBhvr>
                                        <p:cTn id="381" dur="1" fill="hold">
                                          <p:stCondLst>
                                            <p:cond delay="0"/>
                                          </p:stCondLst>
                                        </p:cTn>
                                        <p:tgtEl>
                                          <p:spTgt spid="63"/>
                                        </p:tgtEl>
                                        <p:attrNameLst>
                                          <p:attrName>style.visibility</p:attrName>
                                        </p:attrNameLst>
                                      </p:cBhvr>
                                      <p:to>
                                        <p:strVal val="hidden"/>
                                      </p:to>
                                    </p:set>
                                  </p:childTnLst>
                                </p:cTn>
                              </p:par>
                            </p:childTnLst>
                          </p:cTn>
                        </p:par>
                      </p:childTnLst>
                    </p:cTn>
                  </p:par>
                  <p:par>
                    <p:cTn id="382" fill="hold">
                      <p:stCondLst>
                        <p:cond delay="indefinite"/>
                      </p:stCondLst>
                      <p:childTnLst>
                        <p:par>
                          <p:cTn id="383" fill="hold">
                            <p:stCondLst>
                              <p:cond delay="0"/>
                            </p:stCondLst>
                            <p:childTnLst>
                              <p:par>
                                <p:cTn id="384" presetID="1" presetClass="entr" presetSubtype="0" fill="hold" grpId="0" nodeType="clickEffect">
                                  <p:stCondLst>
                                    <p:cond delay="0"/>
                                  </p:stCondLst>
                                  <p:childTnLst>
                                    <p:set>
                                      <p:cBhvr>
                                        <p:cTn id="385" dur="1" fill="hold">
                                          <p:stCondLst>
                                            <p:cond delay="499"/>
                                          </p:stCondLst>
                                        </p:cTn>
                                        <p:tgtEl>
                                          <p:spTgt spid="64"/>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nodeType="clickEffect">
                                  <p:stCondLst>
                                    <p:cond delay="0"/>
                                  </p:stCondLst>
                                  <p:childTnLst>
                                    <p:set>
                                      <p:cBhvr>
                                        <p:cTn id="389" dur="1" fill="hold">
                                          <p:stCondLst>
                                            <p:cond delay="499"/>
                                          </p:stCondLst>
                                        </p:cTn>
                                        <p:tgtEl>
                                          <p:spTgt spid="66"/>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xit" presetSubtype="0" fill="hold" grpId="1" nodeType="clickEffect">
                                  <p:stCondLst>
                                    <p:cond delay="0"/>
                                  </p:stCondLst>
                                  <p:childTnLst>
                                    <p:set>
                                      <p:cBhvr>
                                        <p:cTn id="393" dur="1" fill="hold">
                                          <p:stCondLst>
                                            <p:cond delay="0"/>
                                          </p:stCondLst>
                                        </p:cTn>
                                        <p:tgtEl>
                                          <p:spTgt spid="64"/>
                                        </p:tgtEl>
                                        <p:attrNameLst>
                                          <p:attrName>style.visibility</p:attrName>
                                        </p:attrNameLst>
                                      </p:cBhvr>
                                      <p:to>
                                        <p:strVal val="hidden"/>
                                      </p:to>
                                    </p:set>
                                  </p:childTnLst>
                                </p:cTn>
                              </p:par>
                            </p:childTnLst>
                          </p:cTn>
                        </p:par>
                      </p:childTnLst>
                    </p:cTn>
                  </p:par>
                  <p:par>
                    <p:cTn id="394" fill="hold">
                      <p:stCondLst>
                        <p:cond delay="indefinite"/>
                      </p:stCondLst>
                      <p:childTnLst>
                        <p:par>
                          <p:cTn id="395" fill="hold">
                            <p:stCondLst>
                              <p:cond delay="0"/>
                            </p:stCondLst>
                            <p:childTnLst>
                              <p:par>
                                <p:cTn id="396" presetID="1" presetClass="entr" presetSubtype="0" fill="hold" grpId="0" nodeType="clickEffect">
                                  <p:stCondLst>
                                    <p:cond delay="0"/>
                                  </p:stCondLst>
                                  <p:childTnLst>
                                    <p:set>
                                      <p:cBhvr>
                                        <p:cTn id="397" dur="1" fill="hold">
                                          <p:stCondLst>
                                            <p:cond delay="499"/>
                                          </p:stCondLst>
                                        </p:cTn>
                                        <p:tgtEl>
                                          <p:spTgt spid="71"/>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presetID="1" presetClass="exit" presetSubtype="0" fill="hold" grpId="1" nodeType="clickEffect">
                                  <p:stCondLst>
                                    <p:cond delay="0"/>
                                  </p:stCondLst>
                                  <p:childTnLst>
                                    <p:set>
                                      <p:cBhvr>
                                        <p:cTn id="401" dur="1" fill="hold">
                                          <p:stCondLst>
                                            <p:cond delay="0"/>
                                          </p:stCondLst>
                                        </p:cTn>
                                        <p:tgtEl>
                                          <p:spTgt spid="71"/>
                                        </p:tgtEl>
                                        <p:attrNameLst>
                                          <p:attrName>style.visibility</p:attrName>
                                        </p:attrNameLst>
                                      </p:cBhvr>
                                      <p:to>
                                        <p:strVal val="hidden"/>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499"/>
                                          </p:stCondLst>
                                        </p:cTn>
                                        <p:tgtEl>
                                          <p:spTgt spid="72"/>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xit" presetSubtype="0" fill="hold" grpId="1" nodeType="clickEffect">
                                  <p:stCondLst>
                                    <p:cond delay="0"/>
                                  </p:stCondLst>
                                  <p:childTnLst>
                                    <p:set>
                                      <p:cBhvr>
                                        <p:cTn id="409" dur="1" fill="hold">
                                          <p:stCondLst>
                                            <p:cond delay="0"/>
                                          </p:stCondLst>
                                        </p:cTn>
                                        <p:tgtEl>
                                          <p:spTgt spid="72"/>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grpId="0" nodeType="clickEffect">
                                  <p:stCondLst>
                                    <p:cond delay="0"/>
                                  </p:stCondLst>
                                  <p:childTnLst>
                                    <p:set>
                                      <p:cBhvr>
                                        <p:cTn id="413" dur="1" fill="hold">
                                          <p:stCondLst>
                                            <p:cond delay="499"/>
                                          </p:stCondLst>
                                        </p:cTn>
                                        <p:tgtEl>
                                          <p:spTgt spid="73"/>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22" presetClass="entr" presetSubtype="4" fill="hold" grpId="0" nodeType="clickEffect">
                                  <p:stCondLst>
                                    <p:cond delay="0"/>
                                  </p:stCondLst>
                                  <p:childTnLst>
                                    <p:set>
                                      <p:cBhvr>
                                        <p:cTn id="417" dur="1" fill="hold">
                                          <p:stCondLst>
                                            <p:cond delay="0"/>
                                          </p:stCondLst>
                                        </p:cTn>
                                        <p:tgtEl>
                                          <p:spTgt spid="74"/>
                                        </p:tgtEl>
                                        <p:attrNameLst>
                                          <p:attrName>style.visibility</p:attrName>
                                        </p:attrNameLst>
                                      </p:cBhvr>
                                      <p:to>
                                        <p:strVal val="visible"/>
                                      </p:to>
                                    </p:set>
                                    <p:animEffect transition="in" filter="wipe(down)">
                                      <p:cBhvr>
                                        <p:cTn id="418" dur="500"/>
                                        <p:tgtEl>
                                          <p:spTgt spid="74"/>
                                        </p:tgtEl>
                                      </p:cBhvr>
                                    </p:animEffect>
                                  </p:childTnLst>
                                </p:cTn>
                              </p:par>
                            </p:childTnLst>
                          </p:cTn>
                        </p:par>
                      </p:childTnLst>
                    </p:cTn>
                  </p:par>
                  <p:par>
                    <p:cTn id="419" fill="hold">
                      <p:stCondLst>
                        <p:cond delay="indefinite"/>
                      </p:stCondLst>
                      <p:childTnLst>
                        <p:par>
                          <p:cTn id="420" fill="hold">
                            <p:stCondLst>
                              <p:cond delay="0"/>
                            </p:stCondLst>
                            <p:childTnLst>
                              <p:par>
                                <p:cTn id="421" presetID="42" presetClass="path" presetSubtype="0" accel="50000" decel="50000" fill="hold" grpId="2" nodeType="clickEffect">
                                  <p:stCondLst>
                                    <p:cond delay="0"/>
                                  </p:stCondLst>
                                  <p:childTnLst>
                                    <p:animMotion origin="layout" path="M 3.33333E-6 -2.22222E-6 L 0.45039 0.16574 " pathEditMode="relative" rAng="0" ptsTypes="AA">
                                      <p:cBhvr>
                                        <p:cTn id="422" dur="2000" fill="hold"/>
                                        <p:tgtEl>
                                          <p:spTgt spid="74"/>
                                        </p:tgtEl>
                                        <p:attrNameLst>
                                          <p:attrName>ppt_x</p:attrName>
                                          <p:attrName>ppt_y</p:attrName>
                                        </p:attrNameLst>
                                      </p:cBhvr>
                                      <p:rCtr x="22513" y="8287"/>
                                    </p:animMotion>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74"/>
                                        </p:tgtEl>
                                        <p:attrNameLst>
                                          <p:attrName>style.visibility</p:attrName>
                                        </p:attrNameLst>
                                      </p:cBhvr>
                                      <p:to>
                                        <p:strVal val="hidden"/>
                                      </p:to>
                                    </p:set>
                                  </p:childTnLst>
                                </p:cTn>
                              </p:par>
                            </p:childTnLst>
                          </p:cTn>
                        </p:par>
                      </p:childTnLst>
                    </p:cTn>
                  </p:par>
                  <p:par>
                    <p:cTn id="427" fill="hold">
                      <p:stCondLst>
                        <p:cond delay="indefinite"/>
                      </p:stCondLst>
                      <p:childTnLst>
                        <p:par>
                          <p:cTn id="428" fill="hold">
                            <p:stCondLst>
                              <p:cond delay="0"/>
                            </p:stCondLst>
                            <p:childTnLst>
                              <p:par>
                                <p:cTn id="429" presetID="1" presetClass="exit" presetSubtype="0" fill="hold" grpId="1" nodeType="clickEffect">
                                  <p:stCondLst>
                                    <p:cond delay="0"/>
                                  </p:stCondLst>
                                  <p:childTnLst>
                                    <p:set>
                                      <p:cBhvr>
                                        <p:cTn id="430" dur="1" fill="hold">
                                          <p:stCondLst>
                                            <p:cond delay="0"/>
                                          </p:stCondLst>
                                        </p:cTn>
                                        <p:tgtEl>
                                          <p:spTgt spid="73"/>
                                        </p:tgtEl>
                                        <p:attrNameLst>
                                          <p:attrName>style.visibility</p:attrName>
                                        </p:attrNameLst>
                                      </p:cBhvr>
                                      <p:to>
                                        <p:strVal val="hidden"/>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499"/>
                                          </p:stCondLst>
                                        </p:cTn>
                                        <p:tgtEl>
                                          <p:spTgt spid="75"/>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xit" presetSubtype="0" fill="hold" grpId="1" nodeType="clickEffect">
                                  <p:stCondLst>
                                    <p:cond delay="0"/>
                                  </p:stCondLst>
                                  <p:childTnLst>
                                    <p:set>
                                      <p:cBhvr>
                                        <p:cTn id="438" dur="1" fill="hold">
                                          <p:stCondLst>
                                            <p:cond delay="0"/>
                                          </p:stCondLst>
                                        </p:cTn>
                                        <p:tgtEl>
                                          <p:spTgt spid="75"/>
                                        </p:tgtEl>
                                        <p:attrNameLst>
                                          <p:attrName>style.visibility</p:attrName>
                                        </p:attrNameLst>
                                      </p:cBhvr>
                                      <p:to>
                                        <p:strVal val="hidden"/>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499"/>
                                          </p:stCondLst>
                                        </p:cTn>
                                        <p:tgtEl>
                                          <p:spTgt spid="76"/>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77"/>
                                        </p:tgtEl>
                                        <p:attrNameLst>
                                          <p:attrName>style.visibility</p:attrName>
                                        </p:attrNameLst>
                                      </p:cBhvr>
                                      <p:to>
                                        <p:strVal val="visible"/>
                                      </p:to>
                                    </p:set>
                                    <p:animEffect transition="in" filter="wipe(left)">
                                      <p:cBhvr>
                                        <p:cTn id="447" dur="500"/>
                                        <p:tgtEl>
                                          <p:spTgt spid="77"/>
                                        </p:tgtEl>
                                      </p:cBhvr>
                                    </p:animEffect>
                                  </p:childTnLst>
                                </p:cTn>
                              </p:par>
                            </p:childTnLst>
                          </p:cTn>
                        </p:par>
                      </p:childTnLst>
                    </p:cTn>
                  </p:par>
                  <p:par>
                    <p:cTn id="448" fill="hold">
                      <p:stCondLst>
                        <p:cond delay="indefinite"/>
                      </p:stCondLst>
                      <p:childTnLst>
                        <p:par>
                          <p:cTn id="449" fill="hold">
                            <p:stCondLst>
                              <p:cond delay="0"/>
                            </p:stCondLst>
                            <p:childTnLst>
                              <p:par>
                                <p:cTn id="450" presetID="1" presetClass="exit" presetSubtype="0" fill="hold" grpId="1" nodeType="clickEffect">
                                  <p:stCondLst>
                                    <p:cond delay="0"/>
                                  </p:stCondLst>
                                  <p:childTnLst>
                                    <p:set>
                                      <p:cBhvr>
                                        <p:cTn id="451" dur="1" fill="hold">
                                          <p:stCondLst>
                                            <p:cond delay="0"/>
                                          </p:stCondLst>
                                        </p:cTn>
                                        <p:tgtEl>
                                          <p:spTgt spid="76"/>
                                        </p:tgtEl>
                                        <p:attrNameLst>
                                          <p:attrName>style.visibility</p:attrName>
                                        </p:attrNameLst>
                                      </p:cBhvr>
                                      <p:to>
                                        <p:strVal val="hidden"/>
                                      </p:to>
                                    </p:set>
                                  </p:childTnLst>
                                </p:cTn>
                              </p:par>
                            </p:childTnLst>
                          </p:cTn>
                        </p:par>
                      </p:childTnLst>
                    </p:cTn>
                  </p:par>
                  <p:par>
                    <p:cTn id="452" fill="hold">
                      <p:stCondLst>
                        <p:cond delay="indefinite"/>
                      </p:stCondLst>
                      <p:childTnLst>
                        <p:par>
                          <p:cTn id="453" fill="hold">
                            <p:stCondLst>
                              <p:cond delay="0"/>
                            </p:stCondLst>
                            <p:childTnLst>
                              <p:par>
                                <p:cTn id="454" presetID="1" presetClass="entr" presetSubtype="0" fill="hold" grpId="0" nodeType="clickEffect">
                                  <p:stCondLst>
                                    <p:cond delay="0"/>
                                  </p:stCondLst>
                                  <p:childTnLst>
                                    <p:set>
                                      <p:cBhvr>
                                        <p:cTn id="455" dur="1" fill="hold">
                                          <p:stCondLst>
                                            <p:cond delay="499"/>
                                          </p:stCondLst>
                                        </p:cTn>
                                        <p:tgtEl>
                                          <p:spTgt spid="78"/>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presetID="1" presetClass="exit" presetSubtype="0" fill="hold" grpId="1" nodeType="clickEffect">
                                  <p:stCondLst>
                                    <p:cond delay="0"/>
                                  </p:stCondLst>
                                  <p:childTnLst>
                                    <p:set>
                                      <p:cBhvr>
                                        <p:cTn id="459" dur="1" fill="hold">
                                          <p:stCondLst>
                                            <p:cond delay="0"/>
                                          </p:stCondLst>
                                        </p:cTn>
                                        <p:tgtEl>
                                          <p:spTgt spid="78"/>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499"/>
                                          </p:stCondLst>
                                        </p:cTn>
                                        <p:tgtEl>
                                          <p:spTgt spid="79"/>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1" presetClass="exit" presetSubtype="0" fill="hold" grpId="1" nodeType="clickEffect">
                                  <p:stCondLst>
                                    <p:cond delay="0"/>
                                  </p:stCondLst>
                                  <p:childTnLst>
                                    <p:set>
                                      <p:cBhvr>
                                        <p:cTn id="467" dur="1" fill="hold">
                                          <p:stCondLst>
                                            <p:cond delay="0"/>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18" grpId="0"/>
      <p:bldP spid="18" grpId="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8" grpId="2" animBg="1"/>
      <p:bldP spid="29" grpId="0" animBg="1"/>
      <p:bldP spid="29" grpId="1" animBg="1"/>
      <p:bldP spid="30" grpId="0" animBg="1"/>
      <p:bldP spid="30" grpId="1" animBg="1"/>
      <p:bldP spid="32" grpId="0"/>
      <p:bldP spid="32" grpId="1"/>
      <p:bldP spid="33" grpId="0" animBg="1"/>
      <p:bldP spid="34" grpId="0" animBg="1"/>
      <p:bldP spid="34" grpId="1" animBg="1"/>
      <p:bldP spid="41" grpId="0" animBg="1"/>
      <p:bldP spid="41" grpId="1" animBg="1"/>
      <p:bldP spid="45" grpId="0"/>
      <p:bldP spid="45" grpId="1"/>
      <p:bldP spid="46" grpId="0" animBg="1"/>
      <p:bldP spid="46" grpId="1" animBg="1"/>
      <p:bldP spid="47" grpId="0" animBg="1"/>
      <p:bldP spid="47" grpId="1" animBg="1"/>
      <p:bldP spid="48" grpId="0" animBg="1"/>
      <p:bldP spid="48" grpId="1" animBg="1"/>
      <p:bldP spid="48" grpId="2" animBg="1"/>
      <p:bldP spid="49" grpId="0" animBg="1"/>
      <p:bldP spid="49" grpId="1" animBg="1"/>
      <p:bldP spid="51" grpId="0" animBg="1"/>
      <p:bldP spid="50" grpId="0" animBg="1"/>
      <p:bldP spid="52" grpId="0" animBg="1"/>
      <p:bldP spid="52" grpId="1"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71" grpId="0" animBg="1"/>
      <p:bldP spid="71" grpId="1" animBg="1"/>
      <p:bldP spid="72" grpId="0" animBg="1"/>
      <p:bldP spid="72" grpId="1" animBg="1"/>
      <p:bldP spid="73" grpId="0" animBg="1"/>
      <p:bldP spid="73" grpId="1" animBg="1"/>
      <p:bldP spid="74" grpId="0" animBg="1"/>
      <p:bldP spid="74" grpId="1" animBg="1"/>
      <p:bldP spid="74" grpId="2" animBg="1"/>
      <p:bldP spid="75" grpId="0" animBg="1"/>
      <p:bldP spid="75" grpId="1" animBg="1"/>
      <p:bldP spid="76" grpId="0" animBg="1"/>
      <p:bldP spid="76" grpId="1" animBg="1"/>
      <p:bldP spid="77" grpId="0" animBg="1"/>
      <p:bldP spid="78" grpId="0" animBg="1"/>
      <p:bldP spid="78" grpId="1" animBg="1"/>
      <p:bldP spid="79" grpId="0" animBg="1"/>
      <p:bldP spid="79" grpId="1" animBg="1"/>
      <p:bldP spid="80" grpId="0" animBg="1"/>
      <p:bldP spid="80" grpId="1" animBg="1"/>
      <p:bldP spid="80" grpId="2" animBg="1"/>
      <p:bldP spid="82" grpId="0" animBg="1"/>
      <p:bldP spid="82" grpId="1" animBg="1"/>
      <p:bldP spid="82" grpId="2" animBg="1"/>
      <p:bldP spid="31" grpId="0" animBg="1"/>
      <p:bldP spid="31" grpId="1" animBg="1"/>
      <p:bldP spid="31" grpId="2" animBg="1"/>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Appendix </a:t>
            </a:r>
          </a:p>
        </p:txBody>
      </p:sp>
    </p:spTree>
    <p:extLst>
      <p:ext uri="{BB962C8B-B14F-4D97-AF65-F5344CB8AC3E}">
        <p14:creationId xmlns:p14="http://schemas.microsoft.com/office/powerpoint/2010/main" val="20543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OOP Design Best Practices</a:t>
            </a:r>
          </a:p>
        </p:txBody>
      </p:sp>
      <p:pic>
        <p:nvPicPr>
          <p:cNvPr id="8" name="Picture 7">
            <a:extLst>
              <a:ext uri="{FF2B5EF4-FFF2-40B4-BE49-F238E27FC236}">
                <a16:creationId xmlns:a16="http://schemas.microsoft.com/office/drawing/2014/main" id="{1756CF91-1BB4-427A-B6EC-42856E442CFA}"/>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7752080-67FB-45AF-87DE-D3078AED43C5}"/>
              </a:ext>
            </a:extLst>
          </p:cNvPr>
          <p:cNvSpPr txBox="1"/>
          <p:nvPr/>
        </p:nvSpPr>
        <p:spPr>
          <a:xfrm>
            <a:off x="1771293" y="4416286"/>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D2CC8BAA-A935-42BD-B8F1-84A446953084}"/>
              </a:ext>
            </a:extLst>
          </p:cNvPr>
          <p:cNvSpPr txBox="1"/>
          <p:nvPr/>
        </p:nvSpPr>
        <p:spPr>
          <a:xfrm>
            <a:off x="821047" y="5181613"/>
            <a:ext cx="10712518" cy="830997"/>
          </a:xfrm>
          <a:prstGeom prst="rect">
            <a:avLst/>
          </a:prstGeom>
          <a:noFill/>
        </p:spPr>
        <p:txBody>
          <a:bodyPr wrap="square" rtlCol="0">
            <a:spAutoFit/>
          </a:bodyPr>
          <a:lstStyle/>
          <a:p>
            <a:pPr algn="ctr"/>
            <a:r>
              <a:rPr lang="en-US" sz="2400" dirty="0"/>
              <a:t>Understand the tenets of good design for building object-oriented programs, and more specifically the SOLID approach.</a:t>
            </a:r>
          </a:p>
        </p:txBody>
      </p:sp>
    </p:spTree>
    <p:extLst>
      <p:ext uri="{BB962C8B-B14F-4D97-AF65-F5344CB8AC3E}">
        <p14:creationId xmlns:p14="http://schemas.microsoft.com/office/powerpoint/2010/main" val="426702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p:txBody>
          <a:bodyPr/>
          <a:lstStyle/>
          <a:p>
            <a:r>
              <a:rPr lang="en-US" dirty="0"/>
              <a:t>OOP Best Practices: </a:t>
            </a:r>
            <a:r>
              <a:rPr lang="en-US" dirty="0">
                <a:solidFill>
                  <a:srgbClr val="00B050"/>
                </a:solidFill>
              </a:rPr>
              <a:t>SOLID</a:t>
            </a:r>
          </a:p>
        </p:txBody>
      </p:sp>
      <p:sp>
        <p:nvSpPr>
          <p:cNvPr id="8" name="Rectangle 7">
            <a:extLst>
              <a:ext uri="{FF2B5EF4-FFF2-40B4-BE49-F238E27FC236}">
                <a16:creationId xmlns:a16="http://schemas.microsoft.com/office/drawing/2014/main" id="{058043AF-14DA-4122-D989-7A100697904A}"/>
              </a:ext>
            </a:extLst>
          </p:cNvPr>
          <p:cNvSpPr/>
          <p:nvPr/>
        </p:nvSpPr>
        <p:spPr>
          <a:xfrm>
            <a:off x="32656" y="1066800"/>
            <a:ext cx="4011386" cy="97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lumMod val="40000"/>
                    <a:lumOff val="60000"/>
                  </a:schemeClr>
                </a:solidFill>
                <a:cs typeface="Times New Roman" pitchFamily="18" charset="0"/>
              </a:rPr>
              <a:t>S</a:t>
            </a:r>
            <a:r>
              <a:rPr lang="en-US" sz="2400" dirty="0">
                <a:cs typeface="Times New Roman" pitchFamily="18" charset="0"/>
              </a:rPr>
              <a:t>ingle Responsibility Principle</a:t>
            </a:r>
          </a:p>
        </p:txBody>
      </p:sp>
      <p:sp>
        <p:nvSpPr>
          <p:cNvPr id="9" name="Rectangle 8">
            <a:extLst>
              <a:ext uri="{FF2B5EF4-FFF2-40B4-BE49-F238E27FC236}">
                <a16:creationId xmlns:a16="http://schemas.microsoft.com/office/drawing/2014/main" id="{F96615BC-8AD9-52D1-837B-1EEF0961E3B7}"/>
              </a:ext>
            </a:extLst>
          </p:cNvPr>
          <p:cNvSpPr/>
          <p:nvPr/>
        </p:nvSpPr>
        <p:spPr>
          <a:xfrm>
            <a:off x="4087589" y="1066800"/>
            <a:ext cx="4011386" cy="97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lumMod val="40000"/>
                    <a:lumOff val="60000"/>
                  </a:schemeClr>
                </a:solidFill>
                <a:cs typeface="Times New Roman" pitchFamily="18" charset="0"/>
              </a:rPr>
              <a:t>O</a:t>
            </a:r>
            <a:r>
              <a:rPr lang="en-US" sz="2400" dirty="0">
                <a:cs typeface="Times New Roman" pitchFamily="18" charset="0"/>
              </a:rPr>
              <a:t>pen/Closed Principle</a:t>
            </a:r>
          </a:p>
        </p:txBody>
      </p:sp>
      <p:sp>
        <p:nvSpPr>
          <p:cNvPr id="10" name="Rectangle 9">
            <a:extLst>
              <a:ext uri="{FF2B5EF4-FFF2-40B4-BE49-F238E27FC236}">
                <a16:creationId xmlns:a16="http://schemas.microsoft.com/office/drawing/2014/main" id="{97ED9544-9BA7-F35C-8D32-C751B1B3E1AD}"/>
              </a:ext>
            </a:extLst>
          </p:cNvPr>
          <p:cNvSpPr/>
          <p:nvPr/>
        </p:nvSpPr>
        <p:spPr>
          <a:xfrm>
            <a:off x="8142516" y="1066800"/>
            <a:ext cx="4011386" cy="97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6">
                    <a:lumMod val="40000"/>
                    <a:lumOff val="60000"/>
                  </a:schemeClr>
                </a:solidFill>
              </a:rPr>
              <a:t>L</a:t>
            </a:r>
            <a:r>
              <a:rPr lang="en-US" sz="2400" dirty="0" err="1"/>
              <a:t>iskov’s</a:t>
            </a:r>
            <a:r>
              <a:rPr lang="en-US" sz="2400" dirty="0"/>
              <a:t> Substitution Principle</a:t>
            </a:r>
            <a:endParaRPr lang="en-US" sz="2400" dirty="0">
              <a:cs typeface="Times New Roman" pitchFamily="18" charset="0"/>
            </a:endParaRPr>
          </a:p>
        </p:txBody>
      </p:sp>
      <p:sp>
        <p:nvSpPr>
          <p:cNvPr id="11" name="Rectangle 10">
            <a:extLst>
              <a:ext uri="{FF2B5EF4-FFF2-40B4-BE49-F238E27FC236}">
                <a16:creationId xmlns:a16="http://schemas.microsoft.com/office/drawing/2014/main" id="{A8CEFAA0-2BF9-7199-F818-61FF9EABB188}"/>
              </a:ext>
            </a:extLst>
          </p:cNvPr>
          <p:cNvSpPr/>
          <p:nvPr/>
        </p:nvSpPr>
        <p:spPr>
          <a:xfrm>
            <a:off x="2014045" y="4060366"/>
            <a:ext cx="4011386" cy="97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lumMod val="40000"/>
                    <a:lumOff val="60000"/>
                  </a:schemeClr>
                </a:solidFill>
                <a:cs typeface="Times New Roman" pitchFamily="18" charset="0"/>
              </a:rPr>
              <a:t>I</a:t>
            </a:r>
            <a:r>
              <a:rPr lang="en-US" sz="2400" dirty="0">
                <a:cs typeface="Times New Roman" pitchFamily="18" charset="0"/>
              </a:rPr>
              <a:t>nterface Segregation Principle</a:t>
            </a:r>
          </a:p>
        </p:txBody>
      </p:sp>
      <p:sp>
        <p:nvSpPr>
          <p:cNvPr id="12" name="Rectangle 11">
            <a:extLst>
              <a:ext uri="{FF2B5EF4-FFF2-40B4-BE49-F238E27FC236}">
                <a16:creationId xmlns:a16="http://schemas.microsoft.com/office/drawing/2014/main" id="{0BC15923-B6C2-FF30-E552-D91B916A11B2}"/>
              </a:ext>
            </a:extLst>
          </p:cNvPr>
          <p:cNvSpPr/>
          <p:nvPr/>
        </p:nvSpPr>
        <p:spPr>
          <a:xfrm>
            <a:off x="6134290" y="4060366"/>
            <a:ext cx="4011386" cy="97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lumMod val="40000"/>
                    <a:lumOff val="60000"/>
                  </a:schemeClr>
                </a:solidFill>
                <a:cs typeface="Times New Roman" pitchFamily="18" charset="0"/>
              </a:rPr>
              <a:t>D</a:t>
            </a:r>
            <a:r>
              <a:rPr lang="en-US" sz="2400" dirty="0">
                <a:cs typeface="Times New Roman" pitchFamily="18" charset="0"/>
              </a:rPr>
              <a:t>ependency Inversion Principle</a:t>
            </a:r>
          </a:p>
        </p:txBody>
      </p:sp>
      <p:sp>
        <p:nvSpPr>
          <p:cNvPr id="14" name="Rectangle 13">
            <a:extLst>
              <a:ext uri="{FF2B5EF4-FFF2-40B4-BE49-F238E27FC236}">
                <a16:creationId xmlns:a16="http://schemas.microsoft.com/office/drawing/2014/main" id="{EB88EC0F-3C72-4923-79B5-EE1D3B8397A7}"/>
              </a:ext>
            </a:extLst>
          </p:cNvPr>
          <p:cNvSpPr/>
          <p:nvPr/>
        </p:nvSpPr>
        <p:spPr>
          <a:xfrm>
            <a:off x="32656" y="2139042"/>
            <a:ext cx="4011386" cy="163285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cs typeface="Times New Roman" pitchFamily="18" charset="0"/>
              </a:rPr>
              <a:t>Each class should have a single, limited responsibility – if it has more, it should be split into two or more classes.</a:t>
            </a:r>
          </a:p>
        </p:txBody>
      </p:sp>
      <p:sp>
        <p:nvSpPr>
          <p:cNvPr id="15" name="Rectangle 14">
            <a:extLst>
              <a:ext uri="{FF2B5EF4-FFF2-40B4-BE49-F238E27FC236}">
                <a16:creationId xmlns:a16="http://schemas.microsoft.com/office/drawing/2014/main" id="{4AB95BAF-36BE-8717-8045-A2EED60A4D89}"/>
              </a:ext>
            </a:extLst>
          </p:cNvPr>
          <p:cNvSpPr/>
          <p:nvPr/>
        </p:nvSpPr>
        <p:spPr>
          <a:xfrm>
            <a:off x="4087589" y="2139042"/>
            <a:ext cx="4011386" cy="163285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cs typeface="Times New Roman" pitchFamily="18" charset="0"/>
              </a:rPr>
              <a:t>When a class A operates on other classes B, C, D, you should design A such that it can operate on new related classes E, F, G without modification.</a:t>
            </a:r>
          </a:p>
        </p:txBody>
      </p:sp>
      <p:sp>
        <p:nvSpPr>
          <p:cNvPr id="16" name="Rectangle 15">
            <a:extLst>
              <a:ext uri="{FF2B5EF4-FFF2-40B4-BE49-F238E27FC236}">
                <a16:creationId xmlns:a16="http://schemas.microsoft.com/office/drawing/2014/main" id="{86A5B491-C974-DF54-4E7D-CABF415D93D3}"/>
              </a:ext>
            </a:extLst>
          </p:cNvPr>
          <p:cNvSpPr/>
          <p:nvPr/>
        </p:nvSpPr>
        <p:spPr>
          <a:xfrm>
            <a:off x="8142516" y="2139042"/>
            <a:ext cx="4011386" cy="163285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cs typeface="Times New Roman" pitchFamily="18" charset="0"/>
              </a:rPr>
              <a:t>A properly written subclass should be substitutable for its superclass and your code should still work.</a:t>
            </a:r>
          </a:p>
        </p:txBody>
      </p:sp>
      <p:sp>
        <p:nvSpPr>
          <p:cNvPr id="17" name="Rectangle 16">
            <a:extLst>
              <a:ext uri="{FF2B5EF4-FFF2-40B4-BE49-F238E27FC236}">
                <a16:creationId xmlns:a16="http://schemas.microsoft.com/office/drawing/2014/main" id="{08514D0C-DB7E-A313-8419-8A3C8BAB4310}"/>
              </a:ext>
            </a:extLst>
          </p:cNvPr>
          <p:cNvSpPr/>
          <p:nvPr/>
        </p:nvSpPr>
        <p:spPr>
          <a:xfrm>
            <a:off x="2014045" y="5138051"/>
            <a:ext cx="4011386" cy="163285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No class should be forced to depend on an interface that contains methods it does not use.</a:t>
            </a:r>
            <a:endParaRPr lang="en-US" sz="2400" dirty="0">
              <a:solidFill>
                <a:srgbClr val="7030A0"/>
              </a:solidFill>
              <a:cs typeface="Times New Roman" pitchFamily="18" charset="0"/>
            </a:endParaRPr>
          </a:p>
        </p:txBody>
      </p:sp>
      <p:sp>
        <p:nvSpPr>
          <p:cNvPr id="18" name="Rectangle 17">
            <a:extLst>
              <a:ext uri="{FF2B5EF4-FFF2-40B4-BE49-F238E27FC236}">
                <a16:creationId xmlns:a16="http://schemas.microsoft.com/office/drawing/2014/main" id="{9C0E4569-5D93-58ED-0FB2-2527A7F12352}"/>
              </a:ext>
            </a:extLst>
          </p:cNvPr>
          <p:cNvSpPr/>
          <p:nvPr/>
        </p:nvSpPr>
        <p:spPr>
          <a:xfrm>
            <a:off x="6134290" y="5138051"/>
            <a:ext cx="4011386" cy="163285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cs typeface="Times New Roman" pitchFamily="18" charset="0"/>
              </a:rPr>
              <a:t>If class A uses class B, then design A to operate on an interface </a:t>
            </a:r>
            <a:r>
              <a:rPr lang="en-US" sz="2000" b="1" dirty="0">
                <a:solidFill>
                  <a:srgbClr val="7030A0"/>
                </a:solidFill>
                <a:latin typeface="Courier New" panose="02070309020205020404" pitchFamily="49" charset="0"/>
                <a:cs typeface="Courier New" panose="02070309020205020404" pitchFamily="49" charset="0"/>
              </a:rPr>
              <a:t>I</a:t>
            </a:r>
            <a:r>
              <a:rPr lang="en-US" sz="2000" dirty="0">
                <a:solidFill>
                  <a:srgbClr val="7030A0"/>
                </a:solidFill>
                <a:cs typeface="Times New Roman" pitchFamily="18" charset="0"/>
              </a:rPr>
              <a:t>, and have B implement </a:t>
            </a:r>
            <a:r>
              <a:rPr lang="en-US" sz="2000" b="1" dirty="0">
                <a:solidFill>
                  <a:srgbClr val="7030A0"/>
                </a:solidFill>
                <a:latin typeface="Courier New" panose="02070309020205020404" pitchFamily="49" charset="0"/>
                <a:cs typeface="Courier New" panose="02070309020205020404" pitchFamily="49" charset="0"/>
              </a:rPr>
              <a:t>I</a:t>
            </a:r>
            <a:r>
              <a:rPr lang="en-US" sz="2000" dirty="0">
                <a:solidFill>
                  <a:srgbClr val="7030A0"/>
                </a:solidFill>
                <a:latin typeface="Courier New" panose="02070309020205020404" pitchFamily="49" charset="0"/>
                <a:cs typeface="Times New Roman" pitchFamily="18" charset="0"/>
              </a:rPr>
              <a:t>.</a:t>
            </a:r>
            <a:r>
              <a:rPr lang="en-US" sz="2000" dirty="0">
                <a:solidFill>
                  <a:srgbClr val="7030A0"/>
                </a:solidFill>
                <a:cs typeface="Times New Roman" pitchFamily="18" charset="0"/>
              </a:rPr>
              <a:t> </a:t>
            </a:r>
          </a:p>
          <a:p>
            <a:pPr algn="ctr"/>
            <a:r>
              <a:rPr lang="en-US" sz="2000" dirty="0">
                <a:solidFill>
                  <a:srgbClr val="7030A0"/>
                </a:solidFill>
                <a:cs typeface="Times New Roman" pitchFamily="18" charset="0"/>
              </a:rPr>
              <a:t>Don't have A directly use class B.</a:t>
            </a:r>
          </a:p>
        </p:txBody>
      </p:sp>
      <p:grpSp>
        <p:nvGrpSpPr>
          <p:cNvPr id="13" name="Group 12">
            <a:extLst>
              <a:ext uri="{FF2B5EF4-FFF2-40B4-BE49-F238E27FC236}">
                <a16:creationId xmlns:a16="http://schemas.microsoft.com/office/drawing/2014/main" id="{1D0DCB92-CEC7-422A-9B22-8E4C94BF47E7}"/>
              </a:ext>
            </a:extLst>
          </p:cNvPr>
          <p:cNvGrpSpPr/>
          <p:nvPr/>
        </p:nvGrpSpPr>
        <p:grpSpPr>
          <a:xfrm>
            <a:off x="8606777" y="4730566"/>
            <a:ext cx="3523054" cy="2089428"/>
            <a:chOff x="8618330" y="-8621"/>
            <a:chExt cx="3523054" cy="2089428"/>
          </a:xfrm>
        </p:grpSpPr>
        <p:grpSp>
          <p:nvGrpSpPr>
            <p:cNvPr id="19" name="Group 18">
              <a:extLst>
                <a:ext uri="{FF2B5EF4-FFF2-40B4-BE49-F238E27FC236}">
                  <a16:creationId xmlns:a16="http://schemas.microsoft.com/office/drawing/2014/main" id="{BD182C90-1D53-4379-986F-E02E3ADF6712}"/>
                </a:ext>
              </a:extLst>
            </p:cNvPr>
            <p:cNvGrpSpPr/>
            <p:nvPr/>
          </p:nvGrpSpPr>
          <p:grpSpPr>
            <a:xfrm>
              <a:off x="8618330" y="-8621"/>
              <a:ext cx="3518407" cy="2077717"/>
              <a:chOff x="9223510" y="4771299"/>
              <a:chExt cx="3518407" cy="2077717"/>
            </a:xfrm>
          </p:grpSpPr>
          <p:grpSp>
            <p:nvGrpSpPr>
              <p:cNvPr id="21" name="Group 20">
                <a:extLst>
                  <a:ext uri="{FF2B5EF4-FFF2-40B4-BE49-F238E27FC236}">
                    <a16:creationId xmlns:a16="http://schemas.microsoft.com/office/drawing/2014/main" id="{BC2F4177-1E8F-4486-B9B8-4AF9F753547E}"/>
                  </a:ext>
                </a:extLst>
              </p:cNvPr>
              <p:cNvGrpSpPr/>
              <p:nvPr/>
            </p:nvGrpSpPr>
            <p:grpSpPr>
              <a:xfrm>
                <a:off x="9223510" y="4771299"/>
                <a:ext cx="3518407" cy="2077717"/>
                <a:chOff x="9462051" y="4393761"/>
                <a:chExt cx="3518407" cy="2077717"/>
              </a:xfrm>
            </p:grpSpPr>
            <p:sp>
              <p:nvSpPr>
                <p:cNvPr id="23" name="Rectangle: Rounded Corners 22">
                  <a:extLst>
                    <a:ext uri="{FF2B5EF4-FFF2-40B4-BE49-F238E27FC236}">
                      <a16:creationId xmlns:a16="http://schemas.microsoft.com/office/drawing/2014/main" id="{D3060139-F0FC-41F2-970F-32064CA8D818}"/>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36FCCD08-D997-4CC7-ABF1-CE09E14E0B5D}"/>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2" name="Picture 45" descr="spinhead">
                <a:extLst>
                  <a:ext uri="{FF2B5EF4-FFF2-40B4-BE49-F238E27FC236}">
                    <a16:creationId xmlns:a16="http://schemas.microsoft.com/office/drawing/2014/main" id="{725213FB-0E86-49F6-A6C8-FAA87911AC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pSp>
        <p:sp>
          <p:nvSpPr>
            <p:cNvPr id="20" name="TextBox 19">
              <a:extLst>
                <a:ext uri="{FF2B5EF4-FFF2-40B4-BE49-F238E27FC236}">
                  <a16:creationId xmlns:a16="http://schemas.microsoft.com/office/drawing/2014/main" id="{321329F1-7023-45B8-9809-E4608765D9CD}"/>
                </a:ext>
              </a:extLst>
            </p:cNvPr>
            <p:cNvSpPr txBox="1"/>
            <p:nvPr/>
          </p:nvSpPr>
          <p:spPr>
            <a:xfrm>
              <a:off x="9344740" y="449591"/>
              <a:ext cx="2796644" cy="1631216"/>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“Warning to students – many of these principles overlap a bit, but they are all valuable.” </a:t>
              </a:r>
            </a:p>
          </p:txBody>
        </p:sp>
      </p:grpSp>
    </p:spTree>
    <p:extLst>
      <p:ext uri="{BB962C8B-B14F-4D97-AF65-F5344CB8AC3E}">
        <p14:creationId xmlns:p14="http://schemas.microsoft.com/office/powerpoint/2010/main" val="257113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2" fill="hold" nodeType="clickEffect">
                                  <p:stCondLst>
                                    <p:cond delay="0"/>
                                  </p:stCondLst>
                                  <p:childTnLst>
                                    <p:anim calcmode="lin" valueType="num">
                                      <p:cBhvr additive="base">
                                        <p:cTn id="52" dur="500"/>
                                        <p:tgtEl>
                                          <p:spTgt spid="13"/>
                                        </p:tgtEl>
                                        <p:attrNameLst>
                                          <p:attrName>ppt_x</p:attrName>
                                        </p:attrNameLst>
                                      </p:cBhvr>
                                      <p:tavLst>
                                        <p:tav tm="0">
                                          <p:val>
                                            <p:strVal val="ppt_x"/>
                                          </p:val>
                                        </p:tav>
                                        <p:tav tm="100000">
                                          <p:val>
                                            <p:strVal val="1+ppt_w/2"/>
                                          </p:val>
                                        </p:tav>
                                      </p:tavLst>
                                    </p:anim>
                                    <p:anim calcmode="lin" valueType="num">
                                      <p:cBhvr additive="base">
                                        <p:cTn id="53" dur="500"/>
                                        <p:tgtEl>
                                          <p:spTgt spid="13"/>
                                        </p:tgtEl>
                                        <p:attrNameLst>
                                          <p:attrName>ppt_y</p:attrName>
                                        </p:attrNameLst>
                                      </p:cBhvr>
                                      <p:tavLst>
                                        <p:tav tm="0">
                                          <p:val>
                                            <p:strVal val="ppt_y"/>
                                          </p:val>
                                        </p:tav>
                                        <p:tav tm="100000">
                                          <p:val>
                                            <p:strVal val="ppt_y"/>
                                          </p:val>
                                        </p:tav>
                                      </p:tavLst>
                                    </p:anim>
                                    <p:set>
                                      <p:cBhvr>
                                        <p:cTn id="5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solidFill>
                  <a:srgbClr val="00B050"/>
                </a:solidFill>
              </a:rPr>
              <a:t>S</a:t>
            </a:r>
            <a:r>
              <a:rPr lang="en-US" sz="4400" dirty="0"/>
              <a:t>OLID: </a:t>
            </a:r>
            <a:r>
              <a:rPr lang="en-US" sz="4400" dirty="0">
                <a:solidFill>
                  <a:srgbClr val="00B050"/>
                </a:solidFill>
              </a:rPr>
              <a:t>Single Responsibility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54979" y="895600"/>
            <a:ext cx="9697522" cy="830997"/>
          </a:xfrm>
          <a:prstGeom prst="rect">
            <a:avLst/>
          </a:prstGeom>
          <a:noFill/>
        </p:spPr>
        <p:txBody>
          <a:bodyPr wrap="square">
            <a:spAutoFit/>
          </a:bodyPr>
          <a:lstStyle/>
          <a:p>
            <a:pPr algn="ctr"/>
            <a:r>
              <a:rPr lang="en-US" sz="2400" dirty="0">
                <a:cs typeface="Times New Roman" pitchFamily="18" charset="0"/>
              </a:rPr>
              <a:t>Each class should have a </a:t>
            </a:r>
            <a:r>
              <a:rPr lang="en-US" sz="2400" dirty="0">
                <a:solidFill>
                  <a:srgbClr val="FF0000"/>
                </a:solidFill>
                <a:cs typeface="Times New Roman" pitchFamily="18" charset="0"/>
              </a:rPr>
              <a:t>single, limited responsibility </a:t>
            </a:r>
            <a:r>
              <a:rPr lang="en-US" sz="2400" dirty="0">
                <a:cs typeface="Times New Roman" pitchFamily="18" charset="0"/>
              </a:rPr>
              <a:t>– if it has more, it should be split into two or more classes.</a:t>
            </a:r>
          </a:p>
        </p:txBody>
      </p:sp>
      <p:sp>
        <p:nvSpPr>
          <p:cNvPr id="9" name="TextBox 8">
            <a:extLst>
              <a:ext uri="{FF2B5EF4-FFF2-40B4-BE49-F238E27FC236}">
                <a16:creationId xmlns:a16="http://schemas.microsoft.com/office/drawing/2014/main" id="{81DCBC16-6319-22B3-52A8-045D59F09E30}"/>
              </a:ext>
            </a:extLst>
          </p:cNvPr>
          <p:cNvSpPr txBox="1"/>
          <p:nvPr/>
        </p:nvSpPr>
        <p:spPr>
          <a:xfrm>
            <a:off x="789079" y="2854075"/>
            <a:ext cx="4932840"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ProcessOrder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a:t>
            </a:r>
            <a:r>
              <a:rPr lang="en-US" dirty="0" err="1">
                <a:latin typeface="Consolas" panose="020B0609020204030204" pitchFamily="49" charset="0"/>
              </a:rPr>
              <a:t>submitOrder</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cancelOrder</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sendConfirmationEmail</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printSalesReport</a:t>
            </a:r>
            <a:r>
              <a:rPr lang="en-US" dirty="0">
                <a:latin typeface="Consolas" panose="020B0609020204030204" pitchFamily="49" charset="0"/>
              </a:rPr>
              <a:t>(...);</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AD1DB2CE-787B-F06C-4B08-B0E6EE4A3748}"/>
              </a:ext>
            </a:extLst>
          </p:cNvPr>
          <p:cNvSpPr txBox="1"/>
          <p:nvPr/>
        </p:nvSpPr>
        <p:spPr>
          <a:xfrm>
            <a:off x="789079" y="2182751"/>
            <a:ext cx="4932840" cy="523220"/>
          </a:xfrm>
          <a:prstGeom prst="rect">
            <a:avLst/>
          </a:prstGeom>
          <a:noFill/>
        </p:spPr>
        <p:txBody>
          <a:bodyPr wrap="square">
            <a:spAutoFit/>
          </a:bodyPr>
          <a:lstStyle/>
          <a:p>
            <a:pPr algn="ctr"/>
            <a:r>
              <a:rPr lang="en-US" sz="2800" dirty="0">
                <a:solidFill>
                  <a:srgbClr val="FF0000"/>
                </a:solidFill>
                <a:cs typeface="Times New Roman" pitchFamily="18" charset="0"/>
              </a:rPr>
              <a:t>Don’t do this:</a:t>
            </a:r>
          </a:p>
        </p:txBody>
      </p:sp>
      <p:sp>
        <p:nvSpPr>
          <p:cNvPr id="11" name="TextBox 10">
            <a:extLst>
              <a:ext uri="{FF2B5EF4-FFF2-40B4-BE49-F238E27FC236}">
                <a16:creationId xmlns:a16="http://schemas.microsoft.com/office/drawing/2014/main" id="{915847F9-579E-BB3B-2B74-9EE67957EBF9}"/>
              </a:ext>
            </a:extLst>
          </p:cNvPr>
          <p:cNvSpPr txBox="1"/>
          <p:nvPr/>
        </p:nvSpPr>
        <p:spPr>
          <a:xfrm>
            <a:off x="6966722" y="2182751"/>
            <a:ext cx="4932840" cy="523220"/>
          </a:xfrm>
          <a:prstGeom prst="rect">
            <a:avLst/>
          </a:prstGeom>
          <a:noFill/>
        </p:spPr>
        <p:txBody>
          <a:bodyPr wrap="square">
            <a:spAutoFit/>
          </a:bodyPr>
          <a:lstStyle/>
          <a:p>
            <a:pPr algn="ctr"/>
            <a:r>
              <a:rPr lang="en-US" sz="2800" dirty="0">
                <a:solidFill>
                  <a:srgbClr val="FF0000"/>
                </a:solidFill>
                <a:cs typeface="Times New Roman" pitchFamily="18" charset="0"/>
              </a:rPr>
              <a:t>Do this instead:</a:t>
            </a:r>
          </a:p>
        </p:txBody>
      </p:sp>
      <p:sp>
        <p:nvSpPr>
          <p:cNvPr id="12" name="TextBox 11">
            <a:extLst>
              <a:ext uri="{FF2B5EF4-FFF2-40B4-BE49-F238E27FC236}">
                <a16:creationId xmlns:a16="http://schemas.microsoft.com/office/drawing/2014/main" id="{A63F9FD5-4E9B-31B6-DCC5-27A1F999C519}"/>
              </a:ext>
            </a:extLst>
          </p:cNvPr>
          <p:cNvSpPr txBox="1"/>
          <p:nvPr/>
        </p:nvSpPr>
        <p:spPr>
          <a:xfrm>
            <a:off x="6241507" y="3007724"/>
            <a:ext cx="4932840" cy="147732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ProcessOrder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a:t>
            </a:r>
            <a:r>
              <a:rPr lang="en-US" dirty="0" err="1">
                <a:latin typeface="Consolas" panose="020B0609020204030204" pitchFamily="49" charset="0"/>
              </a:rPr>
              <a:t>submitOrder</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cancelOrder</a:t>
            </a:r>
            <a:r>
              <a:rPr lang="en-US" dirty="0">
                <a:latin typeface="Consolas" panose="020B0609020204030204" pitchFamily="49" charset="0"/>
              </a:rPr>
              <a:t>(...);</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9C7A4FA1-F00D-4518-8261-3E186E25EA0C}"/>
              </a:ext>
            </a:extLst>
          </p:cNvPr>
          <p:cNvSpPr txBox="1"/>
          <p:nvPr/>
        </p:nvSpPr>
        <p:spPr>
          <a:xfrm>
            <a:off x="6664926" y="4152030"/>
            <a:ext cx="4932840"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ConfirmationEmailer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a:t>
            </a:r>
            <a:r>
              <a:rPr lang="en-US" dirty="0" err="1">
                <a:latin typeface="Consolas" panose="020B0609020204030204" pitchFamily="49" charset="0"/>
              </a:rPr>
              <a:t>sendEmail</a:t>
            </a:r>
            <a:r>
              <a:rPr lang="en-US" dirty="0">
                <a:latin typeface="Consolas" panose="020B0609020204030204" pitchFamily="49" charset="0"/>
              </a:rPr>
              <a:t>(...);</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428926D4-3270-B29C-4C52-92A6715935C9}"/>
              </a:ext>
            </a:extLst>
          </p:cNvPr>
          <p:cNvSpPr txBox="1"/>
          <p:nvPr/>
        </p:nvSpPr>
        <p:spPr>
          <a:xfrm>
            <a:off x="7034288" y="5093426"/>
            <a:ext cx="4932840"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ReportPrinter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a:t>
            </a:r>
            <a:r>
              <a:rPr lang="en-US" dirty="0" err="1">
                <a:latin typeface="Consolas" panose="020B0609020204030204" pitchFamily="49" charset="0"/>
              </a:rPr>
              <a:t>printSalesReport</a:t>
            </a:r>
            <a:r>
              <a:rPr lang="en-US" dirty="0">
                <a:latin typeface="Consolas" panose="020B0609020204030204" pitchFamily="49" charset="0"/>
              </a:rPr>
              <a:t>(...);</a:t>
            </a:r>
          </a:p>
          <a:p>
            <a:r>
              <a:rPr lang="en-US" dirty="0">
                <a:latin typeface="Consolas" panose="020B0609020204030204" pitchFamily="49" charset="0"/>
              </a:rPr>
              <a:t>};</a:t>
            </a:r>
          </a:p>
        </p:txBody>
      </p:sp>
      <p:sp>
        <p:nvSpPr>
          <p:cNvPr id="16" name="AutoShape 42">
            <a:extLst>
              <a:ext uri="{FF2B5EF4-FFF2-40B4-BE49-F238E27FC236}">
                <a16:creationId xmlns:a16="http://schemas.microsoft.com/office/drawing/2014/main" id="{8EA132F5-8BD4-FC85-BC43-A10B0B14AE92}"/>
              </a:ext>
            </a:extLst>
          </p:cNvPr>
          <p:cNvSpPr>
            <a:spLocks noChangeArrowheads="1"/>
          </p:cNvSpPr>
          <p:nvPr/>
        </p:nvSpPr>
        <p:spPr bwMode="auto">
          <a:xfrm>
            <a:off x="4045638" y="1553555"/>
            <a:ext cx="3247039" cy="1154045"/>
          </a:xfrm>
          <a:prstGeom prst="wedgeRoundRectCallout">
            <a:avLst>
              <a:gd name="adj1" fmla="val -111728"/>
              <a:gd name="adj2" fmla="val 6903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This is commonly known as a </a:t>
            </a:r>
            <a:r>
              <a:rPr lang="en-US" sz="2000" dirty="0">
                <a:solidFill>
                  <a:srgbClr val="FFC9C9"/>
                </a:solidFill>
                <a:latin typeface="Corbel" panose="020B0503020204020204" pitchFamily="34" charset="0"/>
                <a:cs typeface="Consolas" panose="020B0609020204030204" pitchFamily="49" charset="0"/>
              </a:rPr>
              <a:t>“God” class</a:t>
            </a:r>
            <a:r>
              <a:rPr lang="en-US" sz="2000" dirty="0">
                <a:solidFill>
                  <a:schemeClr val="bg1"/>
                </a:solidFill>
                <a:latin typeface="Corbel" panose="020B0503020204020204" pitchFamily="34" charset="0"/>
                <a:cs typeface="Consolas" panose="020B0609020204030204" pitchFamily="49" charset="0"/>
              </a:rPr>
              <a:t> since it controls everything.</a:t>
            </a:r>
          </a:p>
        </p:txBody>
      </p:sp>
      <p:sp>
        <p:nvSpPr>
          <p:cNvPr id="18" name="TextBox 17">
            <a:extLst>
              <a:ext uri="{FF2B5EF4-FFF2-40B4-BE49-F238E27FC236}">
                <a16:creationId xmlns:a16="http://schemas.microsoft.com/office/drawing/2014/main" id="{68C2AE54-4745-4A36-B408-60748C42F933}"/>
              </a:ext>
            </a:extLst>
          </p:cNvPr>
          <p:cNvSpPr txBox="1"/>
          <p:nvPr/>
        </p:nvSpPr>
        <p:spPr>
          <a:xfrm>
            <a:off x="1050626" y="6270761"/>
            <a:ext cx="9697522" cy="461665"/>
          </a:xfrm>
          <a:prstGeom prst="rect">
            <a:avLst/>
          </a:prstGeom>
          <a:noFill/>
        </p:spPr>
        <p:txBody>
          <a:bodyPr wrap="square">
            <a:spAutoFit/>
          </a:bodyPr>
          <a:lstStyle/>
          <a:p>
            <a:pPr algn="ctr"/>
            <a:r>
              <a:rPr lang="en-US" sz="2400" dirty="0">
                <a:solidFill>
                  <a:srgbClr val="00B050"/>
                </a:solidFill>
                <a:cs typeface="Times New Roman" pitchFamily="18" charset="0"/>
              </a:rPr>
              <a:t>S.R.P. makes your classes easier to explain, understand and implement.</a:t>
            </a:r>
          </a:p>
        </p:txBody>
      </p:sp>
    </p:spTree>
    <p:extLst>
      <p:ext uri="{BB962C8B-B14F-4D97-AF65-F5344CB8AC3E}">
        <p14:creationId xmlns:p14="http://schemas.microsoft.com/office/powerpoint/2010/main" val="40224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p:bldP spid="11" grpId="0"/>
      <p:bldP spid="12" grpId="0" animBg="1"/>
      <p:bldP spid="13" grpId="0" animBg="1"/>
      <p:bldP spid="15" grpId="0" animBg="1"/>
      <p:bldP spid="16" grpId="0" animBg="1"/>
      <p:bldP spid="16" grpId="1"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a:xfrm>
            <a:off x="1347788" y="132561"/>
            <a:ext cx="9105899" cy="1143000"/>
          </a:xfrm>
        </p:spPr>
        <p:txBody>
          <a:bodyPr/>
          <a:lstStyle/>
          <a:p>
            <a:r>
              <a:rPr lang="en-US" dirty="0"/>
              <a:t>OOP History: Part 3 – Smalltalk</a:t>
            </a:r>
          </a:p>
        </p:txBody>
      </p:sp>
      <p:sp>
        <p:nvSpPr>
          <p:cNvPr id="16" name="TextBox 15">
            <a:extLst>
              <a:ext uri="{FF2B5EF4-FFF2-40B4-BE49-F238E27FC236}">
                <a16:creationId xmlns:a16="http://schemas.microsoft.com/office/drawing/2014/main" id="{CF9A9693-24DB-4970-8540-A2CF40D20AF1}"/>
              </a:ext>
            </a:extLst>
          </p:cNvPr>
          <p:cNvSpPr txBox="1"/>
          <p:nvPr/>
        </p:nvSpPr>
        <p:spPr>
          <a:xfrm>
            <a:off x="2169687" y="3681987"/>
            <a:ext cx="7969676" cy="1938992"/>
          </a:xfrm>
          <a:prstGeom prst="rect">
            <a:avLst/>
          </a:prstGeom>
          <a:solidFill>
            <a:schemeClr val="bg1">
              <a:lumMod val="85000"/>
            </a:schemeClr>
          </a:solidFill>
          <a:ln>
            <a:solidFill>
              <a:schemeClr val="tx1"/>
            </a:solidFill>
          </a:ln>
        </p:spPr>
        <p:txBody>
          <a:bodyPr wrap="square">
            <a:spAutoFit/>
          </a:bodyPr>
          <a:lstStyle/>
          <a:p>
            <a:r>
              <a:rPr lang="en-US" sz="2000" dirty="0"/>
              <a:t>"Snippet of Smalltalk code that sings '99 bottles of beer'"</a:t>
            </a:r>
          </a:p>
          <a:p>
            <a:r>
              <a:rPr lang="en-US" sz="2000" dirty="0">
                <a:solidFill>
                  <a:srgbClr val="00B0F0"/>
                </a:solidFill>
              </a:rPr>
              <a:t>99</a:t>
            </a:r>
            <a:r>
              <a:rPr lang="en-US" sz="2000" dirty="0"/>
              <a:t> to: </a:t>
            </a:r>
            <a:r>
              <a:rPr lang="en-US" sz="2000" dirty="0">
                <a:solidFill>
                  <a:srgbClr val="FF0000"/>
                </a:solidFill>
              </a:rPr>
              <a:t>1</a:t>
            </a:r>
            <a:r>
              <a:rPr lang="en-US" sz="2000" dirty="0"/>
              <a:t> </a:t>
            </a:r>
          </a:p>
          <a:p>
            <a:r>
              <a:rPr lang="en-US" sz="2000" dirty="0"/>
              <a:t>      by: </a:t>
            </a:r>
            <a:r>
              <a:rPr lang="en-US" sz="2000" dirty="0">
                <a:solidFill>
                  <a:srgbClr val="00B050"/>
                </a:solidFill>
              </a:rPr>
              <a:t>-1 </a:t>
            </a:r>
          </a:p>
          <a:p>
            <a:r>
              <a:rPr lang="en-US" sz="2000" dirty="0"/>
              <a:t>     do: </a:t>
            </a:r>
            <a:r>
              <a:rPr lang="en-US" sz="2000" dirty="0">
                <a:solidFill>
                  <a:srgbClr val="7030A0"/>
                </a:solidFill>
              </a:rPr>
              <a:t>[:j | Transcript show: (j </a:t>
            </a:r>
            <a:r>
              <a:rPr lang="en-US" sz="2000" dirty="0" err="1">
                <a:solidFill>
                  <a:srgbClr val="7030A0"/>
                </a:solidFill>
              </a:rPr>
              <a:t>printString</a:t>
            </a:r>
            <a:r>
              <a:rPr lang="en-US" sz="2000" dirty="0">
                <a:solidFill>
                  <a:srgbClr val="7030A0"/>
                </a:solidFill>
              </a:rPr>
              <a:t>),' bottles of beer on the wall ';</a:t>
            </a:r>
            <a:r>
              <a:rPr lang="en-US" sz="2000" dirty="0" err="1">
                <a:solidFill>
                  <a:srgbClr val="7030A0"/>
                </a:solidFill>
              </a:rPr>
              <a:t>cr</a:t>
            </a:r>
            <a:r>
              <a:rPr lang="en-US" sz="2000" dirty="0">
                <a:solidFill>
                  <a:srgbClr val="7030A0"/>
                </a:solidFill>
              </a:rPr>
              <a:t>]</a:t>
            </a:r>
            <a:r>
              <a:rPr lang="en-US" sz="2000" dirty="0"/>
              <a:t>.</a:t>
            </a:r>
          </a:p>
          <a:p>
            <a:endParaRPr lang="en-US" sz="2000" dirty="0"/>
          </a:p>
          <a:p>
            <a:r>
              <a:rPr lang="en-US" sz="2000" dirty="0"/>
              <a:t>Transcript show: 'No more bottles of beer on the wall!;cr.</a:t>
            </a:r>
          </a:p>
        </p:txBody>
      </p:sp>
      <p:sp>
        <p:nvSpPr>
          <p:cNvPr id="5" name="TextBox 4">
            <a:extLst>
              <a:ext uri="{FF2B5EF4-FFF2-40B4-BE49-F238E27FC236}">
                <a16:creationId xmlns:a16="http://schemas.microsoft.com/office/drawing/2014/main" id="{ED1494E6-9C18-4BAB-BBD4-1977EFE1B590}"/>
              </a:ext>
            </a:extLst>
          </p:cNvPr>
          <p:cNvSpPr txBox="1"/>
          <p:nvPr/>
        </p:nvSpPr>
        <p:spPr>
          <a:xfrm>
            <a:off x="623888" y="1387712"/>
            <a:ext cx="10891837" cy="400110"/>
          </a:xfrm>
          <a:prstGeom prst="rect">
            <a:avLst/>
          </a:prstGeom>
          <a:noFill/>
        </p:spPr>
        <p:txBody>
          <a:bodyPr wrap="square" rtlCol="0">
            <a:spAutoFit/>
          </a:bodyPr>
          <a:lstStyle/>
          <a:p>
            <a:pPr algn="ctr"/>
            <a:r>
              <a:rPr lang="en-US" sz="2000" dirty="0">
                <a:latin typeface="+mj-lt"/>
                <a:cs typeface="Times New Roman" pitchFamily="18" charset="0"/>
              </a:rPr>
              <a:t>Smalltalk has some funky syntax, so let's review a simple code snippet to give you a flavor.</a:t>
            </a:r>
          </a:p>
        </p:txBody>
      </p:sp>
      <p:sp>
        <p:nvSpPr>
          <p:cNvPr id="18" name="TextBox 17">
            <a:extLst>
              <a:ext uri="{FF2B5EF4-FFF2-40B4-BE49-F238E27FC236}">
                <a16:creationId xmlns:a16="http://schemas.microsoft.com/office/drawing/2014/main" id="{FAD332E9-E78B-4442-87B4-75DAEBBC802F}"/>
              </a:ext>
            </a:extLst>
          </p:cNvPr>
          <p:cNvSpPr txBox="1"/>
          <p:nvPr/>
        </p:nvSpPr>
        <p:spPr>
          <a:xfrm>
            <a:off x="1230100" y="1985330"/>
            <a:ext cx="9679412" cy="400110"/>
          </a:xfrm>
          <a:prstGeom prst="rect">
            <a:avLst/>
          </a:prstGeom>
          <a:noFill/>
        </p:spPr>
        <p:txBody>
          <a:bodyPr wrap="square" rtlCol="0">
            <a:spAutoFit/>
          </a:bodyPr>
          <a:lstStyle/>
          <a:p>
            <a:pPr algn="ctr"/>
            <a:r>
              <a:rPr lang="en-US" sz="2000" dirty="0">
                <a:latin typeface="+mj-lt"/>
                <a:cs typeface="Times New Roman" pitchFamily="18" charset="0"/>
              </a:rPr>
              <a:t>Remember – </a:t>
            </a:r>
            <a:r>
              <a:rPr lang="en-US" sz="2000" dirty="0">
                <a:solidFill>
                  <a:srgbClr val="00B0F0"/>
                </a:solidFill>
                <a:latin typeface="+mj-lt"/>
                <a:cs typeface="Times New Roman" pitchFamily="18" charset="0"/>
              </a:rPr>
              <a:t>EVERYTHING</a:t>
            </a:r>
            <a:r>
              <a:rPr lang="en-US" sz="2000" dirty="0">
                <a:latin typeface="+mj-lt"/>
                <a:cs typeface="Times New Roman" pitchFamily="18" charset="0"/>
              </a:rPr>
              <a:t> in Smalltalk is an object... including </a:t>
            </a:r>
            <a:r>
              <a:rPr lang="en-US" sz="2000" dirty="0">
                <a:solidFill>
                  <a:srgbClr val="00B0F0"/>
                </a:solidFill>
                <a:latin typeface="+mj-lt"/>
                <a:cs typeface="Times New Roman" pitchFamily="18" charset="0"/>
              </a:rPr>
              <a:t>numbers</a:t>
            </a:r>
            <a:r>
              <a:rPr lang="en-US" sz="2000" dirty="0">
                <a:latin typeface="+mj-lt"/>
                <a:cs typeface="Times New Roman" pitchFamily="18" charset="0"/>
              </a:rPr>
              <a:t>! </a:t>
            </a:r>
          </a:p>
        </p:txBody>
      </p:sp>
      <p:sp>
        <p:nvSpPr>
          <p:cNvPr id="27" name="Speech Bubble: Rectangle with Corners Rounded 26">
            <a:extLst>
              <a:ext uri="{FF2B5EF4-FFF2-40B4-BE49-F238E27FC236}">
                <a16:creationId xmlns:a16="http://schemas.microsoft.com/office/drawing/2014/main" id="{82961EF8-EC1A-43ED-9233-50615E42229D}"/>
              </a:ext>
            </a:extLst>
          </p:cNvPr>
          <p:cNvSpPr/>
          <p:nvPr/>
        </p:nvSpPr>
        <p:spPr>
          <a:xfrm>
            <a:off x="57151" y="5620979"/>
            <a:ext cx="2705100" cy="1016812"/>
          </a:xfrm>
          <a:prstGeom prst="wedgeRoundRectCallout">
            <a:avLst>
              <a:gd name="adj1" fmla="val 35624"/>
              <a:gd name="adj2" fmla="val -1745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looks like some funky looping syntax...</a:t>
            </a:r>
          </a:p>
        </p:txBody>
      </p:sp>
      <p:sp>
        <p:nvSpPr>
          <p:cNvPr id="28" name="TextBox 27">
            <a:extLst>
              <a:ext uri="{FF2B5EF4-FFF2-40B4-BE49-F238E27FC236}">
                <a16:creationId xmlns:a16="http://schemas.microsoft.com/office/drawing/2014/main" id="{8220B2BC-DB33-4DE8-A947-9DA9F7CC929C}"/>
              </a:ext>
            </a:extLst>
          </p:cNvPr>
          <p:cNvSpPr txBox="1"/>
          <p:nvPr/>
        </p:nvSpPr>
        <p:spPr>
          <a:xfrm>
            <a:off x="1230100" y="2532566"/>
            <a:ext cx="9679412" cy="400110"/>
          </a:xfrm>
          <a:prstGeom prst="rect">
            <a:avLst/>
          </a:prstGeom>
          <a:noFill/>
        </p:spPr>
        <p:txBody>
          <a:bodyPr wrap="square" rtlCol="0">
            <a:spAutoFit/>
          </a:bodyPr>
          <a:lstStyle/>
          <a:p>
            <a:pPr algn="ctr"/>
            <a:r>
              <a:rPr lang="en-US" sz="2000" dirty="0">
                <a:latin typeface="+mj-lt"/>
                <a:cs typeface="Times New Roman" pitchFamily="18" charset="0"/>
              </a:rPr>
              <a:t>Remember – </a:t>
            </a:r>
            <a:r>
              <a:rPr lang="en-US" sz="2000" dirty="0">
                <a:solidFill>
                  <a:schemeClr val="accent4">
                    <a:lumMod val="75000"/>
                  </a:schemeClr>
                </a:solidFill>
                <a:latin typeface="+mj-lt"/>
                <a:cs typeface="Times New Roman" pitchFamily="18" charset="0"/>
              </a:rPr>
              <a:t>ALL ACTIONS </a:t>
            </a:r>
            <a:r>
              <a:rPr lang="en-US" sz="2000" dirty="0">
                <a:latin typeface="+mj-lt"/>
                <a:cs typeface="Times New Roman" pitchFamily="18" charset="0"/>
              </a:rPr>
              <a:t>in Smalltalk are done by </a:t>
            </a:r>
            <a:r>
              <a:rPr lang="en-US" sz="2000" dirty="0">
                <a:solidFill>
                  <a:schemeClr val="accent4">
                    <a:lumMod val="75000"/>
                  </a:schemeClr>
                </a:solidFill>
                <a:latin typeface="+mj-lt"/>
                <a:cs typeface="Times New Roman" pitchFamily="18" charset="0"/>
              </a:rPr>
              <a:t>sending messages</a:t>
            </a:r>
            <a:r>
              <a:rPr lang="en-US" sz="2000" dirty="0">
                <a:latin typeface="+mj-lt"/>
                <a:cs typeface="Times New Roman" pitchFamily="18" charset="0"/>
              </a:rPr>
              <a:t>! </a:t>
            </a:r>
          </a:p>
        </p:txBody>
      </p:sp>
      <p:sp>
        <p:nvSpPr>
          <p:cNvPr id="29" name="Speech Bubble: Rectangle with Corners Rounded 28">
            <a:extLst>
              <a:ext uri="{FF2B5EF4-FFF2-40B4-BE49-F238E27FC236}">
                <a16:creationId xmlns:a16="http://schemas.microsoft.com/office/drawing/2014/main" id="{BBAD6EC2-EAC9-4013-982C-63101888158E}"/>
              </a:ext>
            </a:extLst>
          </p:cNvPr>
          <p:cNvSpPr/>
          <p:nvPr/>
        </p:nvSpPr>
        <p:spPr>
          <a:xfrm>
            <a:off x="233361" y="442913"/>
            <a:ext cx="6081713" cy="2326900"/>
          </a:xfrm>
          <a:prstGeom prst="wedgeRoundRectCallout">
            <a:avLst>
              <a:gd name="adj1" fmla="val -15133"/>
              <a:gd name="adj2" fmla="val 1065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in fact, this code is sending a message with three parameters to the object holding a value of </a:t>
            </a:r>
            <a:r>
              <a:rPr lang="en-US" sz="2000" dirty="0">
                <a:solidFill>
                  <a:srgbClr val="00FFFF"/>
                </a:solidFill>
              </a:rPr>
              <a:t>99</a:t>
            </a:r>
            <a:r>
              <a:rPr lang="en-US" sz="2000" dirty="0">
                <a:solidFill>
                  <a:schemeClr val="bg1"/>
                </a:solidFill>
              </a:rPr>
              <a:t>!!! </a:t>
            </a:r>
          </a:p>
          <a:p>
            <a:pPr algn="ctr"/>
            <a:endParaRPr lang="en-US" sz="2000" dirty="0">
              <a:solidFill>
                <a:schemeClr val="bg1"/>
              </a:solidFill>
            </a:endParaRPr>
          </a:p>
          <a:p>
            <a:pPr algn="ctr"/>
            <a:r>
              <a:rPr lang="en-US" sz="2000" dirty="0">
                <a:solidFill>
                  <a:schemeClr val="bg1"/>
                </a:solidFill>
              </a:rPr>
              <a:t> Think of it as:</a:t>
            </a:r>
          </a:p>
          <a:p>
            <a:pPr algn="ctr"/>
            <a:endParaRPr lang="en-US" sz="1100" dirty="0">
              <a:solidFill>
                <a:schemeClr val="bg1"/>
              </a:solidFill>
            </a:endParaRPr>
          </a:p>
          <a:p>
            <a:r>
              <a:rPr lang="en-US" sz="2000" dirty="0">
                <a:solidFill>
                  <a:srgbClr val="00FFFF"/>
                </a:solidFill>
              </a:rPr>
              <a:t>     Number n(99);</a:t>
            </a:r>
          </a:p>
          <a:p>
            <a:r>
              <a:rPr lang="en-US" sz="2000" dirty="0">
                <a:solidFill>
                  <a:srgbClr val="00FFFF"/>
                </a:solidFill>
              </a:rPr>
              <a:t>     </a:t>
            </a:r>
            <a:r>
              <a:rPr lang="en-US" sz="2000" dirty="0" err="1">
                <a:solidFill>
                  <a:srgbClr val="00FFFF"/>
                </a:solidFill>
              </a:rPr>
              <a:t>n</a:t>
            </a:r>
            <a:r>
              <a:rPr lang="en-US" sz="2000" dirty="0" err="1">
                <a:solidFill>
                  <a:schemeClr val="bg1"/>
                </a:solidFill>
              </a:rPr>
              <a:t>.</a:t>
            </a:r>
            <a:r>
              <a:rPr lang="en-US" sz="2000" dirty="0" err="1">
                <a:solidFill>
                  <a:schemeClr val="accent4">
                    <a:lumMod val="60000"/>
                    <a:lumOff val="40000"/>
                  </a:schemeClr>
                </a:solidFill>
              </a:rPr>
              <a:t>to_by_do</a:t>
            </a:r>
            <a:r>
              <a:rPr lang="en-US" sz="2000" dirty="0">
                <a:solidFill>
                  <a:schemeClr val="bg1"/>
                </a:solidFill>
              </a:rPr>
              <a:t>(</a:t>
            </a:r>
            <a:r>
              <a:rPr lang="en-US" sz="2000" dirty="0">
                <a:solidFill>
                  <a:srgbClr val="F8CBAD"/>
                </a:solidFill>
              </a:rPr>
              <a:t>1</a:t>
            </a:r>
            <a:r>
              <a:rPr lang="en-US" sz="2000" dirty="0">
                <a:solidFill>
                  <a:schemeClr val="bg1"/>
                </a:solidFill>
              </a:rPr>
              <a:t>, </a:t>
            </a:r>
            <a:r>
              <a:rPr lang="en-US" sz="2000" dirty="0">
                <a:solidFill>
                  <a:schemeClr val="accent6">
                    <a:lumMod val="40000"/>
                    <a:lumOff val="60000"/>
                  </a:schemeClr>
                </a:solidFill>
              </a:rPr>
              <a:t>-1</a:t>
            </a:r>
            <a:r>
              <a:rPr lang="en-US" sz="2000" dirty="0">
                <a:solidFill>
                  <a:schemeClr val="bg1"/>
                </a:solidFill>
              </a:rPr>
              <a:t>,  </a:t>
            </a:r>
            <a:r>
              <a:rPr lang="en-US" sz="2000" dirty="0">
                <a:solidFill>
                  <a:srgbClr val="D5B8EA"/>
                </a:solidFill>
              </a:rPr>
              <a:t>[ code to print message ]</a:t>
            </a:r>
            <a:r>
              <a:rPr lang="en-US" sz="2000" dirty="0">
                <a:solidFill>
                  <a:schemeClr val="bg1"/>
                </a:solidFill>
              </a:rPr>
              <a:t>)</a:t>
            </a:r>
          </a:p>
        </p:txBody>
      </p:sp>
      <p:sp>
        <p:nvSpPr>
          <p:cNvPr id="32" name="Speech Bubble: Rectangle with Corners Rounded 31">
            <a:extLst>
              <a:ext uri="{FF2B5EF4-FFF2-40B4-BE49-F238E27FC236}">
                <a16:creationId xmlns:a16="http://schemas.microsoft.com/office/drawing/2014/main" id="{1D5BF569-0EF9-4150-9083-396AFD6EDE5A}"/>
              </a:ext>
            </a:extLst>
          </p:cNvPr>
          <p:cNvSpPr/>
          <p:nvPr/>
        </p:nvSpPr>
        <p:spPr>
          <a:xfrm>
            <a:off x="5310186" y="5669393"/>
            <a:ext cx="3833813" cy="1056046"/>
          </a:xfrm>
          <a:prstGeom prst="wedgeRoundRectCallout">
            <a:avLst>
              <a:gd name="adj1" fmla="val -93073"/>
              <a:gd name="adj2" fmla="val -1197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That runs this </a:t>
            </a:r>
            <a:r>
              <a:rPr lang="en-US" sz="2000" dirty="0">
                <a:solidFill>
                  <a:srgbClr val="D5B8EA"/>
                </a:solidFill>
              </a:rPr>
              <a:t>block of code </a:t>
            </a:r>
            <a:r>
              <a:rPr lang="en-US" sz="2000" dirty="0">
                <a:solidFill>
                  <a:schemeClr val="bg1"/>
                </a:solidFill>
              </a:rPr>
              <a:t>that prints out something to the screen (aka Transcript).</a:t>
            </a:r>
          </a:p>
        </p:txBody>
      </p:sp>
      <p:sp>
        <p:nvSpPr>
          <p:cNvPr id="33" name="TextBox 32">
            <a:extLst>
              <a:ext uri="{FF2B5EF4-FFF2-40B4-BE49-F238E27FC236}">
                <a16:creationId xmlns:a16="http://schemas.microsoft.com/office/drawing/2014/main" id="{2308FF19-CD76-414F-B9F6-01095AB71CEC}"/>
              </a:ext>
            </a:extLst>
          </p:cNvPr>
          <p:cNvSpPr txBox="1"/>
          <p:nvPr/>
        </p:nvSpPr>
        <p:spPr>
          <a:xfrm>
            <a:off x="1015787" y="6042136"/>
            <a:ext cx="9679412" cy="400110"/>
          </a:xfrm>
          <a:prstGeom prst="rect">
            <a:avLst/>
          </a:prstGeom>
          <a:noFill/>
        </p:spPr>
        <p:txBody>
          <a:bodyPr wrap="square" rtlCol="0">
            <a:spAutoFit/>
          </a:bodyPr>
          <a:lstStyle/>
          <a:p>
            <a:pPr algn="ctr"/>
            <a:r>
              <a:rPr lang="en-US" sz="2000" dirty="0">
                <a:latin typeface="+mj-lt"/>
                <a:cs typeface="Times New Roman" pitchFamily="18" charset="0"/>
              </a:rPr>
              <a:t>Now you see how different Smalltalk is from other languages!</a:t>
            </a:r>
          </a:p>
        </p:txBody>
      </p:sp>
    </p:spTree>
    <p:extLst>
      <p:ext uri="{BB962C8B-B14F-4D97-AF65-F5344CB8AC3E}">
        <p14:creationId xmlns:p14="http://schemas.microsoft.com/office/powerpoint/2010/main" val="30731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9">
                                            <p:bg/>
                                          </p:spTgt>
                                        </p:tgtEl>
                                        <p:attrNameLst>
                                          <p:attrName>style.visibility</p:attrName>
                                        </p:attrNameLst>
                                      </p:cBhvr>
                                      <p:to>
                                        <p:strVal val="visible"/>
                                      </p:to>
                                    </p:set>
                                    <p:animEffect transition="in" filter="wipe(down)">
                                      <p:cBhvr>
                                        <p:cTn id="49" dur="500"/>
                                        <p:tgtEl>
                                          <p:spTgt spid="29">
                                            <p:bg/>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9">
                                            <p:txEl>
                                              <p:pRg st="0" end="0"/>
                                            </p:txEl>
                                          </p:spTgt>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9">
                                            <p:txEl>
                                              <p:pRg st="2" end="2"/>
                                            </p:txEl>
                                          </p:spTgt>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9">
                                            <p:txEl>
                                              <p:pRg st="4" end="4"/>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9">
                                            <p:txEl>
                                              <p:pRg st="5" end="5"/>
                                            </p:txEl>
                                          </p:spTgt>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bg/>
                                          </p:spTgt>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5" grpId="0"/>
      <p:bldP spid="18" grpId="0"/>
      <p:bldP spid="27" grpId="0" animBg="1"/>
      <p:bldP spid="27" grpId="1" animBg="1"/>
      <p:bldP spid="28" grpId="0"/>
      <p:bldP spid="29" grpId="0" uiExpand="1" build="p" animBg="1"/>
      <p:bldP spid="29" grpId="1" build="allAtOnce" animBg="1"/>
      <p:bldP spid="32" grpId="0" animBg="1"/>
      <p:bldP spid="32" grpId="1" animBg="1"/>
      <p:bldP spid="3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a:t>
            </a:r>
            <a:r>
              <a:rPr lang="en-US" sz="4400" dirty="0">
                <a:solidFill>
                  <a:srgbClr val="00B050"/>
                </a:solidFill>
              </a:rPr>
              <a:t>O</a:t>
            </a:r>
            <a:r>
              <a:rPr lang="en-US" sz="4400" dirty="0"/>
              <a:t>LID: </a:t>
            </a:r>
            <a:r>
              <a:rPr lang="en-US" sz="4400" dirty="0">
                <a:solidFill>
                  <a:srgbClr val="00B050"/>
                </a:solidFill>
              </a:rPr>
              <a:t>Open/Closed Principle</a:t>
            </a:r>
          </a:p>
        </p:txBody>
      </p:sp>
      <p:sp>
        <p:nvSpPr>
          <p:cNvPr id="2" name="Rectangle 1">
            <a:extLst>
              <a:ext uri="{FF2B5EF4-FFF2-40B4-BE49-F238E27FC236}">
                <a16:creationId xmlns:a16="http://schemas.microsoft.com/office/drawing/2014/main" id="{05C2BEC2-7106-2050-CFCD-43A0A1513925}"/>
              </a:ext>
            </a:extLst>
          </p:cNvPr>
          <p:cNvSpPr/>
          <p:nvPr/>
        </p:nvSpPr>
        <p:spPr>
          <a:xfrm>
            <a:off x="1145719" y="707971"/>
            <a:ext cx="9900559" cy="830997"/>
          </a:xfrm>
          <a:prstGeom prst="rect">
            <a:avLst/>
          </a:prstGeom>
        </p:spPr>
        <p:txBody>
          <a:bodyPr wrap="square">
            <a:spAutoFit/>
          </a:bodyPr>
          <a:lstStyle/>
          <a:p>
            <a:pPr algn="ctr"/>
            <a:r>
              <a:rPr lang="en-US" sz="2400" dirty="0">
                <a:cs typeface="Times New Roman" pitchFamily="18" charset="0"/>
              </a:rPr>
              <a:t>When a class A operates on other classes B, C, D, you should design A such that it can operate on new related classes E, F, G without modification.</a:t>
            </a:r>
          </a:p>
        </p:txBody>
      </p:sp>
      <p:sp>
        <p:nvSpPr>
          <p:cNvPr id="6" name="TextBox 5">
            <a:extLst>
              <a:ext uri="{FF2B5EF4-FFF2-40B4-BE49-F238E27FC236}">
                <a16:creationId xmlns:a16="http://schemas.microsoft.com/office/drawing/2014/main" id="{73D219C0-23EB-EBD8-4C9D-D3295974AC22}"/>
              </a:ext>
            </a:extLst>
          </p:cNvPr>
          <p:cNvSpPr txBox="1"/>
          <p:nvPr/>
        </p:nvSpPr>
        <p:spPr>
          <a:xfrm>
            <a:off x="789079" y="1665305"/>
            <a:ext cx="4932840" cy="523220"/>
          </a:xfrm>
          <a:prstGeom prst="rect">
            <a:avLst/>
          </a:prstGeom>
          <a:noFill/>
        </p:spPr>
        <p:txBody>
          <a:bodyPr wrap="square">
            <a:spAutoFit/>
          </a:bodyPr>
          <a:lstStyle/>
          <a:p>
            <a:pPr algn="ctr"/>
            <a:r>
              <a:rPr lang="en-US" sz="2800" dirty="0">
                <a:solidFill>
                  <a:srgbClr val="FF0000"/>
                </a:solidFill>
                <a:cs typeface="Times New Roman" pitchFamily="18" charset="0"/>
              </a:rPr>
              <a:t>Don’t do this:</a:t>
            </a:r>
          </a:p>
        </p:txBody>
      </p:sp>
      <p:sp>
        <p:nvSpPr>
          <p:cNvPr id="7" name="TextBox 6">
            <a:extLst>
              <a:ext uri="{FF2B5EF4-FFF2-40B4-BE49-F238E27FC236}">
                <a16:creationId xmlns:a16="http://schemas.microsoft.com/office/drawing/2014/main" id="{C9AB46BA-8231-B04F-A76E-1785937635E0}"/>
              </a:ext>
            </a:extLst>
          </p:cNvPr>
          <p:cNvSpPr txBox="1"/>
          <p:nvPr/>
        </p:nvSpPr>
        <p:spPr>
          <a:xfrm>
            <a:off x="6966722" y="1665305"/>
            <a:ext cx="4932840" cy="523220"/>
          </a:xfrm>
          <a:prstGeom prst="rect">
            <a:avLst/>
          </a:prstGeom>
          <a:noFill/>
        </p:spPr>
        <p:txBody>
          <a:bodyPr wrap="square">
            <a:spAutoFit/>
          </a:bodyPr>
          <a:lstStyle/>
          <a:p>
            <a:pPr algn="ctr"/>
            <a:r>
              <a:rPr lang="en-US" sz="2800" dirty="0">
                <a:solidFill>
                  <a:srgbClr val="FF0000"/>
                </a:solidFill>
                <a:cs typeface="Times New Roman" pitchFamily="18" charset="0"/>
              </a:rPr>
              <a:t>Do this instead:</a:t>
            </a:r>
          </a:p>
        </p:txBody>
      </p:sp>
      <p:sp>
        <p:nvSpPr>
          <p:cNvPr id="11" name="TextBox 10">
            <a:extLst>
              <a:ext uri="{FF2B5EF4-FFF2-40B4-BE49-F238E27FC236}">
                <a16:creationId xmlns:a16="http://schemas.microsoft.com/office/drawing/2014/main" id="{5719F23D-E218-B255-B2A2-5A5B46926559}"/>
              </a:ext>
            </a:extLst>
          </p:cNvPr>
          <p:cNvSpPr txBox="1"/>
          <p:nvPr/>
        </p:nvSpPr>
        <p:spPr>
          <a:xfrm>
            <a:off x="393159" y="2182864"/>
            <a:ext cx="5724680" cy="435503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class Shape { ... };</a:t>
            </a:r>
          </a:p>
          <a:p>
            <a:r>
              <a:rPr lang="en-US" dirty="0">
                <a:latin typeface="Consolas" panose="020B0609020204030204" pitchFamily="49" charset="0"/>
                <a:cs typeface="Consolas" panose="020B0609020204030204" pitchFamily="49" charset="0"/>
              </a:rPr>
              <a:t>class Circle: public Shape { ... };</a:t>
            </a:r>
          </a:p>
          <a:p>
            <a:r>
              <a:rPr lang="en-US" dirty="0">
                <a:latin typeface="Consolas" panose="020B0609020204030204" pitchFamily="49" charset="0"/>
                <a:cs typeface="Consolas" panose="020B0609020204030204" pitchFamily="49" charset="0"/>
              </a:rPr>
              <a:t>class Rectangle: public Shape { ... };</a:t>
            </a:r>
          </a:p>
          <a:p>
            <a:endParaRPr lang="en-US" dirty="0">
              <a:latin typeface="Consolas" panose="020B0609020204030204" pitchFamily="49" charset="0"/>
              <a:cs typeface="Consolas" panose="020B0609020204030204" pitchFamily="49" charset="0"/>
            </a:endParaRPr>
          </a:p>
          <a:p>
            <a:endParaRPr lang="en-US" sz="7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ShapeDrawer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public:</a:t>
            </a:r>
          </a:p>
          <a:p>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drawAll</a:t>
            </a:r>
            <a:r>
              <a:rPr lang="en-US" dirty="0">
                <a:latin typeface="Consolas" panose="020B0609020204030204" pitchFamily="49" charset="0"/>
                <a:cs typeface="Consolas" panose="020B0609020204030204" pitchFamily="49" charset="0"/>
              </a:rPr>
              <a:t>(vector&lt;Shape *&gt;&amp; v) {</a:t>
            </a:r>
          </a:p>
          <a:p>
            <a:r>
              <a:rPr lang="en-US" dirty="0">
                <a:latin typeface="Consolas" panose="020B0609020204030204" pitchFamily="49" charset="0"/>
                <a:cs typeface="Consolas" panose="020B0609020204030204" pitchFamily="49" charset="0"/>
              </a:rPr>
              <a:t>    for (Shape *s: v) {</a:t>
            </a:r>
          </a:p>
          <a:p>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s.type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kCircleType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drawCircle</a:t>
            </a:r>
            <a:r>
              <a:rPr lang="en-US" dirty="0">
                <a:latin typeface="Consolas" panose="020B0609020204030204" pitchFamily="49" charset="0"/>
                <a:cs typeface="Consolas" panose="020B0609020204030204" pitchFamily="49" charset="0"/>
              </a:rPr>
              <a:t>((Circle*)s);</a:t>
            </a:r>
          </a:p>
          <a:p>
            <a:r>
              <a:rPr lang="en-US" dirty="0">
                <a:latin typeface="Consolas" panose="020B0609020204030204" pitchFamily="49" charset="0"/>
                <a:cs typeface="Consolas" panose="020B0609020204030204" pitchFamily="49" charset="0"/>
              </a:rPr>
              <a:t>      else if (</a:t>
            </a:r>
            <a:r>
              <a:rPr lang="en-US" dirty="0" err="1">
                <a:latin typeface="Consolas" panose="020B0609020204030204" pitchFamily="49" charset="0"/>
                <a:cs typeface="Consolas" panose="020B0609020204030204" pitchFamily="49" charset="0"/>
              </a:rPr>
              <a:t>s.type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kRectangleType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drawRectangle</a:t>
            </a:r>
            <a:r>
              <a:rPr lang="en-US" dirty="0">
                <a:latin typeface="Consolas" panose="020B0609020204030204" pitchFamily="49" charset="0"/>
                <a:cs typeface="Consolas" panose="020B0609020204030204" pitchFamily="49" charset="0"/>
              </a:rPr>
              <a:t>((Rectangle*)s);</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342CC6DC-C6FE-3638-E810-3FFF635A674B}"/>
              </a:ext>
            </a:extLst>
          </p:cNvPr>
          <p:cNvSpPr/>
          <p:nvPr/>
        </p:nvSpPr>
        <p:spPr>
          <a:xfrm>
            <a:off x="392813" y="3012620"/>
            <a:ext cx="4870244"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class Triangle: public Shape { ... };</a:t>
            </a:r>
          </a:p>
        </p:txBody>
      </p:sp>
      <p:sp>
        <p:nvSpPr>
          <p:cNvPr id="13" name="AutoShape 42">
            <a:extLst>
              <a:ext uri="{FF2B5EF4-FFF2-40B4-BE49-F238E27FC236}">
                <a16:creationId xmlns:a16="http://schemas.microsoft.com/office/drawing/2014/main" id="{92B6B868-7973-8FDA-2D3A-55FA15C67A5A}"/>
              </a:ext>
            </a:extLst>
          </p:cNvPr>
          <p:cNvSpPr>
            <a:spLocks noChangeArrowheads="1"/>
          </p:cNvSpPr>
          <p:nvPr/>
        </p:nvSpPr>
        <p:spPr bwMode="auto">
          <a:xfrm>
            <a:off x="5552386" y="5677763"/>
            <a:ext cx="2803256" cy="830997"/>
          </a:xfrm>
          <a:prstGeom prst="wedgeRoundRectCallout">
            <a:avLst>
              <a:gd name="adj1" fmla="val -113475"/>
              <a:gd name="adj2" fmla="val -4886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You’d have to modify your original code!</a:t>
            </a:r>
          </a:p>
        </p:txBody>
      </p:sp>
      <p:sp>
        <p:nvSpPr>
          <p:cNvPr id="15" name="TextBox 14">
            <a:extLst>
              <a:ext uri="{FF2B5EF4-FFF2-40B4-BE49-F238E27FC236}">
                <a16:creationId xmlns:a16="http://schemas.microsoft.com/office/drawing/2014/main" id="{87FFD9CB-51B9-6F21-449E-514188C4E455}"/>
              </a:ext>
            </a:extLst>
          </p:cNvPr>
          <p:cNvSpPr txBox="1"/>
          <p:nvPr/>
        </p:nvSpPr>
        <p:spPr>
          <a:xfrm>
            <a:off x="6580414" y="2398953"/>
            <a:ext cx="5319148" cy="369331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class Shape { ... };</a:t>
            </a:r>
          </a:p>
          <a:p>
            <a:r>
              <a:rPr lang="en-US" dirty="0">
                <a:latin typeface="Consolas" panose="020B0609020204030204" pitchFamily="49" charset="0"/>
                <a:cs typeface="Consolas" panose="020B0609020204030204" pitchFamily="49" charset="0"/>
              </a:rPr>
              <a:t>class Circle: public Shape { ... };</a:t>
            </a:r>
          </a:p>
          <a:p>
            <a:r>
              <a:rPr lang="en-US" dirty="0">
                <a:latin typeface="Consolas" panose="020B0609020204030204" pitchFamily="49" charset="0"/>
                <a:cs typeface="Consolas" panose="020B0609020204030204" pitchFamily="49" charset="0"/>
              </a:rPr>
              <a:t>class Rectangle: public Shape { ... };</a:t>
            </a:r>
          </a:p>
          <a:p>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ShapeDrawer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public:</a:t>
            </a:r>
          </a:p>
          <a:p>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drawAll</a:t>
            </a:r>
            <a:r>
              <a:rPr lang="en-US" dirty="0">
                <a:latin typeface="Consolas" panose="020B0609020204030204" pitchFamily="49" charset="0"/>
                <a:cs typeface="Consolas" panose="020B0609020204030204" pitchFamily="49" charset="0"/>
              </a:rPr>
              <a:t>(vector&lt;Shape *&gt;&amp; v) {</a:t>
            </a:r>
          </a:p>
          <a:p>
            <a:r>
              <a:rPr lang="en-US" dirty="0">
                <a:latin typeface="Consolas" panose="020B0609020204030204" pitchFamily="49" charset="0"/>
                <a:cs typeface="Consolas" panose="020B0609020204030204" pitchFamily="49" charset="0"/>
              </a:rPr>
              <a:t>    for (Shape *s: v) {</a:t>
            </a:r>
          </a:p>
          <a:p>
            <a:r>
              <a:rPr lang="en-US" dirty="0">
                <a:latin typeface="Consolas" panose="020B0609020204030204" pitchFamily="49" charset="0"/>
                <a:cs typeface="Consolas" panose="020B0609020204030204" pitchFamily="49" charset="0"/>
              </a:rPr>
              <a:t>      s-&gt;draw();</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16" name="AutoShape 42">
            <a:extLst>
              <a:ext uri="{FF2B5EF4-FFF2-40B4-BE49-F238E27FC236}">
                <a16:creationId xmlns:a16="http://schemas.microsoft.com/office/drawing/2014/main" id="{C4C5263B-74F7-59E6-0C9C-0A297B1DDCB1}"/>
              </a:ext>
            </a:extLst>
          </p:cNvPr>
          <p:cNvSpPr>
            <a:spLocks noChangeArrowheads="1"/>
          </p:cNvSpPr>
          <p:nvPr/>
        </p:nvSpPr>
        <p:spPr bwMode="auto">
          <a:xfrm>
            <a:off x="4540469" y="1370645"/>
            <a:ext cx="2343644" cy="830997"/>
          </a:xfrm>
          <a:prstGeom prst="wedgeRoundRectCallout">
            <a:avLst>
              <a:gd name="adj1" fmla="val 44961"/>
              <a:gd name="adj2" fmla="val 1869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Now to support a new shape...</a:t>
            </a:r>
          </a:p>
        </p:txBody>
      </p:sp>
      <p:sp>
        <p:nvSpPr>
          <p:cNvPr id="17" name="Rectangle 16">
            <a:extLst>
              <a:ext uri="{FF2B5EF4-FFF2-40B4-BE49-F238E27FC236}">
                <a16:creationId xmlns:a16="http://schemas.microsoft.com/office/drawing/2014/main" id="{1978F6B8-55A7-7FF1-39B5-0656EFECD3BA}"/>
              </a:ext>
            </a:extLst>
          </p:cNvPr>
          <p:cNvSpPr/>
          <p:nvPr/>
        </p:nvSpPr>
        <p:spPr>
          <a:xfrm>
            <a:off x="6580414" y="3262511"/>
            <a:ext cx="4870244"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class Triangle: public Shape { ... };</a:t>
            </a:r>
          </a:p>
        </p:txBody>
      </p:sp>
      <p:sp>
        <p:nvSpPr>
          <p:cNvPr id="18" name="AutoShape 42">
            <a:extLst>
              <a:ext uri="{FF2B5EF4-FFF2-40B4-BE49-F238E27FC236}">
                <a16:creationId xmlns:a16="http://schemas.microsoft.com/office/drawing/2014/main" id="{BE1957D8-C362-DCC7-413B-F64C56D90D8F}"/>
              </a:ext>
            </a:extLst>
          </p:cNvPr>
          <p:cNvSpPr>
            <a:spLocks noChangeArrowheads="1"/>
          </p:cNvSpPr>
          <p:nvPr/>
        </p:nvSpPr>
        <p:spPr bwMode="auto">
          <a:xfrm>
            <a:off x="8932459" y="5691517"/>
            <a:ext cx="2803256" cy="830997"/>
          </a:xfrm>
          <a:prstGeom prst="wedgeRoundRectCallout">
            <a:avLst>
              <a:gd name="adj1" fmla="val -94835"/>
              <a:gd name="adj2" fmla="val -11174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Your class works without modification!</a:t>
            </a:r>
          </a:p>
        </p:txBody>
      </p:sp>
      <p:sp>
        <p:nvSpPr>
          <p:cNvPr id="19" name="AutoShape 42">
            <a:extLst>
              <a:ext uri="{FF2B5EF4-FFF2-40B4-BE49-F238E27FC236}">
                <a16:creationId xmlns:a16="http://schemas.microsoft.com/office/drawing/2014/main" id="{D82B1EFF-A5E0-43E8-9960-31044179DC17}"/>
              </a:ext>
            </a:extLst>
          </p:cNvPr>
          <p:cNvSpPr>
            <a:spLocks noChangeArrowheads="1"/>
          </p:cNvSpPr>
          <p:nvPr/>
        </p:nvSpPr>
        <p:spPr bwMode="auto">
          <a:xfrm>
            <a:off x="2938180" y="1077298"/>
            <a:ext cx="2803256" cy="830997"/>
          </a:xfrm>
          <a:prstGeom prst="wedgeRoundRectCallout">
            <a:avLst>
              <a:gd name="adj1" fmla="val 82883"/>
              <a:gd name="adj2" fmla="val 1289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We want our base class </a:t>
            </a:r>
            <a:r>
              <a:rPr lang="en-US" sz="2000" dirty="0">
                <a:solidFill>
                  <a:schemeClr val="accent2">
                    <a:lumMod val="40000"/>
                    <a:lumOff val="60000"/>
                  </a:schemeClr>
                </a:solidFill>
                <a:latin typeface="Corbel" panose="020B0503020204020204" pitchFamily="34" charset="0"/>
                <a:cs typeface="Consolas" panose="020B0609020204030204" pitchFamily="49" charset="0"/>
              </a:rPr>
              <a:t>"open" for subclassing</a:t>
            </a:r>
            <a:r>
              <a:rPr lang="en-US" sz="2000" dirty="0">
                <a:solidFill>
                  <a:schemeClr val="bg1"/>
                </a:solidFill>
                <a:latin typeface="Corbel" panose="020B0503020204020204" pitchFamily="34" charset="0"/>
                <a:cs typeface="Consolas" panose="020B0609020204030204" pitchFamily="49" charset="0"/>
              </a:rPr>
              <a:t>.</a:t>
            </a:r>
          </a:p>
        </p:txBody>
      </p:sp>
      <p:sp>
        <p:nvSpPr>
          <p:cNvPr id="20" name="AutoShape 42">
            <a:extLst>
              <a:ext uri="{FF2B5EF4-FFF2-40B4-BE49-F238E27FC236}">
                <a16:creationId xmlns:a16="http://schemas.microsoft.com/office/drawing/2014/main" id="{E7AEFD0C-25C5-4437-89CD-455C587886FE}"/>
              </a:ext>
            </a:extLst>
          </p:cNvPr>
          <p:cNvSpPr>
            <a:spLocks noChangeArrowheads="1"/>
          </p:cNvSpPr>
          <p:nvPr/>
        </p:nvSpPr>
        <p:spPr bwMode="auto">
          <a:xfrm>
            <a:off x="9433142" y="2550068"/>
            <a:ext cx="2634838" cy="1424886"/>
          </a:xfrm>
          <a:prstGeom prst="wedgeRoundRectCallout">
            <a:avLst>
              <a:gd name="adj1" fmla="val -103295"/>
              <a:gd name="adj2" fmla="val 8186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And our original code that operates on objects </a:t>
            </a:r>
            <a:r>
              <a:rPr lang="en-US" sz="2000" dirty="0">
                <a:solidFill>
                  <a:schemeClr val="accent2">
                    <a:lumMod val="40000"/>
                    <a:lumOff val="60000"/>
                  </a:schemeClr>
                </a:solidFill>
                <a:latin typeface="Corbel" panose="020B0503020204020204" pitchFamily="34" charset="0"/>
                <a:cs typeface="Consolas" panose="020B0609020204030204" pitchFamily="49" charset="0"/>
              </a:rPr>
              <a:t>"closed" for modification</a:t>
            </a:r>
            <a:r>
              <a:rPr lang="en-US" sz="2000" dirty="0">
                <a:solidFill>
                  <a:schemeClr val="bg1"/>
                </a:solidFill>
                <a:latin typeface="Corbel" panose="020B0503020204020204" pitchFamily="34" charset="0"/>
                <a:cs typeface="Consolas" panose="020B0609020204030204" pitchFamily="49" charset="0"/>
              </a:rPr>
              <a:t>.</a:t>
            </a:r>
          </a:p>
        </p:txBody>
      </p:sp>
      <p:sp>
        <p:nvSpPr>
          <p:cNvPr id="21" name="TextBox 20">
            <a:extLst>
              <a:ext uri="{FF2B5EF4-FFF2-40B4-BE49-F238E27FC236}">
                <a16:creationId xmlns:a16="http://schemas.microsoft.com/office/drawing/2014/main" id="{896BD096-6A96-4332-89BA-A1BE52EC7635}"/>
              </a:ext>
            </a:extLst>
          </p:cNvPr>
          <p:cNvSpPr txBox="1"/>
          <p:nvPr/>
        </p:nvSpPr>
        <p:spPr>
          <a:xfrm>
            <a:off x="1129612" y="6463970"/>
            <a:ext cx="9697522" cy="461665"/>
          </a:xfrm>
          <a:prstGeom prst="rect">
            <a:avLst/>
          </a:prstGeom>
          <a:noFill/>
        </p:spPr>
        <p:txBody>
          <a:bodyPr wrap="square">
            <a:spAutoFit/>
          </a:bodyPr>
          <a:lstStyle/>
          <a:p>
            <a:pPr algn="ctr"/>
            <a:r>
              <a:rPr lang="en-US" sz="2400" dirty="0">
                <a:solidFill>
                  <a:srgbClr val="00B050"/>
                </a:solidFill>
                <a:cs typeface="Times New Roman" pitchFamily="18" charset="0"/>
              </a:rPr>
              <a:t>O.C.P. makes your code extensible without needing to be reimplemented!</a:t>
            </a:r>
          </a:p>
        </p:txBody>
      </p:sp>
      <p:sp>
        <p:nvSpPr>
          <p:cNvPr id="10" name="AutoShape 42">
            <a:extLst>
              <a:ext uri="{FF2B5EF4-FFF2-40B4-BE49-F238E27FC236}">
                <a16:creationId xmlns:a16="http://schemas.microsoft.com/office/drawing/2014/main" id="{F1EA6D1B-3C4B-B50B-0CF8-A39A864903D9}"/>
              </a:ext>
            </a:extLst>
          </p:cNvPr>
          <p:cNvSpPr>
            <a:spLocks noChangeArrowheads="1"/>
          </p:cNvSpPr>
          <p:nvPr/>
        </p:nvSpPr>
        <p:spPr bwMode="auto">
          <a:xfrm>
            <a:off x="6629886" y="2328089"/>
            <a:ext cx="2803256" cy="830997"/>
          </a:xfrm>
          <a:prstGeom prst="wedgeRoundRectCallout">
            <a:avLst>
              <a:gd name="adj1" fmla="val -104738"/>
              <a:gd name="adj2" fmla="val 592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To support a new shape like Triangle...</a:t>
            </a:r>
          </a:p>
        </p:txBody>
      </p:sp>
    </p:spTree>
    <p:extLst>
      <p:ext uri="{BB962C8B-B14F-4D97-AF65-F5344CB8AC3E}">
        <p14:creationId xmlns:p14="http://schemas.microsoft.com/office/powerpoint/2010/main" val="302270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left)">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down)">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wipe(down)">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wipe(down)">
                                      <p:cBhvr>
                                        <p:cTn id="113" dur="5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grpId="2" nodeType="clickEffect">
                                  <p:stCondLst>
                                    <p:cond delay="0"/>
                                  </p:stCondLst>
                                  <p:childTnLst>
                                    <p:animMotion origin="layout" path="M 4.16667E-7 -2.59259E-6 L 0.00013 0.12107 " pathEditMode="relative" rAng="0" ptsTypes="AA">
                                      <p:cBhvr>
                                        <p:cTn id="117" dur="2000" fill="hold"/>
                                        <p:tgtEl>
                                          <p:spTgt spid="19"/>
                                        </p:tgtEl>
                                        <p:attrNameLst>
                                          <p:attrName>ppt_x</p:attrName>
                                          <p:attrName>ppt_y</p:attrName>
                                        </p:attrNameLst>
                                      </p:cBhvr>
                                      <p:rCtr x="0" y="6042"/>
                                    </p:animMotion>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down)">
                                      <p:cBhvr>
                                        <p:cTn id="122" dur="500"/>
                                        <p:tgtEl>
                                          <p:spTgt spid="20"/>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0"/>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9"/>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1" grpId="0" uiExpand="1" build="p" animBg="1"/>
      <p:bldP spid="3" grpId="0"/>
      <p:bldP spid="13" grpId="0" animBg="1"/>
      <p:bldP spid="13" grpId="1" animBg="1"/>
      <p:bldP spid="15" grpId="0" animBg="1"/>
      <p:bldP spid="16" grpId="0" animBg="1"/>
      <p:bldP spid="16" grpId="1" animBg="1"/>
      <p:bldP spid="17" grpId="0"/>
      <p:bldP spid="18" grpId="0" animBg="1"/>
      <p:bldP spid="18" grpId="1" animBg="1"/>
      <p:bldP spid="19" grpId="0" animBg="1"/>
      <p:bldP spid="19" grpId="1" animBg="1"/>
      <p:bldP spid="19" grpId="2" animBg="1"/>
      <p:bldP spid="20" grpId="0" animBg="1"/>
      <p:bldP spid="20" grpId="1" animBg="1"/>
      <p:bldP spid="21" grpId="0"/>
      <p:bldP spid="10" grpId="0" animBg="1"/>
      <p:bldP spid="10"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a:t>
            </a:r>
            <a:r>
              <a:rPr lang="en-US" sz="4400" dirty="0">
                <a:solidFill>
                  <a:srgbClr val="00B050"/>
                </a:solidFill>
              </a:rPr>
              <a:t>L</a:t>
            </a:r>
            <a:r>
              <a:rPr lang="en-US" sz="4400" dirty="0"/>
              <a:t>ID: </a:t>
            </a:r>
            <a:r>
              <a:rPr lang="en-US" sz="4400" dirty="0" err="1">
                <a:solidFill>
                  <a:srgbClr val="00B050"/>
                </a:solidFill>
              </a:rPr>
              <a:t>Liskov’s</a:t>
            </a:r>
            <a:r>
              <a:rPr lang="en-US" sz="4400" dirty="0">
                <a:solidFill>
                  <a:srgbClr val="00B050"/>
                </a:solidFill>
              </a:rPr>
              <a:t> Substitution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54979" y="1012710"/>
            <a:ext cx="9697522" cy="954107"/>
          </a:xfrm>
          <a:prstGeom prst="rect">
            <a:avLst/>
          </a:prstGeom>
          <a:noFill/>
        </p:spPr>
        <p:txBody>
          <a:bodyPr wrap="square">
            <a:spAutoFit/>
          </a:bodyPr>
          <a:lstStyle/>
          <a:p>
            <a:pPr algn="ctr"/>
            <a:r>
              <a:rPr lang="en-US" sz="2800" dirty="0">
                <a:cs typeface="Times New Roman" pitchFamily="18" charset="0"/>
              </a:rPr>
              <a:t>A properly written subclass should be substitutable for its superclass and your code should still work.</a:t>
            </a:r>
          </a:p>
        </p:txBody>
      </p:sp>
      <p:sp>
        <p:nvSpPr>
          <p:cNvPr id="2" name="Rectangle 1">
            <a:extLst>
              <a:ext uri="{FF2B5EF4-FFF2-40B4-BE49-F238E27FC236}">
                <a16:creationId xmlns:a16="http://schemas.microsoft.com/office/drawing/2014/main" id="{6094B990-0916-836F-E6E7-6A24202A6F77}"/>
              </a:ext>
            </a:extLst>
          </p:cNvPr>
          <p:cNvSpPr/>
          <p:nvPr/>
        </p:nvSpPr>
        <p:spPr>
          <a:xfrm>
            <a:off x="1585471" y="2204030"/>
            <a:ext cx="9021057" cy="1015663"/>
          </a:xfrm>
          <a:prstGeom prst="rect">
            <a:avLst/>
          </a:prstGeom>
        </p:spPr>
        <p:txBody>
          <a:bodyPr wrap="square">
            <a:spAutoFit/>
          </a:bodyPr>
          <a:lstStyle/>
          <a:p>
            <a:pPr algn="ctr"/>
            <a:r>
              <a:rPr lang="en-US" sz="2000" dirty="0">
                <a:solidFill>
                  <a:srgbClr val="C00000"/>
                </a:solidFill>
              </a:rPr>
              <a:t>“ Subtype Requirement: Let </a:t>
            </a:r>
            <a:r>
              <a:rPr lang="el-GR" sz="2000" dirty="0">
                <a:solidFill>
                  <a:srgbClr val="C00000"/>
                </a:solidFill>
              </a:rPr>
              <a:t>φ(</a:t>
            </a:r>
            <a:r>
              <a:rPr lang="en-US" sz="2000" dirty="0">
                <a:solidFill>
                  <a:srgbClr val="C00000"/>
                </a:solidFill>
              </a:rPr>
              <a:t>x) be a property provable about objects x of type T. Then </a:t>
            </a:r>
            <a:r>
              <a:rPr lang="el-GR" sz="2000" dirty="0">
                <a:solidFill>
                  <a:srgbClr val="C00000"/>
                </a:solidFill>
              </a:rPr>
              <a:t>φ(</a:t>
            </a:r>
            <a:r>
              <a:rPr lang="en-US" sz="2000" dirty="0">
                <a:solidFill>
                  <a:srgbClr val="C00000"/>
                </a:solidFill>
              </a:rPr>
              <a:t>y) should be true for objects y of type S where S is a subtype of T.”</a:t>
            </a:r>
          </a:p>
          <a:p>
            <a:pPr algn="r"/>
            <a:r>
              <a:rPr lang="en-US" sz="2000" dirty="0"/>
              <a:t> </a:t>
            </a:r>
            <a:r>
              <a:rPr lang="en-US" sz="2000" dirty="0" err="1"/>
              <a:t>Liskov</a:t>
            </a:r>
            <a:r>
              <a:rPr lang="en-US" sz="2000" dirty="0"/>
              <a:t> and Wing 1994</a:t>
            </a:r>
          </a:p>
        </p:txBody>
      </p:sp>
      <p:sp>
        <p:nvSpPr>
          <p:cNvPr id="8" name="TextBox 7">
            <a:extLst>
              <a:ext uri="{FF2B5EF4-FFF2-40B4-BE49-F238E27FC236}">
                <a16:creationId xmlns:a16="http://schemas.microsoft.com/office/drawing/2014/main" id="{FDFF0B1E-F1C3-D2F3-056B-36C3CC7369BB}"/>
              </a:ext>
            </a:extLst>
          </p:cNvPr>
          <p:cNvSpPr txBox="1"/>
          <p:nvPr/>
        </p:nvSpPr>
        <p:spPr>
          <a:xfrm>
            <a:off x="429598" y="4130927"/>
            <a:ext cx="5666402" cy="2062185"/>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double </a:t>
            </a:r>
            <a:r>
              <a:rPr lang="en-US" dirty="0" err="1">
                <a:latin typeface="Consolas" panose="020B0609020204030204" pitchFamily="49" charset="0"/>
              </a:rPr>
              <a:t>getRotationAngle</a:t>
            </a:r>
            <a:r>
              <a:rPr lang="en-US" dirty="0">
                <a:latin typeface="Consolas" panose="020B0609020204030204" pitchFamily="49" charset="0"/>
              </a:rPr>
              <a:t>() const {</a:t>
            </a:r>
          </a:p>
          <a:p>
            <a:r>
              <a:rPr lang="en-US" dirty="0">
                <a:latin typeface="Consolas" panose="020B0609020204030204" pitchFamily="49" charset="0"/>
              </a:rPr>
              <a:t>      // returns angle in </a:t>
            </a:r>
            <a:r>
              <a:rPr lang="en-US" dirty="0">
                <a:solidFill>
                  <a:srgbClr val="FF0000"/>
                </a:solidFill>
                <a:latin typeface="Consolas" panose="020B0609020204030204" pitchFamily="49" charset="0"/>
              </a:rPr>
              <a:t>radians</a:t>
            </a:r>
          </a:p>
          <a:p>
            <a:r>
              <a:rPr lang="en-US" dirty="0">
                <a:solidFill>
                  <a:srgbClr val="7030A0"/>
                </a:solidFill>
                <a:latin typeface="Consolas" panose="020B0609020204030204" pitchFamily="49" charset="0"/>
              </a:rPr>
              <a:t> </a:t>
            </a:r>
            <a:r>
              <a:rPr lang="en-US" dirty="0">
                <a:latin typeface="Consolas" panose="020B0609020204030204" pitchFamily="49" charset="0"/>
              </a:rPr>
              <a:t> } </a:t>
            </a:r>
          </a:p>
          <a:p>
            <a:r>
              <a:rPr lang="en-US" dirty="0">
                <a:latin typeface="Consolas" panose="020B0609020204030204" pitchFamily="49" charset="0"/>
              </a:rPr>
              <a:t>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37997A3C-7C55-C36E-43E5-2D9CB70BF20D}"/>
              </a:ext>
            </a:extLst>
          </p:cNvPr>
          <p:cNvSpPr txBox="1"/>
          <p:nvPr/>
        </p:nvSpPr>
        <p:spPr>
          <a:xfrm>
            <a:off x="6431351" y="4133942"/>
            <a:ext cx="5666402" cy="20591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Square</a:t>
            </a:r>
            <a:r>
              <a:rPr lang="en-US" dirty="0">
                <a:latin typeface="Consolas" panose="020B0609020204030204" pitchFamily="49" charset="0"/>
              </a:rPr>
              <a:t>: public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double </a:t>
            </a:r>
            <a:r>
              <a:rPr lang="en-US" dirty="0" err="1">
                <a:latin typeface="Consolas" panose="020B0609020204030204" pitchFamily="49" charset="0"/>
              </a:rPr>
              <a:t>getRotationAngle</a:t>
            </a:r>
            <a:r>
              <a:rPr lang="en-US" dirty="0">
                <a:latin typeface="Consolas" panose="020B0609020204030204" pitchFamily="49" charset="0"/>
              </a:rPr>
              <a:t>() const {</a:t>
            </a:r>
          </a:p>
          <a:p>
            <a:r>
              <a:rPr lang="en-US" dirty="0">
                <a:latin typeface="Consolas" panose="020B0609020204030204" pitchFamily="49" charset="0"/>
              </a:rPr>
              <a:t>    // returns angle in </a:t>
            </a:r>
            <a:r>
              <a:rPr lang="en-US" dirty="0">
                <a:solidFill>
                  <a:srgbClr val="7030A0"/>
                </a:solidFill>
                <a:latin typeface="Consolas" panose="020B0609020204030204" pitchFamily="49" charset="0"/>
              </a:rPr>
              <a:t>degrees</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10" name="Rectangle 9">
            <a:extLst>
              <a:ext uri="{FF2B5EF4-FFF2-40B4-BE49-F238E27FC236}">
                <a16:creationId xmlns:a16="http://schemas.microsoft.com/office/drawing/2014/main" id="{5BCFD5AD-D4A3-E69B-CD9E-C191058431E3}"/>
              </a:ext>
            </a:extLst>
          </p:cNvPr>
          <p:cNvSpPr/>
          <p:nvPr/>
        </p:nvSpPr>
        <p:spPr>
          <a:xfrm>
            <a:off x="1943372" y="3319860"/>
            <a:ext cx="8305253" cy="707886"/>
          </a:xfrm>
          <a:prstGeom prst="rect">
            <a:avLst/>
          </a:prstGeom>
        </p:spPr>
        <p:txBody>
          <a:bodyPr wrap="square">
            <a:spAutoFit/>
          </a:bodyPr>
          <a:lstStyle/>
          <a:p>
            <a:pPr algn="ctr"/>
            <a:r>
              <a:rPr lang="en-US" sz="2000" dirty="0"/>
              <a:t>For this to be true, a derived class must support the same </a:t>
            </a:r>
            <a:r>
              <a:rPr lang="en-US" sz="2000" dirty="0">
                <a:solidFill>
                  <a:srgbClr val="00B0F0"/>
                </a:solidFill>
              </a:rPr>
              <a:t>interface</a:t>
            </a:r>
            <a:r>
              <a:rPr lang="en-US" sz="2000" dirty="0"/>
              <a:t> AND the same </a:t>
            </a:r>
            <a:r>
              <a:rPr lang="en-US" sz="2000" dirty="0">
                <a:solidFill>
                  <a:srgbClr val="FF0000"/>
                </a:solidFill>
              </a:rPr>
              <a:t>semantics</a:t>
            </a:r>
            <a:r>
              <a:rPr lang="en-US" sz="2000" dirty="0"/>
              <a:t> of the base class.</a:t>
            </a:r>
          </a:p>
        </p:txBody>
      </p:sp>
      <p:sp>
        <p:nvSpPr>
          <p:cNvPr id="11" name="AutoShape 42">
            <a:extLst>
              <a:ext uri="{FF2B5EF4-FFF2-40B4-BE49-F238E27FC236}">
                <a16:creationId xmlns:a16="http://schemas.microsoft.com/office/drawing/2014/main" id="{7D5D05C6-594D-3C92-829B-F4767494DAE6}"/>
              </a:ext>
            </a:extLst>
          </p:cNvPr>
          <p:cNvSpPr>
            <a:spLocks noChangeArrowheads="1"/>
          </p:cNvSpPr>
          <p:nvPr/>
        </p:nvSpPr>
        <p:spPr bwMode="auto">
          <a:xfrm>
            <a:off x="9294497" y="2217874"/>
            <a:ext cx="2803256" cy="830997"/>
          </a:xfrm>
          <a:prstGeom prst="wedgeRoundRectCallout">
            <a:avLst>
              <a:gd name="adj1" fmla="val -62799"/>
              <a:gd name="adj2" fmla="val 18103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Supports the same interface!</a:t>
            </a:r>
          </a:p>
        </p:txBody>
      </p:sp>
      <p:sp>
        <p:nvSpPr>
          <p:cNvPr id="12" name="AutoShape 42">
            <a:extLst>
              <a:ext uri="{FF2B5EF4-FFF2-40B4-BE49-F238E27FC236}">
                <a16:creationId xmlns:a16="http://schemas.microsoft.com/office/drawing/2014/main" id="{9E2281A6-6EF5-9E80-154F-DDD6536C9FE6}"/>
              </a:ext>
            </a:extLst>
          </p:cNvPr>
          <p:cNvSpPr>
            <a:spLocks noChangeArrowheads="1"/>
          </p:cNvSpPr>
          <p:nvPr/>
        </p:nvSpPr>
        <p:spPr bwMode="auto">
          <a:xfrm>
            <a:off x="6922029" y="5777613"/>
            <a:ext cx="2803256" cy="830997"/>
          </a:xfrm>
          <a:prstGeom prst="wedgeRoundRectCallout">
            <a:avLst>
              <a:gd name="adj1" fmla="val 54863"/>
              <a:gd name="adj2" fmla="val -10388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But not the same semantics!!</a:t>
            </a:r>
          </a:p>
        </p:txBody>
      </p:sp>
      <p:sp>
        <p:nvSpPr>
          <p:cNvPr id="17" name="TextBox 16">
            <a:extLst>
              <a:ext uri="{FF2B5EF4-FFF2-40B4-BE49-F238E27FC236}">
                <a16:creationId xmlns:a16="http://schemas.microsoft.com/office/drawing/2014/main" id="{CD7FF025-1978-4479-B0CC-090CB2C44DF4}"/>
              </a:ext>
            </a:extLst>
          </p:cNvPr>
          <p:cNvSpPr txBox="1"/>
          <p:nvPr/>
        </p:nvSpPr>
        <p:spPr>
          <a:xfrm>
            <a:off x="6431351" y="4133941"/>
            <a:ext cx="5666402" cy="20591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Square</a:t>
            </a:r>
            <a:r>
              <a:rPr lang="en-US" dirty="0">
                <a:latin typeface="Consolas" panose="020B0609020204030204" pitchFamily="49" charset="0"/>
              </a:rPr>
              <a:t>: public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virtual double </a:t>
            </a:r>
            <a:r>
              <a:rPr lang="en-US" dirty="0" err="1">
                <a:latin typeface="Consolas" panose="020B0609020204030204" pitchFamily="49" charset="0"/>
              </a:rPr>
              <a:t>getRotationAngle</a:t>
            </a:r>
            <a:r>
              <a:rPr lang="en-US" dirty="0">
                <a:latin typeface="Consolas" panose="020B0609020204030204" pitchFamily="49" charset="0"/>
              </a:rPr>
              <a:t>() const {</a:t>
            </a:r>
          </a:p>
          <a:p>
            <a:r>
              <a:rPr lang="en-US" dirty="0">
                <a:latin typeface="Consolas" panose="020B0609020204030204" pitchFamily="49" charset="0"/>
              </a:rPr>
              <a:t>    // returns angle in </a:t>
            </a:r>
            <a:r>
              <a:rPr lang="en-US" dirty="0">
                <a:solidFill>
                  <a:srgbClr val="FF0000"/>
                </a:solidFill>
                <a:latin typeface="Consolas" panose="020B0609020204030204" pitchFamily="49" charset="0"/>
              </a:rPr>
              <a:t>radians</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E778C8B3-7144-AC81-CF68-FF9A04315D30}"/>
              </a:ext>
            </a:extLst>
          </p:cNvPr>
          <p:cNvSpPr txBox="1"/>
          <p:nvPr/>
        </p:nvSpPr>
        <p:spPr>
          <a:xfrm>
            <a:off x="3232855" y="5322247"/>
            <a:ext cx="6061642" cy="1191771"/>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printShapeInfo</a:t>
            </a:r>
            <a:r>
              <a:rPr lang="en-US" dirty="0">
                <a:latin typeface="Consolas" panose="020B0609020204030204" pitchFamily="49" charset="0"/>
              </a:rPr>
              <a:t>(</a:t>
            </a:r>
            <a:r>
              <a:rPr lang="en-US" dirty="0">
                <a:solidFill>
                  <a:srgbClr val="00B0F0"/>
                </a:solidFill>
                <a:latin typeface="Consolas" panose="020B0609020204030204" pitchFamily="49" charset="0"/>
              </a:rPr>
              <a:t>Shape&amp; s</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”Your shape has an angle of: “ &lt;&lt; </a:t>
            </a:r>
          </a:p>
          <a:p>
            <a:r>
              <a:rPr lang="en-US" dirty="0">
                <a:latin typeface="Consolas" panose="020B0609020204030204" pitchFamily="49" charset="0"/>
              </a:rPr>
              <a:t>        </a:t>
            </a:r>
            <a:r>
              <a:rPr lang="en-US" dirty="0" err="1">
                <a:latin typeface="Consolas" panose="020B0609020204030204" pitchFamily="49" charset="0"/>
              </a:rPr>
              <a:t>s.getRotationAngle</a:t>
            </a:r>
            <a:r>
              <a:rPr lang="en-US" dirty="0">
                <a:latin typeface="Consolas" panose="020B0609020204030204" pitchFamily="49" charset="0"/>
              </a:rPr>
              <a:t>() &lt;&lt; “ radians.”;</a:t>
            </a:r>
          </a:p>
          <a:p>
            <a:r>
              <a:rPr lang="en-US" dirty="0">
                <a:latin typeface="Consolas" panose="020B0609020204030204" pitchFamily="49" charset="0"/>
              </a:rPr>
              <a:t>}</a:t>
            </a:r>
          </a:p>
        </p:txBody>
      </p:sp>
      <p:sp>
        <p:nvSpPr>
          <p:cNvPr id="15" name="AutoShape 42">
            <a:extLst>
              <a:ext uri="{FF2B5EF4-FFF2-40B4-BE49-F238E27FC236}">
                <a16:creationId xmlns:a16="http://schemas.microsoft.com/office/drawing/2014/main" id="{C66A223E-412B-2C35-7EC3-2DAB0D1820FF}"/>
              </a:ext>
            </a:extLst>
          </p:cNvPr>
          <p:cNvSpPr>
            <a:spLocks noChangeArrowheads="1"/>
          </p:cNvSpPr>
          <p:nvPr/>
        </p:nvSpPr>
        <p:spPr bwMode="auto">
          <a:xfrm>
            <a:off x="9702957" y="6118826"/>
            <a:ext cx="1463757" cy="454018"/>
          </a:xfrm>
          <a:prstGeom prst="wedgeRoundRectCallout">
            <a:avLst>
              <a:gd name="adj1" fmla="val -128192"/>
              <a:gd name="adj2" fmla="val -6154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a:t>
            </a:r>
          </a:p>
        </p:txBody>
      </p:sp>
      <p:sp>
        <p:nvSpPr>
          <p:cNvPr id="16" name="TextBox 15">
            <a:extLst>
              <a:ext uri="{FF2B5EF4-FFF2-40B4-BE49-F238E27FC236}">
                <a16:creationId xmlns:a16="http://schemas.microsoft.com/office/drawing/2014/main" id="{DB35211E-D419-4C5C-85A3-6896C16C63C8}"/>
              </a:ext>
            </a:extLst>
          </p:cNvPr>
          <p:cNvSpPr txBox="1"/>
          <p:nvPr/>
        </p:nvSpPr>
        <p:spPr>
          <a:xfrm>
            <a:off x="-146333" y="6452392"/>
            <a:ext cx="12310828" cy="461665"/>
          </a:xfrm>
          <a:prstGeom prst="rect">
            <a:avLst/>
          </a:prstGeom>
          <a:noFill/>
        </p:spPr>
        <p:txBody>
          <a:bodyPr wrap="square">
            <a:spAutoFit/>
          </a:bodyPr>
          <a:lstStyle/>
          <a:p>
            <a:pPr algn="ctr"/>
            <a:r>
              <a:rPr lang="en-US" sz="2400" dirty="0">
                <a:solidFill>
                  <a:srgbClr val="00B050"/>
                </a:solidFill>
                <a:cs typeface="Times New Roman" pitchFamily="18" charset="0"/>
              </a:rPr>
              <a:t>L.S.P. enables code re-usability – it's also a litmus test for whether subclassing is warranted.</a:t>
            </a:r>
          </a:p>
        </p:txBody>
      </p:sp>
      <p:sp>
        <p:nvSpPr>
          <p:cNvPr id="18" name="AutoShape 42">
            <a:extLst>
              <a:ext uri="{FF2B5EF4-FFF2-40B4-BE49-F238E27FC236}">
                <a16:creationId xmlns:a16="http://schemas.microsoft.com/office/drawing/2014/main" id="{B96D2CB3-DC8C-4886-AB92-D250700B97BF}"/>
              </a:ext>
            </a:extLst>
          </p:cNvPr>
          <p:cNvSpPr>
            <a:spLocks noChangeArrowheads="1"/>
          </p:cNvSpPr>
          <p:nvPr/>
        </p:nvSpPr>
        <p:spPr bwMode="auto">
          <a:xfrm>
            <a:off x="10120526" y="5550604"/>
            <a:ext cx="1949759" cy="454018"/>
          </a:xfrm>
          <a:prstGeom prst="wedgeRoundRectCallout">
            <a:avLst>
              <a:gd name="adj1" fmla="val -63762"/>
              <a:gd name="adj2" fmla="val -10817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Let's fix this!</a:t>
            </a:r>
          </a:p>
        </p:txBody>
      </p:sp>
    </p:spTree>
    <p:extLst>
      <p:ext uri="{BB962C8B-B14F-4D97-AF65-F5344CB8AC3E}">
        <p14:creationId xmlns:p14="http://schemas.microsoft.com/office/powerpoint/2010/main" val="377270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2.29167E-6 7.40741E-7 L -0.45364 -0.00023 " pathEditMode="relative" rAng="0" ptsTypes="AA">
                                      <p:cBhvr>
                                        <p:cTn id="36" dur="2000" fill="hold"/>
                                        <p:tgtEl>
                                          <p:spTgt spid="12"/>
                                        </p:tgtEl>
                                        <p:attrNameLst>
                                          <p:attrName>ppt_x</p:attrName>
                                          <p:attrName>ppt_y</p:attrName>
                                        </p:attrNameLst>
                                      </p:cBhvr>
                                      <p:rCtr x="-22682" y="-23"/>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8" grpId="0" animBg="1"/>
      <p:bldP spid="9" grpId="0" animBg="1"/>
      <p:bldP spid="10" grpId="0"/>
      <p:bldP spid="11" grpId="0" animBg="1"/>
      <p:bldP spid="11" grpId="1" animBg="1"/>
      <p:bldP spid="12" grpId="0" animBg="1"/>
      <p:bldP spid="12" grpId="1" animBg="1"/>
      <p:bldP spid="12" grpId="2" animBg="1"/>
      <p:bldP spid="17" grpId="0" animBg="1"/>
      <p:bldP spid="13" grpId="0" animBg="1"/>
      <p:bldP spid="15" grpId="0" animBg="1"/>
      <p:bldP spid="15" grpId="1" animBg="1"/>
      <p:bldP spid="16" grpId="0"/>
      <p:bldP spid="18" grpId="0" animBg="1"/>
      <p:bldP spid="18"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SOL</a:t>
            </a:r>
            <a:r>
              <a:rPr lang="en-US" sz="4400" dirty="0">
                <a:solidFill>
                  <a:srgbClr val="00B050"/>
                </a:solidFill>
              </a:rPr>
              <a:t>I</a:t>
            </a:r>
            <a:r>
              <a:rPr lang="en-US" sz="4400" dirty="0"/>
              <a:t>D: </a:t>
            </a:r>
            <a:r>
              <a:rPr lang="en-US" sz="4400" dirty="0">
                <a:solidFill>
                  <a:srgbClr val="00B050"/>
                </a:solidFill>
              </a:rPr>
              <a:t>Interface Segregation Principle</a:t>
            </a:r>
          </a:p>
        </p:txBody>
      </p:sp>
      <p:sp>
        <p:nvSpPr>
          <p:cNvPr id="5" name="TextBox 4">
            <a:extLst>
              <a:ext uri="{FF2B5EF4-FFF2-40B4-BE49-F238E27FC236}">
                <a16:creationId xmlns:a16="http://schemas.microsoft.com/office/drawing/2014/main" id="{38C7E926-987D-509E-7F8A-9BB747E9B1B7}"/>
              </a:ext>
            </a:extLst>
          </p:cNvPr>
          <p:cNvSpPr txBox="1"/>
          <p:nvPr/>
        </p:nvSpPr>
        <p:spPr>
          <a:xfrm>
            <a:off x="3889346" y="2090960"/>
            <a:ext cx="4413307" cy="176258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a:solidFill>
                  <a:srgbClr val="7030A0"/>
                </a:solidFill>
                <a:latin typeface="Consolas" panose="020B0609020204030204" pitchFamily="49" charset="0"/>
              </a:rPr>
              <a:t>Phone</a:t>
            </a:r>
            <a:r>
              <a:rPr lang="en-US" dirty="0">
                <a:latin typeface="Consolas" panose="020B0609020204030204" pitchFamily="49" charset="0"/>
              </a:rPr>
              <a:t> {</a:t>
            </a:r>
          </a:p>
          <a:p>
            <a:r>
              <a:rPr lang="en-US" dirty="0">
                <a:latin typeface="Consolas" panose="020B0609020204030204" pitchFamily="49" charset="0"/>
              </a:rPr>
              <a:t>  void </a:t>
            </a:r>
            <a:r>
              <a:rPr lang="en-US" dirty="0" err="1">
                <a:latin typeface="Consolas" panose="020B0609020204030204" pitchFamily="49" charset="0"/>
              </a:rPr>
              <a:t>makeCall</a:t>
            </a:r>
            <a:r>
              <a:rPr lang="en-US" dirty="0">
                <a:latin typeface="Consolas" panose="020B0609020204030204" pitchFamily="49" charset="0"/>
              </a:rPr>
              <a:t>(string number);</a:t>
            </a:r>
          </a:p>
          <a:p>
            <a:r>
              <a:rPr lang="en-US" dirty="0">
                <a:latin typeface="Consolas" panose="020B0609020204030204" pitchFamily="49" charset="0"/>
              </a:rPr>
              <a:t>  void </a:t>
            </a:r>
            <a:r>
              <a:rPr lang="en-US" dirty="0" err="1">
                <a:latin typeface="Consolas" panose="020B0609020204030204" pitchFamily="49" charset="0"/>
              </a:rPr>
              <a:t>hangUpCall</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takePhoto</a:t>
            </a:r>
            <a:r>
              <a:rPr lang="en-US" dirty="0">
                <a:latin typeface="Consolas" panose="020B0609020204030204" pitchFamily="49" charset="0"/>
              </a:rPr>
              <a:t>();</a:t>
            </a:r>
          </a:p>
          <a:p>
            <a:r>
              <a:rPr lang="en-US" dirty="0">
                <a:latin typeface="Consolas" panose="020B0609020204030204" pitchFamily="49" charset="0"/>
              </a:rPr>
              <a:t>  void </a:t>
            </a:r>
            <a:r>
              <a:rPr lang="en-US" dirty="0" err="1">
                <a:latin typeface="Consolas" panose="020B0609020204030204" pitchFamily="49" charset="0"/>
              </a:rPr>
              <a:t>surfInternet</a:t>
            </a:r>
            <a:r>
              <a:rPr lang="en-US" dirty="0">
                <a:latin typeface="Consolas" panose="020B0609020204030204" pitchFamily="49" charset="0"/>
              </a:rPr>
              <a:t>(string </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2AA16D29-5CF9-7928-08B0-3D25C9AE2E57}"/>
              </a:ext>
            </a:extLst>
          </p:cNvPr>
          <p:cNvSpPr txBox="1"/>
          <p:nvPr/>
        </p:nvSpPr>
        <p:spPr>
          <a:xfrm>
            <a:off x="789079" y="4493032"/>
            <a:ext cx="5187178" cy="176258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iPhone implements Phone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makeCall</a:t>
            </a:r>
            <a:r>
              <a:rPr lang="en-US" dirty="0">
                <a:solidFill>
                  <a:srgbClr val="00B050"/>
                </a:solidFill>
                <a:latin typeface="Consolas" panose="020B0609020204030204" pitchFamily="49" charset="0"/>
              </a:rPr>
              <a:t>(string number)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hangUpCall</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takePhoto</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surfInternet</a:t>
            </a:r>
            <a:r>
              <a:rPr lang="en-US" dirty="0">
                <a:solidFill>
                  <a:srgbClr val="00B050"/>
                </a:solidFill>
                <a:latin typeface="Consolas" panose="020B0609020204030204" pitchFamily="49" charset="0"/>
              </a:rPr>
              <a:t>(string </a:t>
            </a:r>
            <a:r>
              <a:rPr lang="en-US" dirty="0" err="1">
                <a:solidFill>
                  <a:srgbClr val="00B050"/>
                </a:solidFill>
                <a:latin typeface="Consolas" panose="020B0609020204030204" pitchFamily="49" charset="0"/>
              </a:rPr>
              <a:t>url</a:t>
            </a:r>
            <a:r>
              <a:rPr lang="en-US" dirty="0">
                <a:solidFill>
                  <a:srgbClr val="00B050"/>
                </a:solidFill>
                <a:latin typeface="Consolas" panose="020B0609020204030204" pitchFamily="49" charset="0"/>
              </a:rPr>
              <a:t>) { ... }</a:t>
            </a: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863B6A2C-3480-06C6-7D8F-43D0676A956C}"/>
              </a:ext>
            </a:extLst>
          </p:cNvPr>
          <p:cNvSpPr txBox="1"/>
          <p:nvPr/>
        </p:nvSpPr>
        <p:spPr>
          <a:xfrm>
            <a:off x="6558507" y="4200893"/>
            <a:ext cx="5187178" cy="234686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latin typeface="Consolas" panose="020B0609020204030204" pitchFamily="49" charset="0"/>
              </a:rPr>
              <a:t>FlipPhone</a:t>
            </a:r>
            <a:r>
              <a:rPr lang="en-US" dirty="0">
                <a:latin typeface="Consolas" panose="020B0609020204030204" pitchFamily="49" charset="0"/>
              </a:rPr>
              <a:t> implements Phone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makeCall</a:t>
            </a:r>
            <a:r>
              <a:rPr lang="en-US" dirty="0">
                <a:solidFill>
                  <a:srgbClr val="00B050"/>
                </a:solidFill>
                <a:latin typeface="Consolas" panose="020B0609020204030204" pitchFamily="49" charset="0"/>
              </a:rPr>
              <a:t>(string number)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hangUpCall</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a:t>
            </a:r>
            <a:r>
              <a:rPr lang="en-US" dirty="0">
                <a:solidFill>
                  <a:srgbClr val="FF0000"/>
                </a:solidFill>
                <a:latin typeface="Consolas" panose="020B0609020204030204" pitchFamily="49" charset="0"/>
              </a:rPr>
              <a:t>void </a:t>
            </a:r>
            <a:r>
              <a:rPr lang="en-US" dirty="0" err="1">
                <a:solidFill>
                  <a:srgbClr val="FF0000"/>
                </a:solidFill>
                <a:latin typeface="Consolas" panose="020B0609020204030204" pitchFamily="49" charset="0"/>
              </a:rPr>
              <a:t>takePhoto</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 throw </a:t>
            </a:r>
            <a:r>
              <a:rPr lang="en-US" dirty="0" err="1">
                <a:solidFill>
                  <a:srgbClr val="FF0000"/>
                </a:solidFill>
                <a:latin typeface="Consolas" panose="020B0609020204030204" pitchFamily="49" charset="0"/>
              </a:rPr>
              <a:t>NotImplementedException</a:t>
            </a:r>
            <a:r>
              <a:rPr lang="en-US" dirty="0">
                <a:solidFill>
                  <a:srgbClr val="FF0000"/>
                </a:solidFill>
                <a:latin typeface="Consolas" panose="020B0609020204030204" pitchFamily="49" charset="0"/>
              </a:rPr>
              <a:t>(); }</a:t>
            </a:r>
            <a:endParaRPr lang="en-US" dirty="0">
              <a:solidFill>
                <a:srgbClr val="00B05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void </a:t>
            </a:r>
            <a:r>
              <a:rPr lang="en-US" dirty="0" err="1">
                <a:solidFill>
                  <a:srgbClr val="FF0000"/>
                </a:solidFill>
                <a:latin typeface="Consolas" panose="020B0609020204030204" pitchFamily="49" charset="0"/>
              </a:rPr>
              <a:t>surfInternet</a:t>
            </a:r>
            <a:r>
              <a:rPr lang="en-US" dirty="0">
                <a:solidFill>
                  <a:srgbClr val="FF0000"/>
                </a:solidFill>
                <a:latin typeface="Consolas" panose="020B0609020204030204" pitchFamily="49" charset="0"/>
              </a:rPr>
              <a:t>(string </a:t>
            </a:r>
            <a:r>
              <a:rPr lang="en-US" dirty="0" err="1">
                <a:solidFill>
                  <a:srgbClr val="FF0000"/>
                </a:solidFill>
                <a:latin typeface="Consolas" panose="020B0609020204030204" pitchFamily="49" charset="0"/>
              </a:rPr>
              <a:t>url</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 throw </a:t>
            </a:r>
            <a:r>
              <a:rPr lang="en-US" dirty="0" err="1">
                <a:solidFill>
                  <a:srgbClr val="FF0000"/>
                </a:solidFill>
                <a:latin typeface="Consolas" panose="020B0609020204030204" pitchFamily="49" charset="0"/>
              </a:rPr>
              <a:t>NotImplementedException</a:t>
            </a:r>
            <a:r>
              <a:rPr lang="en-US" dirty="0">
                <a:solidFill>
                  <a:srgbClr val="FF0000"/>
                </a:solidFill>
                <a:latin typeface="Consolas" panose="020B0609020204030204" pitchFamily="49" charset="0"/>
              </a:rPr>
              <a:t>(); }</a:t>
            </a:r>
          </a:p>
          <a:p>
            <a:r>
              <a:rPr lang="en-US" dirty="0">
                <a:latin typeface="Consolas" panose="020B0609020204030204" pitchFamily="49" charset="0"/>
              </a:rPr>
              <a:t>};</a:t>
            </a:r>
          </a:p>
        </p:txBody>
      </p:sp>
      <p:sp>
        <p:nvSpPr>
          <p:cNvPr id="8" name="TextBox 7">
            <a:extLst>
              <a:ext uri="{FF2B5EF4-FFF2-40B4-BE49-F238E27FC236}">
                <a16:creationId xmlns:a16="http://schemas.microsoft.com/office/drawing/2014/main" id="{1C3F57FA-E380-7AE9-BC32-8191FE7B7DC1}"/>
              </a:ext>
            </a:extLst>
          </p:cNvPr>
          <p:cNvSpPr txBox="1"/>
          <p:nvPr/>
        </p:nvSpPr>
        <p:spPr>
          <a:xfrm>
            <a:off x="1012371" y="956175"/>
            <a:ext cx="9927772" cy="954107"/>
          </a:xfrm>
          <a:prstGeom prst="rect">
            <a:avLst/>
          </a:prstGeom>
          <a:noFill/>
        </p:spPr>
        <p:txBody>
          <a:bodyPr wrap="square">
            <a:spAutoFit/>
          </a:bodyPr>
          <a:lstStyle/>
          <a:p>
            <a:pPr algn="ctr"/>
            <a:r>
              <a:rPr lang="en-US" sz="2800" dirty="0"/>
              <a:t>No code should be forced to depend on an interface (or base class) that contains methods it does not use.</a:t>
            </a:r>
            <a:endParaRPr lang="en-US" sz="3200" dirty="0">
              <a:cs typeface="Times New Roman" pitchFamily="18" charset="0"/>
            </a:endParaRPr>
          </a:p>
        </p:txBody>
      </p:sp>
      <p:sp>
        <p:nvSpPr>
          <p:cNvPr id="9" name="Speech Bubble: Rectangle with Corners Rounded 8">
            <a:extLst>
              <a:ext uri="{FF2B5EF4-FFF2-40B4-BE49-F238E27FC236}">
                <a16:creationId xmlns:a16="http://schemas.microsoft.com/office/drawing/2014/main" id="{B54DE8A4-A1FC-48B1-A0DA-16E78D2022F4}"/>
              </a:ext>
            </a:extLst>
          </p:cNvPr>
          <p:cNvSpPr/>
          <p:nvPr/>
        </p:nvSpPr>
        <p:spPr>
          <a:xfrm>
            <a:off x="8641068" y="1884219"/>
            <a:ext cx="3139235" cy="1088032"/>
          </a:xfrm>
          <a:prstGeom prst="wedgeRoundRectCallout">
            <a:avLst>
              <a:gd name="adj1" fmla="val -100598"/>
              <a:gd name="adj2" fmla="val -10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Consider this interface definition for a phone...</a:t>
            </a:r>
            <a:endParaRPr lang="en-US" sz="2000" dirty="0">
              <a:solidFill>
                <a:schemeClr val="bg1"/>
              </a:solidFill>
              <a:latin typeface="+mj-lt"/>
            </a:endParaRPr>
          </a:p>
        </p:txBody>
      </p:sp>
      <p:sp>
        <p:nvSpPr>
          <p:cNvPr id="10" name="Speech Bubble: Rectangle with Corners Rounded 9">
            <a:extLst>
              <a:ext uri="{FF2B5EF4-FFF2-40B4-BE49-F238E27FC236}">
                <a16:creationId xmlns:a16="http://schemas.microsoft.com/office/drawing/2014/main" id="{FF8B374B-53D9-4ED1-98A1-DE544099A78D}"/>
              </a:ext>
            </a:extLst>
          </p:cNvPr>
          <p:cNvSpPr/>
          <p:nvPr/>
        </p:nvSpPr>
        <p:spPr>
          <a:xfrm>
            <a:off x="243433" y="2492432"/>
            <a:ext cx="3139235" cy="1088032"/>
          </a:xfrm>
          <a:prstGeom prst="wedgeRoundRectCallout">
            <a:avLst>
              <a:gd name="adj1" fmla="val 6593"/>
              <a:gd name="adj2" fmla="val 1403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can define an iPhone that implements the interface – it works great!</a:t>
            </a:r>
            <a:endParaRPr lang="en-US" sz="2000" dirty="0">
              <a:solidFill>
                <a:schemeClr val="bg1"/>
              </a:solidFill>
              <a:latin typeface="+mj-lt"/>
            </a:endParaRPr>
          </a:p>
        </p:txBody>
      </p:sp>
      <p:sp>
        <p:nvSpPr>
          <p:cNvPr id="12" name="Rectangle 11">
            <a:extLst>
              <a:ext uri="{FF2B5EF4-FFF2-40B4-BE49-F238E27FC236}">
                <a16:creationId xmlns:a16="http://schemas.microsoft.com/office/drawing/2014/main" id="{F2CEBC25-3856-4B0C-9BDF-2AEA3F3F0E63}"/>
              </a:ext>
            </a:extLst>
          </p:cNvPr>
          <p:cNvSpPr/>
          <p:nvPr/>
        </p:nvSpPr>
        <p:spPr>
          <a:xfrm>
            <a:off x="7534080" y="6283065"/>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829A41D9-8A31-47D5-AB03-EBDE8FDC6190}"/>
              </a:ext>
            </a:extLst>
          </p:cNvPr>
          <p:cNvSpPr/>
          <p:nvPr/>
        </p:nvSpPr>
        <p:spPr>
          <a:xfrm>
            <a:off x="7533208" y="6284251"/>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2FBA536-E8A7-4DAF-A864-D15DF48A27EC}"/>
              </a:ext>
            </a:extLst>
          </p:cNvPr>
          <p:cNvGrpSpPr/>
          <p:nvPr/>
        </p:nvGrpSpPr>
        <p:grpSpPr>
          <a:xfrm>
            <a:off x="6651747" y="4690630"/>
            <a:ext cx="4984650" cy="1569660"/>
            <a:chOff x="-2931910" y="7188756"/>
            <a:chExt cx="4984650" cy="1569660"/>
          </a:xfrm>
        </p:grpSpPr>
        <p:sp>
          <p:nvSpPr>
            <p:cNvPr id="15" name="TextBox 14">
              <a:extLst>
                <a:ext uri="{FF2B5EF4-FFF2-40B4-BE49-F238E27FC236}">
                  <a16:creationId xmlns:a16="http://schemas.microsoft.com/office/drawing/2014/main" id="{04EDBD42-1704-44EC-A11C-ED24D4D28617}"/>
                </a:ext>
              </a:extLst>
            </p:cNvPr>
            <p:cNvSpPr txBox="1"/>
            <p:nvPr/>
          </p:nvSpPr>
          <p:spPr>
            <a:xfrm>
              <a:off x="-2109822" y="7188756"/>
              <a:ext cx="4162562" cy="1569660"/>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Are there any problems with a flip-phone implementing this interface? If so, how would you deal with them?</a:t>
              </a:r>
              <a:endParaRPr lang="en-US" sz="2400" dirty="0">
                <a:latin typeface="Corbel" panose="020B0503020204020204" pitchFamily="34" charset="0"/>
                <a:cs typeface="Cordia New" panose="020B0502040204020203" pitchFamily="34" charset="-34"/>
              </a:endParaRPr>
            </a:p>
          </p:txBody>
        </p:sp>
        <p:pic>
          <p:nvPicPr>
            <p:cNvPr id="16" name="Picture 15" descr="Shape&#10;&#10;Description automatically generated with low confidence">
              <a:extLst>
                <a:ext uri="{FF2B5EF4-FFF2-40B4-BE49-F238E27FC236}">
                  <a16:creationId xmlns:a16="http://schemas.microsoft.com/office/drawing/2014/main" id="{3FF8C33A-9302-4C8A-BD5A-A11FCDB3D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910" y="7350412"/>
              <a:ext cx="832309" cy="832309"/>
            </a:xfrm>
            <a:prstGeom prst="rect">
              <a:avLst/>
            </a:prstGeom>
            <a:ln>
              <a:noFill/>
            </a:ln>
            <a:effectLst>
              <a:outerShdw blurRad="292100" dist="139700" dir="2700000" algn="tl" rotWithShape="0">
                <a:srgbClr val="333333">
                  <a:alpha val="65000"/>
                </a:srgbClr>
              </a:outerShdw>
            </a:effectLst>
          </p:spPr>
        </p:pic>
      </p:grpSp>
      <p:sp>
        <p:nvSpPr>
          <p:cNvPr id="17" name="Speech Bubble: Rectangle with Corners Rounded 16">
            <a:extLst>
              <a:ext uri="{FF2B5EF4-FFF2-40B4-BE49-F238E27FC236}">
                <a16:creationId xmlns:a16="http://schemas.microsoft.com/office/drawing/2014/main" id="{B7B764ED-8EF5-4054-BB36-6E409D68DF40}"/>
              </a:ext>
            </a:extLst>
          </p:cNvPr>
          <p:cNvSpPr/>
          <p:nvPr/>
        </p:nvSpPr>
        <p:spPr>
          <a:xfrm>
            <a:off x="2353939" y="5739049"/>
            <a:ext cx="3139235" cy="1088032"/>
          </a:xfrm>
          <a:prstGeom prst="wedgeRoundRectCallout">
            <a:avLst>
              <a:gd name="adj1" fmla="val 97013"/>
              <a:gd name="adj2" fmla="val -657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There are behaviors from the interface that a flip-phone can't support!</a:t>
            </a:r>
            <a:endParaRPr lang="en-US" sz="2000" dirty="0">
              <a:solidFill>
                <a:schemeClr val="bg1"/>
              </a:solidFill>
              <a:latin typeface="+mj-lt"/>
            </a:endParaRPr>
          </a:p>
        </p:txBody>
      </p:sp>
      <p:sp>
        <p:nvSpPr>
          <p:cNvPr id="18" name="Speech Bubble: Rectangle with Corners Rounded 17">
            <a:extLst>
              <a:ext uri="{FF2B5EF4-FFF2-40B4-BE49-F238E27FC236}">
                <a16:creationId xmlns:a16="http://schemas.microsoft.com/office/drawing/2014/main" id="{D30357E1-0AED-48E2-BA6C-E3CE1CBB3D48}"/>
              </a:ext>
            </a:extLst>
          </p:cNvPr>
          <p:cNvSpPr/>
          <p:nvPr/>
        </p:nvSpPr>
        <p:spPr>
          <a:xfrm>
            <a:off x="8676521" y="2867993"/>
            <a:ext cx="3139235" cy="1088032"/>
          </a:xfrm>
          <a:prstGeom prst="wedgeRoundRectCallout">
            <a:avLst>
              <a:gd name="adj1" fmla="val 5467"/>
              <a:gd name="adj2" fmla="val 1817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with our current interface, we have to throw some type of error.</a:t>
            </a:r>
            <a:endParaRPr lang="en-US" sz="2000" dirty="0">
              <a:solidFill>
                <a:schemeClr val="bg1"/>
              </a:solidFill>
              <a:latin typeface="+mj-lt"/>
            </a:endParaRPr>
          </a:p>
        </p:txBody>
      </p:sp>
      <p:sp>
        <p:nvSpPr>
          <p:cNvPr id="11" name="Speech Bubble: Rectangle with Corners Rounded 10">
            <a:extLst>
              <a:ext uri="{FF2B5EF4-FFF2-40B4-BE49-F238E27FC236}">
                <a16:creationId xmlns:a16="http://schemas.microsoft.com/office/drawing/2014/main" id="{C19846A9-3722-470E-B62A-A1AEF60637D8}"/>
              </a:ext>
            </a:extLst>
          </p:cNvPr>
          <p:cNvSpPr/>
          <p:nvPr/>
        </p:nvSpPr>
        <p:spPr>
          <a:xfrm>
            <a:off x="8852545" y="3019004"/>
            <a:ext cx="3139235" cy="1088032"/>
          </a:xfrm>
          <a:prstGeom prst="wedgeRoundRectCallout">
            <a:avLst>
              <a:gd name="adj1" fmla="val -76321"/>
              <a:gd name="adj2" fmla="val 666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what if we want to define a flip-phone?</a:t>
            </a:r>
            <a:endParaRPr lang="en-US" sz="2000" dirty="0">
              <a:solidFill>
                <a:schemeClr val="bg1"/>
              </a:solidFill>
              <a:latin typeface="+mj-lt"/>
            </a:endParaRPr>
          </a:p>
        </p:txBody>
      </p:sp>
    </p:spTree>
    <p:extLst>
      <p:ext uri="{BB962C8B-B14F-4D97-AF65-F5344CB8AC3E}">
        <p14:creationId xmlns:p14="http://schemas.microsoft.com/office/powerpoint/2010/main" val="198868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bg/>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22" presetClass="entr" presetSubtype="8"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9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
                                            <p:txEl>
                                              <p:pRg st="3" end="3"/>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7">
                                            <p:txEl>
                                              <p:pRg st="5" end="5"/>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down)">
                                      <p:cBhvr>
                                        <p:cTn id="96" dur="500"/>
                                        <p:tgtEl>
                                          <p:spTgt spid="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18"/>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uiExpand="1" build="p" animBg="1"/>
      <p:bldP spid="8" grpId="0"/>
      <p:bldP spid="9" grpId="0" animBg="1"/>
      <p:bldP spid="9" grpId="1" animBg="1"/>
      <p:bldP spid="10" grpId="0" animBg="1"/>
      <p:bldP spid="10" grpId="1" animBg="1"/>
      <p:bldP spid="12" grpId="0" animBg="1"/>
      <p:bldP spid="12" grpId="1" animBg="1"/>
      <p:bldP spid="13" grpId="0" animBg="1"/>
      <p:bldP spid="13" grpId="1" animBg="1"/>
      <p:bldP spid="17" grpId="0" animBg="1"/>
      <p:bldP spid="17" grpId="1" animBg="1"/>
      <p:bldP spid="18" grpId="0" animBg="1"/>
      <p:bldP spid="18" grpId="1" animBg="1"/>
      <p:bldP spid="11" grpId="0" animBg="1"/>
      <p:bldP spid="11"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SOL</a:t>
            </a:r>
            <a:r>
              <a:rPr lang="en-US" sz="4400" dirty="0">
                <a:solidFill>
                  <a:srgbClr val="00B050"/>
                </a:solidFill>
              </a:rPr>
              <a:t>I</a:t>
            </a:r>
            <a:r>
              <a:rPr lang="en-US" sz="4400" dirty="0"/>
              <a:t>D: </a:t>
            </a:r>
            <a:r>
              <a:rPr lang="en-US" sz="4400" dirty="0">
                <a:solidFill>
                  <a:srgbClr val="00B050"/>
                </a:solidFill>
              </a:rPr>
              <a:t>Interface Segregation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789751" y="1012710"/>
            <a:ext cx="10427978" cy="954107"/>
          </a:xfrm>
          <a:prstGeom prst="rect">
            <a:avLst/>
          </a:prstGeom>
          <a:noFill/>
        </p:spPr>
        <p:txBody>
          <a:bodyPr wrap="square">
            <a:spAutoFit/>
          </a:bodyPr>
          <a:lstStyle/>
          <a:p>
            <a:pPr algn="ctr"/>
            <a:r>
              <a:rPr lang="en-US" sz="2800" dirty="0"/>
              <a:t>No code should be forced to depend on an interface (or base class) that contains methods it does not use.</a:t>
            </a:r>
            <a:endParaRPr lang="en-US" sz="3200" dirty="0">
              <a:cs typeface="Times New Roman" pitchFamily="18" charset="0"/>
            </a:endParaRPr>
          </a:p>
        </p:txBody>
      </p:sp>
      <p:sp>
        <p:nvSpPr>
          <p:cNvPr id="9" name="TextBox 8">
            <a:extLst>
              <a:ext uri="{FF2B5EF4-FFF2-40B4-BE49-F238E27FC236}">
                <a16:creationId xmlns:a16="http://schemas.microsoft.com/office/drawing/2014/main" id="{F625B4C8-29AA-5B45-1107-2C9501067D36}"/>
              </a:ext>
            </a:extLst>
          </p:cNvPr>
          <p:cNvSpPr txBox="1"/>
          <p:nvPr/>
        </p:nvSpPr>
        <p:spPr>
          <a:xfrm>
            <a:off x="97871" y="2539761"/>
            <a:ext cx="4142150" cy="12249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a:solidFill>
                  <a:srgbClr val="7030A0"/>
                </a:solidFill>
                <a:latin typeface="Consolas" panose="020B0609020204030204" pitchFamily="49" charset="0"/>
              </a:rPr>
              <a:t>Phone</a:t>
            </a:r>
            <a:r>
              <a:rPr lang="en-US" dirty="0">
                <a:latin typeface="Consolas" panose="020B0609020204030204" pitchFamily="49" charset="0"/>
              </a:rPr>
              <a:t> {</a:t>
            </a:r>
          </a:p>
          <a:p>
            <a:r>
              <a:rPr lang="en-US" dirty="0">
                <a:latin typeface="Consolas" panose="020B0609020204030204" pitchFamily="49" charset="0"/>
              </a:rPr>
              <a:t>  void </a:t>
            </a:r>
            <a:r>
              <a:rPr lang="en-US" dirty="0" err="1">
                <a:latin typeface="Consolas" panose="020B0609020204030204" pitchFamily="49" charset="0"/>
              </a:rPr>
              <a:t>makeCall</a:t>
            </a:r>
            <a:r>
              <a:rPr lang="en-US" dirty="0">
                <a:latin typeface="Consolas" panose="020B0609020204030204" pitchFamily="49" charset="0"/>
              </a:rPr>
              <a:t>(string number);</a:t>
            </a:r>
          </a:p>
          <a:p>
            <a:r>
              <a:rPr lang="en-US" dirty="0">
                <a:latin typeface="Consolas" panose="020B0609020204030204" pitchFamily="49" charset="0"/>
              </a:rPr>
              <a:t>  void </a:t>
            </a:r>
            <a:r>
              <a:rPr lang="en-US" dirty="0" err="1">
                <a:latin typeface="Consolas" panose="020B0609020204030204" pitchFamily="49" charset="0"/>
              </a:rPr>
              <a:t>hangUpCall</a:t>
            </a:r>
            <a:r>
              <a:rPr lang="en-US" dirty="0">
                <a:latin typeface="Consolas" panose="020B0609020204030204" pitchFamily="49" charset="0"/>
              </a:rPr>
              <a:t>();</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4AFEE0D3-1D0B-186B-D589-77C458C67F39}"/>
              </a:ext>
            </a:extLst>
          </p:cNvPr>
          <p:cNvSpPr txBox="1"/>
          <p:nvPr/>
        </p:nvSpPr>
        <p:spPr>
          <a:xfrm>
            <a:off x="243239" y="4509030"/>
            <a:ext cx="6226629" cy="1753259"/>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iPhone implements </a:t>
            </a:r>
            <a:r>
              <a:rPr lang="en-US" dirty="0">
                <a:solidFill>
                  <a:srgbClr val="7030A0"/>
                </a:solidFill>
                <a:latin typeface="Consolas" panose="020B0609020204030204" pitchFamily="49" charset="0"/>
              </a:rPr>
              <a:t>Phone</a:t>
            </a:r>
            <a:r>
              <a:rPr lang="en-US" dirty="0">
                <a:latin typeface="Consolas" panose="020B0609020204030204" pitchFamily="49" charset="0"/>
              </a:rPr>
              <a:t>, </a:t>
            </a:r>
            <a:r>
              <a:rPr lang="en-US" dirty="0">
                <a:solidFill>
                  <a:srgbClr val="00B0F0"/>
                </a:solidFill>
                <a:latin typeface="Consolas" panose="020B0609020204030204" pitchFamily="49" charset="0"/>
              </a:rPr>
              <a:t>Camera</a:t>
            </a:r>
            <a:r>
              <a:rPr lang="en-US" dirty="0">
                <a:latin typeface="Consolas" panose="020B0609020204030204" pitchFamily="49" charset="0"/>
              </a:rPr>
              <a:t>, </a:t>
            </a:r>
            <a:r>
              <a:rPr lang="en-US" dirty="0">
                <a:solidFill>
                  <a:srgbClr val="C00000"/>
                </a:solidFill>
                <a:latin typeface="Consolas" panose="020B0609020204030204" pitchFamily="49" charset="0"/>
              </a:rPr>
              <a:t>Browser</a:t>
            </a:r>
            <a:r>
              <a:rPr lang="en-US" dirty="0">
                <a:latin typeface="Consolas" panose="020B0609020204030204" pitchFamily="49" charset="0"/>
              </a:rPr>
              <a:t>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makeCall</a:t>
            </a:r>
            <a:r>
              <a:rPr lang="en-US" dirty="0">
                <a:solidFill>
                  <a:srgbClr val="00B050"/>
                </a:solidFill>
                <a:latin typeface="Consolas" panose="020B0609020204030204" pitchFamily="49" charset="0"/>
              </a:rPr>
              <a:t>(string number)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hangUpCall</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takePhoto</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surfInternet</a:t>
            </a:r>
            <a:r>
              <a:rPr lang="en-US" dirty="0">
                <a:solidFill>
                  <a:srgbClr val="00B050"/>
                </a:solidFill>
                <a:latin typeface="Consolas" panose="020B0609020204030204" pitchFamily="49" charset="0"/>
              </a:rPr>
              <a:t>(string </a:t>
            </a:r>
            <a:r>
              <a:rPr lang="en-US" dirty="0" err="1">
                <a:solidFill>
                  <a:srgbClr val="00B050"/>
                </a:solidFill>
                <a:latin typeface="Consolas" panose="020B0609020204030204" pitchFamily="49" charset="0"/>
              </a:rPr>
              <a:t>url</a:t>
            </a:r>
            <a:r>
              <a:rPr lang="en-US" dirty="0">
                <a:solidFill>
                  <a:srgbClr val="00B050"/>
                </a:solidFill>
                <a:latin typeface="Consolas" panose="020B0609020204030204" pitchFamily="49" charset="0"/>
              </a:rPr>
              <a:t>) { ... }</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2C398531-0C99-CDB7-4C42-A57D25DC2737}"/>
              </a:ext>
            </a:extLst>
          </p:cNvPr>
          <p:cNvSpPr txBox="1"/>
          <p:nvPr/>
        </p:nvSpPr>
        <p:spPr>
          <a:xfrm>
            <a:off x="6750831" y="4693920"/>
            <a:ext cx="5187178" cy="12249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latin typeface="Consolas" panose="020B0609020204030204" pitchFamily="49" charset="0"/>
              </a:rPr>
              <a:t>FlipPhone</a:t>
            </a:r>
            <a:r>
              <a:rPr lang="en-US" dirty="0">
                <a:latin typeface="Consolas" panose="020B0609020204030204" pitchFamily="49" charset="0"/>
              </a:rPr>
              <a:t> implements </a:t>
            </a:r>
            <a:r>
              <a:rPr lang="en-US" dirty="0">
                <a:solidFill>
                  <a:srgbClr val="7030A0"/>
                </a:solidFill>
                <a:latin typeface="Consolas" panose="020B0609020204030204" pitchFamily="49" charset="0"/>
              </a:rPr>
              <a:t>Phone</a:t>
            </a:r>
            <a:r>
              <a:rPr lang="en-US" dirty="0">
                <a:latin typeface="Consolas" panose="020B0609020204030204" pitchFamily="49" charset="0"/>
              </a:rPr>
              <a:t>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makeCall</a:t>
            </a:r>
            <a:r>
              <a:rPr lang="en-US" dirty="0">
                <a:solidFill>
                  <a:srgbClr val="00B050"/>
                </a:solidFill>
                <a:latin typeface="Consolas" panose="020B0609020204030204" pitchFamily="49" charset="0"/>
              </a:rPr>
              <a:t>(string number) { ... }</a:t>
            </a:r>
          </a:p>
          <a:p>
            <a:r>
              <a:rPr lang="en-US" dirty="0">
                <a:solidFill>
                  <a:srgbClr val="00B050"/>
                </a:solidFill>
                <a:latin typeface="Consolas" panose="020B0609020204030204" pitchFamily="49" charset="0"/>
              </a:rPr>
              <a:t>  void </a:t>
            </a:r>
            <a:r>
              <a:rPr lang="en-US" dirty="0" err="1">
                <a:solidFill>
                  <a:srgbClr val="00B050"/>
                </a:solidFill>
                <a:latin typeface="Consolas" panose="020B0609020204030204" pitchFamily="49" charset="0"/>
              </a:rPr>
              <a:t>hangUpCall</a:t>
            </a:r>
            <a:r>
              <a:rPr lang="en-US" dirty="0">
                <a:solidFill>
                  <a:srgbClr val="00B050"/>
                </a:solidFill>
                <a:latin typeface="Consolas" panose="020B0609020204030204" pitchFamily="49" charset="0"/>
              </a:rPr>
              <a:t>() { ... }</a:t>
            </a:r>
          </a:p>
          <a:p>
            <a:r>
              <a:rPr lang="en-US" dirty="0">
                <a:latin typeface="Consolas" panose="020B0609020204030204" pitchFamily="49" charset="0"/>
              </a:rPr>
              <a:t>};</a:t>
            </a:r>
          </a:p>
        </p:txBody>
      </p:sp>
      <p:sp>
        <p:nvSpPr>
          <p:cNvPr id="16" name="TextBox 15">
            <a:extLst>
              <a:ext uri="{FF2B5EF4-FFF2-40B4-BE49-F238E27FC236}">
                <a16:creationId xmlns:a16="http://schemas.microsoft.com/office/drawing/2014/main" id="{22A1F063-067E-1F78-D6B7-F7857E5982D3}"/>
              </a:ext>
            </a:extLst>
          </p:cNvPr>
          <p:cNvSpPr txBox="1"/>
          <p:nvPr/>
        </p:nvSpPr>
        <p:spPr>
          <a:xfrm>
            <a:off x="4321560" y="2539761"/>
            <a:ext cx="3548879" cy="120577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a:solidFill>
                  <a:srgbClr val="00B0F0"/>
                </a:solidFill>
                <a:latin typeface="Consolas" panose="020B0609020204030204" pitchFamily="49" charset="0"/>
              </a:rPr>
              <a:t>Camera</a:t>
            </a:r>
            <a:r>
              <a:rPr lang="en-US" dirty="0">
                <a:latin typeface="Consolas" panose="020B0609020204030204" pitchFamily="49" charset="0"/>
              </a:rPr>
              <a:t> {</a:t>
            </a:r>
          </a:p>
          <a:p>
            <a:r>
              <a:rPr lang="en-US" dirty="0">
                <a:latin typeface="Consolas" panose="020B0609020204030204" pitchFamily="49" charset="0"/>
              </a:rPr>
              <a:t>  void </a:t>
            </a:r>
            <a:r>
              <a:rPr lang="en-US" dirty="0" err="1">
                <a:latin typeface="Consolas" panose="020B0609020204030204" pitchFamily="49" charset="0"/>
              </a:rPr>
              <a:t>takePhoto</a:t>
            </a:r>
            <a:r>
              <a:rPr lang="en-US" dirty="0">
                <a:latin typeface="Consolas" panose="020B0609020204030204" pitchFamily="49" charset="0"/>
              </a:rPr>
              <a:t>();</a:t>
            </a:r>
          </a:p>
          <a:p>
            <a:r>
              <a:rPr lang="en-US" dirty="0">
                <a:latin typeface="Consolas" panose="020B0609020204030204" pitchFamily="49" charset="0"/>
              </a:rPr>
              <a:t>};</a:t>
            </a:r>
          </a:p>
        </p:txBody>
      </p:sp>
      <p:sp>
        <p:nvSpPr>
          <p:cNvPr id="17" name="TextBox 16">
            <a:extLst>
              <a:ext uri="{FF2B5EF4-FFF2-40B4-BE49-F238E27FC236}">
                <a16:creationId xmlns:a16="http://schemas.microsoft.com/office/drawing/2014/main" id="{064BDCB0-631F-0403-E9CD-AC69EED8A47F}"/>
              </a:ext>
            </a:extLst>
          </p:cNvPr>
          <p:cNvSpPr txBox="1"/>
          <p:nvPr/>
        </p:nvSpPr>
        <p:spPr>
          <a:xfrm>
            <a:off x="7951978" y="2539761"/>
            <a:ext cx="4207397" cy="122497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a:solidFill>
                  <a:srgbClr val="C00000"/>
                </a:solidFill>
                <a:latin typeface="Consolas" panose="020B0609020204030204" pitchFamily="49" charset="0"/>
              </a:rPr>
              <a:t>Browser</a:t>
            </a:r>
            <a:r>
              <a:rPr lang="en-US" dirty="0">
                <a:latin typeface="Consolas" panose="020B0609020204030204" pitchFamily="49" charset="0"/>
              </a:rPr>
              <a:t> {</a:t>
            </a:r>
          </a:p>
          <a:p>
            <a:r>
              <a:rPr lang="en-US" dirty="0">
                <a:latin typeface="Consolas" panose="020B0609020204030204" pitchFamily="49" charset="0"/>
              </a:rPr>
              <a:t>  void </a:t>
            </a:r>
            <a:r>
              <a:rPr lang="en-US" dirty="0" err="1">
                <a:latin typeface="Consolas" panose="020B0609020204030204" pitchFamily="49" charset="0"/>
              </a:rPr>
              <a:t>surfInternet</a:t>
            </a:r>
            <a:r>
              <a:rPr lang="en-US" dirty="0">
                <a:latin typeface="Consolas" panose="020B0609020204030204" pitchFamily="49" charset="0"/>
              </a:rPr>
              <a:t>(string </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a:t>
            </a:r>
          </a:p>
        </p:txBody>
      </p:sp>
      <p:sp>
        <p:nvSpPr>
          <p:cNvPr id="12" name="Speech Bubble: Rectangle with Corners Rounded 11">
            <a:extLst>
              <a:ext uri="{FF2B5EF4-FFF2-40B4-BE49-F238E27FC236}">
                <a16:creationId xmlns:a16="http://schemas.microsoft.com/office/drawing/2014/main" id="{DDE1337A-1565-476A-B7E8-2B83A722CCCD}"/>
              </a:ext>
            </a:extLst>
          </p:cNvPr>
          <p:cNvSpPr/>
          <p:nvPr/>
        </p:nvSpPr>
        <p:spPr>
          <a:xfrm>
            <a:off x="288477" y="885690"/>
            <a:ext cx="3139235" cy="1088032"/>
          </a:xfrm>
          <a:prstGeom prst="wedgeRoundRectCallout">
            <a:avLst>
              <a:gd name="adj1" fmla="val 58966"/>
              <a:gd name="adj2" fmla="val 1092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Instead, let's use the I.S.P. to design more granular interfaces!</a:t>
            </a:r>
            <a:endParaRPr lang="en-US" sz="2000" dirty="0">
              <a:solidFill>
                <a:schemeClr val="bg1"/>
              </a:solidFill>
              <a:latin typeface="+mj-lt"/>
            </a:endParaRPr>
          </a:p>
        </p:txBody>
      </p:sp>
      <p:sp>
        <p:nvSpPr>
          <p:cNvPr id="13" name="Speech Bubble: Rectangle with Corners Rounded 12">
            <a:extLst>
              <a:ext uri="{FF2B5EF4-FFF2-40B4-BE49-F238E27FC236}">
                <a16:creationId xmlns:a16="http://schemas.microsoft.com/office/drawing/2014/main" id="{D87EBA8D-1FF5-4445-9B69-29A543BC192F}"/>
              </a:ext>
            </a:extLst>
          </p:cNvPr>
          <p:cNvSpPr/>
          <p:nvPr/>
        </p:nvSpPr>
        <p:spPr>
          <a:xfrm>
            <a:off x="608098" y="3014593"/>
            <a:ext cx="3881909" cy="1088032"/>
          </a:xfrm>
          <a:prstGeom prst="wedgeRoundRectCallout">
            <a:avLst>
              <a:gd name="adj1" fmla="val 58154"/>
              <a:gd name="adj2" fmla="val 927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can have our concrete classes implement just what they wish to support!</a:t>
            </a:r>
            <a:endParaRPr lang="en-US" sz="2000" dirty="0">
              <a:solidFill>
                <a:schemeClr val="bg1"/>
              </a:solidFill>
              <a:latin typeface="+mj-lt"/>
            </a:endParaRPr>
          </a:p>
        </p:txBody>
      </p:sp>
      <p:sp>
        <p:nvSpPr>
          <p:cNvPr id="15" name="TextBox 14">
            <a:extLst>
              <a:ext uri="{FF2B5EF4-FFF2-40B4-BE49-F238E27FC236}">
                <a16:creationId xmlns:a16="http://schemas.microsoft.com/office/drawing/2014/main" id="{B8FBBDD2-98AA-4BDD-A6DD-40B89837A0A2}"/>
              </a:ext>
            </a:extLst>
          </p:cNvPr>
          <p:cNvSpPr txBox="1"/>
          <p:nvPr/>
        </p:nvSpPr>
        <p:spPr>
          <a:xfrm>
            <a:off x="-72000" y="6335277"/>
            <a:ext cx="12170908" cy="461665"/>
          </a:xfrm>
          <a:prstGeom prst="rect">
            <a:avLst/>
          </a:prstGeom>
          <a:noFill/>
        </p:spPr>
        <p:txBody>
          <a:bodyPr wrap="square">
            <a:spAutoFit/>
          </a:bodyPr>
          <a:lstStyle/>
          <a:p>
            <a:pPr algn="ctr"/>
            <a:r>
              <a:rPr lang="en-US" sz="2400" dirty="0">
                <a:solidFill>
                  <a:srgbClr val="00B050"/>
                </a:solidFill>
                <a:cs typeface="Times New Roman" pitchFamily="18" charset="0"/>
              </a:rPr>
              <a:t>I.S.P. improves code maintainability and prevents hacks for non-implemented methods.</a:t>
            </a:r>
          </a:p>
        </p:txBody>
      </p:sp>
    </p:spTree>
    <p:extLst>
      <p:ext uri="{BB962C8B-B14F-4D97-AF65-F5344CB8AC3E}">
        <p14:creationId xmlns:p14="http://schemas.microsoft.com/office/powerpoint/2010/main" val="3552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4.375E-6 0 L 0.46342 0.02616 " pathEditMode="relative" rAng="0" ptsTypes="AA">
                                      <p:cBhvr>
                                        <p:cTn id="36" dur="2000" fill="hold"/>
                                        <p:tgtEl>
                                          <p:spTgt spid="13"/>
                                        </p:tgtEl>
                                        <p:attrNameLst>
                                          <p:attrName>ppt_x</p:attrName>
                                          <p:attrName>ppt_y</p:attrName>
                                        </p:attrNameLst>
                                      </p:cBhvr>
                                      <p:rCtr x="23164" y="129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7" grpId="0" animBg="1"/>
      <p:bldP spid="12" grpId="0" animBg="1"/>
      <p:bldP spid="12" grpId="1" animBg="1"/>
      <p:bldP spid="13" grpId="0" animBg="1"/>
      <p:bldP spid="13" grpId="1" animBg="1"/>
      <p:bldP spid="13" grpId="2" animBg="1"/>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09D267-B267-478B-9FC6-82FEC8AA74D9}"/>
              </a:ext>
            </a:extLst>
          </p:cNvPr>
          <p:cNvSpPr/>
          <p:nvPr/>
        </p:nvSpPr>
        <p:spPr>
          <a:xfrm>
            <a:off x="472966" y="2342306"/>
            <a:ext cx="5662073" cy="309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First Aspect</a:t>
            </a:r>
          </a:p>
          <a:p>
            <a:pPr algn="ctr"/>
            <a:endParaRPr lang="en-US" sz="2000" dirty="0"/>
          </a:p>
          <a:p>
            <a:pPr algn="ctr"/>
            <a:r>
              <a:rPr lang="en-US" sz="2000" dirty="0"/>
              <a:t>Higher-level classes should not directly refer to/use lower-level classes. </a:t>
            </a:r>
          </a:p>
          <a:p>
            <a:pPr algn="ctr"/>
            <a:endParaRPr lang="en-US" sz="2000" dirty="0"/>
          </a:p>
          <a:p>
            <a:pPr algn="ctr"/>
            <a:r>
              <a:rPr lang="en-US" sz="2000" dirty="0">
                <a:solidFill>
                  <a:srgbClr val="FFC9C9"/>
                </a:solidFill>
              </a:rPr>
              <a:t>Instead</a:t>
            </a:r>
            <a:r>
              <a:rPr lang="en-US" sz="2000" dirty="0"/>
              <a:t>, lower-level classes should implement an interface... and higher-level classes should be built on that interface.</a:t>
            </a:r>
          </a:p>
          <a:p>
            <a:pPr algn="ctr"/>
            <a:endParaRPr lang="en-US" sz="2000" dirty="0"/>
          </a:p>
        </p:txBody>
      </p:sp>
      <p:sp>
        <p:nvSpPr>
          <p:cNvPr id="20" name="Rectangle 19">
            <a:extLst>
              <a:ext uri="{FF2B5EF4-FFF2-40B4-BE49-F238E27FC236}">
                <a16:creationId xmlns:a16="http://schemas.microsoft.com/office/drawing/2014/main" id="{6EDEB06D-E56B-4F74-B96D-8760D54BD809}"/>
              </a:ext>
            </a:extLst>
          </p:cNvPr>
          <p:cNvSpPr/>
          <p:nvPr/>
        </p:nvSpPr>
        <p:spPr>
          <a:xfrm>
            <a:off x="6400803" y="2342305"/>
            <a:ext cx="5319734" cy="3099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Second Aspect</a:t>
            </a:r>
          </a:p>
          <a:p>
            <a:pPr algn="ctr"/>
            <a:endParaRPr lang="en-US" sz="2000" dirty="0"/>
          </a:p>
          <a:p>
            <a:pPr algn="ctr"/>
            <a:r>
              <a:rPr lang="en-US" sz="2000" dirty="0"/>
              <a:t>Abstractions (interfaces) should not be designed based on specific details of an implementation. </a:t>
            </a:r>
          </a:p>
          <a:p>
            <a:pPr algn="ctr"/>
            <a:endParaRPr lang="en-US" sz="2000" dirty="0"/>
          </a:p>
          <a:p>
            <a:pPr algn="ctr"/>
            <a:r>
              <a:rPr lang="en-US" sz="2000" dirty="0"/>
              <a:t>Instead, implementations should be designed to meet the requirements of the interface.</a:t>
            </a:r>
          </a:p>
          <a:p>
            <a:pPr algn="ctr"/>
            <a:endParaRPr lang="en-US" sz="2000" dirty="0"/>
          </a:p>
          <a:p>
            <a:pPr algn="ctr"/>
            <a:endParaRPr lang="en-US" sz="2000" dirty="0"/>
          </a:p>
        </p:txBody>
      </p:sp>
      <p:sp>
        <p:nvSpPr>
          <p:cNvPr id="21" name="TextBox 20">
            <a:extLst>
              <a:ext uri="{FF2B5EF4-FFF2-40B4-BE49-F238E27FC236}">
                <a16:creationId xmlns:a16="http://schemas.microsoft.com/office/drawing/2014/main" id="{82E95431-45F4-428A-8846-049B1F0B9D0F}"/>
              </a:ext>
            </a:extLst>
          </p:cNvPr>
          <p:cNvSpPr txBox="1"/>
          <p:nvPr/>
        </p:nvSpPr>
        <p:spPr>
          <a:xfrm>
            <a:off x="789079" y="6056"/>
            <a:ext cx="10613842" cy="769441"/>
          </a:xfrm>
          <a:prstGeom prst="rect">
            <a:avLst/>
          </a:prstGeom>
          <a:noFill/>
        </p:spPr>
        <p:txBody>
          <a:bodyPr wrap="square">
            <a:spAutoFit/>
          </a:bodyPr>
          <a:lstStyle/>
          <a:p>
            <a:pPr algn="ctr"/>
            <a:r>
              <a:rPr lang="en-US" sz="4400" dirty="0"/>
              <a:t>SOLI</a:t>
            </a:r>
            <a:r>
              <a:rPr lang="en-US" sz="4400" dirty="0">
                <a:solidFill>
                  <a:srgbClr val="00B050"/>
                </a:solidFill>
              </a:rPr>
              <a:t>D</a:t>
            </a:r>
            <a:r>
              <a:rPr lang="en-US" sz="4400" dirty="0"/>
              <a:t>: </a:t>
            </a:r>
            <a:r>
              <a:rPr lang="en-US" sz="4400" dirty="0">
                <a:solidFill>
                  <a:srgbClr val="00B050"/>
                </a:solidFill>
              </a:rPr>
              <a:t>Dependency Inversion Principle</a:t>
            </a:r>
          </a:p>
        </p:txBody>
      </p:sp>
      <p:sp>
        <p:nvSpPr>
          <p:cNvPr id="22" name="TextBox 21">
            <a:extLst>
              <a:ext uri="{FF2B5EF4-FFF2-40B4-BE49-F238E27FC236}">
                <a16:creationId xmlns:a16="http://schemas.microsoft.com/office/drawing/2014/main" id="{08C76260-2B52-440A-A640-3A607DA511F5}"/>
              </a:ext>
            </a:extLst>
          </p:cNvPr>
          <p:cNvSpPr txBox="1"/>
          <p:nvPr/>
        </p:nvSpPr>
        <p:spPr>
          <a:xfrm>
            <a:off x="1154979" y="841684"/>
            <a:ext cx="9697522" cy="954107"/>
          </a:xfrm>
          <a:prstGeom prst="rect">
            <a:avLst/>
          </a:prstGeom>
          <a:noFill/>
        </p:spPr>
        <p:txBody>
          <a:bodyPr wrap="square">
            <a:spAutoFit/>
          </a:bodyPr>
          <a:lstStyle/>
          <a:p>
            <a:pPr algn="ctr"/>
            <a:r>
              <a:rPr lang="en-US" sz="2800" dirty="0">
                <a:cs typeface="Times New Roman" pitchFamily="18" charset="0"/>
              </a:rPr>
              <a:t>If class A uses class B, then design A to operate on an interface </a:t>
            </a:r>
            <a:r>
              <a:rPr lang="en-US" sz="2800" b="1" dirty="0">
                <a:latin typeface="Courier New" panose="02070309020205020404" pitchFamily="49" charset="0"/>
                <a:cs typeface="Courier New" panose="02070309020205020404" pitchFamily="49" charset="0"/>
              </a:rPr>
              <a:t>I</a:t>
            </a:r>
            <a:r>
              <a:rPr lang="en-US" sz="2800" dirty="0">
                <a:cs typeface="Times New Roman" pitchFamily="18" charset="0"/>
              </a:rPr>
              <a:t>, and have B implement </a:t>
            </a:r>
            <a:r>
              <a:rPr lang="en-US" sz="2800" b="1" dirty="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Times New Roman" pitchFamily="18" charset="0"/>
              </a:rPr>
              <a:t>.</a:t>
            </a:r>
            <a:r>
              <a:rPr lang="en-US" sz="2800" dirty="0">
                <a:cs typeface="Times New Roman" pitchFamily="18" charset="0"/>
              </a:rPr>
              <a:t> Don't have A directly use class B.</a:t>
            </a:r>
          </a:p>
        </p:txBody>
      </p:sp>
    </p:spTree>
    <p:extLst>
      <p:ext uri="{BB962C8B-B14F-4D97-AF65-F5344CB8AC3E}">
        <p14:creationId xmlns:p14="http://schemas.microsoft.com/office/powerpoint/2010/main" val="10584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0" grpId="0" build="p" animBg="1"/>
      <p:bldP spid="2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SOLI</a:t>
            </a:r>
            <a:r>
              <a:rPr lang="en-US" sz="4400" dirty="0">
                <a:solidFill>
                  <a:srgbClr val="00B050"/>
                </a:solidFill>
              </a:rPr>
              <a:t>D</a:t>
            </a:r>
            <a:r>
              <a:rPr lang="en-US" sz="4400" dirty="0"/>
              <a:t>: </a:t>
            </a:r>
            <a:r>
              <a:rPr lang="en-US" sz="4400" dirty="0">
                <a:solidFill>
                  <a:srgbClr val="00B050"/>
                </a:solidFill>
              </a:rPr>
              <a:t>Dependency Inversion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54979" y="841684"/>
            <a:ext cx="9697522" cy="954107"/>
          </a:xfrm>
          <a:prstGeom prst="rect">
            <a:avLst/>
          </a:prstGeom>
          <a:noFill/>
        </p:spPr>
        <p:txBody>
          <a:bodyPr wrap="square">
            <a:spAutoFit/>
          </a:bodyPr>
          <a:lstStyle/>
          <a:p>
            <a:pPr algn="ctr"/>
            <a:r>
              <a:rPr lang="en-US" sz="2800" dirty="0">
                <a:cs typeface="Times New Roman" pitchFamily="18" charset="0"/>
              </a:rPr>
              <a:t>If class A uses class B, then design A to operate on an interface </a:t>
            </a:r>
            <a:r>
              <a:rPr lang="en-US" sz="2800" b="1" dirty="0">
                <a:latin typeface="Courier New" panose="02070309020205020404" pitchFamily="49" charset="0"/>
                <a:cs typeface="Courier New" panose="02070309020205020404" pitchFamily="49" charset="0"/>
              </a:rPr>
              <a:t>I</a:t>
            </a:r>
            <a:r>
              <a:rPr lang="en-US" sz="2800" dirty="0">
                <a:cs typeface="Times New Roman" pitchFamily="18" charset="0"/>
              </a:rPr>
              <a:t>, and have B implement </a:t>
            </a:r>
            <a:r>
              <a:rPr lang="en-US" sz="2800" b="1" dirty="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Times New Roman" pitchFamily="18" charset="0"/>
              </a:rPr>
              <a:t>.</a:t>
            </a:r>
            <a:r>
              <a:rPr lang="en-US" sz="2800" dirty="0">
                <a:cs typeface="Times New Roman" pitchFamily="18" charset="0"/>
              </a:rPr>
              <a:t> Don't have A directly use class B.</a:t>
            </a:r>
          </a:p>
        </p:txBody>
      </p:sp>
      <p:sp>
        <p:nvSpPr>
          <p:cNvPr id="5" name="TextBox 4">
            <a:extLst>
              <a:ext uri="{FF2B5EF4-FFF2-40B4-BE49-F238E27FC236}">
                <a16:creationId xmlns:a16="http://schemas.microsoft.com/office/drawing/2014/main" id="{EEEF720D-21B4-4110-913E-1FA9782C2D46}"/>
              </a:ext>
            </a:extLst>
          </p:cNvPr>
          <p:cNvSpPr txBox="1"/>
          <p:nvPr/>
        </p:nvSpPr>
        <p:spPr>
          <a:xfrm>
            <a:off x="1214971" y="2039770"/>
            <a:ext cx="4636288" cy="123045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7030A0"/>
                </a:solidFill>
                <a:latin typeface="Consolas" panose="020B0609020204030204" pitchFamily="49" charset="0"/>
              </a:rPr>
              <a:t>CheapCoffeeMachine</a:t>
            </a:r>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 { ... }</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 { ...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EEE2E467-F4F0-42B4-B1CF-5A89722D0862}"/>
              </a:ext>
            </a:extLst>
          </p:cNvPr>
          <p:cNvSpPr txBox="1"/>
          <p:nvPr/>
        </p:nvSpPr>
        <p:spPr>
          <a:xfrm>
            <a:off x="342338" y="3796296"/>
            <a:ext cx="6286278" cy="286932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7030A0"/>
                </a:solidFill>
                <a:latin typeface="Consolas" panose="020B0609020204030204" pitchFamily="49" charset="0"/>
              </a:rPr>
              <a:t>CoffeeShop</a:t>
            </a:r>
            <a:r>
              <a:rPr lang="en-US" dirty="0">
                <a:latin typeface="Consolas" panose="020B0609020204030204" pitchFamily="49" charset="0"/>
              </a:rPr>
              <a:t> {</a:t>
            </a:r>
          </a:p>
          <a:p>
            <a:r>
              <a:rPr lang="en-US" dirty="0">
                <a:latin typeface="Consolas" panose="020B0609020204030204" pitchFamily="49" charset="0"/>
              </a:rPr>
              <a:t>public </a:t>
            </a:r>
            <a:r>
              <a:rPr lang="en-US" dirty="0" err="1">
                <a:latin typeface="Consolas" panose="020B0609020204030204" pitchFamily="49" charset="0"/>
              </a:rPr>
              <a:t>CoffeeShop</a:t>
            </a:r>
            <a:r>
              <a:rPr lang="en-US" dirty="0">
                <a:latin typeface="Consolas" panose="020B0609020204030204" pitchFamily="49" charset="0"/>
              </a:rPr>
              <a:t>(</a:t>
            </a:r>
            <a:r>
              <a:rPr lang="en-US" dirty="0" err="1">
                <a:solidFill>
                  <a:srgbClr val="7030A0"/>
                </a:solidFill>
                <a:latin typeface="Consolas" panose="020B0609020204030204" pitchFamily="49" charset="0"/>
              </a:rPr>
              <a:t>CheapCoffeeMachine</a:t>
            </a:r>
            <a:r>
              <a:rPr lang="en-US" dirty="0">
                <a:latin typeface="Consolas" panose="020B0609020204030204" pitchFamily="49" charset="0"/>
              </a:rPr>
              <a:t> cm) </a:t>
            </a:r>
          </a:p>
          <a:p>
            <a:r>
              <a:rPr lang="en-US" dirty="0">
                <a:latin typeface="Consolas" panose="020B0609020204030204" pitchFamily="49" charset="0"/>
              </a:rPr>
              <a:t>    { this.cm = cm; }</a:t>
            </a:r>
          </a:p>
          <a:p>
            <a:r>
              <a:rPr lang="en-US" dirty="0">
                <a:latin typeface="Consolas" panose="020B0609020204030204" pitchFamily="49" charset="0"/>
              </a:rPr>
              <a:t>  public void </a:t>
            </a:r>
            <a:r>
              <a:rPr lang="en-US" dirty="0" err="1">
                <a:latin typeface="Consolas" panose="020B0609020204030204" pitchFamily="49" charset="0"/>
              </a:rPr>
              <a:t>serveCoffeeToCustomer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cm.addBeans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cm.brewCoffee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("Here's your coffee!\n");</a:t>
            </a:r>
          </a:p>
          <a:p>
            <a:r>
              <a:rPr lang="en-US" dirty="0">
                <a:latin typeface="Consolas" panose="020B0609020204030204" pitchFamily="49" charset="0"/>
              </a:rPr>
              <a:t>  }</a:t>
            </a:r>
          </a:p>
          <a:p>
            <a:r>
              <a:rPr lang="en-US" dirty="0">
                <a:latin typeface="Consolas" panose="020B0609020204030204" pitchFamily="49" charset="0"/>
              </a:rPr>
              <a:t>  private </a:t>
            </a:r>
            <a:r>
              <a:rPr lang="en-US" dirty="0" err="1">
                <a:solidFill>
                  <a:srgbClr val="7030A0"/>
                </a:solidFill>
                <a:latin typeface="Consolas" panose="020B0609020204030204" pitchFamily="49" charset="0"/>
              </a:rPr>
              <a:t>CheapCoffeeMachine</a:t>
            </a:r>
            <a:r>
              <a:rPr lang="en-US" dirty="0">
                <a:latin typeface="Consolas" panose="020B0609020204030204" pitchFamily="49" charset="0"/>
              </a:rPr>
              <a:t> cm;</a:t>
            </a:r>
          </a:p>
          <a:p>
            <a:r>
              <a:rPr lang="en-US" dirty="0">
                <a:latin typeface="Consolas" panose="020B0609020204030204" pitchFamily="49" charset="0"/>
              </a:rPr>
              <a:t>};</a:t>
            </a:r>
          </a:p>
        </p:txBody>
      </p:sp>
      <p:sp>
        <p:nvSpPr>
          <p:cNvPr id="11" name="Rectangle 10">
            <a:extLst>
              <a:ext uri="{FF2B5EF4-FFF2-40B4-BE49-F238E27FC236}">
                <a16:creationId xmlns:a16="http://schemas.microsoft.com/office/drawing/2014/main" id="{B4283BDE-4296-467C-ABFA-EEFB289364CF}"/>
              </a:ext>
            </a:extLst>
          </p:cNvPr>
          <p:cNvSpPr/>
          <p:nvPr/>
        </p:nvSpPr>
        <p:spPr>
          <a:xfrm>
            <a:off x="7534080" y="6283065"/>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2" name="Rectangle 11">
            <a:extLst>
              <a:ext uri="{FF2B5EF4-FFF2-40B4-BE49-F238E27FC236}">
                <a16:creationId xmlns:a16="http://schemas.microsoft.com/office/drawing/2014/main" id="{2971B023-77E5-4866-AABC-073B3BF1A301}"/>
              </a:ext>
            </a:extLst>
          </p:cNvPr>
          <p:cNvSpPr/>
          <p:nvPr/>
        </p:nvSpPr>
        <p:spPr>
          <a:xfrm>
            <a:off x="7533208" y="6284251"/>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C7FF0D0A-AB0B-486C-BE40-16411BDC866F}"/>
              </a:ext>
            </a:extLst>
          </p:cNvPr>
          <p:cNvGrpSpPr/>
          <p:nvPr/>
        </p:nvGrpSpPr>
        <p:grpSpPr>
          <a:xfrm>
            <a:off x="6921338" y="5120808"/>
            <a:ext cx="4994871" cy="1052261"/>
            <a:chOff x="-2931910" y="7350412"/>
            <a:chExt cx="4994871" cy="1052261"/>
          </a:xfrm>
        </p:grpSpPr>
        <p:sp>
          <p:nvSpPr>
            <p:cNvPr id="15" name="TextBox 14">
              <a:extLst>
                <a:ext uri="{FF2B5EF4-FFF2-40B4-BE49-F238E27FC236}">
                  <a16:creationId xmlns:a16="http://schemas.microsoft.com/office/drawing/2014/main" id="{ABDF2B55-0E99-47AE-8006-4B684CB2B5FA}"/>
                </a:ext>
              </a:extLst>
            </p:cNvPr>
            <p:cNvSpPr txBox="1"/>
            <p:nvPr/>
          </p:nvSpPr>
          <p:spPr>
            <a:xfrm>
              <a:off x="-2099601" y="7571676"/>
              <a:ext cx="4162562"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What's wrong with this design?</a:t>
              </a:r>
            </a:p>
            <a:p>
              <a:pPr lvl="0" algn="ctr">
                <a:defRPr/>
              </a:pPr>
              <a:r>
                <a:rPr lang="en-US" sz="2400" dirty="0">
                  <a:latin typeface="Corbel" panose="020B0503020204020204" pitchFamily="34" charset="0"/>
                  <a:cs typeface="Cordia New" panose="020B0502040204020203" pitchFamily="34" charset="-34"/>
                </a:rPr>
                <a:t>How can we fix it?</a:t>
              </a:r>
            </a:p>
          </p:txBody>
        </p:sp>
        <p:pic>
          <p:nvPicPr>
            <p:cNvPr id="16" name="Picture 15" descr="Shape&#10;&#10;Description automatically generated with low confidence">
              <a:extLst>
                <a:ext uri="{FF2B5EF4-FFF2-40B4-BE49-F238E27FC236}">
                  <a16:creationId xmlns:a16="http://schemas.microsoft.com/office/drawing/2014/main" id="{16F1CDE2-1AD8-4080-AFF9-540B0870D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910" y="7350412"/>
              <a:ext cx="832309" cy="832309"/>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AD946489-46C6-482D-AE88-FD86DCD36753}"/>
              </a:ext>
            </a:extLst>
          </p:cNvPr>
          <p:cNvSpPr txBox="1"/>
          <p:nvPr/>
        </p:nvSpPr>
        <p:spPr>
          <a:xfrm>
            <a:off x="6806199" y="2041983"/>
            <a:ext cx="4920620" cy="1228237"/>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00B050"/>
                </a:solidFill>
                <a:latin typeface="Consolas" panose="020B0609020204030204" pitchFamily="49" charset="0"/>
              </a:rPr>
              <a:t>FancyCoffeeMachine</a:t>
            </a:r>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 { ... }</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 { ... }</a:t>
            </a:r>
          </a:p>
          <a:p>
            <a:r>
              <a:rPr lang="en-US" dirty="0">
                <a:latin typeface="Consolas" panose="020B0609020204030204" pitchFamily="49" charset="0"/>
              </a:rPr>
              <a:t>};</a:t>
            </a:r>
          </a:p>
        </p:txBody>
      </p:sp>
      <p:sp>
        <p:nvSpPr>
          <p:cNvPr id="18" name="Speech Bubble: Rectangle with Corners Rounded 17">
            <a:extLst>
              <a:ext uri="{FF2B5EF4-FFF2-40B4-BE49-F238E27FC236}">
                <a16:creationId xmlns:a16="http://schemas.microsoft.com/office/drawing/2014/main" id="{61A51E9E-25F1-4753-9F81-154ED13BF576}"/>
              </a:ext>
            </a:extLst>
          </p:cNvPr>
          <p:cNvSpPr/>
          <p:nvPr/>
        </p:nvSpPr>
        <p:spPr>
          <a:xfrm>
            <a:off x="8923476" y="3747963"/>
            <a:ext cx="3139235" cy="1088032"/>
          </a:xfrm>
          <a:prstGeom prst="wedgeRoundRectCallout">
            <a:avLst>
              <a:gd name="adj1" fmla="val -57403"/>
              <a:gd name="adj2" fmla="val -122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Well, what if we want to upgrade our coffee shop to use a better machine?!?</a:t>
            </a:r>
            <a:endParaRPr lang="en-US" sz="2000" dirty="0">
              <a:solidFill>
                <a:schemeClr val="bg1"/>
              </a:solidFill>
              <a:latin typeface="+mj-lt"/>
            </a:endParaRPr>
          </a:p>
        </p:txBody>
      </p:sp>
      <p:sp>
        <p:nvSpPr>
          <p:cNvPr id="19" name="Speech Bubble: Rectangle with Corners Rounded 18">
            <a:extLst>
              <a:ext uri="{FF2B5EF4-FFF2-40B4-BE49-F238E27FC236}">
                <a16:creationId xmlns:a16="http://schemas.microsoft.com/office/drawing/2014/main" id="{E9EAB0EF-6D30-45CB-9413-0C1F8070B4C9}"/>
              </a:ext>
            </a:extLst>
          </p:cNvPr>
          <p:cNvSpPr/>
          <p:nvPr/>
        </p:nvSpPr>
        <p:spPr>
          <a:xfrm>
            <a:off x="5298964" y="4573667"/>
            <a:ext cx="4553982" cy="1378794"/>
          </a:xfrm>
          <a:prstGeom prst="wedgeRoundRectCallout">
            <a:avLst>
              <a:gd name="adj1" fmla="val -106333"/>
              <a:gd name="adj2" fmla="val 554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a:t>
            </a:r>
            <a:r>
              <a:rPr lang="en-US" sz="2000" dirty="0" err="1">
                <a:solidFill>
                  <a:schemeClr val="bg1"/>
                </a:solidFill>
              </a:rPr>
              <a:t>CoffeeShop</a:t>
            </a:r>
            <a:r>
              <a:rPr lang="en-US" sz="2000" dirty="0">
                <a:solidFill>
                  <a:schemeClr val="bg1"/>
                </a:solidFill>
              </a:rPr>
              <a:t> class is tied to a specific </a:t>
            </a:r>
            <a:r>
              <a:rPr lang="en-US" sz="2000" dirty="0" err="1">
                <a:solidFill>
                  <a:srgbClr val="DDC5ED"/>
                </a:solidFill>
              </a:rPr>
              <a:t>CheapCoffeeMachine</a:t>
            </a:r>
            <a:r>
              <a:rPr lang="en-US" sz="2000" dirty="0">
                <a:solidFill>
                  <a:schemeClr val="bg1"/>
                </a:solidFill>
              </a:rPr>
              <a:t> implementation, so we can't do so easily.</a:t>
            </a:r>
            <a:endParaRPr lang="en-US" sz="2000" dirty="0">
              <a:solidFill>
                <a:schemeClr val="bg1"/>
              </a:solidFill>
              <a:latin typeface="+mj-lt"/>
            </a:endParaRPr>
          </a:p>
        </p:txBody>
      </p:sp>
    </p:spTree>
    <p:extLst>
      <p:ext uri="{BB962C8B-B14F-4D97-AF65-F5344CB8AC3E}">
        <p14:creationId xmlns:p14="http://schemas.microsoft.com/office/powerpoint/2010/main" val="401440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9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1" grpId="1" animBg="1"/>
      <p:bldP spid="12" grpId="0" animBg="1"/>
      <p:bldP spid="12" grpId="1" animBg="1"/>
      <p:bldP spid="17" grpId="0" animBg="1"/>
      <p:bldP spid="18" grpId="0" animBg="1"/>
      <p:bldP spid="18" grpId="1" animBg="1"/>
      <p:bldP spid="19" grpId="0" animBg="1"/>
      <p:bldP spid="19"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SOLI</a:t>
            </a:r>
            <a:r>
              <a:rPr lang="en-US" sz="4400" dirty="0">
                <a:solidFill>
                  <a:srgbClr val="00B050"/>
                </a:solidFill>
              </a:rPr>
              <a:t>D</a:t>
            </a:r>
            <a:r>
              <a:rPr lang="en-US" sz="4400" dirty="0"/>
              <a:t>: </a:t>
            </a:r>
            <a:r>
              <a:rPr lang="en-US" sz="4400" dirty="0">
                <a:solidFill>
                  <a:srgbClr val="00B050"/>
                </a:solidFill>
              </a:rPr>
              <a:t>Dependency Inversion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54979" y="841684"/>
            <a:ext cx="9697522" cy="954107"/>
          </a:xfrm>
          <a:prstGeom prst="rect">
            <a:avLst/>
          </a:prstGeom>
          <a:noFill/>
        </p:spPr>
        <p:txBody>
          <a:bodyPr wrap="square">
            <a:spAutoFit/>
          </a:bodyPr>
          <a:lstStyle/>
          <a:p>
            <a:pPr algn="ctr"/>
            <a:r>
              <a:rPr lang="en-US" sz="2800" dirty="0">
                <a:cs typeface="Times New Roman" pitchFamily="18" charset="0"/>
              </a:rPr>
              <a:t>If class A uses class B, then design A to operate on an interface </a:t>
            </a:r>
            <a:r>
              <a:rPr lang="en-US" sz="2800" b="1" dirty="0">
                <a:latin typeface="Courier New" panose="02070309020205020404" pitchFamily="49" charset="0"/>
                <a:cs typeface="Courier New" panose="02070309020205020404" pitchFamily="49" charset="0"/>
              </a:rPr>
              <a:t>I</a:t>
            </a:r>
            <a:r>
              <a:rPr lang="en-US" sz="2800" dirty="0">
                <a:cs typeface="Times New Roman" pitchFamily="18" charset="0"/>
              </a:rPr>
              <a:t>, and have B implement </a:t>
            </a:r>
            <a:r>
              <a:rPr lang="en-US" sz="2800" b="1" dirty="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Times New Roman" pitchFamily="18" charset="0"/>
              </a:rPr>
              <a:t>.</a:t>
            </a:r>
            <a:r>
              <a:rPr lang="en-US" sz="2800" dirty="0">
                <a:cs typeface="Times New Roman" pitchFamily="18" charset="0"/>
              </a:rPr>
              <a:t> Don't have A directly use class B.</a:t>
            </a:r>
          </a:p>
        </p:txBody>
      </p:sp>
      <p:sp>
        <p:nvSpPr>
          <p:cNvPr id="5" name="TextBox 4">
            <a:extLst>
              <a:ext uri="{FF2B5EF4-FFF2-40B4-BE49-F238E27FC236}">
                <a16:creationId xmlns:a16="http://schemas.microsoft.com/office/drawing/2014/main" id="{EEEF720D-21B4-4110-913E-1FA9782C2D46}"/>
              </a:ext>
            </a:extLst>
          </p:cNvPr>
          <p:cNvSpPr txBox="1"/>
          <p:nvPr/>
        </p:nvSpPr>
        <p:spPr>
          <a:xfrm>
            <a:off x="3656100" y="1919883"/>
            <a:ext cx="4636288" cy="120342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err="1">
                <a:solidFill>
                  <a:srgbClr val="00B0F0"/>
                </a:solidFill>
                <a:latin typeface="Consolas" panose="020B0609020204030204" pitchFamily="49" charset="0"/>
              </a:rPr>
              <a:t>BrewCoffee</a:t>
            </a:r>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EEE2E467-F4F0-42B4-B1CF-5A89722D0862}"/>
              </a:ext>
            </a:extLst>
          </p:cNvPr>
          <p:cNvSpPr txBox="1"/>
          <p:nvPr/>
        </p:nvSpPr>
        <p:spPr>
          <a:xfrm>
            <a:off x="2459420" y="3429000"/>
            <a:ext cx="6783678" cy="120342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7030A0"/>
                </a:solidFill>
                <a:latin typeface="Consolas" panose="020B0609020204030204" pitchFamily="49" charset="0"/>
              </a:rPr>
              <a:t>CheapCoffeeMachine</a:t>
            </a:r>
            <a:r>
              <a:rPr lang="en-US" dirty="0">
                <a:solidFill>
                  <a:srgbClr val="7030A0"/>
                </a:solidFill>
                <a:latin typeface="Consolas" panose="020B0609020204030204" pitchFamily="49" charset="0"/>
              </a:rPr>
              <a:t> </a:t>
            </a:r>
            <a:r>
              <a:rPr lang="en-US" dirty="0">
                <a:latin typeface="Consolas" panose="020B0609020204030204" pitchFamily="49" charset="0"/>
              </a:rPr>
              <a:t>implements</a:t>
            </a:r>
            <a:r>
              <a:rPr lang="en-US" dirty="0">
                <a:solidFill>
                  <a:srgbClr val="7030A0"/>
                </a:solidFill>
                <a:latin typeface="Consolas" panose="020B0609020204030204" pitchFamily="49" charset="0"/>
              </a:rPr>
              <a:t> </a:t>
            </a:r>
            <a:r>
              <a:rPr lang="en-US" dirty="0" err="1">
                <a:solidFill>
                  <a:srgbClr val="00B0F0"/>
                </a:solidFill>
                <a:latin typeface="Consolas" panose="020B0609020204030204" pitchFamily="49" charset="0"/>
              </a:rPr>
              <a:t>BrewCoffee</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 { ... }</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 { ... }</a:t>
            </a:r>
          </a:p>
          <a:p>
            <a:r>
              <a:rPr lang="en-US" dirty="0">
                <a:latin typeface="Consolas" panose="020B0609020204030204" pitchFamily="49" charset="0"/>
              </a:rPr>
              <a:t>};</a:t>
            </a:r>
          </a:p>
        </p:txBody>
      </p:sp>
      <p:sp>
        <p:nvSpPr>
          <p:cNvPr id="18" name="Speech Bubble: Rectangle with Corners Rounded 17">
            <a:extLst>
              <a:ext uri="{FF2B5EF4-FFF2-40B4-BE49-F238E27FC236}">
                <a16:creationId xmlns:a16="http://schemas.microsoft.com/office/drawing/2014/main" id="{61A51E9E-25F1-4753-9F81-154ED13BF576}"/>
              </a:ext>
            </a:extLst>
          </p:cNvPr>
          <p:cNvSpPr/>
          <p:nvPr/>
        </p:nvSpPr>
        <p:spPr>
          <a:xfrm>
            <a:off x="8706215" y="2280637"/>
            <a:ext cx="2342113" cy="721032"/>
          </a:xfrm>
          <a:prstGeom prst="wedgeRoundRectCallout">
            <a:avLst>
              <a:gd name="adj1" fmla="val -106288"/>
              <a:gd name="adj2" fmla="val -67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Instead, let's define an interface!</a:t>
            </a:r>
            <a:endParaRPr lang="en-US" sz="2000" dirty="0">
              <a:solidFill>
                <a:schemeClr val="bg1"/>
              </a:solidFill>
              <a:latin typeface="+mj-lt"/>
            </a:endParaRPr>
          </a:p>
        </p:txBody>
      </p:sp>
      <p:sp>
        <p:nvSpPr>
          <p:cNvPr id="20" name="TextBox 19">
            <a:extLst>
              <a:ext uri="{FF2B5EF4-FFF2-40B4-BE49-F238E27FC236}">
                <a16:creationId xmlns:a16="http://schemas.microsoft.com/office/drawing/2014/main" id="{3E0A0AEE-25B6-49A7-BDF9-69B185FF6E62}"/>
              </a:ext>
            </a:extLst>
          </p:cNvPr>
          <p:cNvSpPr txBox="1"/>
          <p:nvPr/>
        </p:nvSpPr>
        <p:spPr>
          <a:xfrm>
            <a:off x="2459420" y="4653325"/>
            <a:ext cx="6783678" cy="1251988"/>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00B050"/>
                </a:solidFill>
                <a:latin typeface="Consolas" panose="020B0609020204030204" pitchFamily="49" charset="0"/>
              </a:rPr>
              <a:t>FancyCoffeeMachine</a:t>
            </a:r>
            <a:r>
              <a:rPr lang="en-US" dirty="0">
                <a:solidFill>
                  <a:srgbClr val="7030A0"/>
                </a:solidFill>
                <a:latin typeface="Consolas" panose="020B0609020204030204" pitchFamily="49" charset="0"/>
              </a:rPr>
              <a:t> </a:t>
            </a:r>
            <a:r>
              <a:rPr lang="en-US" dirty="0">
                <a:latin typeface="Consolas" panose="020B0609020204030204" pitchFamily="49" charset="0"/>
              </a:rPr>
              <a:t>implements</a:t>
            </a:r>
            <a:r>
              <a:rPr lang="en-US" dirty="0">
                <a:solidFill>
                  <a:srgbClr val="7030A0"/>
                </a:solidFill>
                <a:latin typeface="Consolas" panose="020B0609020204030204" pitchFamily="49" charset="0"/>
              </a:rPr>
              <a:t> </a:t>
            </a:r>
            <a:r>
              <a:rPr lang="en-US" dirty="0" err="1">
                <a:solidFill>
                  <a:srgbClr val="00B0F0"/>
                </a:solidFill>
                <a:latin typeface="Consolas" panose="020B0609020204030204" pitchFamily="49" charset="0"/>
              </a:rPr>
              <a:t>BrewCoffee</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 { ... }</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 { ... }</a:t>
            </a:r>
          </a:p>
          <a:p>
            <a:r>
              <a:rPr lang="en-US" dirty="0">
                <a:latin typeface="Consolas" panose="020B0609020204030204" pitchFamily="49" charset="0"/>
              </a:rPr>
              <a:t>};</a:t>
            </a:r>
          </a:p>
        </p:txBody>
      </p:sp>
      <p:sp>
        <p:nvSpPr>
          <p:cNvPr id="21" name="Speech Bubble: Rectangle with Corners Rounded 20">
            <a:extLst>
              <a:ext uri="{FF2B5EF4-FFF2-40B4-BE49-F238E27FC236}">
                <a16:creationId xmlns:a16="http://schemas.microsoft.com/office/drawing/2014/main" id="{05BB5298-0A84-41FB-8DE0-73CC0193EA0D}"/>
              </a:ext>
            </a:extLst>
          </p:cNvPr>
          <p:cNvSpPr/>
          <p:nvPr/>
        </p:nvSpPr>
        <p:spPr>
          <a:xfrm>
            <a:off x="8472838" y="2204677"/>
            <a:ext cx="3574438" cy="1203422"/>
          </a:xfrm>
          <a:prstGeom prst="wedgeRoundRectCallout">
            <a:avLst>
              <a:gd name="adj1" fmla="val -75161"/>
              <a:gd name="adj2" fmla="val 621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can have our concrete coffeemaker classes implement this interface.</a:t>
            </a:r>
            <a:endParaRPr lang="en-US" sz="2000" dirty="0">
              <a:solidFill>
                <a:schemeClr val="bg1"/>
              </a:solidFill>
              <a:latin typeface="+mj-lt"/>
            </a:endParaRPr>
          </a:p>
        </p:txBody>
      </p:sp>
    </p:spTree>
    <p:extLst>
      <p:ext uri="{BB962C8B-B14F-4D97-AF65-F5344CB8AC3E}">
        <p14:creationId xmlns:p14="http://schemas.microsoft.com/office/powerpoint/2010/main" val="22222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8" grpId="0" animBg="1"/>
      <p:bldP spid="18" grpId="1" animBg="1"/>
      <p:bldP spid="20" grpId="0" animBg="1"/>
      <p:bldP spid="21" grpId="0" animBg="1"/>
      <p:bldP spid="21"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5F757B8-44DD-4E3D-9E7C-E6F553D58DEC}"/>
              </a:ext>
            </a:extLst>
          </p:cNvPr>
          <p:cNvSpPr txBox="1"/>
          <p:nvPr/>
        </p:nvSpPr>
        <p:spPr>
          <a:xfrm>
            <a:off x="185638" y="3429000"/>
            <a:ext cx="6286278" cy="3000739"/>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7030A0"/>
                </a:solidFill>
                <a:latin typeface="Consolas" panose="020B0609020204030204" pitchFamily="49" charset="0"/>
              </a:rPr>
              <a:t>CoffeeShop</a:t>
            </a:r>
            <a:r>
              <a:rPr lang="en-US" dirty="0">
                <a:latin typeface="Consolas" panose="020B0609020204030204" pitchFamily="49" charset="0"/>
              </a:rPr>
              <a:t> {</a:t>
            </a:r>
          </a:p>
          <a:p>
            <a:r>
              <a:rPr lang="en-US" dirty="0">
                <a:latin typeface="Consolas" panose="020B0609020204030204" pitchFamily="49" charset="0"/>
              </a:rPr>
              <a:t>  public </a:t>
            </a:r>
            <a:r>
              <a:rPr lang="en-US" dirty="0" err="1">
                <a:latin typeface="Consolas" panose="020B0609020204030204" pitchFamily="49" charset="0"/>
              </a:rPr>
              <a:t>CoffeeShop</a:t>
            </a:r>
            <a:r>
              <a:rPr lang="en-US" dirty="0">
                <a:latin typeface="Consolas" panose="020B0609020204030204" pitchFamily="49" charset="0"/>
              </a:rPr>
              <a:t>(</a:t>
            </a:r>
            <a:r>
              <a:rPr lang="en-US" dirty="0" err="1">
                <a:solidFill>
                  <a:srgbClr val="00B0F0"/>
                </a:solidFill>
                <a:latin typeface="Consolas" panose="020B0609020204030204" pitchFamily="49" charset="0"/>
              </a:rPr>
              <a:t>BrewCoffee</a:t>
            </a:r>
            <a:r>
              <a:rPr lang="en-US" dirty="0">
                <a:latin typeface="Consolas" panose="020B0609020204030204" pitchFamily="49" charset="0"/>
              </a:rPr>
              <a:t> cm) </a:t>
            </a:r>
          </a:p>
          <a:p>
            <a:r>
              <a:rPr lang="en-US" dirty="0">
                <a:latin typeface="Consolas" panose="020B0609020204030204" pitchFamily="49" charset="0"/>
              </a:rPr>
              <a:t>    { this.cm = cm; }</a:t>
            </a:r>
          </a:p>
          <a:p>
            <a:r>
              <a:rPr lang="en-US" dirty="0">
                <a:latin typeface="Consolas" panose="020B0609020204030204" pitchFamily="49" charset="0"/>
              </a:rPr>
              <a:t>  public void </a:t>
            </a:r>
            <a:r>
              <a:rPr lang="en-US" dirty="0" err="1">
                <a:latin typeface="Consolas" panose="020B0609020204030204" pitchFamily="49" charset="0"/>
              </a:rPr>
              <a:t>serveCoffeeToCustomer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cm.addBeans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cm.brewCoffee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("Here's your coffee!\n");</a:t>
            </a:r>
          </a:p>
          <a:p>
            <a:r>
              <a:rPr lang="en-US" dirty="0">
                <a:latin typeface="Consolas" panose="020B0609020204030204" pitchFamily="49" charset="0"/>
              </a:rPr>
              <a:t>  }</a:t>
            </a:r>
          </a:p>
          <a:p>
            <a:r>
              <a:rPr lang="en-US" dirty="0">
                <a:latin typeface="Consolas" panose="020B0609020204030204" pitchFamily="49" charset="0"/>
              </a:rPr>
              <a:t>  private </a:t>
            </a:r>
            <a:r>
              <a:rPr lang="en-US" dirty="0" err="1">
                <a:solidFill>
                  <a:srgbClr val="00B0F0"/>
                </a:solidFill>
                <a:latin typeface="Consolas" panose="020B0609020204030204" pitchFamily="49" charset="0"/>
              </a:rPr>
              <a:t>BrewCoffee</a:t>
            </a:r>
            <a:r>
              <a:rPr lang="en-US" dirty="0">
                <a:latin typeface="Consolas" panose="020B0609020204030204" pitchFamily="49" charset="0"/>
              </a:rPr>
              <a:t> cm;</a:t>
            </a:r>
          </a:p>
          <a:p>
            <a:r>
              <a:rPr lang="en-US" dirty="0">
                <a:latin typeface="Consolas" panose="020B0609020204030204" pitchFamily="49" charset="0"/>
              </a:rPr>
              <a:t>};</a:t>
            </a:r>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SOLI</a:t>
            </a:r>
            <a:r>
              <a:rPr lang="en-US" sz="4400" dirty="0">
                <a:solidFill>
                  <a:srgbClr val="00B050"/>
                </a:solidFill>
              </a:rPr>
              <a:t>D</a:t>
            </a:r>
            <a:r>
              <a:rPr lang="en-US" sz="4400" dirty="0"/>
              <a:t>: </a:t>
            </a:r>
            <a:r>
              <a:rPr lang="en-US" sz="4400" dirty="0">
                <a:solidFill>
                  <a:srgbClr val="00B050"/>
                </a:solidFill>
              </a:rPr>
              <a:t>Dependency Inversion Principle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54979" y="841684"/>
            <a:ext cx="9697522" cy="954107"/>
          </a:xfrm>
          <a:prstGeom prst="rect">
            <a:avLst/>
          </a:prstGeom>
          <a:noFill/>
        </p:spPr>
        <p:txBody>
          <a:bodyPr wrap="square">
            <a:spAutoFit/>
          </a:bodyPr>
          <a:lstStyle/>
          <a:p>
            <a:pPr algn="ctr"/>
            <a:r>
              <a:rPr lang="en-US" sz="2800" dirty="0">
                <a:cs typeface="Times New Roman" pitchFamily="18" charset="0"/>
              </a:rPr>
              <a:t>If class A uses class B, then design A to operate on an interface </a:t>
            </a:r>
            <a:r>
              <a:rPr lang="en-US" sz="2800" b="1" dirty="0">
                <a:latin typeface="Courier New" panose="02070309020205020404" pitchFamily="49" charset="0"/>
                <a:cs typeface="Courier New" panose="02070309020205020404" pitchFamily="49" charset="0"/>
              </a:rPr>
              <a:t>I</a:t>
            </a:r>
            <a:r>
              <a:rPr lang="en-US" sz="2800" dirty="0">
                <a:cs typeface="Times New Roman" pitchFamily="18" charset="0"/>
              </a:rPr>
              <a:t>, and have B implement </a:t>
            </a:r>
            <a:r>
              <a:rPr lang="en-US" sz="2800" b="1" dirty="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Times New Roman" pitchFamily="18" charset="0"/>
              </a:rPr>
              <a:t>.</a:t>
            </a:r>
            <a:r>
              <a:rPr lang="en-US" sz="2800" dirty="0">
                <a:cs typeface="Times New Roman" pitchFamily="18" charset="0"/>
              </a:rPr>
              <a:t> Don't have A directly use class B.</a:t>
            </a:r>
          </a:p>
        </p:txBody>
      </p:sp>
      <p:sp>
        <p:nvSpPr>
          <p:cNvPr id="12" name="TextBox 11">
            <a:extLst>
              <a:ext uri="{FF2B5EF4-FFF2-40B4-BE49-F238E27FC236}">
                <a16:creationId xmlns:a16="http://schemas.microsoft.com/office/drawing/2014/main" id="{67E21FF2-C81F-4022-AE47-56932620B3ED}"/>
              </a:ext>
            </a:extLst>
          </p:cNvPr>
          <p:cNvSpPr txBox="1"/>
          <p:nvPr/>
        </p:nvSpPr>
        <p:spPr>
          <a:xfrm>
            <a:off x="6666495" y="3279228"/>
            <a:ext cx="5430708" cy="3135085"/>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void </a:t>
            </a:r>
            <a:r>
              <a:rPr lang="en-US" dirty="0" err="1">
                <a:latin typeface="Consolas" panose="020B0609020204030204" pitchFamily="49" charset="0"/>
              </a:rPr>
              <a:t>launchChainOfShops</a:t>
            </a:r>
            <a:r>
              <a:rPr lang="en-US" dirty="0">
                <a:latin typeface="Consolas" panose="020B0609020204030204" pitchFamily="49" charset="0"/>
              </a:rPr>
              <a:t>() {</a:t>
            </a:r>
          </a:p>
          <a:p>
            <a:r>
              <a:rPr lang="en-US" dirty="0">
                <a:latin typeface="Consolas" panose="020B0609020204030204" pitchFamily="49" charset="0"/>
              </a:rPr>
              <a:t>  // Low-end coffee shop</a:t>
            </a:r>
          </a:p>
          <a:p>
            <a:r>
              <a:rPr lang="en-US" dirty="0">
                <a:latin typeface="Consolas" panose="020B0609020204030204" pitchFamily="49" charset="0"/>
              </a:rPr>
              <a:t>  </a:t>
            </a:r>
            <a:r>
              <a:rPr lang="en-US" dirty="0" err="1">
                <a:latin typeface="Consolas" panose="020B0609020204030204" pitchFamily="49" charset="0"/>
              </a:rPr>
              <a:t>CheapCoffeeMachine</a:t>
            </a:r>
            <a:r>
              <a:rPr lang="en-US" dirty="0">
                <a:latin typeface="Consolas" panose="020B0609020204030204" pitchFamily="49" charset="0"/>
              </a:rPr>
              <a:t> m1 =</a:t>
            </a:r>
          </a:p>
          <a:p>
            <a:r>
              <a:rPr lang="en-US" dirty="0">
                <a:latin typeface="Consolas" panose="020B0609020204030204" pitchFamily="49" charset="0"/>
              </a:rPr>
              <a:t>    new </a:t>
            </a:r>
            <a:r>
              <a:rPr lang="en-US" dirty="0" err="1">
                <a:latin typeface="Consolas" panose="020B0609020204030204" pitchFamily="49" charset="0"/>
              </a:rPr>
              <a:t>CheapCoffeeMachine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CoffeeShop</a:t>
            </a:r>
            <a:r>
              <a:rPr lang="en-US" dirty="0">
                <a:latin typeface="Consolas" panose="020B0609020204030204" pitchFamily="49" charset="0"/>
              </a:rPr>
              <a:t> store1 = new </a:t>
            </a:r>
            <a:r>
              <a:rPr lang="en-US" dirty="0" err="1">
                <a:latin typeface="Consolas" panose="020B0609020204030204" pitchFamily="49" charset="0"/>
              </a:rPr>
              <a:t>CoffeeShop</a:t>
            </a:r>
            <a:r>
              <a:rPr lang="en-US" dirty="0">
                <a:latin typeface="Consolas" panose="020B0609020204030204" pitchFamily="49" charset="0"/>
              </a:rPr>
              <a:t>(m1);</a:t>
            </a:r>
          </a:p>
          <a:p>
            <a:endParaRPr lang="en-US" dirty="0">
              <a:latin typeface="Consolas" panose="020B0609020204030204" pitchFamily="49" charset="0"/>
            </a:endParaRPr>
          </a:p>
          <a:p>
            <a:r>
              <a:rPr lang="en-US" dirty="0">
                <a:latin typeface="Consolas" panose="020B0609020204030204" pitchFamily="49" charset="0"/>
              </a:rPr>
              <a:t>  // High-end coffee shop</a:t>
            </a:r>
          </a:p>
          <a:p>
            <a:r>
              <a:rPr lang="en-US" dirty="0">
                <a:latin typeface="Consolas" panose="020B0609020204030204" pitchFamily="49" charset="0"/>
              </a:rPr>
              <a:t>  </a:t>
            </a:r>
            <a:r>
              <a:rPr lang="en-US" dirty="0" err="1">
                <a:latin typeface="Consolas" panose="020B0609020204030204" pitchFamily="49" charset="0"/>
              </a:rPr>
              <a:t>FancyCoffeeMachine</a:t>
            </a:r>
            <a:r>
              <a:rPr lang="en-US" dirty="0">
                <a:latin typeface="Consolas" panose="020B0609020204030204" pitchFamily="49" charset="0"/>
              </a:rPr>
              <a:t> m2 =</a:t>
            </a:r>
          </a:p>
          <a:p>
            <a:r>
              <a:rPr lang="en-US" dirty="0">
                <a:latin typeface="Consolas" panose="020B0609020204030204" pitchFamily="49" charset="0"/>
              </a:rPr>
              <a:t>    new </a:t>
            </a:r>
            <a:r>
              <a:rPr lang="en-US" dirty="0" err="1">
                <a:latin typeface="Consolas" panose="020B0609020204030204" pitchFamily="49" charset="0"/>
              </a:rPr>
              <a:t>FancyCoffeeMachine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CoffeeShop</a:t>
            </a:r>
            <a:r>
              <a:rPr lang="en-US" dirty="0">
                <a:latin typeface="Consolas" panose="020B0609020204030204" pitchFamily="49" charset="0"/>
              </a:rPr>
              <a:t> store2 = new </a:t>
            </a:r>
            <a:r>
              <a:rPr lang="en-US" dirty="0" err="1">
                <a:latin typeface="Consolas" panose="020B0609020204030204" pitchFamily="49" charset="0"/>
              </a:rPr>
              <a:t>CoffeeShop</a:t>
            </a:r>
            <a:r>
              <a:rPr lang="en-US" dirty="0">
                <a:latin typeface="Consolas" panose="020B0609020204030204" pitchFamily="49" charset="0"/>
              </a:rPr>
              <a:t>(m2);</a:t>
            </a:r>
          </a:p>
          <a:p>
            <a:r>
              <a:rPr lang="en-US" dirty="0">
                <a:latin typeface="Consolas" panose="020B0609020204030204" pitchFamily="49" charset="0"/>
              </a:rPr>
              <a:t>}</a:t>
            </a:r>
          </a:p>
          <a:p>
            <a:endParaRPr lang="en-US" dirty="0">
              <a:latin typeface="Consolas" panose="020B0609020204030204" pitchFamily="49" charset="0"/>
            </a:endParaRPr>
          </a:p>
        </p:txBody>
      </p:sp>
      <p:sp>
        <p:nvSpPr>
          <p:cNvPr id="13" name="TextBox 12">
            <a:extLst>
              <a:ext uri="{FF2B5EF4-FFF2-40B4-BE49-F238E27FC236}">
                <a16:creationId xmlns:a16="http://schemas.microsoft.com/office/drawing/2014/main" id="{981BCB67-1CE3-4673-9482-58ECA067406D}"/>
              </a:ext>
            </a:extLst>
          </p:cNvPr>
          <p:cNvSpPr txBox="1"/>
          <p:nvPr/>
        </p:nvSpPr>
        <p:spPr>
          <a:xfrm>
            <a:off x="3656100" y="1919883"/>
            <a:ext cx="4636288" cy="120342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public interface </a:t>
            </a:r>
            <a:r>
              <a:rPr lang="en-US" dirty="0" err="1">
                <a:solidFill>
                  <a:srgbClr val="00B0F0"/>
                </a:solidFill>
                <a:latin typeface="Consolas" panose="020B0609020204030204" pitchFamily="49" charset="0"/>
              </a:rPr>
              <a:t>BrewCoffee</a:t>
            </a:r>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addBeans</a:t>
            </a:r>
            <a:r>
              <a:rPr lang="en-US" dirty="0">
                <a:latin typeface="Consolas" panose="020B0609020204030204" pitchFamily="49" charset="0"/>
              </a:rPr>
              <a:t>();</a:t>
            </a:r>
          </a:p>
          <a:p>
            <a:r>
              <a:rPr lang="en-US" dirty="0">
                <a:latin typeface="Consolas" panose="020B0609020204030204" pitchFamily="49" charset="0"/>
              </a:rPr>
              <a:t>  public void </a:t>
            </a:r>
            <a:r>
              <a:rPr lang="en-US" dirty="0" err="1">
                <a:latin typeface="Consolas" panose="020B0609020204030204" pitchFamily="49" charset="0"/>
              </a:rPr>
              <a:t>brewCoffee</a:t>
            </a:r>
            <a:r>
              <a:rPr lang="en-US" dirty="0">
                <a:latin typeface="Consolas" panose="020B0609020204030204" pitchFamily="49" charset="0"/>
              </a:rPr>
              <a:t>();</a:t>
            </a:r>
          </a:p>
          <a:p>
            <a:r>
              <a:rPr lang="en-US" dirty="0">
                <a:latin typeface="Consolas" panose="020B0609020204030204" pitchFamily="49" charset="0"/>
              </a:rPr>
              <a:t>};</a:t>
            </a:r>
          </a:p>
        </p:txBody>
      </p:sp>
      <p:sp>
        <p:nvSpPr>
          <p:cNvPr id="21" name="Speech Bubble: Rectangle with Corners Rounded 20">
            <a:extLst>
              <a:ext uri="{FF2B5EF4-FFF2-40B4-BE49-F238E27FC236}">
                <a16:creationId xmlns:a16="http://schemas.microsoft.com/office/drawing/2014/main" id="{05BB5298-0A84-41FB-8DE0-73CC0193EA0D}"/>
              </a:ext>
            </a:extLst>
          </p:cNvPr>
          <p:cNvSpPr/>
          <p:nvPr/>
        </p:nvSpPr>
        <p:spPr>
          <a:xfrm>
            <a:off x="5914764" y="2610684"/>
            <a:ext cx="3574438" cy="1203422"/>
          </a:xfrm>
          <a:prstGeom prst="wedgeRoundRectCallout">
            <a:avLst>
              <a:gd name="adj1" fmla="val -105405"/>
              <a:gd name="adj2" fmla="val 494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we can define our class independently of our coffeemaker implementations!</a:t>
            </a:r>
            <a:endParaRPr lang="en-US" sz="2000" dirty="0">
              <a:solidFill>
                <a:schemeClr val="bg1"/>
              </a:solidFill>
              <a:latin typeface="+mj-lt"/>
            </a:endParaRPr>
          </a:p>
        </p:txBody>
      </p:sp>
      <p:sp>
        <p:nvSpPr>
          <p:cNvPr id="15" name="Speech Bubble: Rectangle with Corners Rounded 14">
            <a:extLst>
              <a:ext uri="{FF2B5EF4-FFF2-40B4-BE49-F238E27FC236}">
                <a16:creationId xmlns:a16="http://schemas.microsoft.com/office/drawing/2014/main" id="{F7CB6E93-B845-4329-B6FF-A576B3B85B7D}"/>
              </a:ext>
            </a:extLst>
          </p:cNvPr>
          <p:cNvSpPr/>
          <p:nvPr/>
        </p:nvSpPr>
        <p:spPr>
          <a:xfrm>
            <a:off x="2702798" y="2744786"/>
            <a:ext cx="3574438" cy="1203422"/>
          </a:xfrm>
          <a:prstGeom prst="wedgeRoundRectCallout">
            <a:avLst>
              <a:gd name="adj1" fmla="val 70012"/>
              <a:gd name="adj2" fmla="val 966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we can easily have our stores use different types of machines!</a:t>
            </a:r>
            <a:endParaRPr lang="en-US" sz="2000" dirty="0">
              <a:solidFill>
                <a:schemeClr val="bg1"/>
              </a:solidFill>
              <a:latin typeface="+mj-lt"/>
            </a:endParaRPr>
          </a:p>
        </p:txBody>
      </p:sp>
      <p:sp>
        <p:nvSpPr>
          <p:cNvPr id="16" name="TextBox 15">
            <a:extLst>
              <a:ext uri="{FF2B5EF4-FFF2-40B4-BE49-F238E27FC236}">
                <a16:creationId xmlns:a16="http://schemas.microsoft.com/office/drawing/2014/main" id="{CA47EC79-025C-4BD7-9D29-586BD22114CB}"/>
              </a:ext>
            </a:extLst>
          </p:cNvPr>
          <p:cNvSpPr txBox="1"/>
          <p:nvPr/>
        </p:nvSpPr>
        <p:spPr>
          <a:xfrm>
            <a:off x="-72000" y="6393832"/>
            <a:ext cx="12170908" cy="461665"/>
          </a:xfrm>
          <a:prstGeom prst="rect">
            <a:avLst/>
          </a:prstGeom>
          <a:noFill/>
        </p:spPr>
        <p:txBody>
          <a:bodyPr wrap="square">
            <a:spAutoFit/>
          </a:bodyPr>
          <a:lstStyle/>
          <a:p>
            <a:pPr algn="ctr"/>
            <a:r>
              <a:rPr lang="en-US" sz="2400" dirty="0">
                <a:solidFill>
                  <a:srgbClr val="00B050"/>
                </a:solidFill>
                <a:cs typeface="Times New Roman" pitchFamily="18" charset="0"/>
              </a:rPr>
              <a:t>D.I.P. reduces coupling between classes providing flexibility for mixing/matching classes.</a:t>
            </a:r>
          </a:p>
        </p:txBody>
      </p:sp>
    </p:spTree>
    <p:extLst>
      <p:ext uri="{BB962C8B-B14F-4D97-AF65-F5344CB8AC3E}">
        <p14:creationId xmlns:p14="http://schemas.microsoft.com/office/powerpoint/2010/main" val="362121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uiExpand="1" build="p" animBg="1"/>
      <p:bldP spid="21" grpId="0" animBg="1"/>
      <p:bldP spid="21" grpId="1" animBg="1"/>
      <p:bldP spid="15" grpId="0" animBg="1"/>
      <p:bldP spid="15" grpId="1" animBg="1"/>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176132" y="65246"/>
            <a:ext cx="10477500" cy="1143000"/>
          </a:xfrm>
        </p:spPr>
        <p:txBody>
          <a:bodyPr>
            <a:normAutofit/>
          </a:bodyPr>
          <a:lstStyle/>
          <a:p>
            <a:r>
              <a:rPr lang="en-US" dirty="0"/>
              <a:t>OOP Best Practices - SOLID</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458709" y="222198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Consider a base class Rectangle and a class Square (derived from Rectangle) – which of the SOLID principles might be violated by the Square class? Why?</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192880" y="11678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643170" y="6104226"/>
            <a:ext cx="7344929" cy="344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645420" y="6110698"/>
            <a:ext cx="7347665" cy="3345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5437103" y="3646929"/>
            <a:ext cx="1472045" cy="1143000"/>
          </a:xfrm>
          <a:prstGeom prst="rect">
            <a:avLst/>
          </a:prstGeom>
        </p:spPr>
      </p:pic>
      <p:sp>
        <p:nvSpPr>
          <p:cNvPr id="11" name="Text Box 26">
            <a:extLst>
              <a:ext uri="{FF2B5EF4-FFF2-40B4-BE49-F238E27FC236}">
                <a16:creationId xmlns:a16="http://schemas.microsoft.com/office/drawing/2014/main" id="{63DB9B1D-AD41-4182-B9A7-52582FAD109A}"/>
              </a:ext>
            </a:extLst>
          </p:cNvPr>
          <p:cNvSpPr txBox="1">
            <a:spLocks noChangeArrowheads="1"/>
          </p:cNvSpPr>
          <p:nvPr/>
        </p:nvSpPr>
        <p:spPr bwMode="auto">
          <a:xfrm>
            <a:off x="458709" y="4831384"/>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Is it always possible/desirable to leverage SOLID principles? </a:t>
            </a:r>
            <a:br>
              <a:rPr lang="en-US" sz="2800" dirty="0">
                <a:solidFill>
                  <a:prstClr val="black"/>
                </a:solidFill>
              </a:rPr>
            </a:br>
            <a:r>
              <a:rPr lang="en-US" sz="2800" dirty="0">
                <a:solidFill>
                  <a:prstClr val="black"/>
                </a:solidFill>
              </a:rPr>
              <a:t>Are there ever exceptions?</a:t>
            </a:r>
          </a:p>
        </p:txBody>
      </p:sp>
      <p:sp>
        <p:nvSpPr>
          <p:cNvPr id="12" name="TextBox 11">
            <a:extLst>
              <a:ext uri="{FF2B5EF4-FFF2-40B4-BE49-F238E27FC236}">
                <a16:creationId xmlns:a16="http://schemas.microsoft.com/office/drawing/2014/main" id="{50C7559A-8AD2-448E-9FC6-A0B299041AFF}"/>
              </a:ext>
            </a:extLst>
          </p:cNvPr>
          <p:cNvSpPr txBox="1"/>
          <p:nvPr/>
        </p:nvSpPr>
        <p:spPr>
          <a:xfrm>
            <a:off x="6272590" y="163776"/>
            <a:ext cx="5681695" cy="923330"/>
          </a:xfrm>
          <a:prstGeom prst="rect">
            <a:avLst/>
          </a:prstGeom>
          <a:solidFill>
            <a:schemeClr val="accent4">
              <a:lumMod val="20000"/>
              <a:lumOff val="80000"/>
            </a:schemeClr>
          </a:solidFill>
          <a:ln>
            <a:solidFill>
              <a:schemeClr val="tx1"/>
            </a:solidFill>
          </a:ln>
        </p:spPr>
        <p:txBody>
          <a:bodyPr wrap="square">
            <a:spAutoFit/>
          </a:bodyPr>
          <a:lstStyle/>
          <a:p>
            <a:r>
              <a:rPr lang="en-US" dirty="0"/>
              <a:t>Rectangle *</a:t>
            </a:r>
            <a:r>
              <a:rPr lang="en-US" dirty="0" err="1"/>
              <a:t>rect</a:t>
            </a:r>
            <a:r>
              <a:rPr lang="en-US" dirty="0"/>
              <a:t> = new Rectangle(50, 20); // width, height</a:t>
            </a:r>
          </a:p>
          <a:p>
            <a:r>
              <a:rPr lang="en-US" dirty="0" err="1"/>
              <a:t>rect</a:t>
            </a:r>
            <a:r>
              <a:rPr lang="en-US" dirty="0"/>
              <a:t>-&gt;</a:t>
            </a:r>
            <a:r>
              <a:rPr lang="en-US" dirty="0" err="1"/>
              <a:t>setWidth</a:t>
            </a:r>
            <a:r>
              <a:rPr lang="en-US" dirty="0"/>
              <a:t>(100);</a:t>
            </a:r>
          </a:p>
          <a:p>
            <a:r>
              <a:rPr lang="en-US" dirty="0"/>
              <a:t>assert(</a:t>
            </a:r>
            <a:r>
              <a:rPr lang="en-US" dirty="0" err="1"/>
              <a:t>rect</a:t>
            </a:r>
            <a:r>
              <a:rPr lang="en-US" dirty="0"/>
              <a:t>-&gt;height() == 20); </a:t>
            </a:r>
            <a:r>
              <a:rPr lang="en-US" dirty="0">
                <a:solidFill>
                  <a:srgbClr val="00B050"/>
                </a:solidFill>
              </a:rPr>
              <a:t>// will pass!</a:t>
            </a:r>
          </a:p>
        </p:txBody>
      </p:sp>
      <p:sp>
        <p:nvSpPr>
          <p:cNvPr id="13" name="TextBox 12">
            <a:extLst>
              <a:ext uri="{FF2B5EF4-FFF2-40B4-BE49-F238E27FC236}">
                <a16:creationId xmlns:a16="http://schemas.microsoft.com/office/drawing/2014/main" id="{14A48C06-711C-4F1E-AB04-F514EA23E815}"/>
              </a:ext>
            </a:extLst>
          </p:cNvPr>
          <p:cNvSpPr txBox="1"/>
          <p:nvPr/>
        </p:nvSpPr>
        <p:spPr>
          <a:xfrm>
            <a:off x="6254205" y="1250774"/>
            <a:ext cx="5681695" cy="923330"/>
          </a:xfrm>
          <a:prstGeom prst="rect">
            <a:avLst/>
          </a:prstGeom>
          <a:solidFill>
            <a:schemeClr val="accent4">
              <a:lumMod val="20000"/>
              <a:lumOff val="80000"/>
            </a:schemeClr>
          </a:solidFill>
          <a:ln>
            <a:solidFill>
              <a:schemeClr val="tx1"/>
            </a:solidFill>
          </a:ln>
        </p:spPr>
        <p:txBody>
          <a:bodyPr wrap="square">
            <a:spAutoFit/>
          </a:bodyPr>
          <a:lstStyle/>
          <a:p>
            <a:r>
              <a:rPr lang="en-US" dirty="0"/>
              <a:t>Rectangle *</a:t>
            </a:r>
            <a:r>
              <a:rPr lang="en-US" dirty="0" err="1"/>
              <a:t>rect</a:t>
            </a:r>
            <a:r>
              <a:rPr lang="en-US" dirty="0"/>
              <a:t> = new Square(20); // length of a side</a:t>
            </a:r>
          </a:p>
          <a:p>
            <a:r>
              <a:rPr lang="en-US" dirty="0" err="1"/>
              <a:t>rect</a:t>
            </a:r>
            <a:r>
              <a:rPr lang="en-US" dirty="0"/>
              <a:t>-&gt;</a:t>
            </a:r>
            <a:r>
              <a:rPr lang="en-US" dirty="0" err="1"/>
              <a:t>setWidth</a:t>
            </a:r>
            <a:r>
              <a:rPr lang="en-US" dirty="0"/>
              <a:t>(100);</a:t>
            </a:r>
          </a:p>
          <a:p>
            <a:r>
              <a:rPr lang="en-US" dirty="0"/>
              <a:t>assert(</a:t>
            </a:r>
            <a:r>
              <a:rPr lang="en-US" dirty="0" err="1"/>
              <a:t>rect.height</a:t>
            </a:r>
            <a:r>
              <a:rPr lang="en-US" dirty="0"/>
              <a:t>() == 20); </a:t>
            </a:r>
            <a:r>
              <a:rPr lang="en-US" dirty="0">
                <a:solidFill>
                  <a:srgbClr val="FF0000"/>
                </a:solidFill>
              </a:rPr>
              <a:t>// will fail!</a:t>
            </a:r>
          </a:p>
        </p:txBody>
      </p:sp>
    </p:spTree>
    <p:extLst>
      <p:ext uri="{BB962C8B-B14F-4D97-AF65-F5344CB8AC3E}">
        <p14:creationId xmlns:p14="http://schemas.microsoft.com/office/powerpoint/2010/main" val="75801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1" grpId="0"/>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Pros and Cons of OOP</a:t>
            </a:r>
          </a:p>
        </p:txBody>
      </p:sp>
      <p:pic>
        <p:nvPicPr>
          <p:cNvPr id="3" name="Picture 2">
            <a:extLst>
              <a:ext uri="{FF2B5EF4-FFF2-40B4-BE49-F238E27FC236}">
                <a16:creationId xmlns:a16="http://schemas.microsoft.com/office/drawing/2014/main" id="{2EEEA0EA-760F-448D-8857-E03C8282DE01}"/>
              </a:ext>
            </a:extLst>
          </p:cNvPr>
          <p:cNvPicPr>
            <a:picLocks noChangeAspect="1"/>
          </p:cNvPicPr>
          <p:nvPr/>
        </p:nvPicPr>
        <p:blipFill>
          <a:blip r:embed="rId3"/>
          <a:stretch>
            <a:fillRect/>
          </a:stretch>
        </p:blipFill>
        <p:spPr>
          <a:xfrm>
            <a:off x="2392545" y="958825"/>
            <a:ext cx="7406910" cy="4940350"/>
          </a:xfrm>
          <a:prstGeom prst="rect">
            <a:avLst/>
          </a:prstGeom>
        </p:spPr>
      </p:pic>
    </p:spTree>
    <p:extLst>
      <p:ext uri="{BB962C8B-B14F-4D97-AF65-F5344CB8AC3E}">
        <p14:creationId xmlns:p14="http://schemas.microsoft.com/office/powerpoint/2010/main" val="154082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4 – The 70's-80s</a:t>
            </a:r>
          </a:p>
        </p:txBody>
      </p:sp>
      <p:sp>
        <p:nvSpPr>
          <p:cNvPr id="31" name="TextBox 30">
            <a:extLst>
              <a:ext uri="{FF2B5EF4-FFF2-40B4-BE49-F238E27FC236}">
                <a16:creationId xmlns:a16="http://schemas.microsoft.com/office/drawing/2014/main" id="{A9B482DF-C5F2-432A-ADE0-B10ADEC23A11}"/>
              </a:ext>
            </a:extLst>
          </p:cNvPr>
          <p:cNvSpPr txBox="1"/>
          <p:nvPr/>
        </p:nvSpPr>
        <p:spPr>
          <a:xfrm>
            <a:off x="-59938" y="5816850"/>
            <a:ext cx="11866218" cy="461665"/>
          </a:xfrm>
          <a:prstGeom prst="rect">
            <a:avLst/>
          </a:prstGeom>
          <a:noFill/>
        </p:spPr>
        <p:txBody>
          <a:bodyPr wrap="square">
            <a:spAutoFit/>
          </a:bodyPr>
          <a:lstStyle/>
          <a:p>
            <a:pPr algn="ctr"/>
            <a:r>
              <a:rPr lang="en-US" sz="2400" dirty="0"/>
              <a:t>And shortly thereafter (to prevent confusion) they renamed the language C++!</a:t>
            </a:r>
          </a:p>
        </p:txBody>
      </p:sp>
      <p:grpSp>
        <p:nvGrpSpPr>
          <p:cNvPr id="41" name="Group 40">
            <a:extLst>
              <a:ext uri="{FF2B5EF4-FFF2-40B4-BE49-F238E27FC236}">
                <a16:creationId xmlns:a16="http://schemas.microsoft.com/office/drawing/2014/main" id="{E6C0327A-A321-4FC3-BED9-886970CFE7D4}"/>
              </a:ext>
            </a:extLst>
          </p:cNvPr>
          <p:cNvGrpSpPr/>
          <p:nvPr/>
        </p:nvGrpSpPr>
        <p:grpSpPr>
          <a:xfrm>
            <a:off x="493018" y="735517"/>
            <a:ext cx="10990549" cy="1819275"/>
            <a:chOff x="493018" y="735517"/>
            <a:chExt cx="10990549" cy="1819275"/>
          </a:xfrm>
        </p:grpSpPr>
        <p:sp>
          <p:nvSpPr>
            <p:cNvPr id="3" name="TextBox 2">
              <a:extLst>
                <a:ext uri="{FF2B5EF4-FFF2-40B4-BE49-F238E27FC236}">
                  <a16:creationId xmlns:a16="http://schemas.microsoft.com/office/drawing/2014/main" id="{E85C84AD-D63F-4E7F-8DAB-78E3ECB16CFC}"/>
                </a:ext>
              </a:extLst>
            </p:cNvPr>
            <p:cNvSpPr txBox="1"/>
            <p:nvPr/>
          </p:nvSpPr>
          <p:spPr>
            <a:xfrm>
              <a:off x="493018" y="1229655"/>
              <a:ext cx="8359669" cy="830997"/>
            </a:xfrm>
            <a:prstGeom prst="rect">
              <a:avLst/>
            </a:prstGeom>
            <a:noFill/>
          </p:spPr>
          <p:txBody>
            <a:bodyPr wrap="square">
              <a:spAutoFit/>
            </a:bodyPr>
            <a:lstStyle/>
            <a:p>
              <a:pPr algn="ctr"/>
              <a:r>
                <a:rPr lang="en-US" sz="2400" dirty="0"/>
                <a:t> Meanwhile... in the late '70s-'80s, </a:t>
              </a:r>
              <a:r>
                <a:rPr lang="en-US" sz="2400" dirty="0">
                  <a:solidFill>
                    <a:srgbClr val="FF0000"/>
                  </a:solidFill>
                </a:rPr>
                <a:t>Bjarne </a:t>
              </a:r>
              <a:r>
                <a:rPr lang="en-US" sz="2400" dirty="0" err="1">
                  <a:solidFill>
                    <a:srgbClr val="FF0000"/>
                  </a:solidFill>
                </a:rPr>
                <a:t>Stroustrup</a:t>
              </a:r>
              <a:r>
                <a:rPr lang="en-US" sz="2400" dirty="0">
                  <a:solidFill>
                    <a:srgbClr val="FF0000"/>
                  </a:solidFill>
                </a:rPr>
                <a:t> </a:t>
              </a:r>
              <a:r>
                <a:rPr lang="en-US" sz="2400" dirty="0"/>
                <a:t>was working in Bell Labs trying to build simulations of networked computers.</a:t>
              </a:r>
            </a:p>
          </p:txBody>
        </p:sp>
        <p:pic>
          <p:nvPicPr>
            <p:cNvPr id="11" name="Picture 10">
              <a:extLst>
                <a:ext uri="{FF2B5EF4-FFF2-40B4-BE49-F238E27FC236}">
                  <a16:creationId xmlns:a16="http://schemas.microsoft.com/office/drawing/2014/main" id="{477F8FCE-51CD-4B7A-863C-AEC2571910C8}"/>
                </a:ext>
              </a:extLst>
            </p:cNvPr>
            <p:cNvPicPr>
              <a:picLocks noChangeAspect="1"/>
            </p:cNvPicPr>
            <p:nvPr/>
          </p:nvPicPr>
          <p:blipFill>
            <a:blip r:embed="rId3"/>
            <a:stretch>
              <a:fillRect/>
            </a:stretch>
          </p:blipFill>
          <p:spPr>
            <a:xfrm>
              <a:off x="8978492" y="735517"/>
              <a:ext cx="2505075" cy="1819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4" name="Group 33">
            <a:extLst>
              <a:ext uri="{FF2B5EF4-FFF2-40B4-BE49-F238E27FC236}">
                <a16:creationId xmlns:a16="http://schemas.microsoft.com/office/drawing/2014/main" id="{F38C8004-A05E-49F5-A029-F9C8F4310181}"/>
              </a:ext>
            </a:extLst>
          </p:cNvPr>
          <p:cNvGrpSpPr/>
          <p:nvPr/>
        </p:nvGrpSpPr>
        <p:grpSpPr>
          <a:xfrm>
            <a:off x="1326295" y="2773528"/>
            <a:ext cx="9076520" cy="1016686"/>
            <a:chOff x="1682344" y="2825069"/>
            <a:chExt cx="9076520" cy="1016686"/>
          </a:xfrm>
        </p:grpSpPr>
        <p:sp>
          <p:nvSpPr>
            <p:cNvPr id="29" name="TextBox 28">
              <a:extLst>
                <a:ext uri="{FF2B5EF4-FFF2-40B4-BE49-F238E27FC236}">
                  <a16:creationId xmlns:a16="http://schemas.microsoft.com/office/drawing/2014/main" id="{EA232E9B-88A7-4286-9092-CB08585C65B1}"/>
                </a:ext>
              </a:extLst>
            </p:cNvPr>
            <p:cNvSpPr txBox="1"/>
            <p:nvPr/>
          </p:nvSpPr>
          <p:spPr>
            <a:xfrm>
              <a:off x="3767346" y="3010758"/>
              <a:ext cx="6991518" cy="830997"/>
            </a:xfrm>
            <a:prstGeom prst="rect">
              <a:avLst/>
            </a:prstGeom>
            <a:noFill/>
          </p:spPr>
          <p:txBody>
            <a:bodyPr wrap="square">
              <a:spAutoFit/>
            </a:bodyPr>
            <a:lstStyle/>
            <a:p>
              <a:pPr algn="ctr"/>
              <a:r>
                <a:rPr lang="en-US" sz="2400" dirty="0"/>
                <a:t> </a:t>
              </a:r>
              <a:r>
                <a:rPr lang="en-US" sz="2400" dirty="0" err="1"/>
                <a:t>Stroustrup</a:t>
              </a:r>
              <a:r>
                <a:rPr lang="en-US" sz="2400" dirty="0"/>
                <a:t> was a fan of </a:t>
              </a:r>
              <a:r>
                <a:rPr lang="en-US" sz="2400" dirty="0" err="1"/>
                <a:t>Simula's</a:t>
              </a:r>
              <a:r>
                <a:rPr lang="en-US" sz="2400" dirty="0"/>
                <a:t> OOP approach, but it was </a:t>
              </a:r>
              <a:r>
                <a:rPr lang="en-US" sz="2400" dirty="0">
                  <a:solidFill>
                    <a:srgbClr val="FF0000"/>
                  </a:solidFill>
                </a:rPr>
                <a:t>slow</a:t>
              </a:r>
              <a:r>
                <a:rPr lang="en-US" sz="2400" dirty="0"/>
                <a:t>, and </a:t>
              </a:r>
              <a:r>
                <a:rPr lang="en-US" sz="2400" dirty="0">
                  <a:solidFill>
                    <a:srgbClr val="FF0000"/>
                  </a:solidFill>
                </a:rPr>
                <a:t>didn't integrate </a:t>
              </a:r>
              <a:r>
                <a:rPr lang="en-US" sz="2400" dirty="0"/>
                <a:t>into many systems.</a:t>
              </a:r>
            </a:p>
          </p:txBody>
        </p:sp>
        <p:pic>
          <p:nvPicPr>
            <p:cNvPr id="33" name="Picture 32">
              <a:extLst>
                <a:ext uri="{FF2B5EF4-FFF2-40B4-BE49-F238E27FC236}">
                  <a16:creationId xmlns:a16="http://schemas.microsoft.com/office/drawing/2014/main" id="{9B518791-2CDB-42A7-907F-FB603B193149}"/>
                </a:ext>
              </a:extLst>
            </p:cNvPr>
            <p:cNvPicPr>
              <a:picLocks noChangeAspect="1"/>
            </p:cNvPicPr>
            <p:nvPr/>
          </p:nvPicPr>
          <p:blipFill>
            <a:blip r:embed="rId4"/>
            <a:stretch>
              <a:fillRect/>
            </a:stretch>
          </p:blipFill>
          <p:spPr>
            <a:xfrm>
              <a:off x="1682344" y="2825069"/>
              <a:ext cx="1940192" cy="937059"/>
            </a:xfrm>
            <a:prstGeom prst="rect">
              <a:avLst/>
            </a:prstGeom>
          </p:spPr>
        </p:pic>
      </p:grpSp>
      <p:grpSp>
        <p:nvGrpSpPr>
          <p:cNvPr id="40" name="Group 39">
            <a:extLst>
              <a:ext uri="{FF2B5EF4-FFF2-40B4-BE49-F238E27FC236}">
                <a16:creationId xmlns:a16="http://schemas.microsoft.com/office/drawing/2014/main" id="{3573E3AC-3C3F-4FE5-B5C8-75207FD0959E}"/>
              </a:ext>
            </a:extLst>
          </p:cNvPr>
          <p:cNvGrpSpPr/>
          <p:nvPr/>
        </p:nvGrpSpPr>
        <p:grpSpPr>
          <a:xfrm>
            <a:off x="282626" y="4199366"/>
            <a:ext cx="10510253" cy="1110443"/>
            <a:chOff x="282626" y="4199366"/>
            <a:chExt cx="10510253" cy="1110443"/>
          </a:xfrm>
        </p:grpSpPr>
        <p:sp>
          <p:nvSpPr>
            <p:cNvPr id="30" name="TextBox 29">
              <a:extLst>
                <a:ext uri="{FF2B5EF4-FFF2-40B4-BE49-F238E27FC236}">
                  <a16:creationId xmlns:a16="http://schemas.microsoft.com/office/drawing/2014/main" id="{82973F9B-9926-4531-8986-E2F21277A05B}"/>
                </a:ext>
              </a:extLst>
            </p:cNvPr>
            <p:cNvSpPr txBox="1"/>
            <p:nvPr/>
          </p:nvSpPr>
          <p:spPr>
            <a:xfrm>
              <a:off x="282626" y="4397748"/>
              <a:ext cx="7105402" cy="830997"/>
            </a:xfrm>
            <a:prstGeom prst="rect">
              <a:avLst/>
            </a:prstGeom>
            <a:noFill/>
          </p:spPr>
          <p:txBody>
            <a:bodyPr wrap="square">
              <a:spAutoFit/>
            </a:bodyPr>
            <a:lstStyle/>
            <a:p>
              <a:pPr algn="ctr"/>
              <a:r>
                <a:rPr lang="en-US" sz="2400" dirty="0"/>
                <a:t>So, he decided to design </a:t>
              </a:r>
              <a:r>
                <a:rPr lang="en-US" sz="2400" dirty="0">
                  <a:solidFill>
                    <a:srgbClr val="FF0000"/>
                  </a:solidFill>
                </a:rPr>
                <a:t>"C with Classes" </a:t>
              </a:r>
              <a:r>
                <a:rPr lang="en-US" sz="2400" dirty="0"/>
                <a:t>– </a:t>
              </a:r>
              <a:br>
                <a:rPr lang="en-US" sz="2400" dirty="0"/>
              </a:br>
              <a:r>
                <a:rPr lang="en-US" sz="2400" dirty="0"/>
                <a:t>combining C's efficiency with </a:t>
              </a:r>
              <a:r>
                <a:rPr lang="en-US" sz="2400" dirty="0" err="1"/>
                <a:t>Simula's</a:t>
              </a:r>
              <a:r>
                <a:rPr lang="en-US" sz="2400" dirty="0"/>
                <a:t> OOP features.</a:t>
              </a:r>
            </a:p>
          </p:txBody>
        </p:sp>
        <p:grpSp>
          <p:nvGrpSpPr>
            <p:cNvPr id="39" name="Group 38">
              <a:extLst>
                <a:ext uri="{FF2B5EF4-FFF2-40B4-BE49-F238E27FC236}">
                  <a16:creationId xmlns:a16="http://schemas.microsoft.com/office/drawing/2014/main" id="{DC412AB2-924B-4111-8F83-73924421A4CE}"/>
                </a:ext>
              </a:extLst>
            </p:cNvPr>
            <p:cNvGrpSpPr/>
            <p:nvPr/>
          </p:nvGrpSpPr>
          <p:grpSpPr>
            <a:xfrm>
              <a:off x="7388028" y="4199366"/>
              <a:ext cx="3404851" cy="1110443"/>
              <a:chOff x="7388028" y="4199366"/>
              <a:chExt cx="3404851" cy="1110443"/>
            </a:xfrm>
          </p:grpSpPr>
          <p:pic>
            <p:nvPicPr>
              <p:cNvPr id="35" name="Picture 34">
                <a:extLst>
                  <a:ext uri="{FF2B5EF4-FFF2-40B4-BE49-F238E27FC236}">
                    <a16:creationId xmlns:a16="http://schemas.microsoft.com/office/drawing/2014/main" id="{CD29C79C-CCAE-434E-8FBD-5D8AD8B7FE46}"/>
                  </a:ext>
                </a:extLst>
              </p:cNvPr>
              <p:cNvPicPr>
                <a:picLocks noChangeAspect="1"/>
              </p:cNvPicPr>
              <p:nvPr/>
            </p:nvPicPr>
            <p:blipFill>
              <a:blip r:embed="rId4"/>
              <a:stretch>
                <a:fillRect/>
              </a:stretch>
            </p:blipFill>
            <p:spPr>
              <a:xfrm>
                <a:off x="8852687" y="4199366"/>
                <a:ext cx="1940192" cy="937059"/>
              </a:xfrm>
              <a:prstGeom prst="rect">
                <a:avLst/>
              </a:prstGeom>
            </p:spPr>
          </p:pic>
          <p:pic>
            <p:nvPicPr>
              <p:cNvPr id="37" name="Picture 36">
                <a:extLst>
                  <a:ext uri="{FF2B5EF4-FFF2-40B4-BE49-F238E27FC236}">
                    <a16:creationId xmlns:a16="http://schemas.microsoft.com/office/drawing/2014/main" id="{1298930D-934D-4E4A-846B-9D01E15953EE}"/>
                  </a:ext>
                </a:extLst>
              </p:cNvPr>
              <p:cNvPicPr>
                <a:picLocks noChangeAspect="1"/>
              </p:cNvPicPr>
              <p:nvPr/>
            </p:nvPicPr>
            <p:blipFill>
              <a:blip r:embed="rId5"/>
              <a:stretch>
                <a:fillRect/>
              </a:stretch>
            </p:blipFill>
            <p:spPr>
              <a:xfrm>
                <a:off x="7388028" y="4199366"/>
                <a:ext cx="1003412" cy="1110443"/>
              </a:xfrm>
              <a:prstGeom prst="rect">
                <a:avLst/>
              </a:prstGeom>
            </p:spPr>
          </p:pic>
          <p:sp>
            <p:nvSpPr>
              <p:cNvPr id="38" name="TextBox 37">
                <a:extLst>
                  <a:ext uri="{FF2B5EF4-FFF2-40B4-BE49-F238E27FC236}">
                    <a16:creationId xmlns:a16="http://schemas.microsoft.com/office/drawing/2014/main" id="{78B26F5B-76DE-4C37-822C-5A539F013EE9}"/>
                  </a:ext>
                </a:extLst>
              </p:cNvPr>
              <p:cNvSpPr txBox="1"/>
              <p:nvPr/>
            </p:nvSpPr>
            <p:spPr>
              <a:xfrm>
                <a:off x="8411109" y="4408876"/>
                <a:ext cx="421911" cy="646331"/>
              </a:xfrm>
              <a:prstGeom prst="rect">
                <a:avLst/>
              </a:prstGeom>
              <a:noFill/>
            </p:spPr>
            <p:txBody>
              <a:bodyPr wrap="none" rtlCol="0">
                <a:spAutoFit/>
              </a:bodyPr>
              <a:lstStyle/>
              <a:p>
                <a:pPr algn="ctr"/>
                <a:r>
                  <a:rPr lang="en-US" sz="3600" dirty="0">
                    <a:latin typeface="+mj-lt"/>
                    <a:cs typeface="Times New Roman" pitchFamily="18" charset="0"/>
                  </a:rPr>
                  <a:t>+</a:t>
                </a:r>
              </a:p>
            </p:txBody>
          </p:sp>
        </p:grpSp>
      </p:grpSp>
    </p:spTree>
    <p:extLst>
      <p:ext uri="{BB962C8B-B14F-4D97-AF65-F5344CB8AC3E}">
        <p14:creationId xmlns:p14="http://schemas.microsoft.com/office/powerpoint/2010/main" val="15144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Pros</a:t>
            </a:r>
          </a:p>
        </p:txBody>
      </p:sp>
      <p:sp>
        <p:nvSpPr>
          <p:cNvPr id="11" name="Rectangle 10">
            <a:extLst>
              <a:ext uri="{FF2B5EF4-FFF2-40B4-BE49-F238E27FC236}">
                <a16:creationId xmlns:a16="http://schemas.microsoft.com/office/drawing/2014/main" id="{ED0E8179-A83B-4C40-94C7-4592DEB8D049}"/>
              </a:ext>
            </a:extLst>
          </p:cNvPr>
          <p:cNvSpPr/>
          <p:nvPr/>
        </p:nvSpPr>
        <p:spPr>
          <a:xfrm>
            <a:off x="530679" y="875346"/>
            <a:ext cx="4801274" cy="18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Encourages Modularity and Encapsulation</a:t>
            </a:r>
          </a:p>
          <a:p>
            <a:pPr algn="ctr"/>
            <a:endParaRPr lang="en-US" sz="2400" dirty="0"/>
          </a:p>
          <a:p>
            <a:pPr algn="ctr"/>
            <a:r>
              <a:rPr lang="en-US" sz="2000" dirty="0"/>
              <a:t>Which makes code more maintainable</a:t>
            </a:r>
          </a:p>
        </p:txBody>
      </p:sp>
      <p:sp>
        <p:nvSpPr>
          <p:cNvPr id="18" name="Rectangle 17">
            <a:extLst>
              <a:ext uri="{FF2B5EF4-FFF2-40B4-BE49-F238E27FC236}">
                <a16:creationId xmlns:a16="http://schemas.microsoft.com/office/drawing/2014/main" id="{9BCCA3D8-0410-4133-BB41-09D8DB49D106}"/>
              </a:ext>
            </a:extLst>
          </p:cNvPr>
          <p:cNvSpPr/>
          <p:nvPr/>
        </p:nvSpPr>
        <p:spPr>
          <a:xfrm>
            <a:off x="6930463" y="875346"/>
            <a:ext cx="4801274" cy="18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400" dirty="0"/>
              <a:t>Enables Decomposition </a:t>
            </a:r>
          </a:p>
          <a:p>
            <a:pPr algn="ctr"/>
            <a:endParaRPr lang="en-US" sz="2400" dirty="0"/>
          </a:p>
          <a:p>
            <a:pPr algn="ctr"/>
            <a:r>
              <a:rPr lang="en-US" sz="2000" dirty="0"/>
              <a:t>Large systems can be broken into smaller pieces and tackled by different teams</a:t>
            </a:r>
          </a:p>
        </p:txBody>
      </p:sp>
      <p:sp>
        <p:nvSpPr>
          <p:cNvPr id="16" name="Rectangle 15">
            <a:extLst>
              <a:ext uri="{FF2B5EF4-FFF2-40B4-BE49-F238E27FC236}">
                <a16:creationId xmlns:a16="http://schemas.microsoft.com/office/drawing/2014/main" id="{F8E7041C-321E-419D-A90D-D3D0E1E7A9E1}"/>
              </a:ext>
            </a:extLst>
          </p:cNvPr>
          <p:cNvSpPr/>
          <p:nvPr/>
        </p:nvSpPr>
        <p:spPr>
          <a:xfrm>
            <a:off x="3695363" y="2839745"/>
            <a:ext cx="4801274" cy="18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Reduces Code Duplication</a:t>
            </a:r>
          </a:p>
        </p:txBody>
      </p:sp>
      <p:sp>
        <p:nvSpPr>
          <p:cNvPr id="20" name="Rectangle 19">
            <a:extLst>
              <a:ext uri="{FF2B5EF4-FFF2-40B4-BE49-F238E27FC236}">
                <a16:creationId xmlns:a16="http://schemas.microsoft.com/office/drawing/2014/main" id="{C4BC0883-91FB-4E74-8966-D6BF325848B4}"/>
              </a:ext>
            </a:extLst>
          </p:cNvPr>
          <p:cNvSpPr/>
          <p:nvPr/>
        </p:nvSpPr>
        <p:spPr>
          <a:xfrm>
            <a:off x="530679" y="4794033"/>
            <a:ext cx="4801274" cy="18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Facilitates Reuse via ADTs</a:t>
            </a:r>
          </a:p>
          <a:p>
            <a:pPr algn="ctr"/>
            <a:endParaRPr lang="en-US" sz="2000" dirty="0"/>
          </a:p>
          <a:p>
            <a:pPr algn="ctr"/>
            <a:r>
              <a:rPr lang="en-US" sz="2000" dirty="0"/>
              <a:t>Excellent for building ADTs and reusable components (e.g., containers, UI widgets)</a:t>
            </a:r>
          </a:p>
        </p:txBody>
      </p:sp>
      <p:sp>
        <p:nvSpPr>
          <p:cNvPr id="23" name="Rectangle 22">
            <a:extLst>
              <a:ext uri="{FF2B5EF4-FFF2-40B4-BE49-F238E27FC236}">
                <a16:creationId xmlns:a16="http://schemas.microsoft.com/office/drawing/2014/main" id="{FA8AA64C-2324-43FD-8782-66DE539DF971}"/>
              </a:ext>
            </a:extLst>
          </p:cNvPr>
          <p:cNvSpPr/>
          <p:nvPr/>
        </p:nvSpPr>
        <p:spPr>
          <a:xfrm>
            <a:off x="6930463" y="4794033"/>
            <a:ext cx="4801274" cy="18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Great for Key Use Cases</a:t>
            </a:r>
            <a:endParaRPr lang="en-US" sz="2000" dirty="0"/>
          </a:p>
          <a:p>
            <a:pPr algn="ctr"/>
            <a:endParaRPr lang="en-US" sz="2000" dirty="0"/>
          </a:p>
          <a:p>
            <a:pPr algn="ctr"/>
            <a:r>
              <a:rPr lang="en-US" sz="2000" dirty="0"/>
              <a:t>Excellent for building simulations of entities (e.g., driving simulations, video games, etc.)</a:t>
            </a:r>
          </a:p>
        </p:txBody>
      </p:sp>
    </p:spTree>
    <p:extLst>
      <p:ext uri="{BB962C8B-B14F-4D97-AF65-F5344CB8AC3E}">
        <p14:creationId xmlns:p14="http://schemas.microsoft.com/office/powerpoint/2010/main" val="102388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6" grpId="0" animBg="1"/>
      <p:bldP spid="20" grpId="0" animBg="1"/>
      <p:bldP spid="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Cons</a:t>
            </a:r>
          </a:p>
        </p:txBody>
      </p:sp>
      <p:sp>
        <p:nvSpPr>
          <p:cNvPr id="14" name="Rectangle 13">
            <a:extLst>
              <a:ext uri="{FF2B5EF4-FFF2-40B4-BE49-F238E27FC236}">
                <a16:creationId xmlns:a16="http://schemas.microsoft.com/office/drawing/2014/main" id="{F3F55A5F-BA29-4066-8C6E-AF2A17CF7FA0}"/>
              </a:ext>
            </a:extLst>
          </p:cNvPr>
          <p:cNvSpPr/>
          <p:nvPr/>
        </p:nvSpPr>
        <p:spPr>
          <a:xfrm>
            <a:off x="5713932" y="3110295"/>
            <a:ext cx="4943058" cy="2295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800" dirty="0"/>
              <a:t>Increased Cognitive Load</a:t>
            </a:r>
          </a:p>
          <a:p>
            <a:pPr algn="ctr"/>
            <a:endParaRPr lang="en-US" sz="2000" dirty="0"/>
          </a:p>
          <a:p>
            <a:pPr algn="ctr"/>
            <a:r>
              <a:rPr lang="en-US" sz="2000" dirty="0"/>
              <a:t>OOP encourages us to distribute state across many objects, increasing cognitive load to understand a system's overall behavior</a:t>
            </a:r>
          </a:p>
        </p:txBody>
      </p:sp>
      <p:sp>
        <p:nvSpPr>
          <p:cNvPr id="17" name="Rectangle 16">
            <a:extLst>
              <a:ext uri="{FF2B5EF4-FFF2-40B4-BE49-F238E27FC236}">
                <a16:creationId xmlns:a16="http://schemas.microsoft.com/office/drawing/2014/main" id="{F4AD1F7A-414C-4CF7-B4AF-E298A701327D}"/>
              </a:ext>
            </a:extLst>
          </p:cNvPr>
          <p:cNvSpPr/>
          <p:nvPr/>
        </p:nvSpPr>
        <p:spPr>
          <a:xfrm>
            <a:off x="5608734" y="943322"/>
            <a:ext cx="4943058" cy="1702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Biased Toward Certain Designs</a:t>
            </a:r>
            <a:endParaRPr lang="en-US" sz="2000" dirty="0"/>
          </a:p>
          <a:p>
            <a:pPr algn="ctr"/>
            <a:endParaRPr lang="en-US" sz="2000" dirty="0"/>
          </a:p>
          <a:p>
            <a:pPr algn="ctr"/>
            <a:r>
              <a:rPr lang="en-US" sz="2000" dirty="0"/>
              <a:t>OOP's focus on objects encourages noun-centric designs, precluding verb or task-based designs which may be better</a:t>
            </a:r>
          </a:p>
        </p:txBody>
      </p:sp>
      <p:sp>
        <p:nvSpPr>
          <p:cNvPr id="24" name="Rectangle 23">
            <a:extLst>
              <a:ext uri="{FF2B5EF4-FFF2-40B4-BE49-F238E27FC236}">
                <a16:creationId xmlns:a16="http://schemas.microsoft.com/office/drawing/2014/main" id="{878FA472-2CF3-4BFE-83AC-D1D4FEB13435}"/>
              </a:ext>
            </a:extLst>
          </p:cNvPr>
          <p:cNvSpPr/>
          <p:nvPr/>
        </p:nvSpPr>
        <p:spPr>
          <a:xfrm>
            <a:off x="333604" y="3110295"/>
            <a:ext cx="4943058" cy="2295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Biased Against </a:t>
            </a:r>
          </a:p>
          <a:p>
            <a:pPr algn="ctr"/>
            <a:endParaRPr lang="en-US" sz="2000" dirty="0"/>
          </a:p>
          <a:p>
            <a:pPr algn="ctr"/>
            <a:r>
              <a:rPr lang="en-US" sz="2000" dirty="0"/>
              <a:t> OOP leads us to view operations as a single action on a single object e.g., </a:t>
            </a:r>
            <a:r>
              <a:rPr lang="en-US" sz="2000" dirty="0" err="1"/>
              <a:t>obj.f</a:t>
            </a:r>
            <a:r>
              <a:rPr lang="en-US" sz="2000" dirty="0"/>
              <a:t>(). </a:t>
            </a:r>
          </a:p>
          <a:p>
            <a:pPr algn="ctr"/>
            <a:endParaRPr lang="en-US" sz="1200" dirty="0"/>
          </a:p>
          <a:p>
            <a:pPr algn="ctr"/>
            <a:r>
              <a:rPr lang="en-US" sz="2000" dirty="0"/>
              <a:t>But IRL, many use cases involve actions on/changes to multiple objects</a:t>
            </a:r>
          </a:p>
        </p:txBody>
      </p:sp>
      <p:sp>
        <p:nvSpPr>
          <p:cNvPr id="15" name="Rectangle 14">
            <a:extLst>
              <a:ext uri="{FF2B5EF4-FFF2-40B4-BE49-F238E27FC236}">
                <a16:creationId xmlns:a16="http://schemas.microsoft.com/office/drawing/2014/main" id="{27579232-A783-42FB-AE8F-0CA93EAE3AE5}"/>
              </a:ext>
            </a:extLst>
          </p:cNvPr>
          <p:cNvSpPr/>
          <p:nvPr/>
        </p:nvSpPr>
        <p:spPr>
          <a:xfrm>
            <a:off x="333604" y="943322"/>
            <a:ext cx="4943058" cy="1702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Unnecessary Complexity</a:t>
            </a:r>
          </a:p>
          <a:p>
            <a:pPr algn="ctr"/>
            <a:endParaRPr lang="en-US" sz="2000" dirty="0"/>
          </a:p>
          <a:p>
            <a:pPr algn="ctr"/>
            <a:r>
              <a:rPr lang="en-US" sz="2000" dirty="0"/>
              <a:t>Pure OOP systems require all code to be in classes/objects, making for larger more complex problems even for simple projects</a:t>
            </a:r>
          </a:p>
        </p:txBody>
      </p:sp>
    </p:spTree>
    <p:extLst>
      <p:ext uri="{BB962C8B-B14F-4D97-AF65-F5344CB8AC3E}">
        <p14:creationId xmlns:p14="http://schemas.microsoft.com/office/powerpoint/2010/main" val="20231926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698113" y="-126868"/>
            <a:ext cx="10613842" cy="769441"/>
          </a:xfrm>
          <a:prstGeom prst="rect">
            <a:avLst/>
          </a:prstGeom>
          <a:noFill/>
        </p:spPr>
        <p:txBody>
          <a:bodyPr wrap="square">
            <a:spAutoFit/>
          </a:bodyPr>
          <a:lstStyle/>
          <a:p>
            <a:pPr algn="ctr"/>
            <a:r>
              <a:rPr lang="en-US" sz="4400" dirty="0"/>
              <a:t>Big </a:t>
            </a:r>
            <a:r>
              <a:rPr lang="en-US" sz="4400"/>
              <a:t>Idea: Polymorphism</a:t>
            </a:r>
            <a:endParaRPr lang="en-US" sz="4400" dirty="0"/>
          </a:p>
        </p:txBody>
      </p:sp>
      <p:sp>
        <p:nvSpPr>
          <p:cNvPr id="14" name="TextBox 13">
            <a:extLst>
              <a:ext uri="{FF2B5EF4-FFF2-40B4-BE49-F238E27FC236}">
                <a16:creationId xmlns:a16="http://schemas.microsoft.com/office/drawing/2014/main" id="{FEEA6A29-75DF-4AF8-8596-6C5DDE3B1305}"/>
              </a:ext>
            </a:extLst>
          </p:cNvPr>
          <p:cNvSpPr txBox="1"/>
          <p:nvPr/>
        </p:nvSpPr>
        <p:spPr>
          <a:xfrm>
            <a:off x="553378" y="602686"/>
            <a:ext cx="11035580" cy="461665"/>
          </a:xfrm>
          <a:prstGeom prst="rect">
            <a:avLst/>
          </a:prstGeom>
          <a:noFill/>
        </p:spPr>
        <p:txBody>
          <a:bodyPr wrap="square">
            <a:spAutoFit/>
          </a:bodyPr>
          <a:lstStyle/>
          <a:p>
            <a:pPr algn="ctr"/>
            <a:endParaRPr lang="en-US" sz="2400" dirty="0"/>
          </a:p>
        </p:txBody>
      </p:sp>
      <p:sp>
        <p:nvSpPr>
          <p:cNvPr id="18" name="TextBox 17">
            <a:extLst>
              <a:ext uri="{FF2B5EF4-FFF2-40B4-BE49-F238E27FC236}">
                <a16:creationId xmlns:a16="http://schemas.microsoft.com/office/drawing/2014/main" id="{1C813DDC-C33F-4555-AB0E-EFF58FBC6D74}"/>
              </a:ext>
            </a:extLst>
          </p:cNvPr>
          <p:cNvSpPr txBox="1"/>
          <p:nvPr/>
        </p:nvSpPr>
        <p:spPr>
          <a:xfrm>
            <a:off x="867704" y="611485"/>
            <a:ext cx="10770918" cy="1015663"/>
          </a:xfrm>
          <a:prstGeom prst="rect">
            <a:avLst/>
          </a:prstGeom>
          <a:noFill/>
        </p:spPr>
        <p:txBody>
          <a:bodyPr wrap="square">
            <a:spAutoFit/>
          </a:bodyPr>
          <a:lstStyle/>
          <a:p>
            <a:pPr algn="ctr"/>
            <a:r>
              <a:rPr lang="en-US" sz="2000" dirty="0"/>
              <a:t>Code designed to operate on an object of type </a:t>
            </a:r>
            <a:r>
              <a:rPr lang="en-US" sz="2000" dirty="0">
                <a:solidFill>
                  <a:srgbClr val="00B0F0"/>
                </a:solidFill>
              </a:rPr>
              <a:t>T</a:t>
            </a:r>
            <a:r>
              <a:rPr lang="en-US" sz="2000" dirty="0"/>
              <a:t> can operate on any object that is a </a:t>
            </a:r>
            <a:r>
              <a:rPr lang="en-US" sz="2000" dirty="0">
                <a:solidFill>
                  <a:srgbClr val="7030A0"/>
                </a:solidFill>
              </a:rPr>
              <a:t>subtype of T</a:t>
            </a:r>
            <a:r>
              <a:rPr lang="en-US" sz="2000" dirty="0"/>
              <a:t>.</a:t>
            </a:r>
            <a:br>
              <a:rPr lang="en-US" sz="2000" dirty="0"/>
            </a:br>
            <a:r>
              <a:rPr lang="en-US" sz="2000" dirty="0"/>
              <a:t>Each method call is directed to the right implementation.</a:t>
            </a:r>
          </a:p>
          <a:p>
            <a:pPr algn="ctr"/>
            <a:endParaRPr lang="en-US" sz="2000" dirty="0"/>
          </a:p>
        </p:txBody>
      </p:sp>
      <p:sp>
        <p:nvSpPr>
          <p:cNvPr id="19" name="TextBox 18">
            <a:extLst>
              <a:ext uri="{FF2B5EF4-FFF2-40B4-BE49-F238E27FC236}">
                <a16:creationId xmlns:a16="http://schemas.microsoft.com/office/drawing/2014/main" id="{A31F1889-FB9A-4BBC-A80A-6A3E500F46C3}"/>
              </a:ext>
            </a:extLst>
          </p:cNvPr>
          <p:cNvSpPr txBox="1"/>
          <p:nvPr/>
        </p:nvSpPr>
        <p:spPr>
          <a:xfrm>
            <a:off x="6374926" y="3237093"/>
            <a:ext cx="5707537" cy="3578544"/>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00B0F0"/>
                </a:solidFill>
                <a:latin typeface="Consolas" panose="020B0609020204030204" pitchFamily="49" charset="0"/>
              </a:rPr>
              <a:t>Washable&amp; thing</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Car 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7030A0"/>
                </a:solidFill>
                <a:latin typeface="Consolas" panose="020B0609020204030204" pitchFamily="49" charset="0"/>
              </a:rPr>
              <a:t>c</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7030A0"/>
                </a:solidFill>
                <a:latin typeface="Consolas" panose="020B0609020204030204" pitchFamily="49" charset="0"/>
              </a:rPr>
              <a:t>Person p;</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7030A0"/>
                </a:solidFill>
                <a:latin typeface="Consolas" panose="020B0609020204030204" pitchFamily="49" charset="0"/>
              </a:rPr>
              <a:t>p</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33D16155-AAC1-49A5-857B-4AA6A8B8AF3F}"/>
              </a:ext>
            </a:extLst>
          </p:cNvPr>
          <p:cNvSpPr txBox="1"/>
          <p:nvPr/>
        </p:nvSpPr>
        <p:spPr>
          <a:xfrm>
            <a:off x="698113" y="1481148"/>
            <a:ext cx="5501030" cy="533448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wash() = 0;</a:t>
            </a:r>
          </a:p>
          <a:p>
            <a:r>
              <a:rPr lang="en-US" dirty="0">
                <a:solidFill>
                  <a:srgbClr val="00B0F0"/>
                </a:solidFill>
                <a:latin typeface="Consolas" panose="020B0609020204030204" pitchFamily="49" charset="0"/>
              </a:rPr>
              <a:t>  virtual void dry() = 0;</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"Vroom </a:t>
            </a:r>
            <a:r>
              <a:rPr lang="en-US" dirty="0" err="1">
                <a:latin typeface="Consolas" panose="020B0609020204030204" pitchFamily="49" charset="0"/>
              </a:rPr>
              <a:t>vroom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rag";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Person</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fart()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Pfffffft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shampoo";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a:t>
            </a:r>
            <a:r>
              <a:rPr lang="en-US" dirty="0" err="1">
                <a:solidFill>
                  <a:srgbClr val="00B050"/>
                </a:solidFill>
                <a:latin typeface="Consolas" panose="020B0609020204030204" pitchFamily="49" charset="0"/>
              </a:rPr>
              <a:t>blowdryer</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47" name="Speech Bubble: Rectangle with Corners Rounded 46">
            <a:extLst>
              <a:ext uri="{FF2B5EF4-FFF2-40B4-BE49-F238E27FC236}">
                <a16:creationId xmlns:a16="http://schemas.microsoft.com/office/drawing/2014/main" id="{5F959D3D-D791-4489-B1D5-BBDAD16FCD82}"/>
              </a:ext>
            </a:extLst>
          </p:cNvPr>
          <p:cNvSpPr/>
          <p:nvPr/>
        </p:nvSpPr>
        <p:spPr>
          <a:xfrm>
            <a:off x="8659307" y="4203112"/>
            <a:ext cx="3032624" cy="1088032"/>
          </a:xfrm>
          <a:prstGeom prst="wedgeRoundRectCallout">
            <a:avLst>
              <a:gd name="adj1" fmla="val -78652"/>
              <a:gd name="adj2" fmla="val 456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When we call </a:t>
            </a:r>
            <a:r>
              <a:rPr lang="en-US" sz="2000" dirty="0" err="1">
                <a:solidFill>
                  <a:schemeClr val="bg1"/>
                </a:solidFill>
              </a:rPr>
              <a:t>cleanUp</a:t>
            </a:r>
            <a:r>
              <a:rPr lang="en-US" sz="2000" dirty="0">
                <a:solidFill>
                  <a:schemeClr val="bg1"/>
                </a:solidFill>
              </a:rPr>
              <a:t>() on a </a:t>
            </a:r>
            <a:r>
              <a:rPr lang="en-US" sz="2000" dirty="0">
                <a:solidFill>
                  <a:srgbClr val="D5B8EA"/>
                </a:solidFill>
              </a:rPr>
              <a:t>Car</a:t>
            </a:r>
            <a:r>
              <a:rPr lang="en-US" sz="2000" dirty="0">
                <a:solidFill>
                  <a:schemeClr val="bg1"/>
                </a:solidFill>
              </a:rPr>
              <a:t>...</a:t>
            </a:r>
            <a:endParaRPr lang="en-US" sz="2000" dirty="0">
              <a:solidFill>
                <a:schemeClr val="bg1"/>
              </a:solidFill>
              <a:latin typeface="+mj-lt"/>
            </a:endParaRPr>
          </a:p>
        </p:txBody>
      </p:sp>
      <p:sp>
        <p:nvSpPr>
          <p:cNvPr id="48" name="Speech Bubble: Rectangle with Corners Rounded 47">
            <a:extLst>
              <a:ext uri="{FF2B5EF4-FFF2-40B4-BE49-F238E27FC236}">
                <a16:creationId xmlns:a16="http://schemas.microsoft.com/office/drawing/2014/main" id="{35C116B2-DB9C-4859-ACF6-E21A1277D4B5}"/>
              </a:ext>
            </a:extLst>
          </p:cNvPr>
          <p:cNvSpPr/>
          <p:nvPr/>
        </p:nvSpPr>
        <p:spPr>
          <a:xfrm>
            <a:off x="8659307" y="1712600"/>
            <a:ext cx="3423156" cy="1088032"/>
          </a:xfrm>
          <a:prstGeom prst="wedgeRoundRectCallout">
            <a:avLst>
              <a:gd name="adj1" fmla="val -57922"/>
              <a:gd name="adj2" fmla="val 999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just treats our </a:t>
            </a:r>
            <a:r>
              <a:rPr lang="en-US" sz="2000" dirty="0">
                <a:solidFill>
                  <a:srgbClr val="D5B8EA"/>
                </a:solidFill>
              </a:rPr>
              <a:t>Car</a:t>
            </a:r>
            <a:r>
              <a:rPr lang="en-US" sz="2000" dirty="0">
                <a:solidFill>
                  <a:schemeClr val="bg1"/>
                </a:solidFill>
              </a:rPr>
              <a:t> object like a generic </a:t>
            </a:r>
            <a:r>
              <a:rPr lang="en-US" sz="2000" dirty="0">
                <a:solidFill>
                  <a:srgbClr val="00FFFF"/>
                </a:solidFill>
              </a:rPr>
              <a:t>Washable</a:t>
            </a:r>
            <a:r>
              <a:rPr lang="en-US" sz="2000" dirty="0">
                <a:solidFill>
                  <a:schemeClr val="bg1"/>
                </a:solidFill>
              </a:rPr>
              <a:t> object.</a:t>
            </a:r>
            <a:endParaRPr lang="en-US" sz="2000" dirty="0">
              <a:solidFill>
                <a:schemeClr val="bg1"/>
              </a:solidFill>
              <a:latin typeface="+mj-lt"/>
            </a:endParaRPr>
          </a:p>
        </p:txBody>
      </p:sp>
      <p:sp>
        <p:nvSpPr>
          <p:cNvPr id="49" name="Speech Bubble: Rectangle with Corners Rounded 48">
            <a:extLst>
              <a:ext uri="{FF2B5EF4-FFF2-40B4-BE49-F238E27FC236}">
                <a16:creationId xmlns:a16="http://schemas.microsoft.com/office/drawing/2014/main" id="{B2C36E32-668C-4967-B92E-7CE17BB546B4}"/>
              </a:ext>
            </a:extLst>
          </p:cNvPr>
          <p:cNvSpPr/>
          <p:nvPr/>
        </p:nvSpPr>
        <p:spPr>
          <a:xfrm>
            <a:off x="2881313" y="1431839"/>
            <a:ext cx="3635145" cy="1512130"/>
          </a:xfrm>
          <a:prstGeom prst="wedgeRoundRectCallout">
            <a:avLst>
              <a:gd name="adj1" fmla="val 52793"/>
              <a:gd name="adj2" fmla="val 1191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automatically forwards function calls to the right implementation.</a:t>
            </a:r>
          </a:p>
          <a:p>
            <a:pPr algn="ctr"/>
            <a:r>
              <a:rPr lang="en-US" sz="2000" dirty="0">
                <a:solidFill>
                  <a:schemeClr val="bg1"/>
                </a:solidFill>
                <a:latin typeface="+mj-lt"/>
              </a:rPr>
              <a:t>(That's polymorphism!)</a:t>
            </a:r>
          </a:p>
        </p:txBody>
      </p:sp>
      <p:sp>
        <p:nvSpPr>
          <p:cNvPr id="50" name="Speech Bubble: Rectangle with Corners Rounded 49">
            <a:extLst>
              <a:ext uri="{FF2B5EF4-FFF2-40B4-BE49-F238E27FC236}">
                <a16:creationId xmlns:a16="http://schemas.microsoft.com/office/drawing/2014/main" id="{8E4ED30E-1A79-4759-81F9-1C99A4DEAA0F}"/>
              </a:ext>
            </a:extLst>
          </p:cNvPr>
          <p:cNvSpPr/>
          <p:nvPr/>
        </p:nvSpPr>
        <p:spPr>
          <a:xfrm>
            <a:off x="36128" y="2039184"/>
            <a:ext cx="2768987" cy="1088032"/>
          </a:xfrm>
          <a:prstGeom prst="wedgeRoundRectCallout">
            <a:avLst>
              <a:gd name="adj1" fmla="val 52965"/>
              <a:gd name="adj2" fmla="val 132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this case, </a:t>
            </a:r>
            <a:r>
              <a:rPr lang="en-US" sz="2000" dirty="0">
                <a:solidFill>
                  <a:srgbClr val="D5B8EA"/>
                </a:solidFill>
              </a:rPr>
              <a:t>Car's </a:t>
            </a:r>
            <a:br>
              <a:rPr lang="en-US" sz="2000" dirty="0">
                <a:solidFill>
                  <a:schemeClr val="bg1"/>
                </a:solidFill>
              </a:rPr>
            </a:br>
            <a:r>
              <a:rPr lang="en-US" sz="2000" dirty="0">
                <a:solidFill>
                  <a:schemeClr val="accent6">
                    <a:lumMod val="40000"/>
                    <a:lumOff val="60000"/>
                  </a:schemeClr>
                </a:solidFill>
              </a:rPr>
              <a:t>{ code } </a:t>
            </a:r>
            <a:r>
              <a:rPr lang="en-US" sz="2000" dirty="0">
                <a:solidFill>
                  <a:schemeClr val="bg1"/>
                </a:solidFill>
              </a:rPr>
              <a:t>will be used.</a:t>
            </a:r>
            <a:endParaRPr lang="en-US" sz="2000" dirty="0">
              <a:solidFill>
                <a:schemeClr val="bg1"/>
              </a:solidFill>
              <a:latin typeface="+mj-lt"/>
            </a:endParaRPr>
          </a:p>
        </p:txBody>
      </p:sp>
      <p:sp>
        <p:nvSpPr>
          <p:cNvPr id="53" name="Speech Bubble: Rectangle with Corners Rounded 52">
            <a:extLst>
              <a:ext uri="{FF2B5EF4-FFF2-40B4-BE49-F238E27FC236}">
                <a16:creationId xmlns:a16="http://schemas.microsoft.com/office/drawing/2014/main" id="{09C7F383-327D-400C-BDE5-FDEF88FCDBBA}"/>
              </a:ext>
            </a:extLst>
          </p:cNvPr>
          <p:cNvSpPr/>
          <p:nvPr/>
        </p:nvSpPr>
        <p:spPr>
          <a:xfrm>
            <a:off x="4460133" y="1624191"/>
            <a:ext cx="3829585" cy="1088032"/>
          </a:xfrm>
          <a:prstGeom prst="wedgeRoundRectCallout">
            <a:avLst>
              <a:gd name="adj1" fmla="val -96890"/>
              <a:gd name="adj2" fmla="val 95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Since </a:t>
            </a:r>
            <a:r>
              <a:rPr lang="en-US" sz="2000" dirty="0">
                <a:solidFill>
                  <a:srgbClr val="D5B8EA"/>
                </a:solidFill>
              </a:rPr>
              <a:t>Car </a:t>
            </a:r>
            <a:r>
              <a:rPr lang="en-US" sz="2000" dirty="0">
                <a:solidFill>
                  <a:schemeClr val="accent6">
                    <a:lumMod val="40000"/>
                    <a:lumOff val="60000"/>
                  </a:schemeClr>
                </a:solidFill>
              </a:rPr>
              <a:t>implements</a:t>
            </a:r>
            <a:r>
              <a:rPr lang="en-US" sz="2000" dirty="0">
                <a:solidFill>
                  <a:schemeClr val="bg1"/>
                </a:solidFill>
              </a:rPr>
              <a:t> the </a:t>
            </a:r>
            <a:r>
              <a:rPr lang="en-US" sz="2000" dirty="0">
                <a:solidFill>
                  <a:srgbClr val="00FFFF"/>
                </a:solidFill>
              </a:rPr>
              <a:t>Washable</a:t>
            </a:r>
            <a:r>
              <a:rPr lang="en-US" sz="2000" dirty="0">
                <a:solidFill>
                  <a:schemeClr val="bg1"/>
                </a:solidFill>
              </a:rPr>
              <a:t> interface, </a:t>
            </a:r>
            <a:r>
              <a:rPr lang="en-US" sz="2000" dirty="0">
                <a:solidFill>
                  <a:srgbClr val="D5B8EA"/>
                </a:solidFill>
              </a:rPr>
              <a:t>Car</a:t>
            </a:r>
            <a:r>
              <a:rPr lang="en-US" sz="2000" dirty="0">
                <a:solidFill>
                  <a:schemeClr val="bg1"/>
                </a:solidFill>
              </a:rPr>
              <a:t> is a "subtype" of </a:t>
            </a:r>
            <a:r>
              <a:rPr lang="en-US" sz="2000" dirty="0">
                <a:solidFill>
                  <a:srgbClr val="00FFFF"/>
                </a:solidFill>
              </a:rPr>
              <a:t>Washable</a:t>
            </a:r>
            <a:r>
              <a:rPr lang="en-US" sz="2000" dirty="0">
                <a:solidFill>
                  <a:schemeClr val="bg1"/>
                </a:solidFill>
              </a:rPr>
              <a:t>.</a:t>
            </a:r>
            <a:endParaRPr lang="en-US" sz="2000" dirty="0">
              <a:solidFill>
                <a:schemeClr val="bg1"/>
              </a:solidFill>
              <a:latin typeface="+mj-lt"/>
            </a:endParaRPr>
          </a:p>
        </p:txBody>
      </p:sp>
      <p:sp>
        <p:nvSpPr>
          <p:cNvPr id="54" name="Speech Bubble: Rectangle with Corners Rounded 53">
            <a:extLst>
              <a:ext uri="{FF2B5EF4-FFF2-40B4-BE49-F238E27FC236}">
                <a16:creationId xmlns:a16="http://schemas.microsoft.com/office/drawing/2014/main" id="{997A92C0-57A0-4985-AA77-0C19F989BBCF}"/>
              </a:ext>
            </a:extLst>
          </p:cNvPr>
          <p:cNvSpPr/>
          <p:nvPr/>
        </p:nvSpPr>
        <p:spPr>
          <a:xfrm>
            <a:off x="3571128" y="3519892"/>
            <a:ext cx="3139235" cy="1088032"/>
          </a:xfrm>
          <a:prstGeom prst="wedgeRoundRectCallout">
            <a:avLst>
              <a:gd name="adj1" fmla="val -70028"/>
              <a:gd name="adj2" fmla="val 95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5B8EA"/>
                </a:solidFill>
              </a:rPr>
              <a:t>Person  </a:t>
            </a:r>
            <a:r>
              <a:rPr lang="en-US" sz="2000" dirty="0">
                <a:solidFill>
                  <a:schemeClr val="bg1"/>
                </a:solidFill>
              </a:rPr>
              <a:t>is also a "subtype" of </a:t>
            </a:r>
            <a:r>
              <a:rPr lang="en-US" sz="2000" dirty="0">
                <a:solidFill>
                  <a:srgbClr val="00FFFF"/>
                </a:solidFill>
              </a:rPr>
              <a:t>Washable</a:t>
            </a:r>
            <a:r>
              <a:rPr lang="en-US" sz="2000" dirty="0">
                <a:solidFill>
                  <a:schemeClr val="bg1"/>
                </a:solidFill>
              </a:rPr>
              <a:t>.</a:t>
            </a:r>
            <a:endParaRPr lang="en-US" sz="2000" dirty="0">
              <a:solidFill>
                <a:schemeClr val="bg1"/>
              </a:solidFill>
              <a:latin typeface="+mj-lt"/>
            </a:endParaRPr>
          </a:p>
        </p:txBody>
      </p:sp>
      <p:sp>
        <p:nvSpPr>
          <p:cNvPr id="55" name="Speech Bubble: Rectangle with Corners Rounded 54">
            <a:extLst>
              <a:ext uri="{FF2B5EF4-FFF2-40B4-BE49-F238E27FC236}">
                <a16:creationId xmlns:a16="http://schemas.microsoft.com/office/drawing/2014/main" id="{E6B717CF-C2DD-4C7D-9E80-68BEE757BDEB}"/>
              </a:ext>
            </a:extLst>
          </p:cNvPr>
          <p:cNvSpPr/>
          <p:nvPr/>
        </p:nvSpPr>
        <p:spPr>
          <a:xfrm>
            <a:off x="4666025" y="1043502"/>
            <a:ext cx="3501664" cy="1088032"/>
          </a:xfrm>
          <a:prstGeom prst="wedgeRoundRectCallout">
            <a:avLst>
              <a:gd name="adj1" fmla="val -104725"/>
              <a:gd name="adj2" fmla="val 75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Any time you define a new </a:t>
            </a:r>
            <a:r>
              <a:rPr lang="en-US" sz="2000" dirty="0">
                <a:solidFill>
                  <a:srgbClr val="00FFFF"/>
                </a:solidFill>
              </a:rPr>
              <a:t>interface</a:t>
            </a:r>
            <a:r>
              <a:rPr lang="en-US" sz="2000" dirty="0">
                <a:solidFill>
                  <a:schemeClr val="bg1"/>
                </a:solidFill>
              </a:rPr>
              <a:t> or </a:t>
            </a:r>
            <a:r>
              <a:rPr lang="en-US" sz="2000" dirty="0">
                <a:solidFill>
                  <a:srgbClr val="D5B8EA"/>
                </a:solidFill>
              </a:rPr>
              <a:t>class</a:t>
            </a:r>
            <a:r>
              <a:rPr lang="en-US" sz="2000" dirty="0">
                <a:solidFill>
                  <a:schemeClr val="bg1"/>
                </a:solidFill>
              </a:rPr>
              <a:t>, you're creating a new type.</a:t>
            </a:r>
            <a:endParaRPr lang="en-US" sz="2000" dirty="0">
              <a:solidFill>
                <a:schemeClr val="bg1"/>
              </a:solidFill>
              <a:latin typeface="+mj-lt"/>
            </a:endParaRPr>
          </a:p>
        </p:txBody>
      </p:sp>
      <p:sp>
        <p:nvSpPr>
          <p:cNvPr id="56" name="Speech Bubble: Rectangle with Corners Rounded 55">
            <a:extLst>
              <a:ext uri="{FF2B5EF4-FFF2-40B4-BE49-F238E27FC236}">
                <a16:creationId xmlns:a16="http://schemas.microsoft.com/office/drawing/2014/main" id="{A4DBDA03-E64E-422B-B098-611034638094}"/>
              </a:ext>
            </a:extLst>
          </p:cNvPr>
          <p:cNvSpPr/>
          <p:nvPr/>
        </p:nvSpPr>
        <p:spPr>
          <a:xfrm>
            <a:off x="8692645" y="5026365"/>
            <a:ext cx="3032624" cy="1088032"/>
          </a:xfrm>
          <a:prstGeom prst="wedgeRoundRectCallout">
            <a:avLst>
              <a:gd name="adj1" fmla="val -78652"/>
              <a:gd name="adj2" fmla="val 456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when we call </a:t>
            </a:r>
            <a:r>
              <a:rPr lang="en-US" sz="2000" dirty="0" err="1">
                <a:solidFill>
                  <a:schemeClr val="bg1"/>
                </a:solidFill>
              </a:rPr>
              <a:t>cleanUp</a:t>
            </a:r>
            <a:r>
              <a:rPr lang="en-US" sz="2000" dirty="0">
                <a:solidFill>
                  <a:schemeClr val="bg1"/>
                </a:solidFill>
              </a:rPr>
              <a:t>() on a </a:t>
            </a:r>
            <a:r>
              <a:rPr lang="en-US" sz="2000" dirty="0">
                <a:solidFill>
                  <a:srgbClr val="D5B8EA"/>
                </a:solidFill>
              </a:rPr>
              <a:t>Person</a:t>
            </a:r>
            <a:r>
              <a:rPr lang="en-US" sz="2000" dirty="0">
                <a:solidFill>
                  <a:schemeClr val="bg1"/>
                </a:solidFill>
              </a:rPr>
              <a:t>...</a:t>
            </a:r>
            <a:endParaRPr lang="en-US" sz="2000" dirty="0">
              <a:solidFill>
                <a:schemeClr val="bg1"/>
              </a:solidFill>
              <a:latin typeface="+mj-lt"/>
            </a:endParaRPr>
          </a:p>
        </p:txBody>
      </p:sp>
      <p:sp>
        <p:nvSpPr>
          <p:cNvPr id="57" name="Speech Bubble: Rectangle with Corners Rounded 56">
            <a:extLst>
              <a:ext uri="{FF2B5EF4-FFF2-40B4-BE49-F238E27FC236}">
                <a16:creationId xmlns:a16="http://schemas.microsoft.com/office/drawing/2014/main" id="{C9EEBA29-DDD7-4694-AF47-00FA3BBB893A}"/>
              </a:ext>
            </a:extLst>
          </p:cNvPr>
          <p:cNvSpPr/>
          <p:nvPr/>
        </p:nvSpPr>
        <p:spPr>
          <a:xfrm>
            <a:off x="714847" y="3938333"/>
            <a:ext cx="2768987" cy="1088032"/>
          </a:xfrm>
          <a:prstGeom prst="wedgeRoundRectCallout">
            <a:avLst>
              <a:gd name="adj1" fmla="val 52965"/>
              <a:gd name="adj2" fmla="val 132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will use </a:t>
            </a:r>
            <a:r>
              <a:rPr lang="en-US" sz="2000" dirty="0">
                <a:solidFill>
                  <a:srgbClr val="D5B8EA"/>
                </a:solidFill>
              </a:rPr>
              <a:t>Person's</a:t>
            </a:r>
            <a:br>
              <a:rPr lang="en-US" sz="2000" dirty="0">
                <a:solidFill>
                  <a:schemeClr val="bg1"/>
                </a:solidFill>
              </a:rPr>
            </a:br>
            <a:r>
              <a:rPr lang="en-US" sz="2000" dirty="0">
                <a:solidFill>
                  <a:schemeClr val="accent6">
                    <a:lumMod val="40000"/>
                    <a:lumOff val="60000"/>
                  </a:schemeClr>
                </a:solidFill>
              </a:rPr>
              <a:t>{ code } </a:t>
            </a:r>
            <a:r>
              <a:rPr lang="en-US" sz="2000" dirty="0">
                <a:solidFill>
                  <a:schemeClr val="bg1"/>
                </a:solidFill>
              </a:rPr>
              <a:t>instead.</a:t>
            </a:r>
            <a:endParaRPr lang="en-US" sz="2000" dirty="0">
              <a:solidFill>
                <a:schemeClr val="bg1"/>
              </a:solidFill>
              <a:latin typeface="+mj-lt"/>
            </a:endParaRPr>
          </a:p>
        </p:txBody>
      </p:sp>
      <p:sp>
        <p:nvSpPr>
          <p:cNvPr id="60" name="Speech Bubble: Rectangle with Corners Rounded 59">
            <a:extLst>
              <a:ext uri="{FF2B5EF4-FFF2-40B4-BE49-F238E27FC236}">
                <a16:creationId xmlns:a16="http://schemas.microsoft.com/office/drawing/2014/main" id="{6C9AD209-8718-49C9-A5DE-4297E5FE68C2}"/>
              </a:ext>
            </a:extLst>
          </p:cNvPr>
          <p:cNvSpPr/>
          <p:nvPr/>
        </p:nvSpPr>
        <p:spPr>
          <a:xfrm>
            <a:off x="3720114" y="1730561"/>
            <a:ext cx="2768987" cy="1088032"/>
          </a:xfrm>
          <a:prstGeom prst="wedgeRoundRectCallout">
            <a:avLst>
              <a:gd name="adj1" fmla="val 52965"/>
              <a:gd name="adj2" fmla="val 132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These </a:t>
            </a:r>
            <a:r>
              <a:rPr lang="en-US" sz="2000" dirty="0">
                <a:solidFill>
                  <a:srgbClr val="00FFFF"/>
                </a:solidFill>
              </a:rPr>
              <a:t>calls</a:t>
            </a:r>
            <a:r>
              <a:rPr lang="en-US" sz="2000" dirty="0">
                <a:solidFill>
                  <a:schemeClr val="bg1"/>
                </a:solidFill>
              </a:rPr>
              <a:t>...</a:t>
            </a:r>
            <a:endParaRPr lang="en-US" sz="2000" dirty="0">
              <a:solidFill>
                <a:schemeClr val="bg1"/>
              </a:solidFill>
              <a:latin typeface="+mj-lt"/>
            </a:endParaRPr>
          </a:p>
        </p:txBody>
      </p:sp>
    </p:spTree>
    <p:extLst>
      <p:ext uri="{BB962C8B-B14F-4D97-AF65-F5344CB8AC3E}">
        <p14:creationId xmlns:p14="http://schemas.microsoft.com/office/powerpoint/2010/main" val="317577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bg/>
                                          </p:spTgt>
                                        </p:tgtEl>
                                        <p:attrNameLst>
                                          <p:attrName>style.visibility</p:attrName>
                                        </p:attrNameLst>
                                      </p:cBhvr>
                                      <p:to>
                                        <p:strVal val="visible"/>
                                      </p:to>
                                    </p:set>
                                    <p:animEffect transition="in" filter="wipe(down)">
                                      <p:cBhvr>
                                        <p:cTn id="15" dur="500"/>
                                        <p:tgtEl>
                                          <p:spTgt spid="20">
                                            <p:bg/>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xEl>
                                              <p:pRg st="7" end="7"/>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
                                            <p:txEl>
                                              <p:pRg st="8" end="8"/>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xEl>
                                              <p:pRg st="9" end="9"/>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xEl>
                                              <p:pRg st="13" end="1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xEl>
                                              <p:pRg st="14" end="14"/>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xEl>
                                              <p:pRg st="15" end="15"/>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0">
                                            <p:txEl>
                                              <p:pRg st="16" end="16"/>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xEl>
                                              <p:pRg st="17" end="17"/>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
                                            <p:txEl>
                                              <p:pRg st="18" end="18"/>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down)">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down)">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3.33333E-6 -2.22222E-6 L 0.06562 0.12222 " pathEditMode="relative" rAng="0" ptsTypes="AA">
                                      <p:cBhvr>
                                        <p:cTn id="73" dur="2000" fill="hold"/>
                                        <p:tgtEl>
                                          <p:spTgt spid="53"/>
                                        </p:tgtEl>
                                        <p:attrNameLst>
                                          <p:attrName>ppt_x</p:attrName>
                                          <p:attrName>ppt_y</p:attrName>
                                        </p:attrNameLst>
                                      </p:cBhvr>
                                      <p:rCtr x="3281" y="6111"/>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9">
                                            <p:bg/>
                                          </p:spTgt>
                                        </p:tgtEl>
                                        <p:attrNameLst>
                                          <p:attrName>style.visibility</p:attrName>
                                        </p:attrNameLst>
                                      </p:cBhvr>
                                      <p:to>
                                        <p:strVal val="visible"/>
                                      </p:to>
                                    </p:set>
                                    <p:animEffect transition="in" filter="wipe(down)">
                                      <p:cBhvr>
                                        <p:cTn id="91" dur="500"/>
                                        <p:tgtEl>
                                          <p:spTgt spid="19">
                                            <p:bg/>
                                          </p:spTgt>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9">
                                            <p:txEl>
                                              <p:pRg st="0" end="0"/>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9">
                                            <p:txEl>
                                              <p:pRg st="1" end="1"/>
                                            </p:txEl>
                                          </p:spTgt>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9">
                                            <p:txEl>
                                              <p:pRg st="2" end="2"/>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9">
                                            <p:txEl>
                                              <p:pRg st="5" end="5"/>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9">
                                            <p:txEl>
                                              <p:pRg st="6" end="6"/>
                                            </p:txEl>
                                          </p:spTgt>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9">
                                            <p:txEl>
                                              <p:pRg st="7" end="7"/>
                                            </p:txEl>
                                          </p:spTgt>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9">
                                            <p:txEl>
                                              <p:pRg st="9" end="9"/>
                                            </p:txEl>
                                          </p:spTgt>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9">
                                            <p:txEl>
                                              <p:pRg st="10" end="10"/>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wipe(down)">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wipe(down)">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wipe(down)">
                                      <p:cBhvr>
                                        <p:cTn id="130" dur="500"/>
                                        <p:tgtEl>
                                          <p:spTgt spid="4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down)">
                                      <p:cBhvr>
                                        <p:cTn id="135" dur="500"/>
                                        <p:tgtEl>
                                          <p:spTgt spid="5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50"/>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7"/>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8"/>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wipe(down)">
                                      <p:cBhvr>
                                        <p:cTn id="150" dur="500"/>
                                        <p:tgtEl>
                                          <p:spTgt spid="56"/>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wipe(down)">
                                      <p:cBhvr>
                                        <p:cTn id="155" dur="500"/>
                                        <p:tgtEl>
                                          <p:spTgt spid="60"/>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wipe(down)">
                                      <p:cBhvr>
                                        <p:cTn id="160" dur="500"/>
                                        <p:tgtEl>
                                          <p:spTgt spid="5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5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uiExpand="1" build="p" animBg="1"/>
      <p:bldP spid="20" grpId="0" uiExpand="1" build="p" animBg="1"/>
      <p:bldP spid="47" grpId="0" animBg="1"/>
      <p:bldP spid="47" grpId="1" animBg="1"/>
      <p:bldP spid="48" grpId="0" animBg="1"/>
      <p:bldP spid="48" grpId="1" animBg="1"/>
      <p:bldP spid="49" grpId="0" animBg="1"/>
      <p:bldP spid="49" grpId="1" animBg="1"/>
      <p:bldP spid="50" grpId="0" animBg="1"/>
      <p:bldP spid="50" grpId="1" animBg="1"/>
      <p:bldP spid="53" grpId="0" animBg="1"/>
      <p:bldP spid="53" grpId="1" animBg="1"/>
      <p:bldP spid="53" grpId="2" animBg="1"/>
      <p:bldP spid="54" grpId="0" animBg="1"/>
      <p:bldP spid="54" grpId="1" animBg="1"/>
      <p:bldP spid="55" grpId="0" animBg="1"/>
      <p:bldP spid="55" grpId="1" animBg="1"/>
      <p:bldP spid="56" grpId="0" animBg="1"/>
      <p:bldP spid="56" grpId="1" animBg="1"/>
      <p:bldP spid="57" grpId="0" animBg="1"/>
      <p:bldP spid="57" grpId="1" animBg="1"/>
      <p:bldP spid="60" grpId="0" animBg="1"/>
      <p:bldP spid="60"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698113" y="-126868"/>
            <a:ext cx="10613842" cy="769441"/>
          </a:xfrm>
          <a:prstGeom prst="rect">
            <a:avLst/>
          </a:prstGeom>
          <a:noFill/>
        </p:spPr>
        <p:txBody>
          <a:bodyPr wrap="square">
            <a:spAutoFit/>
          </a:bodyPr>
          <a:lstStyle/>
          <a:p>
            <a:pPr algn="ctr"/>
            <a:r>
              <a:rPr lang="en-US" sz="4400" dirty="0"/>
              <a:t>Big </a:t>
            </a:r>
            <a:r>
              <a:rPr lang="en-US" sz="4400"/>
              <a:t>Idea: Polymorphism</a:t>
            </a:r>
            <a:endParaRPr lang="en-US" sz="4400" dirty="0"/>
          </a:p>
        </p:txBody>
      </p:sp>
      <p:sp>
        <p:nvSpPr>
          <p:cNvPr id="14" name="TextBox 13">
            <a:extLst>
              <a:ext uri="{FF2B5EF4-FFF2-40B4-BE49-F238E27FC236}">
                <a16:creationId xmlns:a16="http://schemas.microsoft.com/office/drawing/2014/main" id="{FEEA6A29-75DF-4AF8-8596-6C5DDE3B1305}"/>
              </a:ext>
            </a:extLst>
          </p:cNvPr>
          <p:cNvSpPr txBox="1"/>
          <p:nvPr/>
        </p:nvSpPr>
        <p:spPr>
          <a:xfrm>
            <a:off x="553378" y="602686"/>
            <a:ext cx="11035580" cy="461665"/>
          </a:xfrm>
          <a:prstGeom prst="rect">
            <a:avLst/>
          </a:prstGeom>
          <a:noFill/>
        </p:spPr>
        <p:txBody>
          <a:bodyPr wrap="square">
            <a:spAutoFit/>
          </a:bodyPr>
          <a:lstStyle/>
          <a:p>
            <a:pPr algn="ctr"/>
            <a:endParaRPr lang="en-US" sz="2400" dirty="0"/>
          </a:p>
        </p:txBody>
      </p:sp>
      <p:sp>
        <p:nvSpPr>
          <p:cNvPr id="18" name="TextBox 17">
            <a:extLst>
              <a:ext uri="{FF2B5EF4-FFF2-40B4-BE49-F238E27FC236}">
                <a16:creationId xmlns:a16="http://schemas.microsoft.com/office/drawing/2014/main" id="{1C813DDC-C33F-4555-AB0E-EFF58FBC6D74}"/>
              </a:ext>
            </a:extLst>
          </p:cNvPr>
          <p:cNvSpPr txBox="1"/>
          <p:nvPr/>
        </p:nvSpPr>
        <p:spPr>
          <a:xfrm>
            <a:off x="867704" y="611485"/>
            <a:ext cx="10770918" cy="1015663"/>
          </a:xfrm>
          <a:prstGeom prst="rect">
            <a:avLst/>
          </a:prstGeom>
          <a:noFill/>
        </p:spPr>
        <p:txBody>
          <a:bodyPr wrap="square">
            <a:spAutoFit/>
          </a:bodyPr>
          <a:lstStyle/>
          <a:p>
            <a:pPr algn="ctr"/>
            <a:r>
              <a:rPr lang="en-US" sz="2000" dirty="0"/>
              <a:t>Code designed to operate on an object of type </a:t>
            </a:r>
            <a:r>
              <a:rPr lang="en-US" sz="2000" dirty="0">
                <a:solidFill>
                  <a:srgbClr val="00B0F0"/>
                </a:solidFill>
              </a:rPr>
              <a:t>T</a:t>
            </a:r>
            <a:r>
              <a:rPr lang="en-US" sz="2000" dirty="0"/>
              <a:t> can operate on any object that is a </a:t>
            </a:r>
            <a:r>
              <a:rPr lang="en-US" sz="2000" dirty="0">
                <a:solidFill>
                  <a:srgbClr val="7030A0"/>
                </a:solidFill>
              </a:rPr>
              <a:t>subtype of T</a:t>
            </a:r>
            <a:r>
              <a:rPr lang="en-US" sz="2000" dirty="0"/>
              <a:t>.</a:t>
            </a:r>
            <a:br>
              <a:rPr lang="en-US" sz="2000" dirty="0"/>
            </a:br>
            <a:r>
              <a:rPr lang="en-US" sz="2000" dirty="0"/>
              <a:t>Each method call is directed to the right implementation.</a:t>
            </a:r>
          </a:p>
          <a:p>
            <a:pPr algn="ctr"/>
            <a:endParaRPr lang="en-US" sz="2000" dirty="0"/>
          </a:p>
        </p:txBody>
      </p:sp>
      <p:sp>
        <p:nvSpPr>
          <p:cNvPr id="19" name="TextBox 18">
            <a:extLst>
              <a:ext uri="{FF2B5EF4-FFF2-40B4-BE49-F238E27FC236}">
                <a16:creationId xmlns:a16="http://schemas.microsoft.com/office/drawing/2014/main" id="{A31F1889-FB9A-4BBC-A80A-6A3E500F46C3}"/>
              </a:ext>
            </a:extLst>
          </p:cNvPr>
          <p:cNvSpPr txBox="1"/>
          <p:nvPr/>
        </p:nvSpPr>
        <p:spPr>
          <a:xfrm>
            <a:off x="6374926" y="3237093"/>
            <a:ext cx="5707537" cy="3578544"/>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00B0F0"/>
                </a:solidFill>
                <a:latin typeface="Consolas" panose="020B0609020204030204" pitchFamily="49" charset="0"/>
              </a:rPr>
              <a:t>Washable&amp; thing</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Car 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7030A0"/>
                </a:solidFill>
                <a:latin typeface="Consolas" panose="020B0609020204030204" pitchFamily="49" charset="0"/>
              </a:rPr>
              <a:t>c</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7030A0"/>
                </a:solidFill>
                <a:latin typeface="Consolas" panose="020B0609020204030204" pitchFamily="49" charset="0"/>
              </a:rPr>
              <a:t>Person p;</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7030A0"/>
                </a:solidFill>
                <a:latin typeface="Consolas" panose="020B0609020204030204" pitchFamily="49" charset="0"/>
              </a:rPr>
              <a:t>p</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0" name="TextBox 19">
            <a:extLst>
              <a:ext uri="{FF2B5EF4-FFF2-40B4-BE49-F238E27FC236}">
                <a16:creationId xmlns:a16="http://schemas.microsoft.com/office/drawing/2014/main" id="{33D16155-AAC1-49A5-857B-4AA6A8B8AF3F}"/>
              </a:ext>
            </a:extLst>
          </p:cNvPr>
          <p:cNvSpPr txBox="1"/>
          <p:nvPr/>
        </p:nvSpPr>
        <p:spPr>
          <a:xfrm>
            <a:off x="698113" y="1481148"/>
            <a:ext cx="5501030" cy="533448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wash() = 0;</a:t>
            </a:r>
          </a:p>
          <a:p>
            <a:r>
              <a:rPr lang="en-US" dirty="0">
                <a:solidFill>
                  <a:srgbClr val="00B0F0"/>
                </a:solidFill>
                <a:latin typeface="Consolas" panose="020B0609020204030204" pitchFamily="49" charset="0"/>
              </a:rPr>
              <a:t>  virtual void dry() = 0;</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"Vroom </a:t>
            </a:r>
            <a:r>
              <a:rPr lang="en-US" dirty="0" err="1">
                <a:latin typeface="Consolas" panose="020B0609020204030204" pitchFamily="49" charset="0"/>
              </a:rPr>
              <a:t>vroom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rag";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Person</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fart()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Pfffffft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shampoo";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a:t>
            </a:r>
            <a:r>
              <a:rPr lang="en-US" dirty="0" err="1">
                <a:solidFill>
                  <a:srgbClr val="00B050"/>
                </a:solidFill>
                <a:latin typeface="Consolas" panose="020B0609020204030204" pitchFamily="49" charset="0"/>
              </a:rPr>
              <a:t>blowdryer</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8" name="TextBox 57">
            <a:extLst>
              <a:ext uri="{FF2B5EF4-FFF2-40B4-BE49-F238E27FC236}">
                <a16:creationId xmlns:a16="http://schemas.microsoft.com/office/drawing/2014/main" id="{11DC4206-D48A-422E-9EBF-6DCA26FEB23E}"/>
              </a:ext>
            </a:extLst>
          </p:cNvPr>
          <p:cNvSpPr txBox="1"/>
          <p:nvPr/>
        </p:nvSpPr>
        <p:spPr>
          <a:xfrm>
            <a:off x="6513469" y="1573787"/>
            <a:ext cx="5261634" cy="1015663"/>
          </a:xfrm>
          <a:prstGeom prst="rect">
            <a:avLst/>
          </a:prstGeom>
          <a:noFill/>
        </p:spPr>
        <p:txBody>
          <a:bodyPr wrap="square">
            <a:spAutoFit/>
          </a:bodyPr>
          <a:lstStyle/>
          <a:p>
            <a:pPr algn="ctr"/>
            <a:r>
              <a:rPr lang="en-US" sz="2000" dirty="0"/>
              <a:t>As we saw, in most languages, class inheritance handles both interfaces and implementations, so polymorphism also works with classes.</a:t>
            </a:r>
          </a:p>
        </p:txBody>
      </p:sp>
      <p:sp>
        <p:nvSpPr>
          <p:cNvPr id="17" name="TextBox 16">
            <a:extLst>
              <a:ext uri="{FF2B5EF4-FFF2-40B4-BE49-F238E27FC236}">
                <a16:creationId xmlns:a16="http://schemas.microsoft.com/office/drawing/2014/main" id="{70F05F26-2B91-40F7-9ECC-D7C5E8772FBD}"/>
              </a:ext>
            </a:extLst>
          </p:cNvPr>
          <p:cNvSpPr txBox="1"/>
          <p:nvPr/>
        </p:nvSpPr>
        <p:spPr>
          <a:xfrm>
            <a:off x="698113" y="1481148"/>
            <a:ext cx="5501030" cy="533448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wash()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cout</a:t>
            </a:r>
            <a:r>
              <a:rPr lang="en-US" dirty="0">
                <a:solidFill>
                  <a:srgbClr val="FF0000"/>
                </a:solidFill>
                <a:latin typeface="Consolas" panose="020B0609020204030204" pitchFamily="49" charset="0"/>
              </a:rPr>
              <a:t> &lt;&lt; "Wash"; }</a:t>
            </a:r>
          </a:p>
          <a:p>
            <a:r>
              <a:rPr lang="en-US" dirty="0">
                <a:solidFill>
                  <a:srgbClr val="00B0F0"/>
                </a:solidFill>
                <a:latin typeface="Consolas" panose="020B0609020204030204" pitchFamily="49" charset="0"/>
              </a:rPr>
              <a:t>  virtual void dry()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cout</a:t>
            </a:r>
            <a:r>
              <a:rPr lang="en-US" dirty="0">
                <a:solidFill>
                  <a:srgbClr val="FF0000"/>
                </a:solidFill>
                <a:latin typeface="Consolas" panose="020B0609020204030204" pitchFamily="49" charset="0"/>
              </a:rPr>
              <a:t> &lt;&lt; "Dry";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drive() { </a:t>
            </a:r>
            <a:r>
              <a:rPr lang="en-US" dirty="0" err="1">
                <a:latin typeface="Consolas" panose="020B0609020204030204" pitchFamily="49" charset="0"/>
              </a:rPr>
              <a:t>cout</a:t>
            </a:r>
            <a:r>
              <a:rPr lang="en-US" dirty="0">
                <a:latin typeface="Consolas" panose="020B0609020204030204" pitchFamily="49" charset="0"/>
              </a:rPr>
              <a:t> &lt;&lt; "Vroom </a:t>
            </a:r>
            <a:r>
              <a:rPr lang="en-US" dirty="0" err="1">
                <a:latin typeface="Consolas" panose="020B0609020204030204" pitchFamily="49" charset="0"/>
              </a:rPr>
              <a:t>vroom</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rag";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Person</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fart() {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Pfffffft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shampoo";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a:t>
            </a:r>
            <a:r>
              <a:rPr lang="en-US" dirty="0" err="1">
                <a:solidFill>
                  <a:srgbClr val="00B050"/>
                </a:solidFill>
                <a:latin typeface="Consolas" panose="020B0609020204030204" pitchFamily="49" charset="0"/>
              </a:rPr>
              <a:t>blowdryer</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21" name="Speech Bubble: Rectangle with Corners Rounded 20">
            <a:extLst>
              <a:ext uri="{FF2B5EF4-FFF2-40B4-BE49-F238E27FC236}">
                <a16:creationId xmlns:a16="http://schemas.microsoft.com/office/drawing/2014/main" id="{88EF0540-B381-4B9E-A836-42275AF7BC7C}"/>
              </a:ext>
            </a:extLst>
          </p:cNvPr>
          <p:cNvSpPr/>
          <p:nvPr/>
        </p:nvSpPr>
        <p:spPr>
          <a:xfrm>
            <a:off x="4503759" y="393115"/>
            <a:ext cx="4583091" cy="1611897"/>
          </a:xfrm>
          <a:prstGeom prst="wedgeRoundRectCallout">
            <a:avLst>
              <a:gd name="adj1" fmla="val -92369"/>
              <a:gd name="adj2" fmla="val 319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Washable is a full class, with both </a:t>
            </a:r>
            <a:r>
              <a:rPr lang="en-US" sz="2000" dirty="0">
                <a:solidFill>
                  <a:srgbClr val="00FFFF"/>
                </a:solidFill>
              </a:rPr>
              <a:t>interfaces</a:t>
            </a:r>
            <a:r>
              <a:rPr lang="en-US" sz="2000" dirty="0">
                <a:solidFill>
                  <a:schemeClr val="bg1"/>
                </a:solidFill>
              </a:rPr>
              <a:t> and </a:t>
            </a:r>
            <a:r>
              <a:rPr lang="en-US" sz="2000" dirty="0">
                <a:solidFill>
                  <a:srgbClr val="F8CBAD"/>
                </a:solidFill>
              </a:rPr>
              <a:t>implementations</a:t>
            </a:r>
            <a:r>
              <a:rPr lang="en-US" sz="2000" dirty="0">
                <a:solidFill>
                  <a:schemeClr val="bg1"/>
                </a:solidFill>
              </a:rPr>
              <a:t>.</a:t>
            </a:r>
          </a:p>
          <a:p>
            <a:pPr algn="ctr"/>
            <a:endParaRPr lang="en-US" sz="1050" dirty="0">
              <a:solidFill>
                <a:schemeClr val="bg1"/>
              </a:solidFill>
              <a:latin typeface="+mj-lt"/>
            </a:endParaRPr>
          </a:p>
          <a:p>
            <a:pPr algn="ctr"/>
            <a:r>
              <a:rPr lang="en-US" sz="2000" dirty="0">
                <a:solidFill>
                  <a:schemeClr val="bg1"/>
                </a:solidFill>
                <a:latin typeface="+mj-lt"/>
              </a:rPr>
              <a:t>Since every class defines a type, this creates a new type called </a:t>
            </a:r>
            <a:r>
              <a:rPr lang="en-US" sz="2000" dirty="0">
                <a:solidFill>
                  <a:srgbClr val="00FFFF"/>
                </a:solidFill>
                <a:latin typeface="+mj-lt"/>
              </a:rPr>
              <a:t>Washable</a:t>
            </a:r>
            <a:r>
              <a:rPr lang="en-US" sz="2000" dirty="0">
                <a:solidFill>
                  <a:schemeClr val="bg1"/>
                </a:solidFill>
                <a:latin typeface="+mj-lt"/>
              </a:rPr>
              <a:t>!</a:t>
            </a:r>
          </a:p>
        </p:txBody>
      </p:sp>
      <p:sp>
        <p:nvSpPr>
          <p:cNvPr id="25" name="TextBox 24">
            <a:extLst>
              <a:ext uri="{FF2B5EF4-FFF2-40B4-BE49-F238E27FC236}">
                <a16:creationId xmlns:a16="http://schemas.microsoft.com/office/drawing/2014/main" id="{9E28B896-B9C9-4BCB-84AC-F3A665E38BF0}"/>
              </a:ext>
            </a:extLst>
          </p:cNvPr>
          <p:cNvSpPr txBox="1"/>
          <p:nvPr/>
        </p:nvSpPr>
        <p:spPr>
          <a:xfrm>
            <a:off x="6374926" y="3237093"/>
            <a:ext cx="5707537" cy="3578544"/>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00B0F0"/>
                </a:solidFill>
                <a:latin typeface="Consolas" panose="020B0609020204030204" pitchFamily="49" charset="0"/>
              </a:rPr>
              <a:t>Washable&amp; thing</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B0F0"/>
                </a:solidFill>
                <a:latin typeface="Consolas" panose="020B0609020204030204" pitchFamily="49" charset="0"/>
              </a:rPr>
              <a:t>thing</a:t>
            </a:r>
            <a:r>
              <a:rPr lang="en-US" dirty="0" err="1">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00B0F0"/>
                </a:solidFill>
                <a:latin typeface="Consolas" panose="020B0609020204030204" pitchFamily="49" charset="0"/>
              </a:rPr>
              <a:t>Washable w;  </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00B0F0"/>
                </a:solidFill>
                <a:latin typeface="Consolas" panose="020B0609020204030204" pitchFamily="49" charset="0"/>
              </a:rPr>
              <a:t>w</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7030A0"/>
                </a:solidFill>
                <a:latin typeface="Consolas" panose="020B0609020204030204" pitchFamily="49" charset="0"/>
              </a:rPr>
              <a:t>Person p;</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7030A0"/>
                </a:solidFill>
                <a:latin typeface="Consolas" panose="020B0609020204030204" pitchFamily="49" charset="0"/>
              </a:rPr>
              <a:t>p</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B172836F-3B46-461D-AB2E-600B1CF10E14}"/>
              </a:ext>
            </a:extLst>
          </p:cNvPr>
          <p:cNvSpPr/>
          <p:nvPr/>
        </p:nvSpPr>
        <p:spPr>
          <a:xfrm>
            <a:off x="8651897" y="4564888"/>
            <a:ext cx="2401866" cy="785990"/>
          </a:xfrm>
          <a:prstGeom prst="wedgeRoundRectCallout">
            <a:avLst>
              <a:gd name="adj1" fmla="val -85733"/>
              <a:gd name="adj2" fmla="val 365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passing in a </a:t>
            </a:r>
            <a:r>
              <a:rPr lang="en-US" sz="2000" dirty="0">
                <a:solidFill>
                  <a:srgbClr val="00FFFF"/>
                </a:solidFill>
              </a:rPr>
              <a:t>Washable</a:t>
            </a:r>
            <a:r>
              <a:rPr lang="en-US" sz="2000" dirty="0">
                <a:solidFill>
                  <a:schemeClr val="bg1"/>
                </a:solidFill>
              </a:rPr>
              <a:t> object...</a:t>
            </a:r>
            <a:endParaRPr lang="en-US" sz="2000" dirty="0">
              <a:solidFill>
                <a:schemeClr val="bg1"/>
              </a:solidFill>
              <a:latin typeface="+mj-lt"/>
            </a:endParaRPr>
          </a:p>
        </p:txBody>
      </p:sp>
      <p:sp>
        <p:nvSpPr>
          <p:cNvPr id="27" name="Speech Bubble: Rectangle with Corners Rounded 26">
            <a:extLst>
              <a:ext uri="{FF2B5EF4-FFF2-40B4-BE49-F238E27FC236}">
                <a16:creationId xmlns:a16="http://schemas.microsoft.com/office/drawing/2014/main" id="{1D34A56C-7AFC-46ED-88C3-294E4CAB3F42}"/>
              </a:ext>
            </a:extLst>
          </p:cNvPr>
          <p:cNvSpPr/>
          <p:nvPr/>
        </p:nvSpPr>
        <p:spPr>
          <a:xfrm>
            <a:off x="9006702" y="3583487"/>
            <a:ext cx="1820841" cy="785990"/>
          </a:xfrm>
          <a:prstGeom prst="wedgeRoundRectCallout">
            <a:avLst>
              <a:gd name="adj1" fmla="val -100419"/>
              <a:gd name="adj2" fmla="val -118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will result in these calls...</a:t>
            </a:r>
            <a:endParaRPr lang="en-US" sz="2000" dirty="0">
              <a:solidFill>
                <a:schemeClr val="bg1"/>
              </a:solidFill>
              <a:latin typeface="+mj-lt"/>
            </a:endParaRPr>
          </a:p>
        </p:txBody>
      </p:sp>
      <p:sp>
        <p:nvSpPr>
          <p:cNvPr id="28" name="Speech Bubble: Rectangle with Corners Rounded 27">
            <a:extLst>
              <a:ext uri="{FF2B5EF4-FFF2-40B4-BE49-F238E27FC236}">
                <a16:creationId xmlns:a16="http://schemas.microsoft.com/office/drawing/2014/main" id="{C44F75D4-CA05-4847-8DE1-D6C5A6612F56}"/>
              </a:ext>
            </a:extLst>
          </p:cNvPr>
          <p:cNvSpPr/>
          <p:nvPr/>
        </p:nvSpPr>
        <p:spPr>
          <a:xfrm>
            <a:off x="1687702" y="1056608"/>
            <a:ext cx="1820841" cy="785990"/>
          </a:xfrm>
          <a:prstGeom prst="wedgeRoundRectCallout">
            <a:avLst>
              <a:gd name="adj1" fmla="val 64884"/>
              <a:gd name="adj2" fmla="val 814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using this code.</a:t>
            </a:r>
          </a:p>
        </p:txBody>
      </p:sp>
      <p:sp>
        <p:nvSpPr>
          <p:cNvPr id="22" name="Speech Bubble: Rectangle with Corners Rounded 21">
            <a:extLst>
              <a:ext uri="{FF2B5EF4-FFF2-40B4-BE49-F238E27FC236}">
                <a16:creationId xmlns:a16="http://schemas.microsoft.com/office/drawing/2014/main" id="{580FA026-93C9-416B-A707-BFF29C1FE0FF}"/>
              </a:ext>
            </a:extLst>
          </p:cNvPr>
          <p:cNvSpPr/>
          <p:nvPr/>
        </p:nvSpPr>
        <p:spPr>
          <a:xfrm>
            <a:off x="5503884" y="2652655"/>
            <a:ext cx="4202091" cy="1521410"/>
          </a:xfrm>
          <a:prstGeom prst="wedgeRoundRectCallout">
            <a:avLst>
              <a:gd name="adj1" fmla="val -86817"/>
              <a:gd name="adj2" fmla="val 14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5B8EA"/>
                </a:solidFill>
              </a:rPr>
              <a:t>Car</a:t>
            </a:r>
            <a:r>
              <a:rPr lang="en-US" sz="2000" dirty="0">
                <a:solidFill>
                  <a:schemeClr val="bg1"/>
                </a:solidFill>
              </a:rPr>
              <a:t> is thus a </a:t>
            </a:r>
            <a:r>
              <a:rPr lang="en-US" sz="2000" i="1" dirty="0">
                <a:solidFill>
                  <a:schemeClr val="bg1"/>
                </a:solidFill>
              </a:rPr>
              <a:t>subclass</a:t>
            </a:r>
            <a:r>
              <a:rPr lang="en-US" sz="2000" dirty="0">
                <a:solidFill>
                  <a:schemeClr val="bg1"/>
                </a:solidFill>
              </a:rPr>
              <a:t> of </a:t>
            </a:r>
            <a:r>
              <a:rPr lang="en-US" sz="2000" dirty="0">
                <a:solidFill>
                  <a:srgbClr val="00FFFF"/>
                </a:solidFill>
              </a:rPr>
              <a:t>Washable</a:t>
            </a:r>
            <a:r>
              <a:rPr lang="en-US" sz="2000" dirty="0">
                <a:solidFill>
                  <a:schemeClr val="bg1"/>
                </a:solidFill>
              </a:rPr>
              <a:t>.  </a:t>
            </a:r>
          </a:p>
          <a:p>
            <a:pPr algn="ctr"/>
            <a:endParaRPr lang="en-US" sz="1100" dirty="0">
              <a:solidFill>
                <a:schemeClr val="bg1"/>
              </a:solidFill>
            </a:endParaRPr>
          </a:p>
          <a:p>
            <a:pPr algn="ctr"/>
            <a:r>
              <a:rPr lang="en-US" sz="2000" dirty="0">
                <a:solidFill>
                  <a:schemeClr val="bg1"/>
                </a:solidFill>
              </a:rPr>
              <a:t>And, as before, </a:t>
            </a:r>
            <a:r>
              <a:rPr lang="en-US" sz="2000" dirty="0">
                <a:solidFill>
                  <a:srgbClr val="D5B8EA"/>
                </a:solidFill>
              </a:rPr>
              <a:t>Car</a:t>
            </a:r>
            <a:r>
              <a:rPr lang="en-US" sz="2000" dirty="0">
                <a:solidFill>
                  <a:schemeClr val="bg1"/>
                </a:solidFill>
              </a:rPr>
              <a:t> is also a subtype of </a:t>
            </a:r>
            <a:r>
              <a:rPr lang="en-US" sz="2000" dirty="0">
                <a:solidFill>
                  <a:srgbClr val="00FFFF"/>
                </a:solidFill>
              </a:rPr>
              <a:t>Washable</a:t>
            </a:r>
            <a:r>
              <a:rPr lang="en-US" sz="2000" dirty="0">
                <a:solidFill>
                  <a:schemeClr val="bg1"/>
                </a:solidFill>
              </a:rPr>
              <a:t>.</a:t>
            </a:r>
            <a:endParaRPr lang="en-US" sz="2000" dirty="0">
              <a:solidFill>
                <a:schemeClr val="bg1"/>
              </a:solidFill>
              <a:latin typeface="+mj-lt"/>
            </a:endParaRPr>
          </a:p>
        </p:txBody>
      </p:sp>
      <p:sp>
        <p:nvSpPr>
          <p:cNvPr id="23" name="Speech Bubble: Rectangle with Corners Rounded 22">
            <a:extLst>
              <a:ext uri="{FF2B5EF4-FFF2-40B4-BE49-F238E27FC236}">
                <a16:creationId xmlns:a16="http://schemas.microsoft.com/office/drawing/2014/main" id="{07A27BB8-2BB1-4952-8346-8DDC1834EBA8}"/>
              </a:ext>
            </a:extLst>
          </p:cNvPr>
          <p:cNvSpPr/>
          <p:nvPr/>
        </p:nvSpPr>
        <p:spPr>
          <a:xfrm>
            <a:off x="4851422" y="4512500"/>
            <a:ext cx="1820841" cy="785990"/>
          </a:xfrm>
          <a:prstGeom prst="wedgeRoundRectCallout">
            <a:avLst>
              <a:gd name="adj1" fmla="val -96495"/>
              <a:gd name="adj2" fmla="val 269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so is </a:t>
            </a:r>
            <a:r>
              <a:rPr lang="en-US" sz="2000" dirty="0">
                <a:solidFill>
                  <a:srgbClr val="D5B8EA"/>
                </a:solidFill>
              </a:rPr>
              <a:t>Person</a:t>
            </a:r>
            <a:r>
              <a:rPr lang="en-US" sz="2000" dirty="0">
                <a:solidFill>
                  <a:schemeClr val="bg1"/>
                </a:solidFill>
              </a:rPr>
              <a:t>. </a:t>
            </a:r>
            <a:endParaRPr lang="en-US" sz="2000" dirty="0">
              <a:solidFill>
                <a:schemeClr val="bg1"/>
              </a:solidFill>
              <a:latin typeface="+mj-lt"/>
            </a:endParaRPr>
          </a:p>
        </p:txBody>
      </p:sp>
    </p:spTree>
    <p:extLst>
      <p:ext uri="{BB962C8B-B14F-4D97-AF65-F5344CB8AC3E}">
        <p14:creationId xmlns:p14="http://schemas.microsoft.com/office/powerpoint/2010/main" val="99834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22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7" grpId="0" animBg="1"/>
      <p:bldP spid="21" grpId="0" animBg="1"/>
      <p:bldP spid="21" grpId="1" animBg="1"/>
      <p:bldP spid="25" grpId="0" animBg="1"/>
      <p:bldP spid="26" grpId="0" animBg="1"/>
      <p:bldP spid="26" grpId="1" animBg="1"/>
      <p:bldP spid="27" grpId="0" animBg="1"/>
      <p:bldP spid="27" grpId="1" animBg="1"/>
      <p:bldP spid="28" grpId="0" animBg="1"/>
      <p:bldP spid="28" grpId="1" animBg="1"/>
      <p:bldP spid="22" grpId="0" animBg="1"/>
      <p:bldP spid="22" grpId="1" animBg="1"/>
      <p:bldP spid="23" grpId="0" animBg="1"/>
      <p:bldP spid="23"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698113" y="-126868"/>
            <a:ext cx="10613842" cy="769441"/>
          </a:xfrm>
          <a:prstGeom prst="rect">
            <a:avLst/>
          </a:prstGeom>
          <a:noFill/>
        </p:spPr>
        <p:txBody>
          <a:bodyPr wrap="square">
            <a:spAutoFit/>
          </a:bodyPr>
          <a:lstStyle/>
          <a:p>
            <a:pPr algn="ctr"/>
            <a:r>
              <a:rPr lang="en-US" sz="4400" dirty="0"/>
              <a:t>Inheritance and Subtype Polymorphism: Go</a:t>
            </a:r>
          </a:p>
        </p:txBody>
      </p:sp>
      <p:sp>
        <p:nvSpPr>
          <p:cNvPr id="14" name="TextBox 13">
            <a:extLst>
              <a:ext uri="{FF2B5EF4-FFF2-40B4-BE49-F238E27FC236}">
                <a16:creationId xmlns:a16="http://schemas.microsoft.com/office/drawing/2014/main" id="{FEEA6A29-75DF-4AF8-8596-6C5DDE3B1305}"/>
              </a:ext>
            </a:extLst>
          </p:cNvPr>
          <p:cNvSpPr txBox="1"/>
          <p:nvPr/>
        </p:nvSpPr>
        <p:spPr>
          <a:xfrm>
            <a:off x="553378" y="602686"/>
            <a:ext cx="11035580" cy="461665"/>
          </a:xfrm>
          <a:prstGeom prst="rect">
            <a:avLst/>
          </a:prstGeom>
          <a:noFill/>
        </p:spPr>
        <p:txBody>
          <a:bodyPr wrap="square">
            <a:spAutoFit/>
          </a:bodyPr>
          <a:lstStyle/>
          <a:p>
            <a:pPr algn="ctr"/>
            <a:r>
              <a:rPr lang="en-US" sz="2400" dirty="0"/>
              <a:t>Guess what? The Go language doesn't support inheritance!</a:t>
            </a:r>
          </a:p>
        </p:txBody>
      </p:sp>
      <p:sp>
        <p:nvSpPr>
          <p:cNvPr id="29" name="TextBox 28">
            <a:extLst>
              <a:ext uri="{FF2B5EF4-FFF2-40B4-BE49-F238E27FC236}">
                <a16:creationId xmlns:a16="http://schemas.microsoft.com/office/drawing/2014/main" id="{229FF27B-049C-496F-8CC2-9DBFB9952CD9}"/>
              </a:ext>
            </a:extLst>
          </p:cNvPr>
          <p:cNvSpPr txBox="1"/>
          <p:nvPr/>
        </p:nvSpPr>
        <p:spPr>
          <a:xfrm>
            <a:off x="4482445" y="3199909"/>
            <a:ext cx="7569724" cy="3610955"/>
          </a:xfrm>
          <a:prstGeom prst="rect">
            <a:avLst/>
          </a:prstGeom>
          <a:solidFill>
            <a:srgbClr val="FDF1E9"/>
          </a:solidFill>
          <a:ln>
            <a:solidFill>
              <a:schemeClr val="tx1"/>
            </a:solidFill>
          </a:ln>
        </p:spPr>
        <p:txBody>
          <a:bodyPr wrap="square" rtlCol="0">
            <a:noAutofit/>
          </a:bodyPr>
          <a:lstStyle/>
          <a:p>
            <a:r>
              <a:rPr lang="en-US" sz="700" dirty="0">
                <a:latin typeface="Consolas" panose="020B0609020204030204" pitchFamily="49" charset="0"/>
              </a:rPr>
              <a:t>package main</a:t>
            </a:r>
          </a:p>
          <a:p>
            <a:endParaRPr lang="en-US" sz="700" dirty="0">
              <a:latin typeface="Consolas" panose="020B0609020204030204" pitchFamily="49" charset="0"/>
            </a:endParaRPr>
          </a:p>
          <a:p>
            <a:r>
              <a:rPr lang="en-US" sz="700" dirty="0">
                <a:latin typeface="Consolas" panose="020B0609020204030204" pitchFamily="49" charset="0"/>
              </a:rPr>
              <a:t>import "</a:t>
            </a:r>
            <a:r>
              <a:rPr lang="en-US" sz="700" dirty="0" err="1">
                <a:latin typeface="Consolas" panose="020B0609020204030204" pitchFamily="49" charset="0"/>
              </a:rPr>
              <a:t>fmt</a:t>
            </a:r>
            <a:r>
              <a:rPr lang="en-US" sz="700" dirty="0">
                <a:latin typeface="Consolas" panose="020B0609020204030204" pitchFamily="49" charset="0"/>
              </a:rPr>
              <a:t>"</a:t>
            </a:r>
          </a:p>
          <a:p>
            <a:endParaRPr lang="en-US" sz="700" dirty="0">
              <a:latin typeface="Consolas" panose="020B0609020204030204" pitchFamily="49" charset="0"/>
            </a:endParaRPr>
          </a:p>
          <a:p>
            <a:r>
              <a:rPr lang="en-US" sz="700" dirty="0">
                <a:latin typeface="Consolas" panose="020B0609020204030204" pitchFamily="49" charset="0"/>
              </a:rPr>
              <a:t>type Animal interface{</a:t>
            </a:r>
          </a:p>
          <a:p>
            <a:r>
              <a:rPr lang="en-US" sz="700" dirty="0">
                <a:latin typeface="Consolas" panose="020B0609020204030204" pitchFamily="49" charset="0"/>
              </a:rPr>
              <a:t>	walk()</a:t>
            </a:r>
          </a:p>
          <a:p>
            <a:r>
              <a:rPr lang="en-US" sz="700" dirty="0">
                <a:latin typeface="Consolas" panose="020B0609020204030204" pitchFamily="49" charset="0"/>
              </a:rPr>
              <a:t>}</a:t>
            </a:r>
          </a:p>
          <a:p>
            <a:r>
              <a:rPr lang="en-US" sz="700" dirty="0">
                <a:latin typeface="Consolas" panose="020B0609020204030204" pitchFamily="49" charset="0"/>
              </a:rPr>
              <a:t>type Human struct  {</a:t>
            </a:r>
          </a:p>
          <a:p>
            <a:endParaRPr lang="en-US" sz="700" dirty="0">
              <a:latin typeface="Consolas" panose="020B0609020204030204" pitchFamily="49" charset="0"/>
            </a:endParaRPr>
          </a:p>
          <a:p>
            <a:r>
              <a:rPr lang="en-US" sz="700" dirty="0">
                <a:latin typeface="Consolas" panose="020B0609020204030204" pitchFamily="49" charset="0"/>
              </a:rPr>
              <a:t>	}</a:t>
            </a:r>
          </a:p>
          <a:p>
            <a:endParaRPr lang="en-US" sz="700" dirty="0">
              <a:latin typeface="Consolas" panose="020B0609020204030204" pitchFamily="49" charset="0"/>
            </a:endParaRPr>
          </a:p>
          <a:p>
            <a:r>
              <a:rPr lang="en-US" sz="700" dirty="0">
                <a:latin typeface="Consolas" panose="020B0609020204030204" pitchFamily="49" charset="0"/>
              </a:rPr>
              <a:t>type Dog struct {</a:t>
            </a:r>
          </a:p>
          <a:p>
            <a:endParaRPr lang="en-US" sz="700" dirty="0">
              <a:latin typeface="Consolas" panose="020B0609020204030204" pitchFamily="49" charset="0"/>
            </a:endParaRPr>
          </a:p>
          <a:p>
            <a:r>
              <a:rPr lang="en-US" sz="700" dirty="0">
                <a:latin typeface="Consolas" panose="020B0609020204030204" pitchFamily="49" charset="0"/>
              </a:rPr>
              <a:t>}</a:t>
            </a:r>
          </a:p>
          <a:p>
            <a:endParaRPr lang="en-US" sz="700" dirty="0">
              <a:latin typeface="Consolas" panose="020B0609020204030204" pitchFamily="49" charset="0"/>
            </a:endParaRPr>
          </a:p>
          <a:p>
            <a:r>
              <a:rPr lang="en-US" sz="700" dirty="0" err="1">
                <a:latin typeface="Consolas" panose="020B0609020204030204" pitchFamily="49" charset="0"/>
              </a:rPr>
              <a:t>func</a:t>
            </a:r>
            <a:r>
              <a:rPr lang="en-US" sz="700" dirty="0">
                <a:latin typeface="Consolas" panose="020B0609020204030204" pitchFamily="49" charset="0"/>
              </a:rPr>
              <a:t> (Human) walk(){</a:t>
            </a:r>
          </a:p>
          <a:p>
            <a:r>
              <a:rPr lang="en-US" sz="700" dirty="0">
                <a:latin typeface="Consolas" panose="020B0609020204030204" pitchFamily="49" charset="0"/>
              </a:rPr>
              <a:t>	</a:t>
            </a:r>
            <a:r>
              <a:rPr lang="en-US" sz="700" dirty="0" err="1">
                <a:latin typeface="Consolas" panose="020B0609020204030204" pitchFamily="49" charset="0"/>
              </a:rPr>
              <a:t>fmt.Println</a:t>
            </a:r>
            <a:r>
              <a:rPr lang="en-US" sz="700" dirty="0">
                <a:latin typeface="Consolas" panose="020B0609020204030204" pitchFamily="49" charset="0"/>
              </a:rPr>
              <a:t>("its human walking")</a:t>
            </a:r>
          </a:p>
          <a:p>
            <a:r>
              <a:rPr lang="en-US" sz="700" dirty="0">
                <a:latin typeface="Consolas" panose="020B0609020204030204" pitchFamily="49" charset="0"/>
              </a:rPr>
              <a:t>}</a:t>
            </a:r>
          </a:p>
          <a:p>
            <a:endParaRPr lang="en-US" sz="700" dirty="0">
              <a:latin typeface="Consolas" panose="020B0609020204030204" pitchFamily="49" charset="0"/>
            </a:endParaRPr>
          </a:p>
          <a:p>
            <a:r>
              <a:rPr lang="en-US" sz="700" dirty="0" err="1">
                <a:latin typeface="Consolas" panose="020B0609020204030204" pitchFamily="49" charset="0"/>
              </a:rPr>
              <a:t>func</a:t>
            </a:r>
            <a:r>
              <a:rPr lang="en-US" sz="700" dirty="0">
                <a:latin typeface="Consolas" panose="020B0609020204030204" pitchFamily="49" charset="0"/>
              </a:rPr>
              <a:t> (Dog) walk(){</a:t>
            </a:r>
          </a:p>
          <a:p>
            <a:r>
              <a:rPr lang="en-US" sz="700" dirty="0">
                <a:latin typeface="Consolas" panose="020B0609020204030204" pitchFamily="49" charset="0"/>
              </a:rPr>
              <a:t>	</a:t>
            </a:r>
            <a:r>
              <a:rPr lang="en-US" sz="700" dirty="0" err="1">
                <a:latin typeface="Consolas" panose="020B0609020204030204" pitchFamily="49" charset="0"/>
              </a:rPr>
              <a:t>fmt.Println</a:t>
            </a:r>
            <a:r>
              <a:rPr lang="en-US" sz="700" dirty="0">
                <a:latin typeface="Consolas" panose="020B0609020204030204" pitchFamily="49" charset="0"/>
              </a:rPr>
              <a:t>("its Dog	 walking")</a:t>
            </a:r>
          </a:p>
          <a:p>
            <a:r>
              <a:rPr lang="en-US" sz="700" dirty="0">
                <a:latin typeface="Consolas" panose="020B0609020204030204" pitchFamily="49" charset="0"/>
              </a:rPr>
              <a:t>}</a:t>
            </a:r>
          </a:p>
          <a:p>
            <a:endParaRPr lang="en-US" sz="700" dirty="0">
              <a:latin typeface="Consolas" panose="020B0609020204030204" pitchFamily="49" charset="0"/>
            </a:endParaRPr>
          </a:p>
          <a:p>
            <a:r>
              <a:rPr lang="en-US" sz="700" dirty="0" err="1">
                <a:latin typeface="Consolas" panose="020B0609020204030204" pitchFamily="49" charset="0"/>
              </a:rPr>
              <a:t>func</a:t>
            </a:r>
            <a:r>
              <a:rPr lang="en-US" sz="700" dirty="0">
                <a:latin typeface="Consolas" panose="020B0609020204030204" pitchFamily="49" charset="0"/>
              </a:rPr>
              <a:t> </a:t>
            </a:r>
            <a:r>
              <a:rPr lang="en-US" sz="700" dirty="0" err="1">
                <a:latin typeface="Consolas" panose="020B0609020204030204" pitchFamily="49" charset="0"/>
              </a:rPr>
              <a:t>printall_walker</a:t>
            </a:r>
            <a:r>
              <a:rPr lang="en-US" sz="700" dirty="0">
                <a:latin typeface="Consolas" panose="020B0609020204030204" pitchFamily="49" charset="0"/>
              </a:rPr>
              <a:t>(a [] Animal){</a:t>
            </a:r>
          </a:p>
          <a:p>
            <a:r>
              <a:rPr lang="en-US" sz="700" dirty="0">
                <a:latin typeface="Consolas" panose="020B0609020204030204" pitchFamily="49" charset="0"/>
              </a:rPr>
              <a:t>  for _, a := range a {</a:t>
            </a:r>
          </a:p>
          <a:p>
            <a:r>
              <a:rPr lang="en-US" sz="700" dirty="0">
                <a:latin typeface="Consolas" panose="020B0609020204030204" pitchFamily="49" charset="0"/>
              </a:rPr>
              <a:t>  	</a:t>
            </a:r>
            <a:r>
              <a:rPr lang="en-US" sz="700" dirty="0" err="1">
                <a:latin typeface="Consolas" panose="020B0609020204030204" pitchFamily="49" charset="0"/>
              </a:rPr>
              <a:t>a.walk</a:t>
            </a:r>
            <a:r>
              <a:rPr lang="en-US" sz="700" dirty="0">
                <a:latin typeface="Consolas" panose="020B0609020204030204" pitchFamily="49" charset="0"/>
              </a:rPr>
              <a:t>()</a:t>
            </a:r>
          </a:p>
          <a:p>
            <a:r>
              <a:rPr lang="en-US" sz="700" dirty="0">
                <a:latin typeface="Consolas" panose="020B0609020204030204" pitchFamily="49" charset="0"/>
              </a:rPr>
              <a:t>  }</a:t>
            </a:r>
          </a:p>
          <a:p>
            <a:r>
              <a:rPr lang="en-US" sz="700" dirty="0">
                <a:latin typeface="Consolas" panose="020B0609020204030204" pitchFamily="49" charset="0"/>
              </a:rPr>
              <a:t>}</a:t>
            </a:r>
          </a:p>
          <a:p>
            <a:endParaRPr lang="en-US" sz="700" dirty="0">
              <a:latin typeface="Consolas" panose="020B0609020204030204" pitchFamily="49" charset="0"/>
            </a:endParaRPr>
          </a:p>
          <a:p>
            <a:r>
              <a:rPr lang="en-US" sz="700" dirty="0" err="1">
                <a:latin typeface="Consolas" panose="020B0609020204030204" pitchFamily="49" charset="0"/>
              </a:rPr>
              <a:t>func</a:t>
            </a:r>
            <a:r>
              <a:rPr lang="en-US" sz="700" dirty="0">
                <a:latin typeface="Consolas" panose="020B0609020204030204" pitchFamily="49" charset="0"/>
              </a:rPr>
              <a:t> main()  {</a:t>
            </a:r>
          </a:p>
          <a:p>
            <a:endParaRPr lang="en-US" sz="700" dirty="0">
              <a:latin typeface="Consolas" panose="020B0609020204030204" pitchFamily="49" charset="0"/>
            </a:endParaRPr>
          </a:p>
          <a:p>
            <a:r>
              <a:rPr lang="en-US" sz="700" dirty="0">
                <a:latin typeface="Consolas" panose="020B0609020204030204" pitchFamily="49" charset="0"/>
              </a:rPr>
              <a:t>	</a:t>
            </a:r>
            <a:r>
              <a:rPr lang="en-US" sz="700" dirty="0" err="1">
                <a:latin typeface="Consolas" panose="020B0609020204030204" pitchFamily="49" charset="0"/>
              </a:rPr>
              <a:t>printall_walker</a:t>
            </a:r>
            <a:r>
              <a:rPr lang="en-US" sz="700" dirty="0">
                <a:latin typeface="Consolas" panose="020B0609020204030204" pitchFamily="49" charset="0"/>
              </a:rPr>
              <a:t>([] Animal{Human{}, Dog{}})</a:t>
            </a:r>
          </a:p>
          <a:p>
            <a:r>
              <a:rPr lang="en-US" sz="700" dirty="0">
                <a:latin typeface="Consolas" panose="020B0609020204030204" pitchFamily="49" charset="0"/>
              </a:rPr>
              <a:t>}</a:t>
            </a:r>
          </a:p>
        </p:txBody>
      </p:sp>
      <p:sp>
        <p:nvSpPr>
          <p:cNvPr id="16" name="TextBox 15">
            <a:extLst>
              <a:ext uri="{FF2B5EF4-FFF2-40B4-BE49-F238E27FC236}">
                <a16:creationId xmlns:a16="http://schemas.microsoft.com/office/drawing/2014/main" id="{9D7E6DD7-F92E-4DED-98A5-264CF5540F9E}"/>
              </a:ext>
            </a:extLst>
          </p:cNvPr>
          <p:cNvSpPr txBox="1"/>
          <p:nvPr/>
        </p:nvSpPr>
        <p:spPr>
          <a:xfrm>
            <a:off x="578210" y="1089510"/>
            <a:ext cx="11035580" cy="461665"/>
          </a:xfrm>
          <a:prstGeom prst="rect">
            <a:avLst/>
          </a:prstGeom>
          <a:noFill/>
        </p:spPr>
        <p:txBody>
          <a:bodyPr wrap="square">
            <a:spAutoFit/>
          </a:bodyPr>
          <a:lstStyle/>
          <a:p>
            <a:pPr algn="ctr"/>
            <a:r>
              <a:rPr lang="en-US" sz="2400" dirty="0"/>
              <a:t>It only supports subtyping of interfaces! Let's see.</a:t>
            </a:r>
          </a:p>
        </p:txBody>
      </p:sp>
    </p:spTree>
    <p:extLst>
      <p:ext uri="{BB962C8B-B14F-4D97-AF65-F5344CB8AC3E}">
        <p14:creationId xmlns:p14="http://schemas.microsoft.com/office/powerpoint/2010/main" val="376162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AE25-C823-4B2F-B8A3-B81D7CE75E29}"/>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2704EC24-E799-4B0F-9382-DF8D5F109F3C}"/>
              </a:ext>
            </a:extLst>
          </p:cNvPr>
          <p:cNvSpPr txBox="1"/>
          <p:nvPr/>
        </p:nvSpPr>
        <p:spPr>
          <a:xfrm>
            <a:off x="3047565" y="-671532"/>
            <a:ext cx="6095128" cy="8402300"/>
          </a:xfrm>
          <a:prstGeom prst="rect">
            <a:avLst/>
          </a:prstGeom>
          <a:noFill/>
        </p:spPr>
        <p:txBody>
          <a:bodyPr wrap="square">
            <a:spAutoFit/>
          </a:bodyPr>
          <a:lstStyle/>
          <a:p>
            <a:r>
              <a:rPr lang="en-US" dirty="0"/>
              <a:t>// Julia (check comment chars) – no classes, but uses types</a:t>
            </a:r>
          </a:p>
          <a:p>
            <a:r>
              <a:rPr lang="en-US" dirty="0"/>
              <a:t>abstract type Pet end</a:t>
            </a:r>
          </a:p>
          <a:p>
            <a:endParaRPr lang="en-US" dirty="0"/>
          </a:p>
          <a:p>
            <a:r>
              <a:rPr lang="en-US" dirty="0"/>
              <a:t>struct Cat &lt;: Pet</a:t>
            </a:r>
          </a:p>
          <a:p>
            <a:r>
              <a:rPr lang="en-US" dirty="0"/>
              <a:t>    name::String</a:t>
            </a:r>
          </a:p>
          <a:p>
            <a:r>
              <a:rPr lang="en-US" dirty="0"/>
              <a:t>    color::String</a:t>
            </a:r>
          </a:p>
          <a:p>
            <a:r>
              <a:rPr lang="en-US" dirty="0"/>
              <a:t>end</a:t>
            </a:r>
          </a:p>
          <a:p>
            <a:endParaRPr lang="en-US" dirty="0"/>
          </a:p>
          <a:p>
            <a:r>
              <a:rPr lang="en-US" dirty="0"/>
              <a:t>name(c::Cat) = c.name</a:t>
            </a:r>
          </a:p>
          <a:p>
            <a:r>
              <a:rPr lang="en-US" dirty="0"/>
              <a:t>color(c::Cat) = </a:t>
            </a:r>
            <a:r>
              <a:rPr lang="en-US" dirty="0" err="1"/>
              <a:t>c.color</a:t>
            </a:r>
            <a:endParaRPr lang="en-US" dirty="0"/>
          </a:p>
          <a:p>
            <a:r>
              <a:rPr lang="en-US" dirty="0"/>
              <a:t>species(::Cat) = "cat"</a:t>
            </a:r>
          </a:p>
          <a:p>
            <a:endParaRPr lang="en-US" dirty="0"/>
          </a:p>
          <a:p>
            <a:r>
              <a:rPr lang="en-US" dirty="0"/>
              <a:t>struct Dog &lt;: Pet</a:t>
            </a:r>
          </a:p>
          <a:p>
            <a:r>
              <a:rPr lang="en-US" dirty="0"/>
              <a:t>    name::String</a:t>
            </a:r>
          </a:p>
          <a:p>
            <a:r>
              <a:rPr lang="en-US" dirty="0"/>
              <a:t>    color::String</a:t>
            </a:r>
          </a:p>
          <a:p>
            <a:r>
              <a:rPr lang="en-US" dirty="0"/>
              <a:t>end</a:t>
            </a:r>
          </a:p>
          <a:p>
            <a:endParaRPr lang="en-US" dirty="0"/>
          </a:p>
          <a:p>
            <a:r>
              <a:rPr lang="en-US" dirty="0"/>
              <a:t>name(d::Dog) = d.name</a:t>
            </a:r>
          </a:p>
          <a:p>
            <a:r>
              <a:rPr lang="en-US" dirty="0"/>
              <a:t>color(d::Dog) = </a:t>
            </a:r>
            <a:r>
              <a:rPr lang="en-US" dirty="0" err="1"/>
              <a:t>d.color</a:t>
            </a:r>
            <a:endParaRPr lang="en-US" dirty="0"/>
          </a:p>
          <a:p>
            <a:r>
              <a:rPr lang="en-US" dirty="0"/>
              <a:t>species(::Dog) = "dog"</a:t>
            </a:r>
          </a:p>
          <a:p>
            <a:endParaRPr lang="en-US" dirty="0"/>
          </a:p>
          <a:p>
            <a:r>
              <a:rPr lang="en-US" dirty="0"/>
              <a:t>bio(p::Pet) = </a:t>
            </a:r>
            <a:r>
              <a:rPr lang="en-US" dirty="0" err="1"/>
              <a:t>println</a:t>
            </a:r>
            <a:r>
              <a:rPr lang="en-US" dirty="0"/>
              <a:t>("I have a ", color(p), " ", species(p), " named ", name(p), ".")</a:t>
            </a:r>
          </a:p>
          <a:p>
            <a:endParaRPr lang="en-US" dirty="0"/>
          </a:p>
          <a:p>
            <a:r>
              <a:rPr lang="en-US" dirty="0"/>
              <a:t>struct Plant</a:t>
            </a:r>
          </a:p>
          <a:p>
            <a:r>
              <a:rPr lang="en-US" dirty="0"/>
              <a:t>    type::String</a:t>
            </a:r>
          </a:p>
          <a:p>
            <a:r>
              <a:rPr lang="en-US" dirty="0"/>
              <a:t>end</a:t>
            </a:r>
          </a:p>
          <a:p>
            <a:endParaRPr lang="en-US" dirty="0"/>
          </a:p>
          <a:p>
            <a:r>
              <a:rPr lang="en-US" dirty="0"/>
              <a:t>type(p::Plant) = </a:t>
            </a:r>
            <a:r>
              <a:rPr lang="en-US" dirty="0" err="1"/>
              <a:t>p.type</a:t>
            </a:r>
            <a:endParaRPr lang="en-US" dirty="0"/>
          </a:p>
          <a:p>
            <a:r>
              <a:rPr lang="en-US" dirty="0"/>
              <a:t>bio(p::Plant) = </a:t>
            </a:r>
            <a:r>
              <a:rPr lang="en-US" dirty="0" err="1"/>
              <a:t>println</a:t>
            </a:r>
            <a:r>
              <a:rPr lang="en-US" dirty="0"/>
              <a:t>("I have a ", type(p), " house plant.")</a:t>
            </a:r>
          </a:p>
        </p:txBody>
      </p:sp>
    </p:spTree>
    <p:extLst>
      <p:ext uri="{BB962C8B-B14F-4D97-AF65-F5344CB8AC3E}">
        <p14:creationId xmlns:p14="http://schemas.microsoft.com/office/powerpoint/2010/main" val="2118478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05CE-C156-4EA4-B1B8-B5B2B360506C}"/>
              </a:ext>
            </a:extLst>
          </p:cNvPr>
          <p:cNvSpPr>
            <a:spLocks noGrp="1"/>
          </p:cNvSpPr>
          <p:nvPr>
            <p:ph type="title"/>
          </p:nvPr>
        </p:nvSpPr>
        <p:spPr/>
        <p:txBody>
          <a:bodyPr/>
          <a:lstStyle/>
          <a:p>
            <a:r>
              <a:rPr lang="en-US" dirty="0"/>
              <a:t>Principles for Good OOP Style</a:t>
            </a:r>
          </a:p>
        </p:txBody>
      </p:sp>
      <p:sp>
        <p:nvSpPr>
          <p:cNvPr id="3" name="Text Placeholder 2">
            <a:extLst>
              <a:ext uri="{FF2B5EF4-FFF2-40B4-BE49-F238E27FC236}">
                <a16:creationId xmlns:a16="http://schemas.microsoft.com/office/drawing/2014/main" id="{1D6E52BC-AE9B-4824-A6A3-75108E17710F}"/>
              </a:ext>
            </a:extLst>
          </p:cNvPr>
          <p:cNvSpPr>
            <a:spLocks noGrp="1"/>
          </p:cNvSpPr>
          <p:nvPr>
            <p:ph type="body" sz="half" idx="1"/>
          </p:nvPr>
        </p:nvSpPr>
        <p:spPr>
          <a:xfrm>
            <a:off x="1510209" y="1501244"/>
            <a:ext cx="5080000" cy="4114800"/>
          </a:xfrm>
        </p:spPr>
        <p:txBody>
          <a:bodyPr>
            <a:normAutofit fontScale="25000" lnSpcReduction="20000"/>
          </a:bodyPr>
          <a:lstStyle/>
          <a:p>
            <a:r>
              <a:rPr lang="en-US" dirty="0"/>
              <a:t>Good OO style: an object *knows* how to do certain things, which are</a:t>
            </a:r>
          </a:p>
          <a:p>
            <a:r>
              <a:rPr lang="en-US" dirty="0"/>
              <a:t> specified by the associated interface.  Clients should always be able</a:t>
            </a:r>
          </a:p>
          <a:p>
            <a:r>
              <a:rPr lang="en-US" dirty="0"/>
              <a:t> to manipulate the object solely through this interface.  In</a:t>
            </a:r>
          </a:p>
          <a:p>
            <a:r>
              <a:rPr lang="en-US" dirty="0"/>
              <a:t> particular, should never need to know what kind of set I'm holding.</a:t>
            </a:r>
          </a:p>
          <a:p>
            <a:r>
              <a:rPr lang="en-US" dirty="0"/>
              <a:t> </a:t>
            </a:r>
          </a:p>
          <a:p>
            <a:r>
              <a:rPr lang="en-US" dirty="0"/>
              <a:t>Avoid trying to determine an object's type... this is bad style and is often</a:t>
            </a:r>
          </a:p>
          <a:p>
            <a:r>
              <a:rPr lang="en-US" dirty="0"/>
              <a:t> representative of bad design.  Should use dynamic dispatch to let the</a:t>
            </a:r>
          </a:p>
          <a:p>
            <a:r>
              <a:rPr lang="en-US" dirty="0"/>
              <a:t> language do the right thing for each kind of class, in a declarative</a:t>
            </a:r>
          </a:p>
          <a:p>
            <a:r>
              <a:rPr lang="en-US" dirty="0"/>
              <a:t> way.</a:t>
            </a:r>
            <a:br>
              <a:rPr lang="en-US" dirty="0"/>
            </a:br>
            <a:endParaRPr lang="en-US" dirty="0"/>
          </a:p>
          <a:p>
            <a:endParaRPr lang="en-US" dirty="0"/>
          </a:p>
          <a:p>
            <a:r>
              <a:rPr lang="en-US" dirty="0"/>
              <a:t>Avoid lots of use of  getters/setters</a:t>
            </a:r>
          </a:p>
          <a:p>
            <a:r>
              <a:rPr lang="en-US" dirty="0"/>
              <a:t>is not object oriented.</a:t>
            </a:r>
          </a:p>
          <a:p>
            <a:r>
              <a:rPr lang="en-US" dirty="0"/>
              <a:t> - basically treating the object as a struct</a:t>
            </a:r>
          </a:p>
          <a:p>
            <a:r>
              <a:rPr lang="en-US" dirty="0"/>
              <a:t>   - data without any functionality</a:t>
            </a:r>
          </a:p>
          <a:p>
            <a:r>
              <a:rPr lang="en-US" dirty="0"/>
              <a:t> - no separation between interface and implementation</a:t>
            </a:r>
          </a:p>
          <a:p>
            <a:endParaRPr lang="en-US" dirty="0"/>
          </a:p>
          <a:p>
            <a:r>
              <a:rPr lang="en-US" dirty="0"/>
              <a:t> Finally, using null is not object oriented.</a:t>
            </a:r>
          </a:p>
          <a:p>
            <a:r>
              <a:rPr lang="en-US" dirty="0"/>
              <a:t>  - null is "dumb"</a:t>
            </a:r>
          </a:p>
          <a:p>
            <a:r>
              <a:rPr lang="en-US" dirty="0"/>
              <a:t>  - better to use an object to represent the application-specific notion</a:t>
            </a:r>
          </a:p>
          <a:p>
            <a:r>
              <a:rPr lang="en-US" dirty="0"/>
              <a:t>    of emptiness or whatever</a:t>
            </a:r>
          </a:p>
          <a:p>
            <a:r>
              <a:rPr lang="en-US" dirty="0"/>
              <a:t>    - can respond to messages</a:t>
            </a:r>
          </a:p>
          <a:p>
            <a:r>
              <a:rPr lang="en-US" dirty="0"/>
              <a:t>    - the homework does just this with </a:t>
            </a:r>
            <a:r>
              <a:rPr lang="en-US" dirty="0" err="1"/>
              <a:t>SEmpty</a:t>
            </a:r>
            <a:r>
              <a:rPr lang="en-US" dirty="0"/>
              <a:t> and Empty</a:t>
            </a:r>
          </a:p>
          <a:p>
            <a:endParaRPr lang="en-US" dirty="0"/>
          </a:p>
          <a:p>
            <a:endParaRPr lang="en-US" dirty="0"/>
          </a:p>
        </p:txBody>
      </p:sp>
    </p:spTree>
    <p:extLst>
      <p:ext uri="{BB962C8B-B14F-4D97-AF65-F5344CB8AC3E}">
        <p14:creationId xmlns:p14="http://schemas.microsoft.com/office/powerpoint/2010/main" val="2625277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Reflection</a:t>
            </a:r>
          </a:p>
        </p:txBody>
      </p:sp>
    </p:spTree>
    <p:extLst>
      <p:ext uri="{BB962C8B-B14F-4D97-AF65-F5344CB8AC3E}">
        <p14:creationId xmlns:p14="http://schemas.microsoft.com/office/powerpoint/2010/main" val="32357306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Typing and classes</a:t>
            </a:r>
          </a:p>
        </p:txBody>
      </p:sp>
    </p:spTree>
    <p:extLst>
      <p:ext uri="{BB962C8B-B14F-4D97-AF65-F5344CB8AC3E}">
        <p14:creationId xmlns:p14="http://schemas.microsoft.com/office/powerpoint/2010/main" val="11982037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Class variables (statics in C++)</a:t>
            </a:r>
          </a:p>
        </p:txBody>
      </p:sp>
    </p:spTree>
    <p:extLst>
      <p:ext uri="{BB962C8B-B14F-4D97-AF65-F5344CB8AC3E}">
        <p14:creationId xmlns:p14="http://schemas.microsoft.com/office/powerpoint/2010/main" val="154041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5 – Recent History</a:t>
            </a:r>
          </a:p>
        </p:txBody>
      </p:sp>
      <p:sp>
        <p:nvSpPr>
          <p:cNvPr id="3" name="TextBox 2">
            <a:extLst>
              <a:ext uri="{FF2B5EF4-FFF2-40B4-BE49-F238E27FC236}">
                <a16:creationId xmlns:a16="http://schemas.microsoft.com/office/drawing/2014/main" id="{E85C84AD-D63F-4E7F-8DAB-78E3ECB16CFC}"/>
              </a:ext>
            </a:extLst>
          </p:cNvPr>
          <p:cNvSpPr txBox="1"/>
          <p:nvPr/>
        </p:nvSpPr>
        <p:spPr>
          <a:xfrm>
            <a:off x="-9178" y="1066800"/>
            <a:ext cx="12029382" cy="400110"/>
          </a:xfrm>
          <a:prstGeom prst="rect">
            <a:avLst/>
          </a:prstGeom>
          <a:noFill/>
        </p:spPr>
        <p:txBody>
          <a:bodyPr wrap="square">
            <a:spAutoFit/>
          </a:bodyPr>
          <a:lstStyle/>
          <a:p>
            <a:pPr algn="ctr"/>
            <a:r>
              <a:rPr lang="en-US" sz="2000" dirty="0"/>
              <a:t>In 1991, Sun Microsystems began creating a new OOP language called </a:t>
            </a:r>
            <a:r>
              <a:rPr lang="en-US" sz="2000" dirty="0">
                <a:solidFill>
                  <a:srgbClr val="FF0000"/>
                </a:solidFill>
              </a:rPr>
              <a:t>Java</a:t>
            </a:r>
            <a:r>
              <a:rPr lang="en-US" sz="2000" dirty="0"/>
              <a:t>, designed for consumer devices.</a:t>
            </a:r>
          </a:p>
        </p:txBody>
      </p:sp>
      <p:sp>
        <p:nvSpPr>
          <p:cNvPr id="16" name="TextBox 15">
            <a:extLst>
              <a:ext uri="{FF2B5EF4-FFF2-40B4-BE49-F238E27FC236}">
                <a16:creationId xmlns:a16="http://schemas.microsoft.com/office/drawing/2014/main" id="{F1E88B83-EFEF-4426-8945-A6F6F2B384B2}"/>
              </a:ext>
            </a:extLst>
          </p:cNvPr>
          <p:cNvSpPr txBox="1"/>
          <p:nvPr/>
        </p:nvSpPr>
        <p:spPr>
          <a:xfrm>
            <a:off x="715847" y="1623565"/>
            <a:ext cx="10760306" cy="400110"/>
          </a:xfrm>
          <a:prstGeom prst="rect">
            <a:avLst/>
          </a:prstGeom>
          <a:noFill/>
        </p:spPr>
        <p:txBody>
          <a:bodyPr wrap="square">
            <a:spAutoFit/>
          </a:bodyPr>
          <a:lstStyle/>
          <a:p>
            <a:pPr algn="ctr"/>
            <a:r>
              <a:rPr lang="en-US" sz="2000" dirty="0"/>
              <a:t>Rather than compile Java source to machine code, the team decided to compile Java to </a:t>
            </a:r>
            <a:r>
              <a:rPr lang="en-US" sz="2000" dirty="0">
                <a:solidFill>
                  <a:srgbClr val="FF0000"/>
                </a:solidFill>
              </a:rPr>
              <a:t>"bytecode."</a:t>
            </a:r>
          </a:p>
        </p:txBody>
      </p:sp>
      <p:sp>
        <p:nvSpPr>
          <p:cNvPr id="9" name="TextBox 8">
            <a:extLst>
              <a:ext uri="{FF2B5EF4-FFF2-40B4-BE49-F238E27FC236}">
                <a16:creationId xmlns:a16="http://schemas.microsoft.com/office/drawing/2014/main" id="{BD364A3C-879E-4674-995B-522B2537E8E1}"/>
              </a:ext>
            </a:extLst>
          </p:cNvPr>
          <p:cNvSpPr txBox="1"/>
          <p:nvPr/>
        </p:nvSpPr>
        <p:spPr>
          <a:xfrm>
            <a:off x="-325120" y="556953"/>
            <a:ext cx="184731" cy="400110"/>
          </a:xfrm>
          <a:prstGeom prst="rect">
            <a:avLst/>
          </a:prstGeom>
          <a:noFill/>
        </p:spPr>
        <p:txBody>
          <a:bodyPr wrap="none" rtlCol="0">
            <a:spAutoFit/>
          </a:bodyPr>
          <a:lstStyle/>
          <a:p>
            <a:pPr algn="ctr"/>
            <a:endParaRPr lang="en-US" sz="2000" dirty="0">
              <a:latin typeface="+mj-lt"/>
              <a:cs typeface="Times New Roman" pitchFamily="18" charset="0"/>
            </a:endParaRPr>
          </a:p>
        </p:txBody>
      </p:sp>
      <p:sp>
        <p:nvSpPr>
          <p:cNvPr id="10" name="TextBox 9">
            <a:extLst>
              <a:ext uri="{FF2B5EF4-FFF2-40B4-BE49-F238E27FC236}">
                <a16:creationId xmlns:a16="http://schemas.microsoft.com/office/drawing/2014/main" id="{604ED540-AD1B-45D1-B5A8-F9FFADEE21D0}"/>
              </a:ext>
            </a:extLst>
          </p:cNvPr>
          <p:cNvSpPr txBox="1"/>
          <p:nvPr/>
        </p:nvSpPr>
        <p:spPr>
          <a:xfrm>
            <a:off x="425854" y="2554428"/>
            <a:ext cx="5710221" cy="1477328"/>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cs typeface="Times New Roman" pitchFamily="18" charset="0"/>
              </a:rPr>
              <a:t>class HelloWorld {</a:t>
            </a:r>
          </a:p>
          <a:p>
            <a:r>
              <a:rPr lang="en-US" dirty="0">
                <a:latin typeface="Consolas" panose="020B0609020204030204" pitchFamily="49" charset="0"/>
                <a:cs typeface="Times New Roman" pitchFamily="18" charset="0"/>
              </a:rPr>
              <a:t>  public static void main(String </a:t>
            </a:r>
            <a:r>
              <a:rPr lang="en-US" dirty="0" err="1">
                <a:latin typeface="Consolas" panose="020B0609020204030204" pitchFamily="49" charset="0"/>
                <a:cs typeface="Times New Roman" pitchFamily="18" charset="0"/>
              </a:rPr>
              <a:t>args</a:t>
            </a:r>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System.out.println</a:t>
            </a:r>
            <a:r>
              <a:rPr lang="en-US" dirty="0">
                <a:latin typeface="Consolas" panose="020B0609020204030204" pitchFamily="49" charset="0"/>
                <a:cs typeface="Times New Roman" pitchFamily="18" charset="0"/>
              </a:rPr>
              <a:t>("Hello world!");</a:t>
            </a:r>
          </a:p>
          <a:p>
            <a:r>
              <a:rPr lang="en-US" dirty="0">
                <a:latin typeface="Consolas" panose="020B0609020204030204" pitchFamily="49" charset="0"/>
                <a:cs typeface="Times New Roman" pitchFamily="18" charset="0"/>
              </a:rPr>
              <a:t>  } </a:t>
            </a:r>
          </a:p>
          <a:p>
            <a:r>
              <a:rPr lang="en-US" dirty="0">
                <a:latin typeface="Consolas" panose="020B0609020204030204" pitchFamily="49" charset="0"/>
                <a:cs typeface="Times New Roman" pitchFamily="18" charset="0"/>
              </a:rPr>
              <a:t>}</a:t>
            </a:r>
          </a:p>
        </p:txBody>
      </p:sp>
      <p:sp>
        <p:nvSpPr>
          <p:cNvPr id="14" name="Arrow: Right 13">
            <a:extLst>
              <a:ext uri="{FF2B5EF4-FFF2-40B4-BE49-F238E27FC236}">
                <a16:creationId xmlns:a16="http://schemas.microsoft.com/office/drawing/2014/main" id="{18382796-6F94-472E-B062-9D3170A5CE5C}"/>
              </a:ext>
            </a:extLst>
          </p:cNvPr>
          <p:cNvSpPr/>
          <p:nvPr/>
        </p:nvSpPr>
        <p:spPr>
          <a:xfrm>
            <a:off x="6242858" y="2209800"/>
            <a:ext cx="2136369" cy="199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Compilation</a:t>
            </a:r>
          </a:p>
        </p:txBody>
      </p:sp>
      <p:pic>
        <p:nvPicPr>
          <p:cNvPr id="33" name="Picture 32">
            <a:extLst>
              <a:ext uri="{FF2B5EF4-FFF2-40B4-BE49-F238E27FC236}">
                <a16:creationId xmlns:a16="http://schemas.microsoft.com/office/drawing/2014/main" id="{48CEA110-2404-4319-9D2F-AEF7124A489C}"/>
              </a:ext>
            </a:extLst>
          </p:cNvPr>
          <p:cNvPicPr>
            <a:picLocks noChangeAspect="1"/>
          </p:cNvPicPr>
          <p:nvPr/>
        </p:nvPicPr>
        <p:blipFill>
          <a:blip r:embed="rId3"/>
          <a:stretch>
            <a:fillRect/>
          </a:stretch>
        </p:blipFill>
        <p:spPr>
          <a:xfrm>
            <a:off x="8486010" y="2209800"/>
            <a:ext cx="3095018" cy="2157915"/>
          </a:xfrm>
          <a:prstGeom prst="rect">
            <a:avLst/>
          </a:prstGeom>
          <a:ln>
            <a:solidFill>
              <a:schemeClr val="tx1"/>
            </a:solidFill>
          </a:ln>
        </p:spPr>
      </p:pic>
      <p:pic>
        <p:nvPicPr>
          <p:cNvPr id="34" name="Picture 33">
            <a:extLst>
              <a:ext uri="{FF2B5EF4-FFF2-40B4-BE49-F238E27FC236}">
                <a16:creationId xmlns:a16="http://schemas.microsoft.com/office/drawing/2014/main" id="{A1B1E829-1FC6-4B15-8C7E-390019C2EA10}"/>
              </a:ext>
            </a:extLst>
          </p:cNvPr>
          <p:cNvPicPr>
            <a:picLocks noChangeAspect="1"/>
          </p:cNvPicPr>
          <p:nvPr/>
        </p:nvPicPr>
        <p:blipFill>
          <a:blip r:embed="rId4"/>
          <a:stretch>
            <a:fillRect/>
          </a:stretch>
        </p:blipFill>
        <p:spPr>
          <a:xfrm>
            <a:off x="1354116" y="5079707"/>
            <a:ext cx="1708737" cy="1708737"/>
          </a:xfrm>
          <a:prstGeom prst="rect">
            <a:avLst/>
          </a:prstGeom>
        </p:spPr>
      </p:pic>
      <p:sp>
        <p:nvSpPr>
          <p:cNvPr id="35" name="Speech Bubble: Rectangle with Corners Rounded 34">
            <a:extLst>
              <a:ext uri="{FF2B5EF4-FFF2-40B4-BE49-F238E27FC236}">
                <a16:creationId xmlns:a16="http://schemas.microsoft.com/office/drawing/2014/main" id="{F778E119-D88E-44E6-8824-556A838EC3C2}"/>
              </a:ext>
            </a:extLst>
          </p:cNvPr>
          <p:cNvSpPr/>
          <p:nvPr/>
        </p:nvSpPr>
        <p:spPr>
          <a:xfrm>
            <a:off x="7815089" y="429040"/>
            <a:ext cx="3833813" cy="1056046"/>
          </a:xfrm>
          <a:prstGeom prst="wedgeRoundRectCallout">
            <a:avLst>
              <a:gd name="adj1" fmla="val -11600"/>
              <a:gd name="adj2" fmla="val 1684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Bytecode is like a machine language, but not targeted at a particular microprocessor. </a:t>
            </a:r>
          </a:p>
        </p:txBody>
      </p:sp>
      <p:pic>
        <p:nvPicPr>
          <p:cNvPr id="41" name="Picture 40">
            <a:extLst>
              <a:ext uri="{FF2B5EF4-FFF2-40B4-BE49-F238E27FC236}">
                <a16:creationId xmlns:a16="http://schemas.microsoft.com/office/drawing/2014/main" id="{9292A657-0728-4B66-93DE-41F3889713DC}"/>
              </a:ext>
            </a:extLst>
          </p:cNvPr>
          <p:cNvPicPr>
            <a:picLocks noChangeAspect="1"/>
          </p:cNvPicPr>
          <p:nvPr/>
        </p:nvPicPr>
        <p:blipFill>
          <a:blip r:embed="rId5"/>
          <a:stretch>
            <a:fillRect/>
          </a:stretch>
        </p:blipFill>
        <p:spPr>
          <a:xfrm>
            <a:off x="4662339" y="5010150"/>
            <a:ext cx="2466975" cy="1847850"/>
          </a:xfrm>
          <a:prstGeom prst="rect">
            <a:avLst/>
          </a:prstGeom>
        </p:spPr>
      </p:pic>
      <p:pic>
        <p:nvPicPr>
          <p:cNvPr id="43" name="Picture 42">
            <a:extLst>
              <a:ext uri="{FF2B5EF4-FFF2-40B4-BE49-F238E27FC236}">
                <a16:creationId xmlns:a16="http://schemas.microsoft.com/office/drawing/2014/main" id="{4E05B2C5-8A0D-4BA2-9CE9-AB295148845E}"/>
              </a:ext>
            </a:extLst>
          </p:cNvPr>
          <p:cNvPicPr>
            <a:picLocks noChangeAspect="1"/>
          </p:cNvPicPr>
          <p:nvPr/>
        </p:nvPicPr>
        <p:blipFill>
          <a:blip r:embed="rId6"/>
          <a:stretch>
            <a:fillRect/>
          </a:stretch>
        </p:blipFill>
        <p:spPr>
          <a:xfrm>
            <a:off x="8728799" y="5119875"/>
            <a:ext cx="1628401" cy="1628401"/>
          </a:xfrm>
          <a:prstGeom prst="rect">
            <a:avLst/>
          </a:prstGeom>
        </p:spPr>
      </p:pic>
      <p:pic>
        <p:nvPicPr>
          <p:cNvPr id="45" name="Picture 44">
            <a:extLst>
              <a:ext uri="{FF2B5EF4-FFF2-40B4-BE49-F238E27FC236}">
                <a16:creationId xmlns:a16="http://schemas.microsoft.com/office/drawing/2014/main" id="{0B6A8065-EA7D-45FD-A955-3E162A1F4AA9}"/>
              </a:ext>
            </a:extLst>
          </p:cNvPr>
          <p:cNvPicPr>
            <a:picLocks noChangeAspect="1"/>
          </p:cNvPicPr>
          <p:nvPr/>
        </p:nvPicPr>
        <p:blipFill>
          <a:blip r:embed="rId7"/>
          <a:stretch>
            <a:fillRect/>
          </a:stretch>
        </p:blipFill>
        <p:spPr>
          <a:xfrm>
            <a:off x="2514769" y="6108475"/>
            <a:ext cx="1215660" cy="680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 name="Picture 45">
            <a:extLst>
              <a:ext uri="{FF2B5EF4-FFF2-40B4-BE49-F238E27FC236}">
                <a16:creationId xmlns:a16="http://schemas.microsoft.com/office/drawing/2014/main" id="{451F4FFF-18EA-4F7C-B470-930CE6FFFB0E}"/>
              </a:ext>
            </a:extLst>
          </p:cNvPr>
          <p:cNvPicPr>
            <a:picLocks noChangeAspect="1"/>
          </p:cNvPicPr>
          <p:nvPr/>
        </p:nvPicPr>
        <p:blipFill>
          <a:blip r:embed="rId7"/>
          <a:stretch>
            <a:fillRect/>
          </a:stretch>
        </p:blipFill>
        <p:spPr>
          <a:xfrm>
            <a:off x="6572787" y="6067506"/>
            <a:ext cx="1215660" cy="680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a:extLst>
              <a:ext uri="{FF2B5EF4-FFF2-40B4-BE49-F238E27FC236}">
                <a16:creationId xmlns:a16="http://schemas.microsoft.com/office/drawing/2014/main" id="{FE5A2E70-5BEC-43CE-967E-B5D9F69F4D2A}"/>
              </a:ext>
            </a:extLst>
          </p:cNvPr>
          <p:cNvPicPr>
            <a:picLocks noChangeAspect="1"/>
          </p:cNvPicPr>
          <p:nvPr/>
        </p:nvPicPr>
        <p:blipFill>
          <a:blip r:embed="rId7"/>
          <a:stretch>
            <a:fillRect/>
          </a:stretch>
        </p:blipFill>
        <p:spPr>
          <a:xfrm>
            <a:off x="9881081" y="6067506"/>
            <a:ext cx="1215660" cy="680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Speech Bubble: Rectangle with Corners Rounded 47">
            <a:extLst>
              <a:ext uri="{FF2B5EF4-FFF2-40B4-BE49-F238E27FC236}">
                <a16:creationId xmlns:a16="http://schemas.microsoft.com/office/drawing/2014/main" id="{D40F468E-DE22-4A77-AAE9-B5EB636D231C}"/>
              </a:ext>
            </a:extLst>
          </p:cNvPr>
          <p:cNvSpPr/>
          <p:nvPr/>
        </p:nvSpPr>
        <p:spPr>
          <a:xfrm>
            <a:off x="2169584" y="706918"/>
            <a:ext cx="3121690" cy="996722"/>
          </a:xfrm>
          <a:prstGeom prst="wedgeRoundRectCallout">
            <a:avLst>
              <a:gd name="adj1" fmla="val -11600"/>
              <a:gd name="adj2" fmla="val 1684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would allow a single set of source code...</a:t>
            </a:r>
          </a:p>
        </p:txBody>
      </p:sp>
      <p:sp>
        <p:nvSpPr>
          <p:cNvPr id="20" name="TextBox 19">
            <a:extLst>
              <a:ext uri="{FF2B5EF4-FFF2-40B4-BE49-F238E27FC236}">
                <a16:creationId xmlns:a16="http://schemas.microsoft.com/office/drawing/2014/main" id="{2C81CD2D-6D37-466C-A952-8E7514F9EBC2}"/>
              </a:ext>
            </a:extLst>
          </p:cNvPr>
          <p:cNvSpPr txBox="1"/>
          <p:nvPr/>
        </p:nvSpPr>
        <p:spPr>
          <a:xfrm>
            <a:off x="1704208" y="4422336"/>
            <a:ext cx="8652992" cy="707886"/>
          </a:xfrm>
          <a:prstGeom prst="rect">
            <a:avLst/>
          </a:prstGeom>
          <a:noFill/>
        </p:spPr>
        <p:txBody>
          <a:bodyPr wrap="square">
            <a:spAutoFit/>
          </a:bodyPr>
          <a:lstStyle/>
          <a:p>
            <a:pPr algn="ctr"/>
            <a:r>
              <a:rPr lang="en-US" sz="2000" dirty="0"/>
              <a:t>The big idea was to create an </a:t>
            </a:r>
            <a:r>
              <a:rPr lang="en-US" sz="2000" dirty="0">
                <a:solidFill>
                  <a:srgbClr val="FF0000"/>
                </a:solidFill>
              </a:rPr>
              <a:t>interpreter</a:t>
            </a:r>
            <a:r>
              <a:rPr lang="en-US" sz="2000" dirty="0"/>
              <a:t> (called the Java Virtual Machine) for this bytecode format and </a:t>
            </a:r>
            <a:r>
              <a:rPr lang="en-US" sz="2000" dirty="0">
                <a:solidFill>
                  <a:srgbClr val="FF0000"/>
                </a:solidFill>
              </a:rPr>
              <a:t>port it </a:t>
            </a:r>
            <a:r>
              <a:rPr lang="en-US" sz="2000" dirty="0"/>
              <a:t>to lots of </a:t>
            </a:r>
            <a:r>
              <a:rPr lang="en-US" sz="2000" dirty="0">
                <a:solidFill>
                  <a:srgbClr val="FF0000"/>
                </a:solidFill>
              </a:rPr>
              <a:t>different devices</a:t>
            </a:r>
            <a:r>
              <a:rPr lang="en-US" sz="2000" dirty="0"/>
              <a:t>... </a:t>
            </a:r>
          </a:p>
        </p:txBody>
      </p:sp>
      <p:sp>
        <p:nvSpPr>
          <p:cNvPr id="49" name="Speech Bubble: Rectangle with Corners Rounded 48">
            <a:extLst>
              <a:ext uri="{FF2B5EF4-FFF2-40B4-BE49-F238E27FC236}">
                <a16:creationId xmlns:a16="http://schemas.microsoft.com/office/drawing/2014/main" id="{BE81EFEC-EA45-4329-A86B-D173179E1D9D}"/>
              </a:ext>
            </a:extLst>
          </p:cNvPr>
          <p:cNvSpPr/>
          <p:nvPr/>
        </p:nvSpPr>
        <p:spPr>
          <a:xfrm>
            <a:off x="424715" y="3947451"/>
            <a:ext cx="3767448" cy="1167754"/>
          </a:xfrm>
          <a:prstGeom prst="wedgeRoundRectCallout">
            <a:avLst>
              <a:gd name="adj1" fmla="val -2364"/>
              <a:gd name="adj2" fmla="val 845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 run the same UI and logic on dozens of different devices independent of their CPU.</a:t>
            </a:r>
          </a:p>
        </p:txBody>
      </p:sp>
    </p:spTree>
    <p:extLst>
      <p:ext uri="{BB962C8B-B14F-4D97-AF65-F5344CB8AC3E}">
        <p14:creationId xmlns:p14="http://schemas.microsoft.com/office/powerpoint/2010/main" val="113907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anim calcmode="lin" valueType="num">
                                      <p:cBhvr>
                                        <p:cTn id="52" dur="1000" fill="hold"/>
                                        <p:tgtEl>
                                          <p:spTgt spid="45"/>
                                        </p:tgtEl>
                                        <p:attrNameLst>
                                          <p:attrName>ppt_x</p:attrName>
                                        </p:attrNameLst>
                                      </p:cBhvr>
                                      <p:tavLst>
                                        <p:tav tm="0">
                                          <p:val>
                                            <p:strVal val="#ppt_x"/>
                                          </p:val>
                                        </p:tav>
                                        <p:tav tm="100000">
                                          <p:val>
                                            <p:strVal val="#ppt_x"/>
                                          </p:val>
                                        </p:tav>
                                      </p:tavLst>
                                    </p:anim>
                                    <p:anim calcmode="lin" valueType="num">
                                      <p:cBhvr>
                                        <p:cTn id="53" dur="1000" fill="hold"/>
                                        <p:tgtEl>
                                          <p:spTgt spid="45"/>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1000"/>
                                        <p:tgtEl>
                                          <p:spTgt spid="47"/>
                                        </p:tgtEl>
                                      </p:cBhvr>
                                    </p:animEffect>
                                    <p:anim calcmode="lin" valueType="num">
                                      <p:cBhvr>
                                        <p:cTn id="64" dur="1000" fill="hold"/>
                                        <p:tgtEl>
                                          <p:spTgt spid="47"/>
                                        </p:tgtEl>
                                        <p:attrNameLst>
                                          <p:attrName>ppt_x</p:attrName>
                                        </p:attrNameLst>
                                      </p:cBhvr>
                                      <p:tavLst>
                                        <p:tav tm="0">
                                          <p:val>
                                            <p:strVal val="#ppt_x"/>
                                          </p:val>
                                        </p:tav>
                                        <p:tav tm="100000">
                                          <p:val>
                                            <p:strVal val="#ppt_x"/>
                                          </p:val>
                                        </p:tav>
                                      </p:tavLst>
                                    </p:anim>
                                    <p:anim calcmode="lin" valueType="num">
                                      <p:cBhvr>
                                        <p:cTn id="6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down)">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down)">
                                      <p:cBhvr>
                                        <p:cTn id="75" dur="5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2.91667E-6 1.85185E-6 L 0.32709 -0.00347 " pathEditMode="relative" rAng="0" ptsTypes="AA">
                                      <p:cBhvr>
                                        <p:cTn id="79" dur="2000" fill="hold"/>
                                        <p:tgtEl>
                                          <p:spTgt spid="49"/>
                                        </p:tgtEl>
                                        <p:attrNameLst>
                                          <p:attrName>ppt_x</p:attrName>
                                          <p:attrName>ppt_y</p:attrName>
                                        </p:attrNameLst>
                                      </p:cBhvr>
                                      <p:rCtr x="16354" y="-185"/>
                                    </p:animMotion>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3" nodeType="clickEffect">
                                  <p:stCondLst>
                                    <p:cond delay="0"/>
                                  </p:stCondLst>
                                  <p:childTnLst>
                                    <p:animMotion origin="layout" path="M 0.32709 -0.00347 L 0.61576 -0.00463 " pathEditMode="relative" rAng="0" ptsTypes="AA">
                                      <p:cBhvr>
                                        <p:cTn id="83" dur="2000" fill="hold"/>
                                        <p:tgtEl>
                                          <p:spTgt spid="49"/>
                                        </p:tgtEl>
                                        <p:attrNameLst>
                                          <p:attrName>ppt_x</p:attrName>
                                          <p:attrName>ppt_y</p:attrName>
                                        </p:attrNameLst>
                                      </p:cBhvr>
                                      <p:rCtr x="14427" y="-69"/>
                                    </p:animMotion>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49"/>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0" grpId="0" animBg="1"/>
      <p:bldP spid="14" grpId="0" animBg="1"/>
      <p:bldP spid="35" grpId="0" animBg="1"/>
      <p:bldP spid="35" grpId="1" animBg="1"/>
      <p:bldP spid="48" grpId="0" animBg="1"/>
      <p:bldP spid="48" grpId="1" animBg="1"/>
      <p:bldP spid="20" grpId="0"/>
      <p:bldP spid="49" grpId="0" animBg="1"/>
      <p:bldP spid="49" grpId="1" animBg="1"/>
      <p:bldP spid="49" grpId="2" animBg="1"/>
      <p:bldP spid="49" grpId="3"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Class-level vs instance methods/variables</a:t>
            </a:r>
          </a:p>
        </p:txBody>
      </p:sp>
    </p:spTree>
    <p:extLst>
      <p:ext uri="{BB962C8B-B14F-4D97-AF65-F5344CB8AC3E}">
        <p14:creationId xmlns:p14="http://schemas.microsoft.com/office/powerpoint/2010/main" val="23556424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Fragile base class problem</a:t>
            </a:r>
          </a:p>
        </p:txBody>
      </p:sp>
    </p:spTree>
    <p:extLst>
      <p:ext uri="{BB962C8B-B14F-4D97-AF65-F5344CB8AC3E}">
        <p14:creationId xmlns:p14="http://schemas.microsoft.com/office/powerpoint/2010/main" val="12478564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Diamond pattern</a:t>
            </a:r>
          </a:p>
        </p:txBody>
      </p:sp>
    </p:spTree>
    <p:extLst>
      <p:ext uri="{BB962C8B-B14F-4D97-AF65-F5344CB8AC3E}">
        <p14:creationId xmlns:p14="http://schemas.microsoft.com/office/powerpoint/2010/main" val="39199616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9EC7-7D5F-459C-968C-FD1BC9951AD8}"/>
              </a:ext>
            </a:extLst>
          </p:cNvPr>
          <p:cNvSpPr>
            <a:spLocks noGrp="1"/>
          </p:cNvSpPr>
          <p:nvPr>
            <p:ph type="title"/>
          </p:nvPr>
        </p:nvSpPr>
        <p:spPr/>
        <p:txBody>
          <a:bodyPr/>
          <a:lstStyle/>
          <a:p>
            <a:r>
              <a:rPr lang="en-US" dirty="0"/>
              <a:t>TODO :</a:t>
            </a:r>
            <a:r>
              <a:rPr lang="en-US" dirty="0" err="1"/>
              <a:t>Commong</a:t>
            </a:r>
            <a:r>
              <a:rPr lang="en-US" dirty="0"/>
              <a:t> OOP design patterns</a:t>
            </a:r>
          </a:p>
        </p:txBody>
      </p:sp>
      <p:pic>
        <p:nvPicPr>
          <p:cNvPr id="6" name="Picture 5">
            <a:extLst>
              <a:ext uri="{FF2B5EF4-FFF2-40B4-BE49-F238E27FC236}">
                <a16:creationId xmlns:a16="http://schemas.microsoft.com/office/drawing/2014/main" id="{DCD72EAC-419E-4864-978E-9D1043F9C517}"/>
              </a:ext>
            </a:extLst>
          </p:cNvPr>
          <p:cNvPicPr>
            <a:picLocks noChangeAspect="1"/>
          </p:cNvPicPr>
          <p:nvPr/>
        </p:nvPicPr>
        <p:blipFill>
          <a:blip r:embed="rId2"/>
          <a:stretch>
            <a:fillRect/>
          </a:stretch>
        </p:blipFill>
        <p:spPr>
          <a:xfrm>
            <a:off x="152400" y="2124075"/>
            <a:ext cx="11887200" cy="2609850"/>
          </a:xfrm>
          <a:prstGeom prst="rect">
            <a:avLst/>
          </a:prstGeom>
        </p:spPr>
      </p:pic>
    </p:spTree>
    <p:extLst>
      <p:ext uri="{BB962C8B-B14F-4D97-AF65-F5344CB8AC3E}">
        <p14:creationId xmlns:p14="http://schemas.microsoft.com/office/powerpoint/2010/main" val="1392986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TODO: Types of Inheritance</a:t>
            </a:r>
          </a:p>
        </p:txBody>
      </p:sp>
      <p:sp>
        <p:nvSpPr>
          <p:cNvPr id="4" name="TextBox 3">
            <a:extLst>
              <a:ext uri="{FF2B5EF4-FFF2-40B4-BE49-F238E27FC236}">
                <a16:creationId xmlns:a16="http://schemas.microsoft.com/office/drawing/2014/main" id="{EB01CFA9-C683-422E-85B2-A36E66E02A54}"/>
              </a:ext>
            </a:extLst>
          </p:cNvPr>
          <p:cNvSpPr txBox="1"/>
          <p:nvPr/>
        </p:nvSpPr>
        <p:spPr>
          <a:xfrm>
            <a:off x="3048000" y="1267242"/>
            <a:ext cx="6096000" cy="4247317"/>
          </a:xfrm>
          <a:prstGeom prst="rect">
            <a:avLst/>
          </a:prstGeom>
          <a:noFill/>
        </p:spPr>
        <p:txBody>
          <a:bodyPr wrap="square">
            <a:spAutoFit/>
          </a:bodyPr>
          <a:lstStyle/>
          <a:p>
            <a:r>
              <a:rPr lang="en-US" dirty="0"/>
              <a:t>Forms of inheritance</a:t>
            </a:r>
          </a:p>
          <a:p>
            <a:r>
              <a:rPr lang="en-US" dirty="0"/>
              <a:t>Single inheritance</a:t>
            </a:r>
          </a:p>
          <a:p>
            <a:r>
              <a:rPr lang="en-US" dirty="0"/>
              <a:t>When a subclass inherits only from one base class</a:t>
            </a:r>
          </a:p>
          <a:p>
            <a:r>
              <a:rPr lang="en-US" dirty="0"/>
              <a:t>Multiple inheritance</a:t>
            </a:r>
          </a:p>
          <a:p>
            <a:r>
              <a:rPr lang="en-US" dirty="0"/>
              <a:t>When a subclass inherits from multiple base classes.</a:t>
            </a:r>
          </a:p>
          <a:p>
            <a:r>
              <a:rPr lang="en-US" dirty="0"/>
              <a:t>Hierarchical inheritance</a:t>
            </a:r>
          </a:p>
          <a:p>
            <a:r>
              <a:rPr lang="en-US" dirty="0"/>
              <a:t>When many subclasses inherit from a single base class</a:t>
            </a:r>
          </a:p>
          <a:p>
            <a:r>
              <a:rPr lang="en-US" dirty="0"/>
              <a:t>Multilevel inheritance</a:t>
            </a:r>
          </a:p>
          <a:p>
            <a:r>
              <a:rPr lang="en-US" dirty="0"/>
              <a:t>When a subclass inherits from a class that itself inherits from another class. The transitive nature of inheritance is reflected by this form of inheritance.</a:t>
            </a:r>
          </a:p>
          <a:p>
            <a:r>
              <a:rPr lang="en-US" dirty="0"/>
              <a:t>Hybrid inheritance</a:t>
            </a:r>
          </a:p>
          <a:p>
            <a:r>
              <a:rPr lang="en-US" dirty="0"/>
              <a:t>A combination of two or more forms of inheritance; for example, when a subclass inherits from multiple base classes and all of its base classes inherit from a single base class</a:t>
            </a:r>
          </a:p>
        </p:txBody>
      </p:sp>
    </p:spTree>
    <p:extLst>
      <p:ext uri="{BB962C8B-B14F-4D97-AF65-F5344CB8AC3E}">
        <p14:creationId xmlns:p14="http://schemas.microsoft.com/office/powerpoint/2010/main" val="20159089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Let's do some Deep Dives</a:t>
            </a:r>
          </a:p>
        </p:txBody>
      </p:sp>
      <p:sp>
        <p:nvSpPr>
          <p:cNvPr id="13" name="TextBox 12">
            <a:extLst>
              <a:ext uri="{FF2B5EF4-FFF2-40B4-BE49-F238E27FC236}">
                <a16:creationId xmlns:a16="http://schemas.microsoft.com/office/drawing/2014/main" id="{6FEBCFAA-6BAE-4309-9D22-561A11CAC7B6}"/>
              </a:ext>
            </a:extLst>
          </p:cNvPr>
          <p:cNvSpPr txBox="1"/>
          <p:nvPr/>
        </p:nvSpPr>
        <p:spPr>
          <a:xfrm>
            <a:off x="1284318" y="1416170"/>
            <a:ext cx="9934842" cy="892552"/>
          </a:xfrm>
          <a:prstGeom prst="rect">
            <a:avLst/>
          </a:prstGeom>
          <a:noFill/>
        </p:spPr>
        <p:txBody>
          <a:bodyPr wrap="square">
            <a:spAutoFit/>
          </a:bodyPr>
          <a:lstStyle/>
          <a:p>
            <a:pPr algn="ctr"/>
            <a:r>
              <a:rPr lang="en-US" sz="2800" dirty="0">
                <a:solidFill>
                  <a:srgbClr val="00B0F0"/>
                </a:solidFill>
              </a:rPr>
              <a:t>Parameters</a:t>
            </a:r>
          </a:p>
          <a:p>
            <a:pPr algn="ctr"/>
            <a:r>
              <a:rPr lang="en-US" sz="2400" dirty="0"/>
              <a:t>We'll understand how functions pass arguments and receive parameters</a:t>
            </a: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9785394" y="196614"/>
            <a:ext cx="2064483" cy="1544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3AE420FA-34A3-4940-B29F-FC650182034D}"/>
              </a:ext>
            </a:extLst>
          </p:cNvPr>
          <p:cNvSpPr txBox="1"/>
          <p:nvPr/>
        </p:nvSpPr>
        <p:spPr>
          <a:xfrm>
            <a:off x="1284318" y="3467396"/>
            <a:ext cx="9934842" cy="892552"/>
          </a:xfrm>
          <a:prstGeom prst="rect">
            <a:avLst/>
          </a:prstGeom>
          <a:noFill/>
        </p:spPr>
        <p:txBody>
          <a:bodyPr wrap="square">
            <a:spAutoFit/>
          </a:bodyPr>
          <a:lstStyle/>
          <a:p>
            <a:pPr algn="ctr"/>
            <a:r>
              <a:rPr lang="en-US" sz="2800" dirty="0">
                <a:solidFill>
                  <a:srgbClr val="00B0F0"/>
                </a:solidFill>
              </a:rPr>
              <a:t>Error Handling</a:t>
            </a:r>
          </a:p>
          <a:p>
            <a:pPr algn="ctr"/>
            <a:r>
              <a:rPr lang="en-US" sz="2400" dirty="0"/>
              <a:t>We'll learn how languages communicate errors across functions</a:t>
            </a:r>
          </a:p>
        </p:txBody>
      </p:sp>
      <p:sp>
        <p:nvSpPr>
          <p:cNvPr id="10" name="TextBox 9">
            <a:extLst>
              <a:ext uri="{FF2B5EF4-FFF2-40B4-BE49-F238E27FC236}">
                <a16:creationId xmlns:a16="http://schemas.microsoft.com/office/drawing/2014/main" id="{EA45A4BD-0352-4428-B31C-FCF0BCD364FF}"/>
              </a:ext>
            </a:extLst>
          </p:cNvPr>
          <p:cNvSpPr txBox="1"/>
          <p:nvPr/>
        </p:nvSpPr>
        <p:spPr>
          <a:xfrm>
            <a:off x="475963" y="5518620"/>
            <a:ext cx="11551552" cy="892552"/>
          </a:xfrm>
          <a:prstGeom prst="rect">
            <a:avLst/>
          </a:prstGeom>
          <a:noFill/>
        </p:spPr>
        <p:txBody>
          <a:bodyPr wrap="square">
            <a:spAutoFit/>
          </a:bodyPr>
          <a:lstStyle/>
          <a:p>
            <a:pPr algn="ctr"/>
            <a:r>
              <a:rPr lang="en-US" sz="2800" dirty="0">
                <a:solidFill>
                  <a:srgbClr val="00B0F0"/>
                </a:solidFill>
              </a:rPr>
              <a:t>Polymorphism</a:t>
            </a:r>
          </a:p>
          <a:p>
            <a:pPr algn="ctr"/>
            <a:r>
              <a:rPr lang="en-US" sz="2400" dirty="0"/>
              <a:t>We'll learn how to design functions to operate on a variety of different types of inputs</a:t>
            </a:r>
          </a:p>
        </p:txBody>
      </p:sp>
      <p:sp>
        <p:nvSpPr>
          <p:cNvPr id="12" name="TextBox 11">
            <a:extLst>
              <a:ext uri="{FF2B5EF4-FFF2-40B4-BE49-F238E27FC236}">
                <a16:creationId xmlns:a16="http://schemas.microsoft.com/office/drawing/2014/main" id="{F25CC279-5882-4E0D-9A38-DD7721CE9A00}"/>
              </a:ext>
            </a:extLst>
          </p:cNvPr>
          <p:cNvSpPr txBox="1"/>
          <p:nvPr/>
        </p:nvSpPr>
        <p:spPr>
          <a:xfrm>
            <a:off x="475963" y="4493008"/>
            <a:ext cx="11551552" cy="892552"/>
          </a:xfrm>
          <a:prstGeom prst="rect">
            <a:avLst/>
          </a:prstGeom>
          <a:noFill/>
        </p:spPr>
        <p:txBody>
          <a:bodyPr wrap="square">
            <a:spAutoFit/>
          </a:bodyPr>
          <a:lstStyle/>
          <a:p>
            <a:pPr algn="ctr"/>
            <a:r>
              <a:rPr lang="en-US" sz="2800" dirty="0">
                <a:solidFill>
                  <a:srgbClr val="00B0F0"/>
                </a:solidFill>
              </a:rPr>
              <a:t>First Class Functions</a:t>
            </a:r>
          </a:p>
          <a:p>
            <a:pPr algn="ctr"/>
            <a:r>
              <a:rPr lang="en-US" sz="2400" dirty="0"/>
              <a:t>We'll learn how functions can be passed as arguments, returned and stored in variables</a:t>
            </a:r>
          </a:p>
        </p:txBody>
      </p:sp>
      <p:sp>
        <p:nvSpPr>
          <p:cNvPr id="14" name="TextBox 13">
            <a:extLst>
              <a:ext uri="{FF2B5EF4-FFF2-40B4-BE49-F238E27FC236}">
                <a16:creationId xmlns:a16="http://schemas.microsoft.com/office/drawing/2014/main" id="{85C3F28C-54E3-4578-B196-E01CF67D0376}"/>
              </a:ext>
            </a:extLst>
          </p:cNvPr>
          <p:cNvSpPr txBox="1"/>
          <p:nvPr/>
        </p:nvSpPr>
        <p:spPr>
          <a:xfrm>
            <a:off x="1352742" y="2441783"/>
            <a:ext cx="9934842" cy="892552"/>
          </a:xfrm>
          <a:prstGeom prst="rect">
            <a:avLst/>
          </a:prstGeom>
          <a:noFill/>
        </p:spPr>
        <p:txBody>
          <a:bodyPr wrap="square">
            <a:spAutoFit/>
          </a:bodyPr>
          <a:lstStyle/>
          <a:p>
            <a:pPr algn="ctr"/>
            <a:r>
              <a:rPr lang="en-US" sz="2800" dirty="0">
                <a:solidFill>
                  <a:srgbClr val="00B0F0"/>
                </a:solidFill>
              </a:rPr>
              <a:t>Returning Value(s)</a:t>
            </a:r>
          </a:p>
          <a:p>
            <a:pPr algn="ctr"/>
            <a:r>
              <a:rPr lang="en-US" sz="2400" dirty="0"/>
              <a:t>We'll learn how languages return value(s) from functions</a:t>
            </a:r>
          </a:p>
        </p:txBody>
      </p:sp>
    </p:spTree>
    <p:extLst>
      <p:ext uri="{BB962C8B-B14F-4D97-AF65-F5344CB8AC3E}">
        <p14:creationId xmlns:p14="http://schemas.microsoft.com/office/powerpoint/2010/main" val="304303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0" grpId="0"/>
      <p:bldP spid="12" grpId="0"/>
      <p:bldP spid="1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ADT vs Objects</a:t>
            </a:r>
          </a:p>
        </p:txBody>
      </p:sp>
      <p:sp>
        <p:nvSpPr>
          <p:cNvPr id="9" name="TextBox 8">
            <a:extLst>
              <a:ext uri="{FF2B5EF4-FFF2-40B4-BE49-F238E27FC236}">
                <a16:creationId xmlns:a16="http://schemas.microsoft.com/office/drawing/2014/main" id="{D92C6C4F-BAF3-4ACE-A630-6EE6DF9785C9}"/>
              </a:ext>
            </a:extLst>
          </p:cNvPr>
          <p:cNvSpPr txBox="1"/>
          <p:nvPr/>
        </p:nvSpPr>
        <p:spPr>
          <a:xfrm>
            <a:off x="1080952" y="1063674"/>
            <a:ext cx="7648302" cy="646331"/>
          </a:xfrm>
          <a:prstGeom prst="rect">
            <a:avLst/>
          </a:prstGeom>
          <a:noFill/>
        </p:spPr>
        <p:txBody>
          <a:bodyPr wrap="square">
            <a:spAutoFit/>
          </a:bodyPr>
          <a:lstStyle/>
          <a:p>
            <a:r>
              <a:rPr lang="en-US" dirty="0"/>
              <a:t>While objects and ADTs are fundamentally different,</a:t>
            </a:r>
          </a:p>
          <a:p>
            <a:r>
              <a:rPr lang="en-US" dirty="0"/>
              <a:t>they are both forms of data abstraction.</a:t>
            </a:r>
          </a:p>
        </p:txBody>
      </p:sp>
      <p:sp>
        <p:nvSpPr>
          <p:cNvPr id="12" name="TextBox 11">
            <a:extLst>
              <a:ext uri="{FF2B5EF4-FFF2-40B4-BE49-F238E27FC236}">
                <a16:creationId xmlns:a16="http://schemas.microsoft.com/office/drawing/2014/main" id="{7C7E6945-8644-4F3C-BE03-2EAC80F3BD96}"/>
              </a:ext>
            </a:extLst>
          </p:cNvPr>
          <p:cNvSpPr txBox="1"/>
          <p:nvPr/>
        </p:nvSpPr>
        <p:spPr>
          <a:xfrm>
            <a:off x="819695" y="3513121"/>
            <a:ext cx="3621677" cy="577081"/>
          </a:xfrm>
          <a:prstGeom prst="rect">
            <a:avLst/>
          </a:prstGeom>
          <a:noFill/>
        </p:spPr>
        <p:txBody>
          <a:bodyPr wrap="square">
            <a:spAutoFit/>
          </a:bodyPr>
          <a:lstStyle/>
          <a:p>
            <a:r>
              <a:rPr lang="en-US" sz="1050" dirty="0"/>
              <a:t>An abstract data type (ADT) has a public name, a hidden</a:t>
            </a:r>
          </a:p>
          <a:p>
            <a:r>
              <a:rPr lang="en-US" sz="1050" dirty="0"/>
              <a:t>representation, and operations to create, combine, and observe values of the abstraction. </a:t>
            </a:r>
          </a:p>
        </p:txBody>
      </p:sp>
      <p:sp>
        <p:nvSpPr>
          <p:cNvPr id="15" name="TextBox 14">
            <a:extLst>
              <a:ext uri="{FF2B5EF4-FFF2-40B4-BE49-F238E27FC236}">
                <a16:creationId xmlns:a16="http://schemas.microsoft.com/office/drawing/2014/main" id="{08DD2609-092D-49FF-B5B7-5B3ECDEFFF12}"/>
              </a:ext>
            </a:extLst>
          </p:cNvPr>
          <p:cNvSpPr txBox="1"/>
          <p:nvPr/>
        </p:nvSpPr>
        <p:spPr>
          <a:xfrm>
            <a:off x="867592" y="2936855"/>
            <a:ext cx="3621677" cy="577081"/>
          </a:xfrm>
          <a:prstGeom prst="rect">
            <a:avLst/>
          </a:prstGeom>
          <a:noFill/>
        </p:spPr>
        <p:txBody>
          <a:bodyPr wrap="square">
            <a:spAutoFit/>
          </a:bodyPr>
          <a:lstStyle/>
          <a:p>
            <a:r>
              <a:rPr lang="en-US" sz="1050" dirty="0"/>
              <a:t>An abstract data type is a structure that implements a new</a:t>
            </a:r>
          </a:p>
          <a:p>
            <a:r>
              <a:rPr lang="en-US" sz="1050" dirty="0"/>
              <a:t>type by hiding the representation of the type and supplying</a:t>
            </a:r>
          </a:p>
          <a:p>
            <a:r>
              <a:rPr lang="en-US" sz="1050" dirty="0"/>
              <a:t>operations to manipulate its values. </a:t>
            </a:r>
          </a:p>
        </p:txBody>
      </p:sp>
      <p:sp>
        <p:nvSpPr>
          <p:cNvPr id="17" name="TextBox 16">
            <a:extLst>
              <a:ext uri="{FF2B5EF4-FFF2-40B4-BE49-F238E27FC236}">
                <a16:creationId xmlns:a16="http://schemas.microsoft.com/office/drawing/2014/main" id="{1289FEE2-62DD-4E0D-B3DC-AD94B4F360E7}"/>
              </a:ext>
            </a:extLst>
          </p:cNvPr>
          <p:cNvSpPr txBox="1"/>
          <p:nvPr/>
        </p:nvSpPr>
        <p:spPr>
          <a:xfrm>
            <a:off x="6140632" y="2422212"/>
            <a:ext cx="7648302" cy="646331"/>
          </a:xfrm>
          <a:prstGeom prst="rect">
            <a:avLst/>
          </a:prstGeom>
          <a:noFill/>
        </p:spPr>
        <p:txBody>
          <a:bodyPr wrap="square">
            <a:spAutoFit/>
          </a:bodyPr>
          <a:lstStyle/>
          <a:p>
            <a:r>
              <a:rPr lang="en-US" dirty="0"/>
              <a:t>An object is a value exporting a procedural interface to data</a:t>
            </a:r>
          </a:p>
          <a:p>
            <a:r>
              <a:rPr lang="en-US" dirty="0"/>
              <a:t>or behavior. </a:t>
            </a:r>
          </a:p>
        </p:txBody>
      </p:sp>
      <p:sp>
        <p:nvSpPr>
          <p:cNvPr id="19" name="TextBox 18">
            <a:extLst>
              <a:ext uri="{FF2B5EF4-FFF2-40B4-BE49-F238E27FC236}">
                <a16:creationId xmlns:a16="http://schemas.microsoft.com/office/drawing/2014/main" id="{2FAD7553-8334-49A9-A5E0-F0DDC279B670}"/>
              </a:ext>
            </a:extLst>
          </p:cNvPr>
          <p:cNvSpPr txBox="1"/>
          <p:nvPr/>
        </p:nvSpPr>
        <p:spPr>
          <a:xfrm>
            <a:off x="5490754" y="3155330"/>
            <a:ext cx="7648302" cy="646331"/>
          </a:xfrm>
          <a:prstGeom prst="rect">
            <a:avLst/>
          </a:prstGeom>
          <a:noFill/>
        </p:spPr>
        <p:txBody>
          <a:bodyPr wrap="square">
            <a:spAutoFit/>
          </a:bodyPr>
          <a:lstStyle/>
          <a:p>
            <a:r>
              <a:rPr lang="en-US" dirty="0"/>
              <a:t>Objects use procedural abstraction for information hiding, not type abstraction. </a:t>
            </a:r>
          </a:p>
        </p:txBody>
      </p:sp>
      <p:sp>
        <p:nvSpPr>
          <p:cNvPr id="21" name="TextBox 20">
            <a:extLst>
              <a:ext uri="{FF2B5EF4-FFF2-40B4-BE49-F238E27FC236}">
                <a16:creationId xmlns:a16="http://schemas.microsoft.com/office/drawing/2014/main" id="{B9A23397-137B-401E-8860-14733207F6B4}"/>
              </a:ext>
            </a:extLst>
          </p:cNvPr>
          <p:cNvSpPr txBox="1"/>
          <p:nvPr/>
        </p:nvSpPr>
        <p:spPr>
          <a:xfrm>
            <a:off x="2870563" y="5956647"/>
            <a:ext cx="7648302" cy="646331"/>
          </a:xfrm>
          <a:prstGeom prst="rect">
            <a:avLst/>
          </a:prstGeom>
          <a:noFill/>
        </p:spPr>
        <p:txBody>
          <a:bodyPr wrap="square">
            <a:spAutoFit/>
          </a:bodyPr>
          <a:lstStyle/>
          <a:p>
            <a:r>
              <a:rPr lang="en-US" dirty="0"/>
              <a:t>An object can only access other objects through their</a:t>
            </a:r>
          </a:p>
          <a:p>
            <a:r>
              <a:rPr lang="en-US" dirty="0"/>
              <a:t>public interfaces.</a:t>
            </a:r>
          </a:p>
        </p:txBody>
      </p:sp>
      <p:sp>
        <p:nvSpPr>
          <p:cNvPr id="23" name="TextBox 22">
            <a:extLst>
              <a:ext uri="{FF2B5EF4-FFF2-40B4-BE49-F238E27FC236}">
                <a16:creationId xmlns:a16="http://schemas.microsoft.com/office/drawing/2014/main" id="{427BCF1D-A995-4A89-8D88-4B57FD7E4C67}"/>
              </a:ext>
            </a:extLst>
          </p:cNvPr>
          <p:cNvSpPr txBox="1"/>
          <p:nvPr/>
        </p:nvSpPr>
        <p:spPr>
          <a:xfrm>
            <a:off x="5313317" y="5000786"/>
            <a:ext cx="7648302" cy="923330"/>
          </a:xfrm>
          <a:prstGeom prst="rect">
            <a:avLst/>
          </a:prstGeom>
          <a:noFill/>
        </p:spPr>
        <p:txBody>
          <a:bodyPr wrap="square">
            <a:spAutoFit/>
          </a:bodyPr>
          <a:lstStyle/>
          <a:p>
            <a:r>
              <a:rPr lang="en-US" dirty="0"/>
              <a:t>With an object, you are never</a:t>
            </a:r>
          </a:p>
          <a:p>
            <a:r>
              <a:rPr lang="en-US" dirty="0"/>
              <a:t>quite certain what it is going to do: What method is being</a:t>
            </a:r>
          </a:p>
          <a:p>
            <a:r>
              <a:rPr lang="en-US" dirty="0"/>
              <a:t>called? What kind of object is it really?</a:t>
            </a:r>
          </a:p>
        </p:txBody>
      </p:sp>
      <p:sp>
        <p:nvSpPr>
          <p:cNvPr id="24" name="TextBox 23">
            <a:extLst>
              <a:ext uri="{FF2B5EF4-FFF2-40B4-BE49-F238E27FC236}">
                <a16:creationId xmlns:a16="http://schemas.microsoft.com/office/drawing/2014/main" id="{83303067-E6F5-4358-97BC-35E24034186E}"/>
              </a:ext>
            </a:extLst>
          </p:cNvPr>
          <p:cNvSpPr txBox="1"/>
          <p:nvPr/>
        </p:nvSpPr>
        <p:spPr>
          <a:xfrm>
            <a:off x="5626826" y="4029216"/>
            <a:ext cx="7648302" cy="646331"/>
          </a:xfrm>
          <a:prstGeom prst="rect">
            <a:avLst/>
          </a:prstGeom>
          <a:noFill/>
        </p:spPr>
        <p:txBody>
          <a:bodyPr wrap="square">
            <a:spAutoFit/>
          </a:bodyPr>
          <a:lstStyle/>
          <a:p>
            <a:r>
              <a:rPr lang="en-US" dirty="0"/>
              <a:t>They can be understood as closures, first-class modules, records of functions, or processes.</a:t>
            </a:r>
          </a:p>
        </p:txBody>
      </p:sp>
      <p:sp>
        <p:nvSpPr>
          <p:cNvPr id="26" name="TextBox 25">
            <a:extLst>
              <a:ext uri="{FF2B5EF4-FFF2-40B4-BE49-F238E27FC236}">
                <a16:creationId xmlns:a16="http://schemas.microsoft.com/office/drawing/2014/main" id="{F99501DA-C978-46A0-9124-DDBC12BB4859}"/>
              </a:ext>
            </a:extLst>
          </p:cNvPr>
          <p:cNvSpPr txBox="1"/>
          <p:nvPr/>
        </p:nvSpPr>
        <p:spPr>
          <a:xfrm>
            <a:off x="5269775" y="6298158"/>
            <a:ext cx="7648302" cy="923330"/>
          </a:xfrm>
          <a:prstGeom prst="rect">
            <a:avLst/>
          </a:prstGeom>
          <a:noFill/>
        </p:spPr>
        <p:txBody>
          <a:bodyPr wrap="square">
            <a:spAutoFit/>
          </a:bodyPr>
          <a:lstStyle/>
          <a:p>
            <a:r>
              <a:rPr lang="en-US" dirty="0"/>
              <a:t>In a pure object-oriented</a:t>
            </a:r>
          </a:p>
          <a:p>
            <a:r>
              <a:rPr lang="en-US" dirty="0"/>
              <a:t>style, classes are only used to construct objects, and interfaces are used for types.</a:t>
            </a:r>
          </a:p>
        </p:txBody>
      </p:sp>
      <p:sp>
        <p:nvSpPr>
          <p:cNvPr id="28" name="TextBox 27">
            <a:extLst>
              <a:ext uri="{FF2B5EF4-FFF2-40B4-BE49-F238E27FC236}">
                <a16:creationId xmlns:a16="http://schemas.microsoft.com/office/drawing/2014/main" id="{ECA5427C-3886-4DFE-AC45-F0D2CEA3CAD8}"/>
              </a:ext>
            </a:extLst>
          </p:cNvPr>
          <p:cNvSpPr txBox="1"/>
          <p:nvPr/>
        </p:nvSpPr>
        <p:spPr>
          <a:xfrm>
            <a:off x="316775" y="5312418"/>
            <a:ext cx="4525190" cy="1200329"/>
          </a:xfrm>
          <a:prstGeom prst="rect">
            <a:avLst/>
          </a:prstGeom>
          <a:noFill/>
        </p:spPr>
        <p:txBody>
          <a:bodyPr wrap="square">
            <a:spAutoFit/>
          </a:bodyPr>
          <a:lstStyle/>
          <a:p>
            <a:r>
              <a:rPr lang="en-US" dirty="0"/>
              <a:t>When classes are used as types, the</a:t>
            </a:r>
          </a:p>
          <a:p>
            <a:r>
              <a:rPr lang="en-US" dirty="0"/>
              <a:t>programmer is implicitly choosing to use a form of abstract</a:t>
            </a:r>
          </a:p>
          <a:p>
            <a:r>
              <a:rPr lang="en-US" dirty="0"/>
              <a:t>data type</a:t>
            </a:r>
          </a:p>
        </p:txBody>
      </p:sp>
      <p:sp>
        <p:nvSpPr>
          <p:cNvPr id="30" name="TextBox 29">
            <a:extLst>
              <a:ext uri="{FF2B5EF4-FFF2-40B4-BE49-F238E27FC236}">
                <a16:creationId xmlns:a16="http://schemas.microsoft.com/office/drawing/2014/main" id="{84B6E213-C4B6-4BC7-9FAB-E8F1805A377B}"/>
              </a:ext>
            </a:extLst>
          </p:cNvPr>
          <p:cNvSpPr txBox="1"/>
          <p:nvPr/>
        </p:nvSpPr>
        <p:spPr>
          <a:xfrm>
            <a:off x="6967947" y="944400"/>
            <a:ext cx="7648302" cy="1200329"/>
          </a:xfrm>
          <a:prstGeom prst="rect">
            <a:avLst/>
          </a:prstGeom>
          <a:noFill/>
        </p:spPr>
        <p:txBody>
          <a:bodyPr wrap="square">
            <a:spAutoFit/>
          </a:bodyPr>
          <a:lstStyle/>
          <a:p>
            <a:r>
              <a:rPr lang="en-US" dirty="0"/>
              <a:t>two instances of the same Abstract Data Type can inspect each other's representation, whereas two Objects, even if they are instances of the same type, cannot. He calls this </a:t>
            </a:r>
            <a:r>
              <a:rPr lang="en-US" dirty="0" err="1"/>
              <a:t>Autognosis</a:t>
            </a:r>
            <a:r>
              <a:rPr lang="en-US" dirty="0"/>
              <a:t> (Self-Knowledge, meaning an object only knows itself)</a:t>
            </a:r>
          </a:p>
        </p:txBody>
      </p:sp>
      <p:sp>
        <p:nvSpPr>
          <p:cNvPr id="32" name="TextBox 31">
            <a:extLst>
              <a:ext uri="{FF2B5EF4-FFF2-40B4-BE49-F238E27FC236}">
                <a16:creationId xmlns:a16="http://schemas.microsoft.com/office/drawing/2014/main" id="{6E37BB54-0096-4D20-9719-DBFAA7E3DF67}"/>
              </a:ext>
            </a:extLst>
          </p:cNvPr>
          <p:cNvSpPr txBox="1"/>
          <p:nvPr/>
        </p:nvSpPr>
        <p:spPr>
          <a:xfrm>
            <a:off x="541151" y="4206008"/>
            <a:ext cx="4649158" cy="1200329"/>
          </a:xfrm>
          <a:prstGeom prst="rect">
            <a:avLst/>
          </a:prstGeom>
          <a:noFill/>
        </p:spPr>
        <p:txBody>
          <a:bodyPr wrap="square">
            <a:spAutoFit/>
          </a:bodyPr>
          <a:lstStyle/>
          <a:p>
            <a:r>
              <a:rPr lang="en-US"/>
              <a:t>ADTs usually have a unique implementation in a program. When one's language has modules, it's possible to have multiple implementations of an ADT, but they can't usually interoperate.</a:t>
            </a:r>
            <a:endParaRPr lang="en-US" dirty="0"/>
          </a:p>
        </p:txBody>
      </p:sp>
      <p:sp>
        <p:nvSpPr>
          <p:cNvPr id="34" name="TextBox 33">
            <a:extLst>
              <a:ext uri="{FF2B5EF4-FFF2-40B4-BE49-F238E27FC236}">
                <a16:creationId xmlns:a16="http://schemas.microsoft.com/office/drawing/2014/main" id="{4E62BDC3-89F3-4430-933F-6B24606CAE89}"/>
              </a:ext>
            </a:extLst>
          </p:cNvPr>
          <p:cNvSpPr txBox="1"/>
          <p:nvPr/>
        </p:nvSpPr>
        <p:spPr>
          <a:xfrm>
            <a:off x="6694714" y="142410"/>
            <a:ext cx="7648302" cy="923330"/>
          </a:xfrm>
          <a:prstGeom prst="rect">
            <a:avLst/>
          </a:prstGeom>
          <a:noFill/>
        </p:spPr>
        <p:txBody>
          <a:bodyPr wrap="square">
            <a:spAutoFit/>
          </a:bodyPr>
          <a:lstStyle/>
          <a:p>
            <a:r>
              <a:rPr lang="en-US" dirty="0"/>
              <a:t>Not everything is an object. Objects implement something which some people call procedural data abstraction. Abstract data types implement a different form of abstraction.</a:t>
            </a:r>
          </a:p>
        </p:txBody>
      </p:sp>
    </p:spTree>
    <p:extLst>
      <p:ext uri="{BB962C8B-B14F-4D97-AF65-F5344CB8AC3E}">
        <p14:creationId xmlns:p14="http://schemas.microsoft.com/office/powerpoint/2010/main" val="12175181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ADT vs Objects</a:t>
            </a:r>
          </a:p>
        </p:txBody>
      </p:sp>
      <p:sp>
        <p:nvSpPr>
          <p:cNvPr id="20" name="TextBox 19">
            <a:extLst>
              <a:ext uri="{FF2B5EF4-FFF2-40B4-BE49-F238E27FC236}">
                <a16:creationId xmlns:a16="http://schemas.microsoft.com/office/drawing/2014/main" id="{E8B1B7EF-10E3-4624-B59D-7F47FA432FCB}"/>
              </a:ext>
            </a:extLst>
          </p:cNvPr>
          <p:cNvSpPr txBox="1"/>
          <p:nvPr/>
        </p:nvSpPr>
        <p:spPr>
          <a:xfrm>
            <a:off x="3824152" y="3349509"/>
            <a:ext cx="7648302" cy="2031325"/>
          </a:xfrm>
          <a:prstGeom prst="rect">
            <a:avLst/>
          </a:prstGeom>
          <a:noFill/>
        </p:spPr>
        <p:txBody>
          <a:bodyPr wrap="square">
            <a:spAutoFit/>
          </a:bodyPr>
          <a:lstStyle/>
          <a:p>
            <a:r>
              <a:rPr lang="en-US" dirty="0"/>
              <a:t>A method on the Foo class can only access the internal structure of Foo; any interaction with another object must be done through that other object’s interface. Functions which do not exist as methods on a class cannot access the internals of any object, and can only interact with objects through those object’s published interface. Language features which allow you to break an object’s encapsulation, such as using </a:t>
            </a:r>
            <a:r>
              <a:rPr lang="en-US" dirty="0" err="1"/>
              <a:t>instanceof</a:t>
            </a:r>
            <a:r>
              <a:rPr lang="en-US" dirty="0"/>
              <a:t> to figure out what concrete type of object is providing the interface being used, are completely disallowed.</a:t>
            </a:r>
          </a:p>
        </p:txBody>
      </p:sp>
      <p:sp>
        <p:nvSpPr>
          <p:cNvPr id="22" name="TextBox 21">
            <a:extLst>
              <a:ext uri="{FF2B5EF4-FFF2-40B4-BE49-F238E27FC236}">
                <a16:creationId xmlns:a16="http://schemas.microsoft.com/office/drawing/2014/main" id="{1EA8B8DF-3406-45A9-A28B-82BE7BBCD92E}"/>
              </a:ext>
            </a:extLst>
          </p:cNvPr>
          <p:cNvSpPr txBox="1"/>
          <p:nvPr/>
        </p:nvSpPr>
        <p:spPr>
          <a:xfrm>
            <a:off x="4015741" y="1384050"/>
            <a:ext cx="7648302" cy="1477328"/>
          </a:xfrm>
          <a:prstGeom prst="rect">
            <a:avLst/>
          </a:prstGeom>
          <a:noFill/>
        </p:spPr>
        <p:txBody>
          <a:bodyPr wrap="square">
            <a:spAutoFit/>
          </a:bodyPr>
          <a:lstStyle/>
          <a:p>
            <a:r>
              <a:rPr lang="en-US" dirty="0"/>
              <a:t>An abstract data type is a model for data consisting of values and operations, whose concrete structure is hidden. For example, a Set abstract data type is defined as having operations like add, remove, and has. Each of these operations mutates or returns a Set value, but the means by which they do so, or by which a Set is represented, is hidden from consumers of the Set type. </a:t>
            </a:r>
          </a:p>
        </p:txBody>
      </p:sp>
    </p:spTree>
    <p:extLst>
      <p:ext uri="{BB962C8B-B14F-4D97-AF65-F5344CB8AC3E}">
        <p14:creationId xmlns:p14="http://schemas.microsoft.com/office/powerpoint/2010/main" val="29878503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281BD-0E96-476E-8A40-8483C1082FEE}"/>
              </a:ext>
            </a:extLst>
          </p:cNvPr>
          <p:cNvSpPr txBox="1"/>
          <p:nvPr/>
        </p:nvSpPr>
        <p:spPr>
          <a:xfrm>
            <a:off x="3104605" y="874115"/>
            <a:ext cx="6096000" cy="8217634"/>
          </a:xfrm>
          <a:prstGeom prst="rect">
            <a:avLst/>
          </a:prstGeom>
          <a:noFill/>
        </p:spPr>
        <p:txBody>
          <a:bodyPr wrap="square">
            <a:spAutoFit/>
          </a:bodyPr>
          <a:lstStyle/>
          <a:p>
            <a:r>
              <a:rPr lang="en-US" sz="1200" dirty="0"/>
              <a:t>We say that 𝐴 is a subtype of 𝐵 if all 𝐴-typed values can be used in every context where 𝐵-typed values are expected. Or, to put another way, 𝐴-typed values can "masquerade" as 𝐵-typed values.</a:t>
            </a:r>
          </a:p>
          <a:p>
            <a:endParaRPr lang="en-US" sz="1200" dirty="0"/>
          </a:p>
          <a:p>
            <a:r>
              <a:rPr lang="en-US" sz="1200" dirty="0"/>
              <a:t>If such masquerading poses no issues with type checking, i.e., plugging in 𝐴-typed values where 𝐵-typed values are needed continues to type check, we call it "structural subtyping". If it cause no issues with </a:t>
            </a:r>
            <a:r>
              <a:rPr lang="en-US" sz="1200" dirty="0" err="1"/>
              <a:t>behaviour</a:t>
            </a:r>
            <a:r>
              <a:rPr lang="en-US" sz="1200" dirty="0"/>
              <a:t>, i.e., such plugging does not alter the </a:t>
            </a:r>
            <a:r>
              <a:rPr lang="en-US" sz="1200" dirty="0" err="1"/>
              <a:t>behaviour</a:t>
            </a:r>
            <a:r>
              <a:rPr lang="en-US" sz="1200" dirty="0"/>
              <a:t> expected, then we call it "</a:t>
            </a:r>
            <a:r>
              <a:rPr lang="en-US" sz="1200" dirty="0" err="1"/>
              <a:t>behavioural</a:t>
            </a:r>
            <a:r>
              <a:rPr lang="en-US" sz="1200" dirty="0"/>
              <a:t> subtyping". (The "</a:t>
            </a:r>
            <a:r>
              <a:rPr lang="en-US" sz="1200" dirty="0" err="1"/>
              <a:t>behaviour</a:t>
            </a:r>
            <a:r>
              <a:rPr lang="en-US" sz="1200" dirty="0"/>
              <a:t> expected" will have to be </a:t>
            </a:r>
            <a:r>
              <a:rPr lang="en-US" sz="1200" dirty="0" err="1"/>
              <a:t>formalised</a:t>
            </a:r>
            <a:r>
              <a:rPr lang="en-US" sz="1200" dirty="0"/>
              <a:t> separately and many notions of </a:t>
            </a:r>
            <a:r>
              <a:rPr lang="en-US" sz="1200" dirty="0" err="1"/>
              <a:t>behaviour</a:t>
            </a:r>
            <a:r>
              <a:rPr lang="en-US" sz="1200" dirty="0"/>
              <a:t> are possible.)</a:t>
            </a:r>
          </a:p>
          <a:p>
            <a:endParaRPr lang="en-US" sz="1200" dirty="0"/>
          </a:p>
          <a:p>
            <a:r>
              <a:rPr lang="en-US" sz="1200" dirty="0"/>
              <a:t>Structural subtyping does not ensure </a:t>
            </a:r>
            <a:r>
              <a:rPr lang="en-US" sz="1200" dirty="0" err="1"/>
              <a:t>behavioural</a:t>
            </a:r>
            <a:r>
              <a:rPr lang="en-US" sz="1200" dirty="0"/>
              <a:t> subtyping because the structure of a type might match for accidental reasons. However, defining the </a:t>
            </a:r>
            <a:r>
              <a:rPr lang="en-US" sz="1200" dirty="0" err="1"/>
              <a:t>behaviour</a:t>
            </a:r>
            <a:r>
              <a:rPr lang="en-US" sz="1200" dirty="0"/>
              <a:t> expected is not easy. So, many programming languages use an intermediate point, where the user has to declare which type is a subtype of which. This is referred to as "nominal subtyping". See the question on Implicit vs explicit subtyping for a discussion of this issue. The idea is that the programmer has to ensure </a:t>
            </a:r>
            <a:r>
              <a:rPr lang="en-US" sz="1200" dirty="0" err="1"/>
              <a:t>behavioural</a:t>
            </a:r>
            <a:r>
              <a:rPr lang="en-US" sz="1200" dirty="0"/>
              <a:t> subtyping for all declared subtypes using his own ingenuity. The language cannot offer any help. However, all declared subtypes must be at least structural subtypes. Otherwise, the program would fail to type check. The language can help ensure this. (Some programming languages don't have good enough type systems to ensure this at compile-time. If so, the type failure would be detected at run-time, or perhaps wrong results might be produced. Such type holes are obviously undesirable.)</a:t>
            </a:r>
          </a:p>
          <a:p>
            <a:endParaRPr lang="en-US" sz="1200" dirty="0"/>
          </a:p>
          <a:p>
            <a:r>
              <a:rPr lang="en-US" sz="1200" dirty="0"/>
              <a:t>When one defines subclasses in object oriented programs, one typically adds publicly visible fields (or methods). In most programming languages, such subclasses are regarded as nominal subtypes. The question is whether they are also structural subtypes. If they are not, i.e., the programming language allows one to declare nominal subtypes that are not structural subtypes, then there would be type holes in the programming language.</a:t>
            </a:r>
          </a:p>
          <a:p>
            <a:endParaRPr lang="en-US" sz="1200" dirty="0"/>
          </a:p>
          <a:p>
            <a:r>
              <a:rPr lang="en-US" sz="1200" dirty="0"/>
              <a:t>In simple cases, adding fields works fine. The type of the superclass expects fewer fields than the type of the subclass. So, if you plug in an instance of a subclass where an instance of the </a:t>
            </a:r>
            <a:r>
              <a:rPr lang="en-US" sz="1200" dirty="0" err="1"/>
              <a:t>sueprclass</a:t>
            </a:r>
            <a:r>
              <a:rPr lang="en-US" sz="1200" dirty="0"/>
              <a:t> is expected, the program will just ignore the additional fields provided and nothing goes wrong.</a:t>
            </a:r>
          </a:p>
          <a:p>
            <a:endParaRPr lang="en-US" sz="1200" dirty="0"/>
          </a:p>
          <a:p>
            <a:r>
              <a:rPr lang="en-US" sz="1200" dirty="0"/>
              <a:t>However, if the superclass or subclass has methods that take arguments of the same type as itself, or return results of the same type as itself, then problems arise. Then the interface type of the subclass is not a structural subtype of that of the superclass. Widely used type-safe programming languages such as Java do not allow such subclasses. So, they restrict the language to obtain type safety. The programming language Eiffel is said to have sacrificed type-safety to obtain flexibility instead. If one designs a strong type system that retains flexibility, one must give up the principle that subclasses give rise to subtypes. Hence the title of the paper "Inheritance is not subtyping". The Nerds propose a different notion of higher-order subtyping which works instead. Kim Bruce also has a closely related proposal called "matching" that achieves the same effect. See this presentation. Also helpful is a position paper of Andrew Black.</a:t>
            </a:r>
          </a:p>
        </p:txBody>
      </p:sp>
      <p:sp>
        <p:nvSpPr>
          <p:cNvPr id="4" name="Rectangle 11">
            <a:extLst>
              <a:ext uri="{FF2B5EF4-FFF2-40B4-BE49-F238E27FC236}">
                <a16:creationId xmlns:a16="http://schemas.microsoft.com/office/drawing/2014/main" id="{F210F515-AFE3-448B-8A52-1E889E2E80CD}"/>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Nominal vs Behavioral Subtyping</a:t>
            </a:r>
          </a:p>
        </p:txBody>
      </p:sp>
    </p:spTree>
    <p:extLst>
      <p:ext uri="{BB962C8B-B14F-4D97-AF65-F5344CB8AC3E}">
        <p14:creationId xmlns:p14="http://schemas.microsoft.com/office/powerpoint/2010/main" val="42048197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52C3E-1A15-475A-8AF9-B36CFE118F36}"/>
              </a:ext>
            </a:extLst>
          </p:cNvPr>
          <p:cNvSpPr txBox="1"/>
          <p:nvPr/>
        </p:nvSpPr>
        <p:spPr>
          <a:xfrm>
            <a:off x="3048393" y="2690336"/>
            <a:ext cx="6096784" cy="1477328"/>
          </a:xfrm>
          <a:prstGeom prst="rect">
            <a:avLst/>
          </a:prstGeom>
          <a:noFill/>
        </p:spPr>
        <p:txBody>
          <a:bodyPr wrap="square">
            <a:spAutoFit/>
          </a:bodyPr>
          <a:lstStyle/>
          <a:p>
            <a:r>
              <a:rPr lang="en-US" dirty="0"/>
              <a:t>Subtype polymorphism enables the Open/closed principle</a:t>
            </a:r>
          </a:p>
          <a:p>
            <a:r>
              <a:rPr lang="en-US" dirty="0"/>
              <a:t>• Software entities (classes, modules) should be open for extension but closed for</a:t>
            </a:r>
          </a:p>
          <a:p>
            <a:r>
              <a:rPr lang="en-US" dirty="0"/>
              <a:t>modification</a:t>
            </a:r>
          </a:p>
          <a:p>
            <a:r>
              <a:rPr lang="en-US" dirty="0"/>
              <a:t>• Credited to Bertrand Meyer</a:t>
            </a:r>
          </a:p>
        </p:txBody>
      </p:sp>
    </p:spTree>
    <p:extLst>
      <p:ext uri="{BB962C8B-B14F-4D97-AF65-F5344CB8AC3E}">
        <p14:creationId xmlns:p14="http://schemas.microsoft.com/office/powerpoint/2010/main" val="130997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5 – Recent History</a:t>
            </a:r>
          </a:p>
        </p:txBody>
      </p:sp>
      <p:sp>
        <p:nvSpPr>
          <p:cNvPr id="3" name="TextBox 2">
            <a:extLst>
              <a:ext uri="{FF2B5EF4-FFF2-40B4-BE49-F238E27FC236}">
                <a16:creationId xmlns:a16="http://schemas.microsoft.com/office/drawing/2014/main" id="{E85C84AD-D63F-4E7F-8DAB-78E3ECB16CFC}"/>
              </a:ext>
            </a:extLst>
          </p:cNvPr>
          <p:cNvSpPr txBox="1"/>
          <p:nvPr/>
        </p:nvSpPr>
        <p:spPr>
          <a:xfrm>
            <a:off x="517294" y="849588"/>
            <a:ext cx="10760306" cy="400110"/>
          </a:xfrm>
          <a:prstGeom prst="rect">
            <a:avLst/>
          </a:prstGeom>
          <a:noFill/>
        </p:spPr>
        <p:txBody>
          <a:bodyPr wrap="square">
            <a:spAutoFit/>
          </a:bodyPr>
          <a:lstStyle/>
          <a:p>
            <a:pPr algn="ctr"/>
            <a:r>
              <a:rPr lang="en-US" sz="2000" dirty="0"/>
              <a:t>Java was a pretty big deal in the industry and spurred many offshoots!</a:t>
            </a:r>
          </a:p>
        </p:txBody>
      </p:sp>
      <p:sp>
        <p:nvSpPr>
          <p:cNvPr id="6" name="TextBox 5">
            <a:extLst>
              <a:ext uri="{FF2B5EF4-FFF2-40B4-BE49-F238E27FC236}">
                <a16:creationId xmlns:a16="http://schemas.microsoft.com/office/drawing/2014/main" id="{47D10F73-1E61-4FB1-991D-4C0AE6FCBD4F}"/>
              </a:ext>
            </a:extLst>
          </p:cNvPr>
          <p:cNvSpPr txBox="1"/>
          <p:nvPr/>
        </p:nvSpPr>
        <p:spPr>
          <a:xfrm>
            <a:off x="848888" y="4798258"/>
            <a:ext cx="5028769" cy="1015663"/>
          </a:xfrm>
          <a:prstGeom prst="rect">
            <a:avLst/>
          </a:prstGeom>
          <a:noFill/>
        </p:spPr>
        <p:txBody>
          <a:bodyPr wrap="square">
            <a:spAutoFit/>
          </a:bodyPr>
          <a:lstStyle/>
          <a:p>
            <a:pPr algn="ctr"/>
            <a:r>
              <a:rPr lang="en-US" sz="2000" dirty="0"/>
              <a:t>JetBrains (a Russian company) invented Kotlin to speed up OOP development, yet be 100% compatible with Java's virtual machine.</a:t>
            </a:r>
          </a:p>
        </p:txBody>
      </p:sp>
      <p:sp>
        <p:nvSpPr>
          <p:cNvPr id="17" name="TextBox 16">
            <a:extLst>
              <a:ext uri="{FF2B5EF4-FFF2-40B4-BE49-F238E27FC236}">
                <a16:creationId xmlns:a16="http://schemas.microsoft.com/office/drawing/2014/main" id="{4B20684A-21CA-40B5-A639-1FB86A8772AC}"/>
              </a:ext>
            </a:extLst>
          </p:cNvPr>
          <p:cNvSpPr txBox="1"/>
          <p:nvPr/>
        </p:nvSpPr>
        <p:spPr>
          <a:xfrm>
            <a:off x="848888" y="5913463"/>
            <a:ext cx="5028769" cy="707886"/>
          </a:xfrm>
          <a:prstGeom prst="rect">
            <a:avLst/>
          </a:prstGeom>
          <a:noFill/>
        </p:spPr>
        <p:txBody>
          <a:bodyPr wrap="square">
            <a:spAutoFit/>
          </a:bodyPr>
          <a:lstStyle/>
          <a:p>
            <a:pPr algn="ctr"/>
            <a:r>
              <a:rPr lang="en-US" sz="2000" dirty="0"/>
              <a:t>They argued Java was too verbose, making development slow and code hard to read.</a:t>
            </a:r>
          </a:p>
        </p:txBody>
      </p:sp>
      <p:sp>
        <p:nvSpPr>
          <p:cNvPr id="18" name="TextBox 17">
            <a:extLst>
              <a:ext uri="{FF2B5EF4-FFF2-40B4-BE49-F238E27FC236}">
                <a16:creationId xmlns:a16="http://schemas.microsoft.com/office/drawing/2014/main" id="{A4263779-1209-4496-8D5C-0CDBFA737C44}"/>
              </a:ext>
            </a:extLst>
          </p:cNvPr>
          <p:cNvSpPr txBox="1"/>
          <p:nvPr/>
        </p:nvSpPr>
        <p:spPr>
          <a:xfrm>
            <a:off x="848888" y="4111363"/>
            <a:ext cx="5028769" cy="584775"/>
          </a:xfrm>
          <a:prstGeom prst="rect">
            <a:avLst/>
          </a:prstGeom>
          <a:solidFill>
            <a:schemeClr val="accent2">
              <a:lumMod val="20000"/>
              <a:lumOff val="80000"/>
            </a:schemeClr>
          </a:solidFill>
        </p:spPr>
        <p:txBody>
          <a:bodyPr wrap="square">
            <a:spAutoFit/>
          </a:bodyPr>
          <a:lstStyle/>
          <a:p>
            <a:pPr algn="ctr"/>
            <a:r>
              <a:rPr lang="en-US" sz="3200" dirty="0"/>
              <a:t>Kotlin (2012)</a:t>
            </a:r>
          </a:p>
        </p:txBody>
      </p:sp>
      <p:sp>
        <p:nvSpPr>
          <p:cNvPr id="19" name="TextBox 18">
            <a:extLst>
              <a:ext uri="{FF2B5EF4-FFF2-40B4-BE49-F238E27FC236}">
                <a16:creationId xmlns:a16="http://schemas.microsoft.com/office/drawing/2014/main" id="{DDA78540-EEAF-47C4-AF1D-63B7B59DD454}"/>
              </a:ext>
            </a:extLst>
          </p:cNvPr>
          <p:cNvSpPr txBox="1"/>
          <p:nvPr/>
        </p:nvSpPr>
        <p:spPr>
          <a:xfrm>
            <a:off x="6430307" y="4111363"/>
            <a:ext cx="5028769" cy="584775"/>
          </a:xfrm>
          <a:prstGeom prst="rect">
            <a:avLst/>
          </a:prstGeom>
          <a:solidFill>
            <a:schemeClr val="accent2">
              <a:lumMod val="20000"/>
              <a:lumOff val="80000"/>
            </a:schemeClr>
          </a:solidFill>
        </p:spPr>
        <p:txBody>
          <a:bodyPr wrap="square">
            <a:spAutoFit/>
          </a:bodyPr>
          <a:lstStyle/>
          <a:p>
            <a:pPr algn="ctr"/>
            <a:r>
              <a:rPr lang="en-US" sz="3200" dirty="0"/>
              <a:t>Swift (2014)</a:t>
            </a:r>
          </a:p>
        </p:txBody>
      </p:sp>
      <p:sp>
        <p:nvSpPr>
          <p:cNvPr id="21" name="TextBox 20">
            <a:extLst>
              <a:ext uri="{FF2B5EF4-FFF2-40B4-BE49-F238E27FC236}">
                <a16:creationId xmlns:a16="http://schemas.microsoft.com/office/drawing/2014/main" id="{0A231225-EF0F-4327-A1B1-B63C7BDE9A54}"/>
              </a:ext>
            </a:extLst>
          </p:cNvPr>
          <p:cNvSpPr txBox="1"/>
          <p:nvPr/>
        </p:nvSpPr>
        <p:spPr>
          <a:xfrm>
            <a:off x="6430307" y="4798258"/>
            <a:ext cx="5028769" cy="1323439"/>
          </a:xfrm>
          <a:prstGeom prst="rect">
            <a:avLst/>
          </a:prstGeom>
          <a:noFill/>
        </p:spPr>
        <p:txBody>
          <a:bodyPr wrap="square">
            <a:spAutoFit/>
          </a:bodyPr>
          <a:lstStyle/>
          <a:p>
            <a:pPr algn="ctr"/>
            <a:r>
              <a:rPr lang="en-US" sz="2000" dirty="0"/>
              <a:t>Chris </a:t>
            </a:r>
            <a:r>
              <a:rPr lang="en-US" sz="2000" dirty="0" err="1"/>
              <a:t>Lattner</a:t>
            </a:r>
            <a:r>
              <a:rPr lang="en-US" sz="2000" dirty="0"/>
              <a:t> of Apple was looking for ways to improve Apple's Objective C – to make it easier to code in, and safer from hackers.</a:t>
            </a:r>
            <a:br>
              <a:rPr lang="en-US" sz="2000" dirty="0"/>
            </a:br>
            <a:endParaRPr lang="en-US" sz="2000" dirty="0"/>
          </a:p>
        </p:txBody>
      </p:sp>
      <p:sp>
        <p:nvSpPr>
          <p:cNvPr id="22" name="TextBox 21">
            <a:extLst>
              <a:ext uri="{FF2B5EF4-FFF2-40B4-BE49-F238E27FC236}">
                <a16:creationId xmlns:a16="http://schemas.microsoft.com/office/drawing/2014/main" id="{EEF90411-C5FD-47D1-8D11-A3FE252533A7}"/>
              </a:ext>
            </a:extLst>
          </p:cNvPr>
          <p:cNvSpPr txBox="1"/>
          <p:nvPr/>
        </p:nvSpPr>
        <p:spPr>
          <a:xfrm>
            <a:off x="6124155" y="5913463"/>
            <a:ext cx="5641072" cy="707886"/>
          </a:xfrm>
          <a:prstGeom prst="rect">
            <a:avLst/>
          </a:prstGeom>
          <a:noFill/>
        </p:spPr>
        <p:txBody>
          <a:bodyPr wrap="square">
            <a:spAutoFit/>
          </a:bodyPr>
          <a:lstStyle/>
          <a:p>
            <a:pPr algn="ctr"/>
            <a:r>
              <a:rPr lang="en-US" sz="2000" dirty="0"/>
              <a:t>Objective C took the worst of C and Smalltalk, making its syntax complicated, and its code unsafe.</a:t>
            </a:r>
          </a:p>
        </p:txBody>
      </p:sp>
      <p:sp>
        <p:nvSpPr>
          <p:cNvPr id="23" name="TextBox 22">
            <a:extLst>
              <a:ext uri="{FF2B5EF4-FFF2-40B4-BE49-F238E27FC236}">
                <a16:creationId xmlns:a16="http://schemas.microsoft.com/office/drawing/2014/main" id="{3AE47EEF-02AD-482D-9F7A-1303B59AF5AF}"/>
              </a:ext>
            </a:extLst>
          </p:cNvPr>
          <p:cNvSpPr txBox="1"/>
          <p:nvPr/>
        </p:nvSpPr>
        <p:spPr>
          <a:xfrm>
            <a:off x="6430307" y="2128466"/>
            <a:ext cx="5028769" cy="1015663"/>
          </a:xfrm>
          <a:prstGeom prst="rect">
            <a:avLst/>
          </a:prstGeom>
          <a:noFill/>
        </p:spPr>
        <p:txBody>
          <a:bodyPr wrap="square">
            <a:spAutoFit/>
          </a:bodyPr>
          <a:lstStyle/>
          <a:p>
            <a:pPr algn="ctr"/>
            <a:r>
              <a:rPr lang="en-US" sz="2000" dirty="0"/>
              <a:t>Martin </a:t>
            </a:r>
            <a:r>
              <a:rPr lang="en-US" sz="2000" dirty="0" err="1"/>
              <a:t>Odersky</a:t>
            </a:r>
            <a:r>
              <a:rPr lang="en-US" sz="2000" dirty="0"/>
              <a:t> invented Scala to show that fusing functional programming and OOP was possible and practical. </a:t>
            </a:r>
          </a:p>
        </p:txBody>
      </p:sp>
      <p:sp>
        <p:nvSpPr>
          <p:cNvPr id="24" name="TextBox 23">
            <a:extLst>
              <a:ext uri="{FF2B5EF4-FFF2-40B4-BE49-F238E27FC236}">
                <a16:creationId xmlns:a16="http://schemas.microsoft.com/office/drawing/2014/main" id="{3BD00CA0-1DB5-4679-8860-5C89F8258F94}"/>
              </a:ext>
            </a:extLst>
          </p:cNvPr>
          <p:cNvSpPr txBox="1"/>
          <p:nvPr/>
        </p:nvSpPr>
        <p:spPr>
          <a:xfrm>
            <a:off x="6203962" y="3181794"/>
            <a:ext cx="5481458" cy="707886"/>
          </a:xfrm>
          <a:prstGeom prst="rect">
            <a:avLst/>
          </a:prstGeom>
          <a:noFill/>
        </p:spPr>
        <p:txBody>
          <a:bodyPr wrap="square">
            <a:spAutoFit/>
          </a:bodyPr>
          <a:lstStyle/>
          <a:p>
            <a:pPr algn="ctr"/>
            <a:r>
              <a:rPr lang="en-US" sz="2000" dirty="0" err="1"/>
              <a:t>Odersky</a:t>
            </a:r>
            <a:r>
              <a:rPr lang="en-US" sz="2000" dirty="0"/>
              <a:t> was on the Java team and made Scala 100% compatible with the Java Virtual Machine.</a:t>
            </a:r>
          </a:p>
        </p:txBody>
      </p:sp>
      <p:sp>
        <p:nvSpPr>
          <p:cNvPr id="25" name="TextBox 24">
            <a:extLst>
              <a:ext uri="{FF2B5EF4-FFF2-40B4-BE49-F238E27FC236}">
                <a16:creationId xmlns:a16="http://schemas.microsoft.com/office/drawing/2014/main" id="{41125B72-5CA8-469E-8690-30CAD982D1FE}"/>
              </a:ext>
            </a:extLst>
          </p:cNvPr>
          <p:cNvSpPr txBox="1"/>
          <p:nvPr/>
        </p:nvSpPr>
        <p:spPr>
          <a:xfrm>
            <a:off x="6430307" y="1506026"/>
            <a:ext cx="5028769" cy="584775"/>
          </a:xfrm>
          <a:prstGeom prst="rect">
            <a:avLst/>
          </a:prstGeom>
          <a:solidFill>
            <a:schemeClr val="accent2">
              <a:lumMod val="20000"/>
              <a:lumOff val="80000"/>
            </a:schemeClr>
          </a:solidFill>
        </p:spPr>
        <p:txBody>
          <a:bodyPr wrap="square">
            <a:spAutoFit/>
          </a:bodyPr>
          <a:lstStyle/>
          <a:p>
            <a:pPr algn="ctr"/>
            <a:r>
              <a:rPr lang="en-US" sz="3200" dirty="0"/>
              <a:t>Scala (2004)</a:t>
            </a:r>
          </a:p>
        </p:txBody>
      </p:sp>
      <p:sp>
        <p:nvSpPr>
          <p:cNvPr id="26" name="TextBox 25">
            <a:extLst>
              <a:ext uri="{FF2B5EF4-FFF2-40B4-BE49-F238E27FC236}">
                <a16:creationId xmlns:a16="http://schemas.microsoft.com/office/drawing/2014/main" id="{47363125-C722-4D2D-93B8-608AC3672F61}"/>
              </a:ext>
            </a:extLst>
          </p:cNvPr>
          <p:cNvSpPr txBox="1"/>
          <p:nvPr/>
        </p:nvSpPr>
        <p:spPr>
          <a:xfrm>
            <a:off x="848888" y="2183574"/>
            <a:ext cx="5028769" cy="707886"/>
          </a:xfrm>
          <a:prstGeom prst="rect">
            <a:avLst/>
          </a:prstGeom>
          <a:noFill/>
        </p:spPr>
        <p:txBody>
          <a:bodyPr wrap="square">
            <a:spAutoFit/>
          </a:bodyPr>
          <a:lstStyle/>
          <a:p>
            <a:pPr algn="ctr"/>
            <a:r>
              <a:rPr lang="en-US" sz="2000" dirty="0"/>
              <a:t>Threatened by Java's meteoric rise, Microsoft built their own bastardized version of Java.</a:t>
            </a:r>
          </a:p>
        </p:txBody>
      </p:sp>
      <p:sp>
        <p:nvSpPr>
          <p:cNvPr id="27" name="TextBox 26">
            <a:extLst>
              <a:ext uri="{FF2B5EF4-FFF2-40B4-BE49-F238E27FC236}">
                <a16:creationId xmlns:a16="http://schemas.microsoft.com/office/drawing/2014/main" id="{273072A6-60C1-45BE-8975-205F43E7EF3E}"/>
              </a:ext>
            </a:extLst>
          </p:cNvPr>
          <p:cNvSpPr txBox="1"/>
          <p:nvPr/>
        </p:nvSpPr>
        <p:spPr>
          <a:xfrm>
            <a:off x="1054027" y="3144129"/>
            <a:ext cx="4618490" cy="707886"/>
          </a:xfrm>
          <a:prstGeom prst="rect">
            <a:avLst/>
          </a:prstGeom>
          <a:noFill/>
        </p:spPr>
        <p:txBody>
          <a:bodyPr wrap="square">
            <a:spAutoFit/>
          </a:bodyPr>
          <a:lstStyle/>
          <a:p>
            <a:pPr algn="ctr"/>
            <a:r>
              <a:rPr lang="en-US" sz="2000" dirty="0"/>
              <a:t>Microsoft was sued by Sun, and decided to roll-their-own, calling it C#.</a:t>
            </a:r>
          </a:p>
        </p:txBody>
      </p:sp>
      <p:sp>
        <p:nvSpPr>
          <p:cNvPr id="28" name="TextBox 27">
            <a:extLst>
              <a:ext uri="{FF2B5EF4-FFF2-40B4-BE49-F238E27FC236}">
                <a16:creationId xmlns:a16="http://schemas.microsoft.com/office/drawing/2014/main" id="{93AAE03C-7C4F-4B70-A1D2-B05D7FE297F4}"/>
              </a:ext>
            </a:extLst>
          </p:cNvPr>
          <p:cNvSpPr txBox="1"/>
          <p:nvPr/>
        </p:nvSpPr>
        <p:spPr>
          <a:xfrm>
            <a:off x="848888" y="1496679"/>
            <a:ext cx="5028769" cy="584775"/>
          </a:xfrm>
          <a:prstGeom prst="rect">
            <a:avLst/>
          </a:prstGeom>
          <a:solidFill>
            <a:schemeClr val="accent2">
              <a:lumMod val="20000"/>
              <a:lumOff val="80000"/>
            </a:schemeClr>
          </a:solidFill>
        </p:spPr>
        <p:txBody>
          <a:bodyPr wrap="square">
            <a:spAutoFit/>
          </a:bodyPr>
          <a:lstStyle/>
          <a:p>
            <a:pPr algn="ctr"/>
            <a:r>
              <a:rPr lang="en-US" sz="3200" dirty="0"/>
              <a:t>C# (2002)</a:t>
            </a:r>
          </a:p>
        </p:txBody>
      </p:sp>
      <p:pic>
        <p:nvPicPr>
          <p:cNvPr id="5" name="Picture 4">
            <a:extLst>
              <a:ext uri="{FF2B5EF4-FFF2-40B4-BE49-F238E27FC236}">
                <a16:creationId xmlns:a16="http://schemas.microsoft.com/office/drawing/2014/main" id="{5206448B-F4A4-4426-A65C-DA17614DA68E}"/>
              </a:ext>
            </a:extLst>
          </p:cNvPr>
          <p:cNvPicPr>
            <a:picLocks noChangeAspect="1"/>
          </p:cNvPicPr>
          <p:nvPr/>
        </p:nvPicPr>
        <p:blipFill>
          <a:blip r:embed="rId3"/>
          <a:stretch>
            <a:fillRect/>
          </a:stretch>
        </p:blipFill>
        <p:spPr>
          <a:xfrm>
            <a:off x="4366243" y="1303720"/>
            <a:ext cx="1654164" cy="608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68B8DA74-1B4B-460F-845D-F543708C4837}"/>
              </a:ext>
            </a:extLst>
          </p:cNvPr>
          <p:cNvPicPr>
            <a:picLocks noChangeAspect="1"/>
          </p:cNvPicPr>
          <p:nvPr/>
        </p:nvPicPr>
        <p:blipFill>
          <a:blip r:embed="rId4"/>
          <a:stretch>
            <a:fillRect/>
          </a:stretch>
        </p:blipFill>
        <p:spPr>
          <a:xfrm>
            <a:off x="10463991" y="1081742"/>
            <a:ext cx="1366259" cy="709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2329265-2839-44D6-A8B6-48BC2841036B}"/>
              </a:ext>
            </a:extLst>
          </p:cNvPr>
          <p:cNvPicPr>
            <a:picLocks noChangeAspect="1"/>
          </p:cNvPicPr>
          <p:nvPr/>
        </p:nvPicPr>
        <p:blipFill>
          <a:blip r:embed="rId5"/>
          <a:stretch>
            <a:fillRect/>
          </a:stretch>
        </p:blipFill>
        <p:spPr>
          <a:xfrm>
            <a:off x="5181535" y="3708111"/>
            <a:ext cx="806504" cy="80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9CEDFB4-3181-4140-8D22-1BC70E24A802}"/>
              </a:ext>
            </a:extLst>
          </p:cNvPr>
          <p:cNvPicPr>
            <a:picLocks noChangeAspect="1"/>
          </p:cNvPicPr>
          <p:nvPr/>
        </p:nvPicPr>
        <p:blipFill>
          <a:blip r:embed="rId6"/>
          <a:stretch>
            <a:fillRect/>
          </a:stretch>
        </p:blipFill>
        <p:spPr>
          <a:xfrm>
            <a:off x="10405868" y="3908110"/>
            <a:ext cx="1237319" cy="57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928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animBg="1"/>
      <p:bldP spid="19" grpId="0" animBg="1"/>
      <p:bldP spid="21" grpId="0"/>
      <p:bldP spid="22" grpId="0"/>
      <p:bldP spid="23" grpId="0"/>
      <p:bldP spid="24" grpId="0"/>
      <p:bldP spid="25" grpId="0" animBg="1"/>
      <p:bldP spid="26" grpId="0"/>
      <p:bldP spid="27" grpId="0"/>
      <p:bldP spid="2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How Functions Pass Parameters</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346185" cy="470903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31158" y="1289385"/>
            <a:ext cx="7020432" cy="830997"/>
          </a:xfrm>
          <a:prstGeom prst="rect">
            <a:avLst/>
          </a:prstGeom>
          <a:noFill/>
        </p:spPr>
        <p:txBody>
          <a:bodyPr wrap="square">
            <a:spAutoFit/>
          </a:bodyPr>
          <a:lstStyle/>
          <a:p>
            <a:pPr algn="ctr"/>
            <a:r>
              <a:rPr lang="en-US" sz="2400" dirty="0">
                <a:latin typeface="Corbel" panose="020B0503020204020204" pitchFamily="34" charset="0"/>
              </a:rPr>
              <a:t>Languages vary in both the syntax and semantics of how they pass parameters to functions. </a:t>
            </a:r>
          </a:p>
        </p:txBody>
      </p:sp>
      <p:sp>
        <p:nvSpPr>
          <p:cNvPr id="12" name="TextBox 11">
            <a:extLst>
              <a:ext uri="{FF2B5EF4-FFF2-40B4-BE49-F238E27FC236}">
                <a16:creationId xmlns:a16="http://schemas.microsoft.com/office/drawing/2014/main" id="{F505BDBB-316C-4B5C-A4A4-856C3058DC06}"/>
              </a:ext>
            </a:extLst>
          </p:cNvPr>
          <p:cNvSpPr txBox="1"/>
          <p:nvPr/>
        </p:nvSpPr>
        <p:spPr>
          <a:xfrm>
            <a:off x="3127627" y="2249912"/>
            <a:ext cx="6522744" cy="1200329"/>
          </a:xfrm>
          <a:prstGeom prst="rect">
            <a:avLst/>
          </a:prstGeom>
          <a:noFill/>
        </p:spPr>
        <p:txBody>
          <a:bodyPr wrap="square">
            <a:spAutoFit/>
          </a:bodyPr>
          <a:lstStyle/>
          <a:p>
            <a:pPr algn="ctr"/>
            <a:r>
              <a:rPr lang="en-US" sz="2400" dirty="0">
                <a:solidFill>
                  <a:srgbClr val="00B0F0"/>
                </a:solidFill>
              </a:rPr>
              <a:t>Syntax: </a:t>
            </a:r>
          </a:p>
          <a:p>
            <a:pPr algn="ctr"/>
            <a:r>
              <a:rPr lang="en-US" sz="2400" dirty="0"/>
              <a:t>f(</a:t>
            </a:r>
            <a:r>
              <a:rPr lang="en-US" sz="2400" dirty="0">
                <a:solidFill>
                  <a:srgbClr val="0070C0"/>
                </a:solidFill>
              </a:rPr>
              <a:t>"Carey"</a:t>
            </a:r>
            <a:r>
              <a:rPr lang="en-US" sz="2400" dirty="0"/>
              <a:t>, </a:t>
            </a:r>
            <a:r>
              <a:rPr lang="en-US" sz="2400" dirty="0">
                <a:solidFill>
                  <a:srgbClr val="0070C0"/>
                </a:solidFill>
              </a:rPr>
              <a:t>"climberkip@gmail.com"</a:t>
            </a:r>
            <a:r>
              <a:rPr lang="en-US" sz="2400" dirty="0"/>
              <a:t>) vs.</a:t>
            </a:r>
          </a:p>
          <a:p>
            <a:pPr algn="ctr"/>
            <a:r>
              <a:rPr lang="en-US" sz="2400" dirty="0"/>
              <a:t>f(</a:t>
            </a:r>
            <a:r>
              <a:rPr lang="en-US" sz="2400" dirty="0">
                <a:solidFill>
                  <a:srgbClr val="FF0000"/>
                </a:solidFill>
              </a:rPr>
              <a:t>name: </a:t>
            </a:r>
            <a:r>
              <a:rPr lang="en-US" sz="2400" dirty="0">
                <a:solidFill>
                  <a:srgbClr val="0070C0"/>
                </a:solidFill>
              </a:rPr>
              <a:t>"Carey"</a:t>
            </a:r>
            <a:r>
              <a:rPr lang="en-US" sz="2400" dirty="0"/>
              <a:t>, </a:t>
            </a:r>
            <a:r>
              <a:rPr lang="en-US" sz="2400" dirty="0">
                <a:solidFill>
                  <a:srgbClr val="FF0000"/>
                </a:solidFill>
              </a:rPr>
              <a:t>email:</a:t>
            </a:r>
            <a:r>
              <a:rPr lang="en-US" sz="2400" dirty="0"/>
              <a:t> </a:t>
            </a:r>
            <a:r>
              <a:rPr lang="en-US" sz="2400" dirty="0">
                <a:solidFill>
                  <a:srgbClr val="0070C0"/>
                </a:solidFill>
              </a:rPr>
              <a:t>"climberkip@gmail.com"</a:t>
            </a:r>
            <a:r>
              <a:rPr lang="en-US" sz="2400" dirty="0"/>
              <a:t>)</a:t>
            </a:r>
          </a:p>
        </p:txBody>
      </p:sp>
      <p:sp>
        <p:nvSpPr>
          <p:cNvPr id="11" name="TextBox 10">
            <a:extLst>
              <a:ext uri="{FF2B5EF4-FFF2-40B4-BE49-F238E27FC236}">
                <a16:creationId xmlns:a16="http://schemas.microsoft.com/office/drawing/2014/main" id="{8A526A08-1687-4AAF-A3AA-674B490FC13C}"/>
              </a:ext>
            </a:extLst>
          </p:cNvPr>
          <p:cNvSpPr txBox="1"/>
          <p:nvPr/>
        </p:nvSpPr>
        <p:spPr>
          <a:xfrm>
            <a:off x="3260891" y="3579771"/>
            <a:ext cx="6256216" cy="1200329"/>
          </a:xfrm>
          <a:prstGeom prst="rect">
            <a:avLst/>
          </a:prstGeom>
          <a:noFill/>
        </p:spPr>
        <p:txBody>
          <a:bodyPr wrap="square">
            <a:spAutoFit/>
          </a:bodyPr>
          <a:lstStyle/>
          <a:p>
            <a:pPr algn="ctr"/>
            <a:r>
              <a:rPr lang="en-US" sz="2400" dirty="0">
                <a:solidFill>
                  <a:srgbClr val="00B050"/>
                </a:solidFill>
              </a:rPr>
              <a:t>Semantics:</a:t>
            </a:r>
          </a:p>
          <a:p>
            <a:pPr algn="ctr"/>
            <a:r>
              <a:rPr lang="en-US" sz="2400" dirty="0"/>
              <a:t>Are arguments </a:t>
            </a:r>
            <a:r>
              <a:rPr lang="en-US" sz="2400" dirty="0">
                <a:solidFill>
                  <a:srgbClr val="00B0F0"/>
                </a:solidFill>
              </a:rPr>
              <a:t>passed by value</a:t>
            </a:r>
            <a:r>
              <a:rPr lang="en-US" sz="2400" dirty="0"/>
              <a:t>, </a:t>
            </a:r>
            <a:r>
              <a:rPr lang="en-US" sz="2400" dirty="0">
                <a:solidFill>
                  <a:srgbClr val="00B0F0"/>
                </a:solidFill>
              </a:rPr>
              <a:t>by reference</a:t>
            </a:r>
            <a:r>
              <a:rPr lang="en-US" sz="2400" dirty="0"/>
              <a:t>, </a:t>
            </a:r>
            <a:r>
              <a:rPr lang="en-US" sz="2400" dirty="0">
                <a:solidFill>
                  <a:srgbClr val="00B0F0"/>
                </a:solidFill>
              </a:rPr>
              <a:t>by object reference</a:t>
            </a:r>
            <a:r>
              <a:rPr lang="en-US" sz="2400" dirty="0"/>
              <a:t>, </a:t>
            </a:r>
            <a:r>
              <a:rPr lang="en-US" sz="2400" dirty="0" err="1"/>
              <a:t>etc</a:t>
            </a:r>
            <a:r>
              <a:rPr lang="en-US" sz="2400" dirty="0"/>
              <a:t>?</a:t>
            </a:r>
          </a:p>
        </p:txBody>
      </p:sp>
      <p:sp>
        <p:nvSpPr>
          <p:cNvPr id="13" name="TextBox 12">
            <a:extLst>
              <a:ext uri="{FF2B5EF4-FFF2-40B4-BE49-F238E27FC236}">
                <a16:creationId xmlns:a16="http://schemas.microsoft.com/office/drawing/2014/main" id="{22029EE2-9F0B-487E-A938-1378544B9CF4}"/>
              </a:ext>
            </a:extLst>
          </p:cNvPr>
          <p:cNvSpPr txBox="1"/>
          <p:nvPr/>
        </p:nvSpPr>
        <p:spPr>
          <a:xfrm>
            <a:off x="2881523" y="4963020"/>
            <a:ext cx="7014952" cy="830997"/>
          </a:xfrm>
          <a:prstGeom prst="rect">
            <a:avLst/>
          </a:prstGeom>
          <a:noFill/>
        </p:spPr>
        <p:txBody>
          <a:bodyPr wrap="square">
            <a:spAutoFit/>
          </a:bodyPr>
          <a:lstStyle/>
          <a:p>
            <a:pPr algn="ctr"/>
            <a:r>
              <a:rPr lang="en-US" sz="2400" dirty="0"/>
              <a:t>Understanding a language's parameter passing approach is critical to writing correct, efficient code.</a:t>
            </a:r>
          </a:p>
        </p:txBody>
      </p:sp>
    </p:spTree>
    <p:extLst>
      <p:ext uri="{BB962C8B-B14F-4D97-AF65-F5344CB8AC3E}">
        <p14:creationId xmlns:p14="http://schemas.microsoft.com/office/powerpoint/2010/main" val="38619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1" grpId="0"/>
      <p:bldP spid="1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a:xfrm>
            <a:off x="7105650" y="93039"/>
            <a:ext cx="4638674" cy="1143000"/>
          </a:xfrm>
        </p:spPr>
        <p:txBody>
          <a:bodyPr/>
          <a:lstStyle/>
          <a:p>
            <a:r>
              <a:rPr lang="en-US" dirty="0"/>
              <a:t>OOP History: Part 4 – Smalltalk</a:t>
            </a:r>
          </a:p>
        </p:txBody>
      </p:sp>
      <p:sp>
        <p:nvSpPr>
          <p:cNvPr id="16" name="TextBox 15">
            <a:extLst>
              <a:ext uri="{FF2B5EF4-FFF2-40B4-BE49-F238E27FC236}">
                <a16:creationId xmlns:a16="http://schemas.microsoft.com/office/drawing/2014/main" id="{CF9A9693-24DB-4970-8540-A2CF40D20AF1}"/>
              </a:ext>
            </a:extLst>
          </p:cNvPr>
          <p:cNvSpPr txBox="1"/>
          <p:nvPr/>
        </p:nvSpPr>
        <p:spPr>
          <a:xfrm>
            <a:off x="115036" y="27347"/>
            <a:ext cx="6471497" cy="6817251"/>
          </a:xfrm>
          <a:prstGeom prst="rect">
            <a:avLst/>
          </a:prstGeom>
          <a:solidFill>
            <a:schemeClr val="bg1">
              <a:lumMod val="85000"/>
            </a:schemeClr>
          </a:solidFill>
          <a:ln>
            <a:solidFill>
              <a:schemeClr val="tx1"/>
            </a:solidFill>
          </a:ln>
        </p:spPr>
        <p:txBody>
          <a:bodyPr wrap="square">
            <a:spAutoFit/>
          </a:bodyPr>
          <a:lstStyle/>
          <a:p>
            <a:r>
              <a:rPr lang="en-US" sz="1900" dirty="0"/>
              <a:t>Object subclass: #Nerd.</a:t>
            </a:r>
          </a:p>
          <a:p>
            <a:r>
              <a:rPr lang="en-US" sz="1900" dirty="0"/>
              <a:t>Nerd </a:t>
            </a:r>
            <a:r>
              <a:rPr lang="en-US" sz="1900" dirty="0" err="1"/>
              <a:t>instanceVariableNames</a:t>
            </a:r>
            <a:r>
              <a:rPr lang="en-US" sz="1900" dirty="0"/>
              <a:t>: 'name </a:t>
            </a:r>
            <a:r>
              <a:rPr lang="en-US" sz="1900" dirty="0" err="1"/>
              <a:t>iq</a:t>
            </a:r>
            <a:r>
              <a:rPr lang="en-US" sz="1900" dirty="0"/>
              <a:t>'.</a:t>
            </a:r>
          </a:p>
          <a:p>
            <a:endParaRPr lang="en-US" sz="1900" dirty="0"/>
          </a:p>
          <a:p>
            <a:r>
              <a:rPr lang="en-US" sz="1900" dirty="0"/>
              <a:t>Nerd class extend [ </a:t>
            </a:r>
          </a:p>
          <a:p>
            <a:r>
              <a:rPr lang="en-US" sz="1900" dirty="0"/>
              <a:t>   new: n [ </a:t>
            </a:r>
          </a:p>
          <a:p>
            <a:r>
              <a:rPr lang="en-US" sz="1900" dirty="0"/>
              <a:t>   | </a:t>
            </a:r>
            <a:r>
              <a:rPr lang="en-US" sz="1900" dirty="0" err="1"/>
              <a:t>obj_ref</a:t>
            </a:r>
            <a:r>
              <a:rPr lang="en-US" sz="1900" dirty="0"/>
              <a:t> |</a:t>
            </a:r>
          </a:p>
          <a:p>
            <a:r>
              <a:rPr lang="en-US" sz="1900" dirty="0"/>
              <a:t>   &lt;category: 'instance creation'&gt;</a:t>
            </a:r>
          </a:p>
          <a:p>
            <a:r>
              <a:rPr lang="en-US" sz="1900" dirty="0"/>
              <a:t>   </a:t>
            </a:r>
            <a:r>
              <a:rPr lang="en-US" sz="1900" dirty="0" err="1"/>
              <a:t>obj_ref</a:t>
            </a:r>
            <a:r>
              <a:rPr lang="en-US" sz="1900" dirty="0"/>
              <a:t> := super new.</a:t>
            </a:r>
          </a:p>
          <a:p>
            <a:r>
              <a:rPr lang="en-US" sz="1900" dirty="0"/>
              <a:t>   </a:t>
            </a:r>
            <a:r>
              <a:rPr lang="en-US" sz="1900" dirty="0" err="1"/>
              <a:t>obj_ref</a:t>
            </a:r>
            <a:r>
              <a:rPr lang="en-US" sz="1900" dirty="0"/>
              <a:t> </a:t>
            </a:r>
            <a:r>
              <a:rPr lang="en-US" sz="1900" dirty="0" err="1"/>
              <a:t>init_with_name</a:t>
            </a:r>
            <a:r>
              <a:rPr lang="en-US" sz="1900" dirty="0"/>
              <a:t>: n.</a:t>
            </a:r>
          </a:p>
          <a:p>
            <a:r>
              <a:rPr lang="en-US" sz="1900" dirty="0"/>
              <a:t>   ^ </a:t>
            </a:r>
            <a:r>
              <a:rPr lang="en-US" sz="1900" dirty="0" err="1"/>
              <a:t>obj_ref</a:t>
            </a:r>
            <a:r>
              <a:rPr lang="en-US" sz="1900" dirty="0"/>
              <a:t> </a:t>
            </a:r>
          </a:p>
          <a:p>
            <a:r>
              <a:rPr lang="en-US" sz="1900" dirty="0"/>
              <a:t> ] ]</a:t>
            </a:r>
          </a:p>
          <a:p>
            <a:endParaRPr lang="en-US" sz="1900" dirty="0"/>
          </a:p>
          <a:p>
            <a:r>
              <a:rPr lang="en-US" sz="1900" dirty="0"/>
              <a:t>Nerd extend [</a:t>
            </a:r>
          </a:p>
          <a:p>
            <a:r>
              <a:rPr lang="en-US" sz="1900" dirty="0"/>
              <a:t>  </a:t>
            </a:r>
            <a:r>
              <a:rPr lang="en-US" sz="1900" dirty="0" err="1"/>
              <a:t>init_with_name</a:t>
            </a:r>
            <a:r>
              <a:rPr lang="en-US" sz="1900" dirty="0"/>
              <a:t>: n [  </a:t>
            </a:r>
          </a:p>
          <a:p>
            <a:r>
              <a:rPr lang="en-US" sz="1900" dirty="0"/>
              <a:t>    name := n. </a:t>
            </a:r>
          </a:p>
          <a:p>
            <a:r>
              <a:rPr lang="en-US" sz="1900" dirty="0"/>
              <a:t>    </a:t>
            </a:r>
            <a:r>
              <a:rPr lang="en-US" sz="1900" dirty="0" err="1"/>
              <a:t>iq</a:t>
            </a:r>
            <a:r>
              <a:rPr lang="en-US" sz="1900" dirty="0"/>
              <a:t> := 100</a:t>
            </a:r>
          </a:p>
          <a:p>
            <a:r>
              <a:rPr lang="en-US" sz="1900" dirty="0"/>
              <a:t>  ] ]</a:t>
            </a:r>
          </a:p>
          <a:p>
            <a:endParaRPr lang="en-US" sz="1900" dirty="0"/>
          </a:p>
          <a:p>
            <a:r>
              <a:rPr lang="en-US" sz="1900" dirty="0"/>
              <a:t>Nerd extend [</a:t>
            </a:r>
          </a:p>
          <a:p>
            <a:r>
              <a:rPr lang="en-US" sz="1900" dirty="0"/>
              <a:t>  brag [</a:t>
            </a:r>
          </a:p>
          <a:p>
            <a:r>
              <a:rPr lang="en-US" sz="1900" dirty="0"/>
              <a:t>    1 to: </a:t>
            </a:r>
            <a:r>
              <a:rPr lang="en-US" sz="1900" dirty="0" err="1"/>
              <a:t>iq</a:t>
            </a:r>
            <a:r>
              <a:rPr lang="en-US" sz="1900" dirty="0"/>
              <a:t> do: [:q | Transcript show: 'Not just ', (q </a:t>
            </a:r>
            <a:r>
              <a:rPr lang="en-US" sz="1900" dirty="0" err="1"/>
              <a:t>printString</a:t>
            </a:r>
            <a:r>
              <a:rPr lang="en-US" sz="1900" dirty="0"/>
              <a:t>);</a:t>
            </a:r>
            <a:r>
              <a:rPr lang="en-US" sz="1900" dirty="0" err="1"/>
              <a:t>cr</a:t>
            </a:r>
            <a:r>
              <a:rPr lang="en-US" sz="1900" dirty="0"/>
              <a:t>].</a:t>
            </a:r>
          </a:p>
          <a:p>
            <a:r>
              <a:rPr lang="en-US" sz="1900" dirty="0"/>
              <a:t>    Transcript show: 'I, ',name,', have an IQ of ', (</a:t>
            </a:r>
            <a:r>
              <a:rPr lang="en-US" sz="1900" dirty="0" err="1"/>
              <a:t>iq</a:t>
            </a:r>
            <a:r>
              <a:rPr lang="en-US" sz="1900" dirty="0"/>
              <a:t> </a:t>
            </a:r>
            <a:r>
              <a:rPr lang="en-US" sz="1900" dirty="0" err="1"/>
              <a:t>printString</a:t>
            </a:r>
            <a:r>
              <a:rPr lang="en-US" sz="1900" dirty="0"/>
              <a:t>); </a:t>
            </a:r>
            <a:r>
              <a:rPr lang="en-US" sz="1900" dirty="0" err="1"/>
              <a:t>cr</a:t>
            </a:r>
            <a:endParaRPr lang="en-US" sz="1900" dirty="0"/>
          </a:p>
          <a:p>
            <a:r>
              <a:rPr lang="en-US" sz="1900" dirty="0"/>
              <a:t>  ] ]</a:t>
            </a:r>
          </a:p>
        </p:txBody>
      </p:sp>
      <p:sp>
        <p:nvSpPr>
          <p:cNvPr id="17" name="TextBox 16">
            <a:extLst>
              <a:ext uri="{FF2B5EF4-FFF2-40B4-BE49-F238E27FC236}">
                <a16:creationId xmlns:a16="http://schemas.microsoft.com/office/drawing/2014/main" id="{63B3ED22-4434-4864-A5E7-025E1CCFC12F}"/>
              </a:ext>
            </a:extLst>
          </p:cNvPr>
          <p:cNvSpPr txBox="1"/>
          <p:nvPr/>
        </p:nvSpPr>
        <p:spPr>
          <a:xfrm>
            <a:off x="7419975" y="5441522"/>
            <a:ext cx="4124325" cy="1015663"/>
          </a:xfrm>
          <a:prstGeom prst="rect">
            <a:avLst/>
          </a:prstGeom>
          <a:solidFill>
            <a:schemeClr val="bg1">
              <a:lumMod val="85000"/>
            </a:schemeClr>
          </a:solidFill>
          <a:ln>
            <a:solidFill>
              <a:schemeClr val="tx1"/>
            </a:solidFill>
          </a:ln>
        </p:spPr>
        <p:txBody>
          <a:bodyPr wrap="square">
            <a:spAutoFit/>
          </a:bodyPr>
          <a:lstStyle/>
          <a:p>
            <a:r>
              <a:rPr lang="en-US" sz="2000" dirty="0"/>
              <a:t>|b|</a:t>
            </a:r>
          </a:p>
          <a:p>
            <a:r>
              <a:rPr lang="en-US" sz="2000" dirty="0"/>
              <a:t>b := Nerd </a:t>
            </a:r>
            <a:r>
              <a:rPr lang="en-US" sz="2000" dirty="0" err="1"/>
              <a:t>new:'Emily</a:t>
            </a:r>
            <a:r>
              <a:rPr lang="en-US" sz="2000" dirty="0"/>
              <a:t>'.</a:t>
            </a:r>
          </a:p>
          <a:p>
            <a:r>
              <a:rPr lang="en-US" sz="2000" dirty="0"/>
              <a:t>b brag.</a:t>
            </a:r>
          </a:p>
        </p:txBody>
      </p:sp>
      <p:sp>
        <p:nvSpPr>
          <p:cNvPr id="5" name="TextBox 4">
            <a:extLst>
              <a:ext uri="{FF2B5EF4-FFF2-40B4-BE49-F238E27FC236}">
                <a16:creationId xmlns:a16="http://schemas.microsoft.com/office/drawing/2014/main" id="{ED1494E6-9C18-4BAB-BBD4-1977EFE1B590}"/>
              </a:ext>
            </a:extLst>
          </p:cNvPr>
          <p:cNvSpPr txBox="1"/>
          <p:nvPr/>
        </p:nvSpPr>
        <p:spPr>
          <a:xfrm>
            <a:off x="6677025" y="1362075"/>
            <a:ext cx="5229225" cy="707886"/>
          </a:xfrm>
          <a:prstGeom prst="rect">
            <a:avLst/>
          </a:prstGeom>
          <a:noFill/>
        </p:spPr>
        <p:txBody>
          <a:bodyPr wrap="square" rtlCol="0">
            <a:spAutoFit/>
          </a:bodyPr>
          <a:lstStyle/>
          <a:p>
            <a:pPr algn="ctr"/>
            <a:r>
              <a:rPr lang="en-US" sz="2000" dirty="0">
                <a:latin typeface="+mj-lt"/>
                <a:cs typeface="Times New Roman" pitchFamily="18" charset="0"/>
              </a:rPr>
              <a:t>Here's a Smalltalk </a:t>
            </a:r>
            <a:r>
              <a:rPr lang="en-US" sz="2000" dirty="0">
                <a:solidFill>
                  <a:srgbClr val="7030A0"/>
                </a:solidFill>
                <a:latin typeface="+mj-lt"/>
                <a:cs typeface="Times New Roman" pitchFamily="18" charset="0"/>
              </a:rPr>
              <a:t>class definition </a:t>
            </a:r>
            <a:r>
              <a:rPr lang="en-US" sz="2000" dirty="0">
                <a:latin typeface="+mj-lt"/>
                <a:cs typeface="Times New Roman" pitchFamily="18" charset="0"/>
              </a:rPr>
              <a:t>for a </a:t>
            </a:r>
            <a:r>
              <a:rPr lang="en-US" sz="2000" dirty="0">
                <a:solidFill>
                  <a:schemeClr val="accent4">
                    <a:lumMod val="50000"/>
                  </a:schemeClr>
                </a:solidFill>
                <a:latin typeface="+mj-lt"/>
                <a:cs typeface="Times New Roman" pitchFamily="18" charset="0"/>
              </a:rPr>
              <a:t>Nerd</a:t>
            </a:r>
            <a:r>
              <a:rPr lang="en-US" sz="2000" dirty="0">
                <a:latin typeface="+mj-lt"/>
                <a:cs typeface="Times New Roman" pitchFamily="18" charset="0"/>
              </a:rPr>
              <a:t> – it's a bit funky.</a:t>
            </a:r>
          </a:p>
        </p:txBody>
      </p:sp>
      <p:sp>
        <p:nvSpPr>
          <p:cNvPr id="18" name="TextBox 17">
            <a:extLst>
              <a:ext uri="{FF2B5EF4-FFF2-40B4-BE49-F238E27FC236}">
                <a16:creationId xmlns:a16="http://schemas.microsoft.com/office/drawing/2014/main" id="{FAD332E9-E78B-4442-87B4-75DAEBBC802F}"/>
              </a:ext>
            </a:extLst>
          </p:cNvPr>
          <p:cNvSpPr txBox="1"/>
          <p:nvPr/>
        </p:nvSpPr>
        <p:spPr>
          <a:xfrm>
            <a:off x="6748462" y="2213933"/>
            <a:ext cx="5229225" cy="707886"/>
          </a:xfrm>
          <a:prstGeom prst="rect">
            <a:avLst/>
          </a:prstGeom>
          <a:noFill/>
        </p:spPr>
        <p:txBody>
          <a:bodyPr wrap="square" rtlCol="0">
            <a:spAutoFit/>
          </a:bodyPr>
          <a:lstStyle/>
          <a:p>
            <a:pPr algn="ctr"/>
            <a:r>
              <a:rPr lang="en-US" sz="2000" dirty="0">
                <a:latin typeface="+mj-lt"/>
                <a:cs typeface="Times New Roman" pitchFamily="18" charset="0"/>
              </a:rPr>
              <a:t>Remember – EVERYTHING in Smalltalk is an object! </a:t>
            </a:r>
          </a:p>
        </p:txBody>
      </p:sp>
    </p:spTree>
    <p:extLst>
      <p:ext uri="{BB962C8B-B14F-4D97-AF65-F5344CB8AC3E}">
        <p14:creationId xmlns:p14="http://schemas.microsoft.com/office/powerpoint/2010/main" val="411468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xEl>
                                              <p:pRg st="20" end="2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xEl>
                                              <p:pRg st="21" end="2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xEl>
                                              <p:pRg st="22" end="2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5" grpId="0"/>
      <p:bldP spid="1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a:xfrm>
            <a:off x="7105650" y="93039"/>
            <a:ext cx="4638674" cy="1143000"/>
          </a:xfrm>
        </p:spPr>
        <p:txBody>
          <a:bodyPr/>
          <a:lstStyle/>
          <a:p>
            <a:r>
              <a:rPr lang="en-US" dirty="0"/>
              <a:t>OOP History: Part 4 – Smalltalk</a:t>
            </a:r>
          </a:p>
        </p:txBody>
      </p:sp>
      <p:sp>
        <p:nvSpPr>
          <p:cNvPr id="16" name="TextBox 15">
            <a:extLst>
              <a:ext uri="{FF2B5EF4-FFF2-40B4-BE49-F238E27FC236}">
                <a16:creationId xmlns:a16="http://schemas.microsoft.com/office/drawing/2014/main" id="{CF9A9693-24DB-4970-8540-A2CF40D20AF1}"/>
              </a:ext>
            </a:extLst>
          </p:cNvPr>
          <p:cNvSpPr txBox="1"/>
          <p:nvPr/>
        </p:nvSpPr>
        <p:spPr>
          <a:xfrm>
            <a:off x="115036" y="27347"/>
            <a:ext cx="6471497" cy="6832640"/>
          </a:xfrm>
          <a:prstGeom prst="rect">
            <a:avLst/>
          </a:prstGeom>
          <a:solidFill>
            <a:schemeClr val="bg1">
              <a:lumMod val="85000"/>
            </a:schemeClr>
          </a:solidFill>
          <a:ln>
            <a:solidFill>
              <a:schemeClr val="tx1"/>
            </a:solidFill>
          </a:ln>
        </p:spPr>
        <p:txBody>
          <a:bodyPr wrap="square">
            <a:spAutoFit/>
          </a:bodyPr>
          <a:lstStyle/>
          <a:p>
            <a:r>
              <a:rPr lang="en-US" sz="1900" dirty="0">
                <a:solidFill>
                  <a:schemeClr val="accent4">
                    <a:lumMod val="50000"/>
                  </a:schemeClr>
                </a:solidFill>
              </a:rPr>
              <a:t>Object</a:t>
            </a:r>
            <a:r>
              <a:rPr lang="en-US" sz="1900" dirty="0">
                <a:solidFill>
                  <a:srgbClr val="7030A0"/>
                </a:solidFill>
              </a:rPr>
              <a:t> subclass: #</a:t>
            </a:r>
            <a:r>
              <a:rPr lang="en-US" sz="1900" dirty="0">
                <a:solidFill>
                  <a:schemeClr val="accent4">
                    <a:lumMod val="50000"/>
                  </a:schemeClr>
                </a:solidFill>
              </a:rPr>
              <a:t>Nerd</a:t>
            </a:r>
          </a:p>
          <a:p>
            <a:r>
              <a:rPr lang="en-US" sz="1900" dirty="0">
                <a:solidFill>
                  <a:srgbClr val="7030A0"/>
                </a:solidFill>
              </a:rPr>
              <a:t>       </a:t>
            </a:r>
            <a:r>
              <a:rPr lang="en-US" sz="1900" dirty="0" err="1">
                <a:solidFill>
                  <a:srgbClr val="7030A0"/>
                </a:solidFill>
              </a:rPr>
              <a:t>instanceVariableNames</a:t>
            </a:r>
            <a:r>
              <a:rPr lang="en-US" sz="1900" dirty="0">
                <a:solidFill>
                  <a:srgbClr val="7030A0"/>
                </a:solidFill>
              </a:rPr>
              <a:t>: </a:t>
            </a:r>
            <a:r>
              <a:rPr lang="en-US" sz="1900" dirty="0">
                <a:solidFill>
                  <a:srgbClr val="C00000"/>
                </a:solidFill>
              </a:rPr>
              <a:t>'name</a:t>
            </a:r>
            <a:r>
              <a:rPr lang="en-US" sz="1900" dirty="0">
                <a:solidFill>
                  <a:srgbClr val="7030A0"/>
                </a:solidFill>
              </a:rPr>
              <a:t> </a:t>
            </a:r>
            <a:r>
              <a:rPr lang="en-US" sz="1900" dirty="0" err="1">
                <a:solidFill>
                  <a:srgbClr val="C00000"/>
                </a:solidFill>
              </a:rPr>
              <a:t>iq</a:t>
            </a:r>
            <a:r>
              <a:rPr lang="en-US" sz="1900" dirty="0">
                <a:solidFill>
                  <a:srgbClr val="7030A0"/>
                </a:solidFill>
              </a:rPr>
              <a:t>'</a:t>
            </a:r>
          </a:p>
          <a:p>
            <a:r>
              <a:rPr lang="en-US" sz="1900" dirty="0">
                <a:solidFill>
                  <a:srgbClr val="7030A0"/>
                </a:solidFill>
              </a:rPr>
              <a:t>       </a:t>
            </a:r>
            <a:r>
              <a:rPr lang="en-US" sz="1900" dirty="0" err="1">
                <a:solidFill>
                  <a:srgbClr val="7030A0"/>
                </a:solidFill>
              </a:rPr>
              <a:t>classVariableNames</a:t>
            </a:r>
            <a:r>
              <a:rPr lang="en-US" sz="1900" dirty="0">
                <a:solidFill>
                  <a:srgbClr val="7030A0"/>
                </a:solidFill>
              </a:rPr>
              <a:t>: ' '</a:t>
            </a:r>
          </a:p>
          <a:p>
            <a:r>
              <a:rPr lang="en-US" sz="1900" dirty="0">
                <a:solidFill>
                  <a:srgbClr val="7030A0"/>
                </a:solidFill>
              </a:rPr>
              <a:t>       </a:t>
            </a:r>
            <a:r>
              <a:rPr lang="en-US" sz="1900" dirty="0" err="1">
                <a:solidFill>
                  <a:srgbClr val="7030A0"/>
                </a:solidFill>
              </a:rPr>
              <a:t>poolDictionaries</a:t>
            </a:r>
            <a:r>
              <a:rPr lang="en-US" sz="1900" dirty="0">
                <a:solidFill>
                  <a:srgbClr val="7030A0"/>
                </a:solidFill>
              </a:rPr>
              <a:t>: ' '!</a:t>
            </a:r>
          </a:p>
          <a:p>
            <a:r>
              <a:rPr lang="en-US" sz="1000" dirty="0"/>
              <a:t>       </a:t>
            </a:r>
          </a:p>
          <a:p>
            <a:r>
              <a:rPr lang="en-US" sz="1900" dirty="0">
                <a:solidFill>
                  <a:srgbClr val="0070C0"/>
                </a:solidFill>
              </a:rPr>
              <a:t>!Nerd class </a:t>
            </a:r>
            <a:r>
              <a:rPr lang="en-US" sz="1900" dirty="0" err="1">
                <a:solidFill>
                  <a:srgbClr val="0070C0"/>
                </a:solidFill>
              </a:rPr>
              <a:t>methodsFor</a:t>
            </a:r>
            <a:r>
              <a:rPr lang="en-US" sz="1900" dirty="0">
                <a:solidFill>
                  <a:srgbClr val="0070C0"/>
                </a:solidFill>
              </a:rPr>
              <a:t>: 'class methods'!</a:t>
            </a:r>
          </a:p>
          <a:p>
            <a:r>
              <a:rPr lang="en-US" sz="1900" dirty="0" err="1">
                <a:solidFill>
                  <a:srgbClr val="0070C0"/>
                </a:solidFill>
              </a:rPr>
              <a:t>new_with_name</a:t>
            </a:r>
            <a:r>
              <a:rPr lang="en-US" sz="1900" dirty="0">
                <a:solidFill>
                  <a:srgbClr val="0070C0"/>
                </a:solidFill>
              </a:rPr>
              <a:t>: n  </a:t>
            </a:r>
          </a:p>
          <a:p>
            <a:r>
              <a:rPr lang="en-US" sz="1900" dirty="0">
                <a:solidFill>
                  <a:srgbClr val="0070C0"/>
                </a:solidFill>
              </a:rPr>
              <a:t>   | </a:t>
            </a:r>
            <a:r>
              <a:rPr lang="en-US" sz="1900" dirty="0" err="1">
                <a:solidFill>
                  <a:srgbClr val="0070C0"/>
                </a:solidFill>
              </a:rPr>
              <a:t>obj_ref</a:t>
            </a:r>
            <a:r>
              <a:rPr lang="en-US" sz="1900" dirty="0">
                <a:solidFill>
                  <a:srgbClr val="0070C0"/>
                </a:solidFill>
              </a:rPr>
              <a:t> |</a:t>
            </a:r>
          </a:p>
          <a:p>
            <a:r>
              <a:rPr lang="en-US" sz="1900" dirty="0">
                <a:solidFill>
                  <a:srgbClr val="0070C0"/>
                </a:solidFill>
              </a:rPr>
              <a:t> </a:t>
            </a:r>
            <a:r>
              <a:rPr lang="en-US" sz="1900" dirty="0" err="1">
                <a:solidFill>
                  <a:srgbClr val="0070C0"/>
                </a:solidFill>
              </a:rPr>
              <a:t>obj_ref</a:t>
            </a:r>
            <a:r>
              <a:rPr lang="en-US" sz="1900" dirty="0">
                <a:solidFill>
                  <a:srgbClr val="0070C0"/>
                </a:solidFill>
              </a:rPr>
              <a:t> := super new.</a:t>
            </a:r>
          </a:p>
          <a:p>
            <a:r>
              <a:rPr lang="en-US" sz="1900" dirty="0">
                <a:solidFill>
                  <a:srgbClr val="0070C0"/>
                </a:solidFill>
              </a:rPr>
              <a:t> </a:t>
            </a:r>
            <a:r>
              <a:rPr lang="en-US" sz="1900" dirty="0" err="1">
                <a:solidFill>
                  <a:srgbClr val="0070C0"/>
                </a:solidFill>
              </a:rPr>
              <a:t>obj_ref</a:t>
            </a:r>
            <a:r>
              <a:rPr lang="en-US" sz="1900" dirty="0">
                <a:solidFill>
                  <a:srgbClr val="0070C0"/>
                </a:solidFill>
              </a:rPr>
              <a:t> </a:t>
            </a:r>
            <a:r>
              <a:rPr lang="en-US" sz="1900" dirty="0" err="1">
                <a:solidFill>
                  <a:srgbClr val="0070C0"/>
                </a:solidFill>
              </a:rPr>
              <a:t>init_with_name</a:t>
            </a:r>
            <a:r>
              <a:rPr lang="en-US" sz="1900" dirty="0">
                <a:solidFill>
                  <a:srgbClr val="0070C0"/>
                </a:solidFill>
              </a:rPr>
              <a:t>: n.</a:t>
            </a:r>
          </a:p>
          <a:p>
            <a:r>
              <a:rPr lang="en-US" sz="1900" dirty="0">
                <a:solidFill>
                  <a:srgbClr val="0070C0"/>
                </a:solidFill>
              </a:rPr>
              <a:t>   ^ </a:t>
            </a:r>
            <a:r>
              <a:rPr lang="en-US" sz="1900" dirty="0" err="1">
                <a:solidFill>
                  <a:srgbClr val="0070C0"/>
                </a:solidFill>
              </a:rPr>
              <a:t>obj_ref</a:t>
            </a:r>
            <a:r>
              <a:rPr lang="en-US" sz="1900" dirty="0">
                <a:solidFill>
                  <a:srgbClr val="0070C0"/>
                </a:solidFill>
              </a:rPr>
              <a:t> </a:t>
            </a:r>
          </a:p>
          <a:p>
            <a:r>
              <a:rPr lang="en-US" sz="1900" dirty="0">
                <a:solidFill>
                  <a:srgbClr val="0070C0"/>
                </a:solidFill>
              </a:rPr>
              <a:t>!!</a:t>
            </a:r>
          </a:p>
          <a:p>
            <a:endParaRPr lang="en-US" sz="1000" dirty="0"/>
          </a:p>
          <a:p>
            <a:r>
              <a:rPr lang="en-US" sz="1900" dirty="0"/>
              <a:t>!Nerd </a:t>
            </a:r>
            <a:r>
              <a:rPr lang="en-US" sz="1900" dirty="0" err="1"/>
              <a:t>methodsFor</a:t>
            </a:r>
            <a:r>
              <a:rPr lang="en-US" sz="1900" dirty="0"/>
              <a:t>: 'instance methods'!</a:t>
            </a:r>
          </a:p>
          <a:p>
            <a:r>
              <a:rPr lang="en-US" sz="1900" dirty="0"/>
              <a:t>  </a:t>
            </a:r>
            <a:r>
              <a:rPr lang="en-US" sz="1900" dirty="0" err="1"/>
              <a:t>init_with_name</a:t>
            </a:r>
            <a:r>
              <a:rPr lang="en-US" sz="1900" dirty="0"/>
              <a:t>: n  </a:t>
            </a:r>
          </a:p>
          <a:p>
            <a:r>
              <a:rPr lang="en-US" sz="1900" dirty="0"/>
              <a:t>    name := n. </a:t>
            </a:r>
          </a:p>
          <a:p>
            <a:r>
              <a:rPr lang="en-US" sz="1900" dirty="0"/>
              <a:t>    </a:t>
            </a:r>
            <a:r>
              <a:rPr lang="en-US" sz="1900" dirty="0" err="1"/>
              <a:t>iq</a:t>
            </a:r>
            <a:r>
              <a:rPr lang="en-US" sz="1900" dirty="0"/>
              <a:t> := 100!</a:t>
            </a:r>
          </a:p>
          <a:p>
            <a:endParaRPr lang="en-US" sz="900" dirty="0"/>
          </a:p>
          <a:p>
            <a:r>
              <a:rPr lang="en-US" sz="1900" dirty="0"/>
              <a:t>  study: </a:t>
            </a:r>
            <a:r>
              <a:rPr lang="en-US" sz="1900" dirty="0" err="1"/>
              <a:t>hrs</a:t>
            </a:r>
            <a:endParaRPr lang="en-US" sz="1900" dirty="0"/>
          </a:p>
          <a:p>
            <a:r>
              <a:rPr lang="en-US" sz="1900" dirty="0"/>
              <a:t>    </a:t>
            </a:r>
            <a:r>
              <a:rPr lang="en-US" sz="1900" dirty="0" err="1"/>
              <a:t>iq</a:t>
            </a:r>
            <a:r>
              <a:rPr lang="en-US" sz="1900" dirty="0"/>
              <a:t> := </a:t>
            </a:r>
            <a:r>
              <a:rPr lang="en-US" sz="1900" dirty="0" err="1"/>
              <a:t>iq</a:t>
            </a:r>
            <a:r>
              <a:rPr lang="en-US" sz="1900" dirty="0"/>
              <a:t> + </a:t>
            </a:r>
            <a:r>
              <a:rPr lang="en-US" sz="1900" dirty="0" err="1"/>
              <a:t>hrs</a:t>
            </a:r>
            <a:r>
              <a:rPr lang="en-US" sz="1900" dirty="0"/>
              <a:t>!</a:t>
            </a:r>
          </a:p>
          <a:p>
            <a:endParaRPr lang="en-US" sz="900" dirty="0"/>
          </a:p>
          <a:p>
            <a:r>
              <a:rPr lang="en-US" sz="1900" dirty="0"/>
              <a:t>  brag</a:t>
            </a:r>
          </a:p>
          <a:p>
            <a:r>
              <a:rPr lang="en-US" sz="1900" dirty="0"/>
              <a:t>    1 to: </a:t>
            </a:r>
            <a:r>
              <a:rPr lang="en-US" sz="1900" dirty="0" err="1"/>
              <a:t>iq</a:t>
            </a:r>
            <a:r>
              <a:rPr lang="en-US" sz="1900" dirty="0"/>
              <a:t> do: [:q | Transcript show: 'Not just ', (q </a:t>
            </a:r>
            <a:r>
              <a:rPr lang="en-US" sz="1900" dirty="0" err="1"/>
              <a:t>printString</a:t>
            </a:r>
            <a:r>
              <a:rPr lang="en-US" sz="1900" dirty="0"/>
              <a:t>);</a:t>
            </a:r>
            <a:r>
              <a:rPr lang="en-US" sz="1900" dirty="0" err="1"/>
              <a:t>cr</a:t>
            </a:r>
            <a:r>
              <a:rPr lang="en-US" sz="1900" dirty="0"/>
              <a:t>].</a:t>
            </a:r>
          </a:p>
          <a:p>
            <a:r>
              <a:rPr lang="en-US" sz="1900" dirty="0"/>
              <a:t>    Transcript show: 'I, ',name,', have an IQ of ', (</a:t>
            </a:r>
            <a:r>
              <a:rPr lang="en-US" sz="1900" dirty="0" err="1"/>
              <a:t>iq</a:t>
            </a:r>
            <a:r>
              <a:rPr lang="en-US" sz="1900" dirty="0"/>
              <a:t> </a:t>
            </a:r>
            <a:r>
              <a:rPr lang="en-US" sz="1900" dirty="0" err="1"/>
              <a:t>printString</a:t>
            </a:r>
            <a:r>
              <a:rPr lang="en-US" sz="1900" dirty="0"/>
              <a:t>); </a:t>
            </a:r>
            <a:r>
              <a:rPr lang="en-US" sz="1900" dirty="0" err="1"/>
              <a:t>cr</a:t>
            </a:r>
            <a:endParaRPr lang="en-US" sz="1900" dirty="0"/>
          </a:p>
          <a:p>
            <a:r>
              <a:rPr lang="en-US" sz="1900" dirty="0"/>
              <a:t>!!</a:t>
            </a:r>
          </a:p>
        </p:txBody>
      </p:sp>
      <p:sp>
        <p:nvSpPr>
          <p:cNvPr id="17" name="TextBox 16">
            <a:extLst>
              <a:ext uri="{FF2B5EF4-FFF2-40B4-BE49-F238E27FC236}">
                <a16:creationId xmlns:a16="http://schemas.microsoft.com/office/drawing/2014/main" id="{63B3ED22-4434-4864-A5E7-025E1CCFC12F}"/>
              </a:ext>
            </a:extLst>
          </p:cNvPr>
          <p:cNvSpPr txBox="1"/>
          <p:nvPr/>
        </p:nvSpPr>
        <p:spPr>
          <a:xfrm>
            <a:off x="7419975" y="5441522"/>
            <a:ext cx="4124325" cy="1323439"/>
          </a:xfrm>
          <a:prstGeom prst="rect">
            <a:avLst/>
          </a:prstGeom>
          <a:solidFill>
            <a:schemeClr val="bg1">
              <a:lumMod val="85000"/>
            </a:schemeClr>
          </a:solidFill>
          <a:ln>
            <a:solidFill>
              <a:schemeClr val="tx1"/>
            </a:solidFill>
          </a:ln>
        </p:spPr>
        <p:txBody>
          <a:bodyPr wrap="square">
            <a:spAutoFit/>
          </a:bodyPr>
          <a:lstStyle/>
          <a:p>
            <a:r>
              <a:rPr lang="en-US" sz="2000" dirty="0"/>
              <a:t>|b|</a:t>
            </a:r>
          </a:p>
          <a:p>
            <a:r>
              <a:rPr lang="en-US" sz="2000" dirty="0"/>
              <a:t>b := Nerd </a:t>
            </a:r>
            <a:r>
              <a:rPr lang="en-US" sz="2000" dirty="0" err="1"/>
              <a:t>new_with_name:'Emily</a:t>
            </a:r>
            <a:r>
              <a:rPr lang="en-US" sz="2000" dirty="0"/>
              <a:t>'.</a:t>
            </a:r>
          </a:p>
          <a:p>
            <a:r>
              <a:rPr lang="en-US" sz="2000" dirty="0"/>
              <a:t>b study: 5.</a:t>
            </a:r>
          </a:p>
          <a:p>
            <a:r>
              <a:rPr lang="en-US" sz="2000" dirty="0"/>
              <a:t>b brag.</a:t>
            </a:r>
          </a:p>
        </p:txBody>
      </p:sp>
      <p:sp>
        <p:nvSpPr>
          <p:cNvPr id="5" name="TextBox 4">
            <a:extLst>
              <a:ext uri="{FF2B5EF4-FFF2-40B4-BE49-F238E27FC236}">
                <a16:creationId xmlns:a16="http://schemas.microsoft.com/office/drawing/2014/main" id="{ED1494E6-9C18-4BAB-BBD4-1977EFE1B590}"/>
              </a:ext>
            </a:extLst>
          </p:cNvPr>
          <p:cNvSpPr txBox="1"/>
          <p:nvPr/>
        </p:nvSpPr>
        <p:spPr>
          <a:xfrm>
            <a:off x="6677025" y="1362075"/>
            <a:ext cx="5229225" cy="707886"/>
          </a:xfrm>
          <a:prstGeom prst="rect">
            <a:avLst/>
          </a:prstGeom>
          <a:noFill/>
        </p:spPr>
        <p:txBody>
          <a:bodyPr wrap="square" rtlCol="0">
            <a:spAutoFit/>
          </a:bodyPr>
          <a:lstStyle/>
          <a:p>
            <a:pPr algn="ctr"/>
            <a:r>
              <a:rPr lang="en-US" sz="2000" dirty="0">
                <a:latin typeface="+mj-lt"/>
                <a:cs typeface="Times New Roman" pitchFamily="18" charset="0"/>
              </a:rPr>
              <a:t>Here's a Smalltalk </a:t>
            </a:r>
            <a:r>
              <a:rPr lang="en-US" sz="2000" dirty="0">
                <a:solidFill>
                  <a:srgbClr val="7030A0"/>
                </a:solidFill>
                <a:latin typeface="+mj-lt"/>
                <a:cs typeface="Times New Roman" pitchFamily="18" charset="0"/>
              </a:rPr>
              <a:t>class definition </a:t>
            </a:r>
            <a:r>
              <a:rPr lang="en-US" sz="2000" dirty="0">
                <a:latin typeface="+mj-lt"/>
                <a:cs typeface="Times New Roman" pitchFamily="18" charset="0"/>
              </a:rPr>
              <a:t>for a </a:t>
            </a:r>
            <a:r>
              <a:rPr lang="en-US" sz="2000" dirty="0">
                <a:solidFill>
                  <a:schemeClr val="accent4">
                    <a:lumMod val="50000"/>
                  </a:schemeClr>
                </a:solidFill>
                <a:latin typeface="+mj-lt"/>
                <a:cs typeface="Times New Roman" pitchFamily="18" charset="0"/>
              </a:rPr>
              <a:t>Nerd</a:t>
            </a:r>
            <a:r>
              <a:rPr lang="en-US" sz="2000" dirty="0">
                <a:latin typeface="+mj-lt"/>
                <a:cs typeface="Times New Roman" pitchFamily="18" charset="0"/>
              </a:rPr>
              <a:t> – it's a bit funky.</a:t>
            </a:r>
          </a:p>
        </p:txBody>
      </p:sp>
      <p:sp>
        <p:nvSpPr>
          <p:cNvPr id="18" name="TextBox 17">
            <a:extLst>
              <a:ext uri="{FF2B5EF4-FFF2-40B4-BE49-F238E27FC236}">
                <a16:creationId xmlns:a16="http://schemas.microsoft.com/office/drawing/2014/main" id="{FAD332E9-E78B-4442-87B4-75DAEBBC802F}"/>
              </a:ext>
            </a:extLst>
          </p:cNvPr>
          <p:cNvSpPr txBox="1"/>
          <p:nvPr/>
        </p:nvSpPr>
        <p:spPr>
          <a:xfrm>
            <a:off x="6748462" y="2213933"/>
            <a:ext cx="5229225" cy="707886"/>
          </a:xfrm>
          <a:prstGeom prst="rect">
            <a:avLst/>
          </a:prstGeom>
          <a:noFill/>
        </p:spPr>
        <p:txBody>
          <a:bodyPr wrap="square" rtlCol="0">
            <a:spAutoFit/>
          </a:bodyPr>
          <a:lstStyle/>
          <a:p>
            <a:pPr algn="ctr"/>
            <a:r>
              <a:rPr lang="en-US" sz="2000" dirty="0">
                <a:latin typeface="+mj-lt"/>
                <a:cs typeface="Times New Roman" pitchFamily="18" charset="0"/>
              </a:rPr>
              <a:t>Remember – EVERYTHING in Smalltalk is an object! </a:t>
            </a:r>
          </a:p>
        </p:txBody>
      </p:sp>
      <p:sp>
        <p:nvSpPr>
          <p:cNvPr id="21" name="Speech Bubble: Rectangle with Corners Rounded 20">
            <a:extLst>
              <a:ext uri="{FF2B5EF4-FFF2-40B4-BE49-F238E27FC236}">
                <a16:creationId xmlns:a16="http://schemas.microsoft.com/office/drawing/2014/main" id="{92984173-8794-4A42-906E-D7EA17C77DE6}"/>
              </a:ext>
            </a:extLst>
          </p:cNvPr>
          <p:cNvSpPr/>
          <p:nvPr/>
        </p:nvSpPr>
        <p:spPr>
          <a:xfrm>
            <a:off x="2721767" y="2614413"/>
            <a:ext cx="4229099" cy="1111208"/>
          </a:xfrm>
          <a:prstGeom prst="wedgeRoundRectCallout">
            <a:avLst>
              <a:gd name="adj1" fmla="val -71492"/>
              <a:gd name="adj2" fmla="val -1750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5B8EA"/>
                </a:solidFill>
              </a:rPr>
              <a:t>This</a:t>
            </a:r>
            <a:r>
              <a:rPr lang="en-US" sz="2000" dirty="0">
                <a:solidFill>
                  <a:schemeClr val="bg1"/>
                </a:solidFill>
              </a:rPr>
              <a:t> defines a </a:t>
            </a:r>
            <a:r>
              <a:rPr lang="en-US" sz="2000" dirty="0">
                <a:solidFill>
                  <a:schemeClr val="accent4">
                    <a:lumMod val="60000"/>
                    <a:lumOff val="40000"/>
                  </a:schemeClr>
                </a:solidFill>
              </a:rPr>
              <a:t>Nerd</a:t>
            </a:r>
            <a:r>
              <a:rPr lang="en-US" sz="2000" dirty="0">
                <a:solidFill>
                  <a:schemeClr val="bg1"/>
                </a:solidFill>
              </a:rPr>
              <a:t> class, derived from </a:t>
            </a:r>
            <a:r>
              <a:rPr lang="en-US" sz="2000" dirty="0">
                <a:solidFill>
                  <a:schemeClr val="accent4">
                    <a:lumMod val="60000"/>
                    <a:lumOff val="40000"/>
                  </a:schemeClr>
                </a:solidFill>
              </a:rPr>
              <a:t>Object</a:t>
            </a:r>
            <a:r>
              <a:rPr lang="en-US" sz="2000" dirty="0">
                <a:solidFill>
                  <a:schemeClr val="bg1"/>
                </a:solidFill>
              </a:rPr>
              <a:t>, with two member fields: </a:t>
            </a:r>
            <a:r>
              <a:rPr lang="en-US" sz="2000" dirty="0">
                <a:solidFill>
                  <a:schemeClr val="accent2">
                    <a:lumMod val="40000"/>
                    <a:lumOff val="60000"/>
                  </a:schemeClr>
                </a:solidFill>
              </a:rPr>
              <a:t>name</a:t>
            </a:r>
            <a:r>
              <a:rPr lang="en-US" sz="2000" dirty="0">
                <a:solidFill>
                  <a:schemeClr val="bg1"/>
                </a:solidFill>
              </a:rPr>
              <a:t> and </a:t>
            </a:r>
            <a:r>
              <a:rPr lang="en-US" sz="2000" dirty="0" err="1">
                <a:solidFill>
                  <a:schemeClr val="accent2">
                    <a:lumMod val="40000"/>
                    <a:lumOff val="60000"/>
                  </a:schemeClr>
                </a:solidFill>
              </a:rPr>
              <a:t>iq</a:t>
            </a:r>
            <a:endParaRPr lang="en-US" sz="2000" dirty="0">
              <a:solidFill>
                <a:schemeClr val="accent2">
                  <a:lumMod val="40000"/>
                  <a:lumOff val="60000"/>
                </a:schemeClr>
              </a:solidFill>
            </a:endParaRPr>
          </a:p>
        </p:txBody>
      </p:sp>
      <p:sp>
        <p:nvSpPr>
          <p:cNvPr id="19" name="Speech Bubble: Rectangle with Corners Rounded 18">
            <a:extLst>
              <a:ext uri="{FF2B5EF4-FFF2-40B4-BE49-F238E27FC236}">
                <a16:creationId xmlns:a16="http://schemas.microsoft.com/office/drawing/2014/main" id="{E4B5C943-D32A-404A-8CD3-A4209C906EA4}"/>
              </a:ext>
            </a:extLst>
          </p:cNvPr>
          <p:cNvSpPr/>
          <p:nvPr/>
        </p:nvSpPr>
        <p:spPr>
          <a:xfrm>
            <a:off x="2721766" y="1586343"/>
            <a:ext cx="4229099" cy="1111208"/>
          </a:xfrm>
          <a:prstGeom prst="wedgeRoundRectCallout">
            <a:avLst>
              <a:gd name="adj1" fmla="val -46154"/>
              <a:gd name="adj2" fmla="val -1261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looks like it uses some funky syntax to define Nerd as a subclass of some uber Object.</a:t>
            </a:r>
          </a:p>
        </p:txBody>
      </p:sp>
      <p:sp>
        <p:nvSpPr>
          <p:cNvPr id="20" name="Speech Bubble: Rectangle with Corners Rounded 19">
            <a:extLst>
              <a:ext uri="{FF2B5EF4-FFF2-40B4-BE49-F238E27FC236}">
                <a16:creationId xmlns:a16="http://schemas.microsoft.com/office/drawing/2014/main" id="{4CD5B1F3-D35D-47F0-B69C-C490B898D610}"/>
              </a:ext>
            </a:extLst>
          </p:cNvPr>
          <p:cNvSpPr/>
          <p:nvPr/>
        </p:nvSpPr>
        <p:spPr>
          <a:xfrm>
            <a:off x="3057524" y="2842515"/>
            <a:ext cx="5862638" cy="2187334"/>
          </a:xfrm>
          <a:prstGeom prst="wedgeRoundRectCallout">
            <a:avLst>
              <a:gd name="adj1" fmla="val -77173"/>
              <a:gd name="adj2" fmla="val -1252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in fact, in Smalltalk we create a new class by sending a message to the "root" </a:t>
            </a:r>
            <a:r>
              <a:rPr lang="en-US" sz="2000" dirty="0">
                <a:solidFill>
                  <a:schemeClr val="accent4">
                    <a:lumMod val="60000"/>
                    <a:lumOff val="40000"/>
                  </a:schemeClr>
                </a:solidFill>
              </a:rPr>
              <a:t>Object</a:t>
            </a:r>
            <a:r>
              <a:rPr lang="en-US" sz="2000" dirty="0">
                <a:solidFill>
                  <a:schemeClr val="bg1"/>
                </a:solidFill>
              </a:rPr>
              <a:t> who's responsible for creating new classes! It's like:</a:t>
            </a:r>
          </a:p>
          <a:p>
            <a:pPr algn="ctr"/>
            <a:endParaRPr lang="en-US" sz="2000" dirty="0">
              <a:solidFill>
                <a:schemeClr val="bg1"/>
              </a:solidFill>
            </a:endParaRPr>
          </a:p>
          <a:p>
            <a:pPr algn="ctr"/>
            <a:r>
              <a:rPr lang="en-US" sz="2000" dirty="0" err="1">
                <a:solidFill>
                  <a:schemeClr val="accent4">
                    <a:lumMod val="60000"/>
                    <a:lumOff val="40000"/>
                  </a:schemeClr>
                </a:solidFill>
              </a:rPr>
              <a:t>Object</a:t>
            </a:r>
            <a:r>
              <a:rPr lang="en-US" sz="2000" dirty="0" err="1">
                <a:solidFill>
                  <a:schemeClr val="bg1"/>
                </a:solidFill>
              </a:rPr>
              <a:t>.createNewSubclass</a:t>
            </a:r>
            <a:r>
              <a:rPr lang="en-US" sz="2000" dirty="0">
                <a:solidFill>
                  <a:schemeClr val="bg1"/>
                </a:solidFill>
              </a:rPr>
              <a:t>(</a:t>
            </a:r>
            <a:r>
              <a:rPr lang="en-US" sz="2000" dirty="0">
                <a:solidFill>
                  <a:schemeClr val="accent4">
                    <a:lumMod val="60000"/>
                    <a:lumOff val="40000"/>
                  </a:schemeClr>
                </a:solidFill>
              </a:rPr>
              <a:t>#Nerd</a:t>
            </a:r>
            <a:r>
              <a:rPr lang="en-US" sz="2000" dirty="0">
                <a:solidFill>
                  <a:schemeClr val="bg1"/>
                </a:solidFill>
              </a:rPr>
              <a:t>, </a:t>
            </a:r>
            <a:r>
              <a:rPr lang="en-US" sz="2000" dirty="0">
                <a:solidFill>
                  <a:srgbClr val="F8CBAD"/>
                </a:solidFill>
              </a:rPr>
              <a:t>'name </a:t>
            </a:r>
            <a:r>
              <a:rPr lang="en-US" sz="2000" dirty="0" err="1">
                <a:solidFill>
                  <a:srgbClr val="F8CBAD"/>
                </a:solidFill>
              </a:rPr>
              <a:t>iq</a:t>
            </a:r>
            <a:r>
              <a:rPr lang="en-US" sz="2000" dirty="0">
                <a:solidFill>
                  <a:srgbClr val="F8CBAD"/>
                </a:solidFill>
              </a:rPr>
              <a:t>'</a:t>
            </a:r>
            <a:r>
              <a:rPr lang="en-US" sz="2000" dirty="0">
                <a:solidFill>
                  <a:schemeClr val="bg1"/>
                </a:solidFill>
              </a:rPr>
              <a:t>, ' ', ' ');</a:t>
            </a:r>
          </a:p>
        </p:txBody>
      </p:sp>
      <p:sp>
        <p:nvSpPr>
          <p:cNvPr id="22" name="Speech Bubble: Rectangle with Corners Rounded 21">
            <a:extLst>
              <a:ext uri="{FF2B5EF4-FFF2-40B4-BE49-F238E27FC236}">
                <a16:creationId xmlns:a16="http://schemas.microsoft.com/office/drawing/2014/main" id="{55AA7AE6-0449-42F5-A677-88F2CD65B9F1}"/>
              </a:ext>
            </a:extLst>
          </p:cNvPr>
          <p:cNvSpPr/>
          <p:nvPr/>
        </p:nvSpPr>
        <p:spPr>
          <a:xfrm>
            <a:off x="1815696" y="4124478"/>
            <a:ext cx="4953003" cy="1111208"/>
          </a:xfrm>
          <a:prstGeom prst="wedgeRoundRectCallout">
            <a:avLst>
              <a:gd name="adj1" fmla="val -64059"/>
              <a:gd name="adj2" fmla="val -137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how we define a </a:t>
            </a:r>
            <a:r>
              <a:rPr lang="en-US" sz="2000" dirty="0">
                <a:solidFill>
                  <a:srgbClr val="00FFFF"/>
                </a:solidFill>
              </a:rPr>
              <a:t>class-level function.</a:t>
            </a:r>
          </a:p>
        </p:txBody>
      </p:sp>
    </p:spTree>
    <p:extLst>
      <p:ext uri="{BB962C8B-B14F-4D97-AF65-F5344CB8AC3E}">
        <p14:creationId xmlns:p14="http://schemas.microsoft.com/office/powerpoint/2010/main" val="264177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xEl>
                                              <p:pRg st="10" end="1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
                                            <p:txEl>
                                              <p:pRg st="18" end="1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xEl>
                                              <p:pRg st="19" end="1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6">
                                            <p:txEl>
                                              <p:pRg st="21" end="2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
                                            <p:txEl>
                                              <p:pRg st="22" end="2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6">
                                            <p:txEl>
                                              <p:pRg st="23" end="23"/>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6">
                                            <p:txEl>
                                              <p:pRg st="24" end="2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5" grpId="0"/>
      <p:bldP spid="18" grpId="0"/>
      <p:bldP spid="21" grpId="0" animBg="1"/>
      <p:bldP spid="21" grpId="1" animBg="1"/>
      <p:bldP spid="19" grpId="0" animBg="1"/>
      <p:bldP spid="19" grpId="1" animBg="1"/>
      <p:bldP spid="20" grpId="0" animBg="1"/>
      <p:bldP spid="20" grpId="1" animBg="1"/>
      <p:bldP spid="22" grpId="0" animBg="1"/>
      <p:bldP spid="22" grpId="1"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74B093E-FE2F-4E2E-99A3-6F40BFA98916}"/>
              </a:ext>
            </a:extLst>
          </p:cNvPr>
          <p:cNvSpPr txBox="1"/>
          <p:nvPr/>
        </p:nvSpPr>
        <p:spPr>
          <a:xfrm>
            <a:off x="305021" y="599138"/>
            <a:ext cx="5552854" cy="590167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implementation inheritance</a:t>
            </a:r>
          </a:p>
          <a:p>
            <a:r>
              <a:rPr lang="en-US" dirty="0">
                <a:latin typeface="Consolas" panose="020B0609020204030204" pitchFamily="49" charset="0"/>
              </a:rPr>
              <a:t>class </a:t>
            </a:r>
            <a:r>
              <a:rPr lang="en-US" dirty="0">
                <a:solidFill>
                  <a:srgbClr val="7030A0"/>
                </a:solidFill>
                <a:latin typeface="Consolas" panose="020B0609020204030204" pitchFamily="49" charset="0"/>
              </a:rPr>
              <a:t>Student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protected Boolean </a:t>
            </a:r>
            <a:r>
              <a:rPr lang="en-US" dirty="0" err="1">
                <a:solidFill>
                  <a:srgbClr val="0070C0"/>
                </a:solidFill>
                <a:latin typeface="Consolas" panose="020B0609020204030204" pitchFamily="49" charset="0"/>
              </a:rPr>
              <a:t>flipCoin</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Boolean result = false;</a:t>
            </a:r>
          </a:p>
          <a:p>
            <a:r>
              <a:rPr lang="en-US" dirty="0">
                <a:solidFill>
                  <a:srgbClr val="0070C0"/>
                </a:solidFill>
                <a:latin typeface="Consolas" panose="020B0609020204030204" pitchFamily="49" charset="0"/>
              </a:rPr>
              <a:t>    // Logic to decide upon heads or</a:t>
            </a:r>
          </a:p>
          <a:p>
            <a:r>
              <a:rPr lang="en-US" dirty="0">
                <a:solidFill>
                  <a:srgbClr val="0070C0"/>
                </a:solidFill>
                <a:latin typeface="Consolas" panose="020B0609020204030204" pitchFamily="49" charset="0"/>
              </a:rPr>
              <a:t>    // tails (true = heads, false = tails)</a:t>
            </a:r>
          </a:p>
          <a:p>
            <a:r>
              <a:rPr lang="en-US" dirty="0">
                <a:solidFill>
                  <a:srgbClr val="0070C0"/>
                </a:solidFill>
                <a:latin typeface="Consolas" panose="020B0609020204030204" pitchFamily="49" charset="0"/>
              </a:rPr>
              <a:t>    return result;</a:t>
            </a:r>
          </a:p>
          <a:p>
            <a:r>
              <a:rPr lang="en-US" dirty="0">
                <a:solidFill>
                  <a:srgbClr val="0070C0"/>
                </a:solidFill>
                <a:latin typeface="Consolas" panose="020B0609020204030204" pitchFamily="49" charset="0"/>
              </a:rPr>
              <a:t>  }</a:t>
            </a:r>
          </a:p>
          <a:p>
            <a:r>
              <a:rPr lang="en-US" dirty="0">
                <a:solidFill>
                  <a:srgbClr val="00B050"/>
                </a:solidFill>
                <a:latin typeface="Consolas" panose="020B0609020204030204" pitchFamily="49" charset="0"/>
              </a:rPr>
              <a:t>  public void study() { </a:t>
            </a:r>
          </a:p>
          <a:p>
            <a:r>
              <a:rPr lang="en-US" dirty="0">
                <a:solidFill>
                  <a:srgbClr val="00B050"/>
                </a:solidFill>
                <a:latin typeface="Consolas" panose="020B0609020204030204" pitchFamily="49" charset="0"/>
              </a:rPr>
              <a:t>    // Logic for studying</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err="1">
                <a:latin typeface="Consolas" panose="020B0609020204030204" pitchFamily="49" charset="0"/>
              </a:rPr>
              <a:t>FratDude</a:t>
            </a:r>
            <a:r>
              <a:rPr lang="en-US" dirty="0">
                <a:latin typeface="Consolas" panose="020B0609020204030204" pitchFamily="49" charset="0"/>
              </a:rPr>
              <a:t> extends </a:t>
            </a:r>
            <a:r>
              <a:rPr lang="en-US" dirty="0">
                <a:solidFill>
                  <a:srgbClr val="7030A0"/>
                </a:solidFill>
                <a:latin typeface="Consolas" panose="020B0609020204030204" pitchFamily="49" charset="0"/>
              </a:rPr>
              <a:t>Student</a:t>
            </a:r>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thursdayNight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study();  </a:t>
            </a:r>
            <a:r>
              <a:rPr lang="en-US" dirty="0">
                <a:latin typeface="Consolas" panose="020B0609020204030204" pitchFamily="49" charset="0"/>
              </a:rPr>
              <a:t>// study first</a:t>
            </a:r>
          </a:p>
          <a:p>
            <a:r>
              <a:rPr lang="en-US" dirty="0">
                <a:latin typeface="Consolas" panose="020B0609020204030204" pitchFamily="49" charset="0"/>
              </a:rPr>
              <a:t>    if (</a:t>
            </a:r>
            <a:r>
              <a:rPr lang="en-US" dirty="0" err="1">
                <a:solidFill>
                  <a:srgbClr val="0070C0"/>
                </a:solidFill>
                <a:latin typeface="Consolas" panose="020B0609020204030204" pitchFamily="49" charset="0"/>
              </a:rPr>
              <a:t>flipCoin</a:t>
            </a:r>
            <a:r>
              <a:rPr lang="en-US" dirty="0">
                <a:solidFill>
                  <a:srgbClr val="0070C0"/>
                </a:solidFill>
                <a:latin typeface="Consolas" panose="020B0609020204030204" pitchFamily="49" charset="0"/>
              </a:rPr>
              <a:t>()</a:t>
            </a:r>
            <a:r>
              <a:rPr lang="en-US" dirty="0">
                <a:latin typeface="Consolas" panose="020B0609020204030204" pitchFamily="49" charset="0"/>
              </a:rPr>
              <a:t>) </a:t>
            </a:r>
            <a:r>
              <a:rPr lang="en-US" dirty="0" err="1">
                <a:latin typeface="Consolas" panose="020B0609020204030204" pitchFamily="49" charset="0"/>
              </a:rPr>
              <a:t>drinkBeers</a:t>
            </a:r>
            <a:r>
              <a:rPr lang="en-US" dirty="0">
                <a:latin typeface="Consolas" panose="020B0609020204030204" pitchFamily="49" charset="0"/>
              </a:rPr>
              <a:t>(0);</a:t>
            </a:r>
          </a:p>
          <a:p>
            <a:r>
              <a:rPr lang="en-US" dirty="0">
                <a:latin typeface="Consolas" panose="020B0609020204030204" pitchFamily="49" charset="0"/>
              </a:rPr>
              <a:t>    else            </a:t>
            </a:r>
            <a:r>
              <a:rPr lang="en-US" dirty="0" err="1">
                <a:latin typeface="Consolas" panose="020B0609020204030204" pitchFamily="49" charset="0"/>
              </a:rPr>
              <a:t>drinkBeers</a:t>
            </a:r>
            <a:r>
              <a:rPr lang="en-US" dirty="0">
                <a:latin typeface="Consolas" panose="020B0609020204030204" pitchFamily="49" charset="0"/>
              </a:rPr>
              <a:t>(5);</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25" name="TextBox 24">
            <a:extLst>
              <a:ext uri="{FF2B5EF4-FFF2-40B4-BE49-F238E27FC236}">
                <a16:creationId xmlns:a16="http://schemas.microsoft.com/office/drawing/2014/main" id="{1A2C69BF-0462-4621-BEBB-443BF580410C}"/>
              </a:ext>
            </a:extLst>
          </p:cNvPr>
          <p:cNvSpPr txBox="1"/>
          <p:nvPr/>
        </p:nvSpPr>
        <p:spPr>
          <a:xfrm>
            <a:off x="698113" y="-126868"/>
            <a:ext cx="10613842" cy="646331"/>
          </a:xfrm>
          <a:prstGeom prst="rect">
            <a:avLst/>
          </a:prstGeom>
          <a:noFill/>
        </p:spPr>
        <p:txBody>
          <a:bodyPr wrap="square">
            <a:spAutoFit/>
          </a:bodyPr>
          <a:lstStyle/>
          <a:p>
            <a:pPr algn="ctr"/>
            <a:r>
              <a:rPr lang="en-US" sz="3600" dirty="0"/>
              <a:t>Implementation Inheritance Examples</a:t>
            </a:r>
          </a:p>
        </p:txBody>
      </p:sp>
      <p:sp>
        <p:nvSpPr>
          <p:cNvPr id="17" name="Speech Bubble: Rectangle with Corners Rounded 16">
            <a:extLst>
              <a:ext uri="{FF2B5EF4-FFF2-40B4-BE49-F238E27FC236}">
                <a16:creationId xmlns:a16="http://schemas.microsoft.com/office/drawing/2014/main" id="{FAD872C5-47A6-457F-9A09-4BBEAAD6EF9E}"/>
              </a:ext>
            </a:extLst>
          </p:cNvPr>
          <p:cNvSpPr/>
          <p:nvPr/>
        </p:nvSpPr>
        <p:spPr>
          <a:xfrm>
            <a:off x="5330359" y="3695231"/>
            <a:ext cx="4394666" cy="1147071"/>
          </a:xfrm>
          <a:prstGeom prst="wedgeRoundRectCallout">
            <a:avLst>
              <a:gd name="adj1" fmla="val -113795"/>
              <a:gd name="adj2" fmla="val 69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FratDude</a:t>
            </a:r>
            <a:r>
              <a:rPr lang="en-US" sz="2000" dirty="0">
                <a:solidFill>
                  <a:schemeClr val="bg1"/>
                </a:solidFill>
              </a:rPr>
              <a:t> privately inherits the implementation of </a:t>
            </a:r>
            <a:r>
              <a:rPr lang="en-US" sz="2000" dirty="0" err="1">
                <a:solidFill>
                  <a:srgbClr val="00FFFF"/>
                </a:solidFill>
              </a:rPr>
              <a:t>flipCoin</a:t>
            </a:r>
            <a:r>
              <a:rPr lang="en-US" sz="2000" dirty="0">
                <a:solidFill>
                  <a:schemeClr val="bg1"/>
                </a:solidFill>
              </a:rPr>
              <a:t> from </a:t>
            </a:r>
            <a:r>
              <a:rPr lang="en-US" sz="2000" dirty="0">
                <a:solidFill>
                  <a:srgbClr val="D5B8EA"/>
                </a:solidFill>
              </a:rPr>
              <a:t>Student.</a:t>
            </a:r>
          </a:p>
        </p:txBody>
      </p:sp>
      <p:sp>
        <p:nvSpPr>
          <p:cNvPr id="21" name="Speech Bubble: Rectangle with Corners Rounded 20">
            <a:extLst>
              <a:ext uri="{FF2B5EF4-FFF2-40B4-BE49-F238E27FC236}">
                <a16:creationId xmlns:a16="http://schemas.microsoft.com/office/drawing/2014/main" id="{C1B5A302-A226-42A3-AE12-9AF63F64328C}"/>
              </a:ext>
            </a:extLst>
          </p:cNvPr>
          <p:cNvSpPr/>
          <p:nvPr/>
        </p:nvSpPr>
        <p:spPr>
          <a:xfrm>
            <a:off x="4092109" y="2652243"/>
            <a:ext cx="4394666" cy="1147071"/>
          </a:xfrm>
          <a:prstGeom prst="wedgeRoundRectCallout">
            <a:avLst>
              <a:gd name="adj1" fmla="val -113145"/>
              <a:gd name="adj2" fmla="val 1131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FratDude</a:t>
            </a:r>
            <a:r>
              <a:rPr lang="en-US" sz="2000" dirty="0">
                <a:solidFill>
                  <a:schemeClr val="bg1"/>
                </a:solidFill>
              </a:rPr>
              <a:t> publicly inherits the implementation of </a:t>
            </a:r>
            <a:r>
              <a:rPr lang="en-US" sz="2000" dirty="0">
                <a:solidFill>
                  <a:schemeClr val="accent6">
                    <a:lumMod val="40000"/>
                    <a:lumOff val="60000"/>
                  </a:schemeClr>
                </a:solidFill>
              </a:rPr>
              <a:t>study</a:t>
            </a:r>
            <a:r>
              <a:rPr lang="en-US" sz="2000" dirty="0">
                <a:solidFill>
                  <a:schemeClr val="bg1"/>
                </a:solidFill>
              </a:rPr>
              <a:t> from </a:t>
            </a:r>
            <a:r>
              <a:rPr lang="en-US" sz="2000" dirty="0">
                <a:solidFill>
                  <a:srgbClr val="D5B8EA"/>
                </a:solidFill>
              </a:rPr>
              <a:t>Student.</a:t>
            </a:r>
          </a:p>
        </p:txBody>
      </p:sp>
    </p:spTree>
    <p:extLst>
      <p:ext uri="{BB962C8B-B14F-4D97-AF65-F5344CB8AC3E}">
        <p14:creationId xmlns:p14="http://schemas.microsoft.com/office/powerpoint/2010/main" val="286472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7" grpId="1" animBg="1"/>
      <p:bldP spid="21" grpId="0" animBg="1"/>
      <p:bldP spid="21"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Origins of OOP</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46851" y="1159381"/>
            <a:ext cx="9697522" cy="461665"/>
          </a:xfrm>
          <a:prstGeom prst="rect">
            <a:avLst/>
          </a:prstGeom>
          <a:noFill/>
        </p:spPr>
        <p:txBody>
          <a:bodyPr wrap="square">
            <a:spAutoFit/>
          </a:bodyPr>
          <a:lstStyle/>
          <a:p>
            <a:pPr algn="ctr"/>
            <a:r>
              <a:rPr lang="en-US" sz="2400" dirty="0"/>
              <a:t>The first major language to support OOP was </a:t>
            </a:r>
            <a:r>
              <a:rPr lang="en-US" sz="2400" dirty="0" err="1"/>
              <a:t>Simula</a:t>
            </a:r>
            <a:r>
              <a:rPr lang="en-US" sz="2400" dirty="0"/>
              <a:t> 67.</a:t>
            </a:r>
          </a:p>
        </p:txBody>
      </p:sp>
      <p:pic>
        <p:nvPicPr>
          <p:cNvPr id="6" name="Picture 5" descr="A picture containing chart&#10;&#10;Description automatically generated">
            <a:extLst>
              <a:ext uri="{FF2B5EF4-FFF2-40B4-BE49-F238E27FC236}">
                <a16:creationId xmlns:a16="http://schemas.microsoft.com/office/drawing/2014/main" id="{92496F23-6642-4D8F-B61E-5A124E3A1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712" y="1735691"/>
            <a:ext cx="3076575" cy="1485900"/>
          </a:xfrm>
          <a:prstGeom prst="rect">
            <a:avLst/>
          </a:prstGeom>
        </p:spPr>
      </p:pic>
      <p:sp>
        <p:nvSpPr>
          <p:cNvPr id="19" name="TextBox 18">
            <a:extLst>
              <a:ext uri="{FF2B5EF4-FFF2-40B4-BE49-F238E27FC236}">
                <a16:creationId xmlns:a16="http://schemas.microsoft.com/office/drawing/2014/main" id="{58242DEC-1A5A-4DAD-947F-1833F0934C29}"/>
              </a:ext>
            </a:extLst>
          </p:cNvPr>
          <p:cNvSpPr txBox="1"/>
          <p:nvPr/>
        </p:nvSpPr>
        <p:spPr>
          <a:xfrm>
            <a:off x="1598916" y="3539917"/>
            <a:ext cx="8906410" cy="830997"/>
          </a:xfrm>
          <a:prstGeom prst="rect">
            <a:avLst/>
          </a:prstGeom>
          <a:noFill/>
        </p:spPr>
        <p:txBody>
          <a:bodyPr wrap="square">
            <a:spAutoFit/>
          </a:bodyPr>
          <a:lstStyle/>
          <a:p>
            <a:pPr algn="ctr"/>
            <a:r>
              <a:rPr lang="en-US" sz="2400" dirty="0" err="1"/>
              <a:t>Simula</a:t>
            </a:r>
            <a:r>
              <a:rPr lang="en-US" sz="2400" dirty="0"/>
              <a:t> was developed in the 1960s at the Norwegian Computing Center in Oslo, by Ole-Johan Dahl and Kristen Nygaard. </a:t>
            </a:r>
          </a:p>
        </p:txBody>
      </p:sp>
      <p:sp>
        <p:nvSpPr>
          <p:cNvPr id="20" name="TextBox 19">
            <a:extLst>
              <a:ext uri="{FF2B5EF4-FFF2-40B4-BE49-F238E27FC236}">
                <a16:creationId xmlns:a16="http://schemas.microsoft.com/office/drawing/2014/main" id="{4A095E80-25F2-45BD-A96F-C8978FCC8A96}"/>
              </a:ext>
            </a:extLst>
          </p:cNvPr>
          <p:cNvSpPr txBox="1"/>
          <p:nvPr/>
        </p:nvSpPr>
        <p:spPr>
          <a:xfrm>
            <a:off x="1699945" y="4642676"/>
            <a:ext cx="8906410" cy="830997"/>
          </a:xfrm>
          <a:prstGeom prst="rect">
            <a:avLst/>
          </a:prstGeom>
          <a:noFill/>
        </p:spPr>
        <p:txBody>
          <a:bodyPr wrap="square">
            <a:spAutoFit/>
          </a:bodyPr>
          <a:lstStyle/>
          <a:p>
            <a:pPr algn="ctr"/>
            <a:r>
              <a:rPr lang="en-US" sz="2400" dirty="0" err="1">
                <a:solidFill>
                  <a:srgbClr val="FF0000"/>
                </a:solidFill>
              </a:rPr>
              <a:t>Simula's</a:t>
            </a:r>
            <a:r>
              <a:rPr lang="en-US" sz="2400" dirty="0"/>
              <a:t> initial goal: Enable </a:t>
            </a:r>
            <a:r>
              <a:rPr lang="en-US" sz="2400" dirty="0">
                <a:solidFill>
                  <a:srgbClr val="FF0000"/>
                </a:solidFill>
              </a:rPr>
              <a:t>simula</a:t>
            </a:r>
            <a:r>
              <a:rPr lang="en-US" sz="2400" dirty="0"/>
              <a:t>tions to be built more easily – such as modeling the movement of ships through cargo ports.</a:t>
            </a:r>
          </a:p>
        </p:txBody>
      </p:sp>
      <p:sp>
        <p:nvSpPr>
          <p:cNvPr id="21" name="TextBox 20">
            <a:extLst>
              <a:ext uri="{FF2B5EF4-FFF2-40B4-BE49-F238E27FC236}">
                <a16:creationId xmlns:a16="http://schemas.microsoft.com/office/drawing/2014/main" id="{D3EA0B5F-6C43-44AB-96F0-2DF7C4020EE4}"/>
              </a:ext>
            </a:extLst>
          </p:cNvPr>
          <p:cNvSpPr txBox="1"/>
          <p:nvPr/>
        </p:nvSpPr>
        <p:spPr>
          <a:xfrm>
            <a:off x="1699945" y="5698619"/>
            <a:ext cx="8906410" cy="830997"/>
          </a:xfrm>
          <a:prstGeom prst="rect">
            <a:avLst/>
          </a:prstGeom>
          <a:noFill/>
        </p:spPr>
        <p:txBody>
          <a:bodyPr wrap="square">
            <a:spAutoFit/>
          </a:bodyPr>
          <a:lstStyle/>
          <a:p>
            <a:pPr algn="ctr"/>
            <a:r>
              <a:rPr lang="en-US" sz="2400" dirty="0"/>
              <a:t>In simulations, you model large numbers of interacting "objects," so it made sense to add first-class support for objects to the language.</a:t>
            </a:r>
          </a:p>
        </p:txBody>
      </p:sp>
    </p:spTree>
    <p:extLst>
      <p:ext uri="{BB962C8B-B14F-4D97-AF65-F5344CB8AC3E}">
        <p14:creationId xmlns:p14="http://schemas.microsoft.com/office/powerpoint/2010/main" val="342483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Let's See Classes in Other Languages</a:t>
            </a:r>
          </a:p>
        </p:txBody>
      </p:sp>
      <p:sp>
        <p:nvSpPr>
          <p:cNvPr id="18" name="TextBox 17">
            <a:extLst>
              <a:ext uri="{FF2B5EF4-FFF2-40B4-BE49-F238E27FC236}">
                <a16:creationId xmlns:a16="http://schemas.microsoft.com/office/drawing/2014/main" id="{8C0914F9-3DB1-4952-9F3C-8585B83F5A83}"/>
              </a:ext>
            </a:extLst>
          </p:cNvPr>
          <p:cNvSpPr txBox="1"/>
          <p:nvPr/>
        </p:nvSpPr>
        <p:spPr>
          <a:xfrm>
            <a:off x="306863" y="1073903"/>
            <a:ext cx="5394443"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 Nerd class</a:t>
            </a:r>
          </a:p>
          <a:p>
            <a:r>
              <a:rPr lang="en-US" dirty="0">
                <a:latin typeface="Consolas" panose="020B0609020204030204" pitchFamily="49" charset="0"/>
              </a:rPr>
              <a:t>class Nerd {</a:t>
            </a:r>
          </a:p>
          <a:p>
            <a:r>
              <a:rPr lang="en-US" dirty="0">
                <a:latin typeface="Consolas" panose="020B0609020204030204" pitchFamily="49" charset="0"/>
              </a:rPr>
              <a:t>  private var name_: String</a:t>
            </a:r>
          </a:p>
          <a:p>
            <a:r>
              <a:rPr lang="en-US" dirty="0">
                <a:latin typeface="Consolas" panose="020B0609020204030204" pitchFamily="49" charset="0"/>
              </a:rPr>
              <a:t>  private var book_: Book</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init</a:t>
            </a:r>
            <a:r>
              <a:rPr lang="en-US" dirty="0">
                <a:latin typeface="Consolas" panose="020B0609020204030204" pitchFamily="49" charset="0"/>
              </a:rPr>
              <a:t>(name: String) {</a:t>
            </a:r>
          </a:p>
          <a:p>
            <a:r>
              <a:rPr lang="en-US" dirty="0">
                <a:latin typeface="Consolas" panose="020B0609020204030204" pitchFamily="49" charset="0"/>
              </a:rPr>
              <a:t>    self.name_ = name</a:t>
            </a:r>
          </a:p>
          <a:p>
            <a:r>
              <a:rPr lang="en-US" dirty="0">
                <a:latin typeface="Consolas" panose="020B0609020204030204" pitchFamily="49" charset="0"/>
              </a:rPr>
              <a:t>    </a:t>
            </a:r>
            <a:r>
              <a:rPr lang="en-US" dirty="0" err="1">
                <a:latin typeface="Consolas" panose="020B0609020204030204" pitchFamily="49" charset="0"/>
              </a:rPr>
              <a:t>self.book</a:t>
            </a:r>
            <a:r>
              <a:rPr lang="en-US" dirty="0">
                <a:latin typeface="Consolas" panose="020B0609020204030204" pitchFamily="49" charset="0"/>
              </a:rPr>
              <a:t>_ = String("Harry Potter")</a:t>
            </a:r>
          </a:p>
          <a:p>
            <a:r>
              <a:rPr lang="en-US" dirty="0">
                <a:latin typeface="Consolas" panose="020B0609020204030204" pitchFamily="49" charset="0"/>
              </a:rPr>
              <a:t>  }</a:t>
            </a:r>
          </a:p>
          <a:p>
            <a:r>
              <a:rPr lang="en-US" dirty="0">
                <a:latin typeface="Consolas" panose="020B0609020204030204" pitchFamily="49" charset="0"/>
              </a:rPr>
              <a:t>  public </a:t>
            </a:r>
            <a:r>
              <a:rPr lang="en-US" dirty="0" err="1">
                <a:latin typeface="Consolas" panose="020B0609020204030204" pitchFamily="49" charset="0"/>
              </a:rPr>
              <a:t>func</a:t>
            </a:r>
            <a:r>
              <a:rPr lang="en-US" dirty="0">
                <a:latin typeface="Consolas" panose="020B0609020204030204" pitchFamily="49" charset="0"/>
              </a:rPr>
              <a:t> study() {</a:t>
            </a:r>
          </a:p>
          <a:p>
            <a:r>
              <a:rPr lang="en-US" dirty="0">
                <a:latin typeface="Consolas" panose="020B0609020204030204" pitchFamily="49" charset="0"/>
              </a:rPr>
              <a:t>    print("I read " + </a:t>
            </a:r>
            <a:r>
              <a:rPr lang="en-US" dirty="0" err="1">
                <a:latin typeface="Consolas" panose="020B0609020204030204" pitchFamily="49" charset="0"/>
              </a:rPr>
              <a:t>self.book</a:t>
            </a:r>
            <a:r>
              <a:rPr lang="en-US" dirty="0">
                <a:latin typeface="Consolas" panose="020B0609020204030204" pitchFamily="49" charset="0"/>
              </a:rPr>
              <a:t>_)</a:t>
            </a:r>
          </a:p>
          <a:p>
            <a:r>
              <a:rPr lang="en-US" dirty="0">
                <a:latin typeface="Consolas" panose="020B0609020204030204" pitchFamily="49" charset="0"/>
              </a:rPr>
              <a:t>  }</a:t>
            </a:r>
          </a:p>
          <a:p>
            <a:r>
              <a:rPr lang="en-US" dirty="0">
                <a:latin typeface="Consolas" panose="020B0609020204030204" pitchFamily="49" charset="0"/>
              </a:rPr>
              <a:t>  private </a:t>
            </a:r>
            <a:r>
              <a:rPr lang="en-US" dirty="0" err="1">
                <a:latin typeface="Consolas" panose="020B0609020204030204" pitchFamily="49" charset="0"/>
              </a:rPr>
              <a:t>func</a:t>
            </a:r>
            <a:r>
              <a:rPr lang="en-US" dirty="0">
                <a:latin typeface="Consolas" panose="020B0609020204030204" pitchFamily="49" charset="0"/>
              </a:rPr>
              <a:t> party() {</a:t>
            </a:r>
          </a:p>
          <a:p>
            <a:r>
              <a:rPr lang="en-US" dirty="0">
                <a:latin typeface="Consolas" panose="020B0609020204030204" pitchFamily="49" charset="0"/>
              </a:rPr>
              <a:t>    print("Drink mocktails!")</a:t>
            </a:r>
          </a:p>
          <a:p>
            <a:r>
              <a:rPr lang="en-US" dirty="0">
                <a:latin typeface="Consolas" panose="020B0609020204030204" pitchFamily="49" charset="0"/>
              </a:rPr>
              <a:t>  }</a:t>
            </a:r>
          </a:p>
          <a:p>
            <a:r>
              <a:rPr lang="en-US" dirty="0">
                <a:latin typeface="Consolas" panose="020B0609020204030204" pitchFamily="49" charset="0"/>
              </a:rPr>
              <a:t>}</a:t>
            </a:r>
          </a:p>
        </p:txBody>
      </p:sp>
      <p:sp>
        <p:nvSpPr>
          <p:cNvPr id="19" name="TextBox 18">
            <a:extLst>
              <a:ext uri="{FF2B5EF4-FFF2-40B4-BE49-F238E27FC236}">
                <a16:creationId xmlns:a16="http://schemas.microsoft.com/office/drawing/2014/main" id="{53CF670A-B7E0-42A3-98C2-984B5DF67786}"/>
              </a:ext>
            </a:extLst>
          </p:cNvPr>
          <p:cNvSpPr txBox="1"/>
          <p:nvPr/>
        </p:nvSpPr>
        <p:spPr>
          <a:xfrm>
            <a:off x="5966066" y="1440527"/>
            <a:ext cx="5760720"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Nerd class</a:t>
            </a:r>
          </a:p>
          <a:p>
            <a:r>
              <a:rPr lang="en-US" dirty="0">
                <a:latin typeface="Consolas" panose="020B0609020204030204" pitchFamily="49" charset="0"/>
              </a:rPr>
              <a:t>public class Nerd {</a:t>
            </a:r>
          </a:p>
          <a:p>
            <a:r>
              <a:rPr lang="en-US" dirty="0">
                <a:latin typeface="Consolas" panose="020B0609020204030204" pitchFamily="49" charset="0"/>
              </a:rPr>
              <a:t>  private String name_;</a:t>
            </a:r>
          </a:p>
          <a:p>
            <a:r>
              <a:rPr lang="en-US" dirty="0">
                <a:latin typeface="Consolas" panose="020B0609020204030204" pitchFamily="49" charset="0"/>
              </a:rPr>
              <a:t>  private Book </a:t>
            </a:r>
            <a:r>
              <a:rPr lang="en-US" dirty="0" err="1">
                <a:latin typeface="Consolas" panose="020B0609020204030204" pitchFamily="49" charset="0"/>
              </a:rPr>
              <a:t>book</a:t>
            </a:r>
            <a:r>
              <a:rPr lang="en-US" dirty="0">
                <a:latin typeface="Consolas" panose="020B0609020204030204" pitchFamily="49" charset="0"/>
              </a:rPr>
              <a:t>_;</a:t>
            </a:r>
          </a:p>
          <a:p>
            <a:endParaRPr lang="en-US" dirty="0">
              <a:latin typeface="Consolas" panose="020B0609020204030204" pitchFamily="49" charset="0"/>
            </a:endParaRPr>
          </a:p>
          <a:p>
            <a:r>
              <a:rPr lang="en-US" dirty="0">
                <a:latin typeface="Consolas" panose="020B0609020204030204" pitchFamily="49" charset="0"/>
              </a:rPr>
              <a:t>  public Nerd(String name) {</a:t>
            </a:r>
          </a:p>
          <a:p>
            <a:r>
              <a:rPr lang="en-US" dirty="0">
                <a:latin typeface="Consolas" panose="020B0609020204030204" pitchFamily="49" charset="0"/>
              </a:rPr>
              <a:t>    this.name_ = name;</a:t>
            </a:r>
          </a:p>
          <a:p>
            <a:r>
              <a:rPr lang="en-US" dirty="0">
                <a:latin typeface="Consolas" panose="020B0609020204030204" pitchFamily="49" charset="0"/>
              </a:rPr>
              <a:t>    </a:t>
            </a:r>
            <a:r>
              <a:rPr lang="en-US" dirty="0" err="1">
                <a:latin typeface="Consolas" panose="020B0609020204030204" pitchFamily="49" charset="0"/>
              </a:rPr>
              <a:t>this.book</a:t>
            </a:r>
            <a:r>
              <a:rPr lang="en-US" dirty="0">
                <a:latin typeface="Consolas" panose="020B0609020204030204" pitchFamily="49" charset="0"/>
              </a:rPr>
              <a:t>_ = new Book("Harry Potter");</a:t>
            </a:r>
          </a:p>
          <a:p>
            <a:r>
              <a:rPr lang="en-US" dirty="0">
                <a:latin typeface="Consolas" panose="020B0609020204030204" pitchFamily="49" charset="0"/>
              </a:rPr>
              <a:t>  }</a:t>
            </a:r>
          </a:p>
          <a:p>
            <a:r>
              <a:rPr lang="en-US" dirty="0">
                <a:latin typeface="Consolas" panose="020B0609020204030204" pitchFamily="49" charset="0"/>
              </a:rPr>
              <a:t>  public void study()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("I read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this.book_.title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private void party()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("Drink mocktails!");</a:t>
            </a:r>
          </a:p>
          <a:p>
            <a:r>
              <a:rPr lang="en-US" dirty="0">
                <a:latin typeface="Consolas" panose="020B0609020204030204" pitchFamily="49" charset="0"/>
              </a:rPr>
              <a:t>  }</a:t>
            </a:r>
          </a:p>
          <a:p>
            <a:r>
              <a:rPr lang="en-US" dirty="0">
                <a:latin typeface="Consolas" panose="020B0609020204030204" pitchFamily="49" charset="0"/>
              </a:rPr>
              <a:t>}</a:t>
            </a:r>
          </a:p>
        </p:txBody>
      </p:sp>
      <p:sp>
        <p:nvSpPr>
          <p:cNvPr id="21" name="TextBox 20">
            <a:extLst>
              <a:ext uri="{FF2B5EF4-FFF2-40B4-BE49-F238E27FC236}">
                <a16:creationId xmlns:a16="http://schemas.microsoft.com/office/drawing/2014/main" id="{AA75003B-514F-41D1-982D-40826F5AAE22}"/>
              </a:ext>
            </a:extLst>
          </p:cNvPr>
          <p:cNvSpPr txBox="1"/>
          <p:nvPr/>
        </p:nvSpPr>
        <p:spPr>
          <a:xfrm>
            <a:off x="3004085" y="3336061"/>
            <a:ext cx="5542961" cy="3416320"/>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Nerd class</a:t>
            </a:r>
          </a:p>
          <a:p>
            <a:endParaRPr lang="en-US" dirty="0">
              <a:latin typeface="Consolas" panose="020B0609020204030204" pitchFamily="49" charset="0"/>
            </a:endParaRPr>
          </a:p>
          <a:p>
            <a:r>
              <a:rPr lang="en-US" dirty="0">
                <a:latin typeface="Consolas" panose="020B0609020204030204" pitchFamily="49" charset="0"/>
              </a:rPr>
              <a:t>class Nerd:</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name):</a:t>
            </a:r>
          </a:p>
          <a:p>
            <a:r>
              <a:rPr lang="en-US" dirty="0">
                <a:latin typeface="Consolas" panose="020B0609020204030204" pitchFamily="49" charset="0"/>
              </a:rPr>
              <a:t>   self.name = name</a:t>
            </a:r>
          </a:p>
          <a:p>
            <a:r>
              <a:rPr lang="en-US" dirty="0">
                <a:latin typeface="Consolas" panose="020B0609020204030204" pitchFamily="49" charset="0"/>
              </a:rPr>
              <a:t>   </a:t>
            </a:r>
            <a:r>
              <a:rPr lang="en-US" dirty="0" err="1">
                <a:latin typeface="Consolas" panose="020B0609020204030204" pitchFamily="49" charset="0"/>
              </a:rPr>
              <a:t>self.book</a:t>
            </a:r>
            <a:r>
              <a:rPr lang="en-US" dirty="0">
                <a:latin typeface="Consolas" panose="020B0609020204030204" pitchFamily="49" charset="0"/>
              </a:rPr>
              <a:t> = Book("Harry Potter")</a:t>
            </a:r>
          </a:p>
          <a:p>
            <a:endParaRPr lang="en-US" dirty="0">
              <a:latin typeface="Consolas" panose="020B0609020204030204" pitchFamily="49" charset="0"/>
            </a:endParaRPr>
          </a:p>
          <a:p>
            <a:r>
              <a:rPr lang="en-US" dirty="0">
                <a:latin typeface="Consolas" panose="020B0609020204030204" pitchFamily="49" charset="0"/>
              </a:rPr>
              <a:t> def talk(self):</a:t>
            </a:r>
          </a:p>
          <a:p>
            <a:r>
              <a:rPr lang="en-US" dirty="0">
                <a:latin typeface="Consolas" panose="020B0609020204030204" pitchFamily="49" charset="0"/>
              </a:rPr>
              <a:t>    print("I read " + self.book.name())</a:t>
            </a:r>
          </a:p>
          <a:p>
            <a:endParaRPr lang="en-US" dirty="0">
              <a:latin typeface="Consolas" panose="020B0609020204030204" pitchFamily="49" charset="0"/>
            </a:endParaRPr>
          </a:p>
          <a:p>
            <a:r>
              <a:rPr lang="en-US" dirty="0">
                <a:latin typeface="Consolas" panose="020B0609020204030204" pitchFamily="49" charset="0"/>
              </a:rPr>
              <a:t> def __party(self):</a:t>
            </a:r>
          </a:p>
          <a:p>
            <a:r>
              <a:rPr lang="en-US" dirty="0">
                <a:latin typeface="Consolas" panose="020B0609020204030204" pitchFamily="49" charset="0"/>
              </a:rPr>
              <a:t>    print("Drink mocktails!")</a:t>
            </a:r>
          </a:p>
        </p:txBody>
      </p:sp>
    </p:spTree>
    <p:extLst>
      <p:ext uri="{BB962C8B-B14F-4D97-AF65-F5344CB8AC3E}">
        <p14:creationId xmlns:p14="http://schemas.microsoft.com/office/powerpoint/2010/main" val="42483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3CF670A-B7E0-42A3-98C2-984B5DF67786}"/>
              </a:ext>
            </a:extLst>
          </p:cNvPr>
          <p:cNvSpPr txBox="1"/>
          <p:nvPr/>
        </p:nvSpPr>
        <p:spPr>
          <a:xfrm>
            <a:off x="6248400" y="1326227"/>
            <a:ext cx="5542961" cy="590931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Nerd class</a:t>
            </a:r>
          </a:p>
          <a:p>
            <a:r>
              <a:rPr lang="en-US" dirty="0">
                <a:latin typeface="Consolas" panose="020B0609020204030204" pitchFamily="49" charset="0"/>
              </a:rPr>
              <a:t>public class Nerd {</a:t>
            </a:r>
          </a:p>
          <a:p>
            <a:r>
              <a:rPr lang="en-US" dirty="0">
                <a:latin typeface="Consolas" panose="020B0609020204030204" pitchFamily="49" charset="0"/>
              </a:rPr>
              <a:t>  private String name;</a:t>
            </a:r>
          </a:p>
          <a:p>
            <a:r>
              <a:rPr lang="en-US" dirty="0">
                <a:latin typeface="Consolas" panose="020B0609020204030204" pitchFamily="49" charset="0"/>
              </a:rPr>
              <a:t>  private int IQ;</a:t>
            </a:r>
          </a:p>
          <a:p>
            <a:endParaRPr lang="en-US" dirty="0">
              <a:latin typeface="Consolas" panose="020B0609020204030204" pitchFamily="49" charset="0"/>
            </a:endParaRPr>
          </a:p>
          <a:p>
            <a:r>
              <a:rPr lang="en-US" dirty="0">
                <a:latin typeface="Consolas" panose="020B0609020204030204" pitchFamily="49" charset="0"/>
              </a:rPr>
              <a:t>  public Nerd(String name) {</a:t>
            </a:r>
          </a:p>
          <a:p>
            <a:r>
              <a:rPr lang="en-US" dirty="0">
                <a:latin typeface="Consolas" panose="020B0609020204030204" pitchFamily="49" charset="0"/>
              </a:rPr>
              <a:t>    this.name = name;</a:t>
            </a:r>
          </a:p>
          <a:p>
            <a:r>
              <a:rPr lang="en-US" dirty="0">
                <a:latin typeface="Consolas" panose="020B0609020204030204" pitchFamily="49" charset="0"/>
              </a:rPr>
              <a:t>    this.IQ = 100;</a:t>
            </a:r>
          </a:p>
          <a:p>
            <a:r>
              <a:rPr lang="en-US" dirty="0">
                <a:latin typeface="Consolas" panose="020B0609020204030204" pitchFamily="49" charset="0"/>
              </a:rPr>
              <a:t>    study(3);</a:t>
            </a:r>
          </a:p>
          <a:p>
            <a:r>
              <a:rPr lang="en-US" dirty="0">
                <a:latin typeface="Consolas" panose="020B0609020204030204" pitchFamily="49" charset="0"/>
              </a:rPr>
              <a:t>  }</a:t>
            </a:r>
          </a:p>
          <a:p>
            <a:r>
              <a:rPr lang="en-US" dirty="0">
                <a:latin typeface="Consolas" panose="020B0609020204030204" pitchFamily="49" charset="0"/>
              </a:rPr>
              <a:t>  public void finalize() {</a:t>
            </a:r>
          </a:p>
          <a:p>
            <a:r>
              <a:rPr lang="en-US" dirty="0">
                <a:latin typeface="Consolas" panose="020B0609020204030204" pitchFamily="49" charset="0"/>
              </a:rPr>
              <a:t>    this.IQ = 0;</a:t>
            </a:r>
          </a:p>
          <a:p>
            <a:r>
              <a:rPr lang="en-US" dirty="0">
                <a:latin typeface="Consolas" panose="020B0609020204030204" pitchFamily="49" charset="0"/>
              </a:rPr>
              <a:t>  }</a:t>
            </a:r>
          </a:p>
          <a:p>
            <a:r>
              <a:rPr lang="en-US" dirty="0">
                <a:latin typeface="Consolas" panose="020B0609020204030204" pitchFamily="49" charset="0"/>
              </a:rPr>
              <a:t>  public String talk() {</a:t>
            </a:r>
          </a:p>
          <a:p>
            <a:r>
              <a:rPr lang="en-US" dirty="0">
                <a:latin typeface="Consolas" panose="020B0609020204030204" pitchFamily="49" charset="0"/>
              </a:rPr>
              <a:t>    return this.name + " likes closures.";</a:t>
            </a:r>
          </a:p>
          <a:p>
            <a:r>
              <a:rPr lang="en-US" dirty="0">
                <a:latin typeface="Consolas" panose="020B0609020204030204" pitchFamily="49" charset="0"/>
              </a:rPr>
              <a:t>  }</a:t>
            </a:r>
          </a:p>
          <a:p>
            <a:r>
              <a:rPr lang="en-US" dirty="0">
                <a:latin typeface="Consolas" panose="020B0609020204030204" pitchFamily="49" charset="0"/>
              </a:rPr>
              <a:t>  private void study(int </a:t>
            </a:r>
            <a:r>
              <a:rPr lang="en-US" dirty="0" err="1">
                <a:latin typeface="Consolas" panose="020B0609020204030204" pitchFamily="49" charset="0"/>
              </a:rPr>
              <a:t>hrs</a:t>
            </a:r>
            <a:r>
              <a:rPr lang="en-US" dirty="0">
                <a:latin typeface="Consolas" panose="020B0609020204030204" pitchFamily="49" charset="0"/>
              </a:rPr>
              <a:t>) {</a:t>
            </a:r>
          </a:p>
          <a:p>
            <a:r>
              <a:rPr lang="en-US" dirty="0">
                <a:latin typeface="Consolas" panose="020B0609020204030204" pitchFamily="49" charset="0"/>
              </a:rPr>
              <a:t>    this.IQ += </a:t>
            </a:r>
            <a:r>
              <a:rPr lang="en-US" dirty="0" err="1">
                <a:latin typeface="Consolas" panose="020B0609020204030204" pitchFamily="49" charset="0"/>
              </a:rPr>
              <a:t>hrs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9" name="TextBox 8">
            <a:extLst>
              <a:ext uri="{FF2B5EF4-FFF2-40B4-BE49-F238E27FC236}">
                <a16:creationId xmlns:a16="http://schemas.microsoft.com/office/drawing/2014/main" id="{B14261D3-43F0-4C62-B8A1-03EA3A90C55F}"/>
              </a:ext>
            </a:extLst>
          </p:cNvPr>
          <p:cNvSpPr txBox="1"/>
          <p:nvPr/>
        </p:nvSpPr>
        <p:spPr>
          <a:xfrm>
            <a:off x="941479" y="158456"/>
            <a:ext cx="10613842" cy="769441"/>
          </a:xfrm>
          <a:prstGeom prst="rect">
            <a:avLst/>
          </a:prstGeom>
          <a:noFill/>
        </p:spPr>
        <p:txBody>
          <a:bodyPr wrap="square">
            <a:spAutoFit/>
          </a:bodyPr>
          <a:lstStyle/>
          <a:p>
            <a:pPr algn="ctr"/>
            <a:r>
              <a:rPr lang="en-US" sz="4400" dirty="0"/>
              <a:t>Class Definitions in Other Languages</a:t>
            </a:r>
          </a:p>
        </p:txBody>
      </p:sp>
      <p:sp>
        <p:nvSpPr>
          <p:cNvPr id="6" name="TextBox 5">
            <a:extLst>
              <a:ext uri="{FF2B5EF4-FFF2-40B4-BE49-F238E27FC236}">
                <a16:creationId xmlns:a16="http://schemas.microsoft.com/office/drawing/2014/main" id="{C142AB97-5454-4959-BF6C-9FB767B3086B}"/>
              </a:ext>
            </a:extLst>
          </p:cNvPr>
          <p:cNvSpPr txBox="1"/>
          <p:nvPr/>
        </p:nvSpPr>
        <p:spPr>
          <a:xfrm>
            <a:off x="502920" y="2193797"/>
            <a:ext cx="5145663" cy="3215640"/>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Nerd n = new Nerd("Carey");</a:t>
            </a:r>
          </a:p>
          <a:p>
            <a:r>
              <a:rPr lang="en-US" dirty="0" err="1">
                <a:latin typeface="Consolas" panose="020B0609020204030204" pitchFamily="49" charset="0"/>
              </a:rPr>
              <a:t>System.out.println</a:t>
            </a:r>
            <a:r>
              <a:rPr lang="en-US" dirty="0">
                <a:latin typeface="Consolas" panose="020B0609020204030204" pitchFamily="49" charset="0"/>
              </a:rPr>
              <a:t>(</a:t>
            </a:r>
            <a:r>
              <a:rPr lang="en-US" dirty="0" err="1">
                <a:latin typeface="Consolas" panose="020B0609020204030204" pitchFamily="49" charset="0"/>
              </a:rPr>
              <a:t>n.talk</a:t>
            </a:r>
            <a:r>
              <a:rPr lang="en-US" dirty="0">
                <a:latin typeface="Consolas" panose="020B0609020204030204" pitchFamily="49" charset="0"/>
              </a:rPr>
              <a:t>());</a:t>
            </a:r>
          </a:p>
        </p:txBody>
      </p:sp>
    </p:spTree>
    <p:extLst>
      <p:ext uri="{BB962C8B-B14F-4D97-AF65-F5344CB8AC3E}">
        <p14:creationId xmlns:p14="http://schemas.microsoft.com/office/powerpoint/2010/main" val="12473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Access Modifiers and Encapsulation</a:t>
            </a:r>
          </a:p>
        </p:txBody>
      </p:sp>
      <p:sp>
        <p:nvSpPr>
          <p:cNvPr id="9" name="TextBox 8">
            <a:extLst>
              <a:ext uri="{FF2B5EF4-FFF2-40B4-BE49-F238E27FC236}">
                <a16:creationId xmlns:a16="http://schemas.microsoft.com/office/drawing/2014/main" id="{48C93BDF-BB0C-4277-8614-D9CC6051AC89}"/>
              </a:ext>
            </a:extLst>
          </p:cNvPr>
          <p:cNvSpPr txBox="1"/>
          <p:nvPr/>
        </p:nvSpPr>
        <p:spPr>
          <a:xfrm>
            <a:off x="451926" y="-295335"/>
            <a:ext cx="5560637" cy="4493538"/>
          </a:xfrm>
          <a:prstGeom prst="rect">
            <a:avLst/>
          </a:prstGeom>
          <a:noFill/>
        </p:spPr>
        <p:txBody>
          <a:bodyPr wrap="square">
            <a:spAutoFit/>
          </a:bodyPr>
          <a:lstStyle/>
          <a:p>
            <a:r>
              <a:rPr lang="en-US" sz="1100" dirty="0"/>
              <a:t>Java:</a:t>
            </a:r>
          </a:p>
          <a:p>
            <a:r>
              <a:rPr lang="en-US" sz="1100" dirty="0"/>
              <a:t>A Java module can specify which of the Java packages it contains that should be</a:t>
            </a:r>
          </a:p>
          <a:p>
            <a:r>
              <a:rPr lang="en-US" sz="1100" dirty="0"/>
              <a:t>visible to other Java modules which uses this module. A Java module must also</a:t>
            </a:r>
          </a:p>
          <a:p>
            <a:r>
              <a:rPr lang="en-US" sz="1100" dirty="0"/>
              <a:t>specify which other Java modules is requires to do its job.</a:t>
            </a:r>
          </a:p>
          <a:p>
            <a:r>
              <a:rPr lang="en-US" sz="1100" dirty="0"/>
              <a:t>Large libraries, like the entire Java platform APIs, can be separated into pieces and</a:t>
            </a:r>
          </a:p>
          <a:p>
            <a:r>
              <a:rPr lang="en-US" sz="1100" dirty="0"/>
              <a:t>only the required pieces needed to be deployed. Missing modules can be reported</a:t>
            </a:r>
          </a:p>
          <a:p>
            <a:r>
              <a:rPr lang="en-US" sz="1100" dirty="0"/>
              <a:t>at application start-up time and not, like classes, until the application actually tried</a:t>
            </a:r>
          </a:p>
          <a:p>
            <a:r>
              <a:rPr lang="en-US" sz="1100" dirty="0"/>
              <a:t>to use it.</a:t>
            </a:r>
          </a:p>
          <a:p>
            <a:r>
              <a:rPr lang="en-US" sz="1100" dirty="0"/>
              <a:t>A package in Java is an ad hoc collection of classes in a directory/folder of the</a:t>
            </a:r>
          </a:p>
          <a:p>
            <a:r>
              <a:rPr lang="en-US" sz="1100" dirty="0"/>
              <a:t>operating system allowing certain, not quite public, access to members. With no modifier, the default is package visibility (not public outside). Packages are used in Java in order to prevent naming conflicts, to control access, to make searching/locating and usage of classes, interfaces, enumerations and annotations easier, etc.</a:t>
            </a:r>
          </a:p>
          <a:p>
            <a:r>
              <a:rPr lang="en-US" sz="1100" dirty="0"/>
              <a:t>Java 4 access modifiers:</a:t>
            </a:r>
          </a:p>
          <a:p>
            <a:r>
              <a:rPr lang="en-US" sz="1100" dirty="0"/>
              <a:t>⬜ Public: can be accessed by everyone</a:t>
            </a:r>
          </a:p>
          <a:p>
            <a:r>
              <a:rPr lang="en-US" sz="1100" dirty="0"/>
              <a:t>⬜ Private: can only be accessed in this class</a:t>
            </a:r>
          </a:p>
          <a:p>
            <a:r>
              <a:rPr lang="en-US" sz="1100" dirty="0"/>
              <a:t>⬜ Protected: can be accessed by this class and subclasses (def later)</a:t>
            </a:r>
          </a:p>
          <a:p>
            <a:r>
              <a:rPr lang="en-US" sz="1100" dirty="0"/>
              <a:t>⬜ Default: can be accessed by </a:t>
            </a:r>
            <a:r>
              <a:rPr lang="en-US" sz="1100" dirty="0" err="1"/>
              <a:t>thisclass</a:t>
            </a:r>
            <a:r>
              <a:rPr lang="en-US" sz="1100" dirty="0"/>
              <a:t>, and classes in package (def later)</a:t>
            </a:r>
          </a:p>
          <a:p>
            <a:endParaRPr lang="en-US" sz="1100" dirty="0"/>
          </a:p>
          <a:p>
            <a:r>
              <a:rPr lang="es-ES" sz="1100" dirty="0"/>
              <a:t>Access </a:t>
            </a:r>
            <a:r>
              <a:rPr lang="es-ES" sz="1100" dirty="0" err="1"/>
              <a:t>Levels</a:t>
            </a:r>
            <a:endParaRPr lang="es-ES" sz="1100" dirty="0"/>
          </a:p>
          <a:p>
            <a:r>
              <a:rPr lang="es-ES" sz="1100" dirty="0" err="1"/>
              <a:t>Modifier</a:t>
            </a:r>
            <a:r>
              <a:rPr lang="es-ES" sz="1100" dirty="0"/>
              <a:t>	</a:t>
            </a:r>
            <a:r>
              <a:rPr lang="es-ES" sz="1100" dirty="0" err="1"/>
              <a:t>Class</a:t>
            </a:r>
            <a:r>
              <a:rPr lang="es-ES" sz="1100" dirty="0"/>
              <a:t>	</a:t>
            </a:r>
            <a:r>
              <a:rPr lang="es-ES" sz="1100" dirty="0" err="1"/>
              <a:t>Package</a:t>
            </a:r>
            <a:r>
              <a:rPr lang="es-ES" sz="1100" dirty="0"/>
              <a:t>	</a:t>
            </a:r>
            <a:r>
              <a:rPr lang="es-ES" sz="1100" dirty="0" err="1"/>
              <a:t>Subclass</a:t>
            </a:r>
            <a:r>
              <a:rPr lang="es-ES" sz="1100" dirty="0"/>
              <a:t>	</a:t>
            </a:r>
            <a:r>
              <a:rPr lang="es-ES" sz="1100" dirty="0" err="1"/>
              <a:t>World</a:t>
            </a:r>
            <a:endParaRPr lang="es-ES" sz="1100" dirty="0"/>
          </a:p>
          <a:p>
            <a:r>
              <a:rPr lang="es-ES" sz="1100" dirty="0" err="1"/>
              <a:t>public</a:t>
            </a:r>
            <a:r>
              <a:rPr lang="es-ES" sz="1100" dirty="0"/>
              <a:t>	Y	Y	Y	Y</a:t>
            </a:r>
          </a:p>
          <a:p>
            <a:r>
              <a:rPr lang="es-ES" sz="1100" dirty="0" err="1"/>
              <a:t>protected</a:t>
            </a:r>
            <a:r>
              <a:rPr lang="es-ES" sz="1100" dirty="0"/>
              <a:t>	Y	Y	Y	N</a:t>
            </a:r>
          </a:p>
          <a:p>
            <a:r>
              <a:rPr lang="es-ES" sz="1100" dirty="0"/>
              <a:t>no </a:t>
            </a:r>
            <a:r>
              <a:rPr lang="es-ES" sz="1100" dirty="0" err="1"/>
              <a:t>modifier</a:t>
            </a:r>
            <a:r>
              <a:rPr lang="es-ES" sz="1100" dirty="0"/>
              <a:t>	Y	Y	N	N</a:t>
            </a:r>
          </a:p>
          <a:p>
            <a:r>
              <a:rPr lang="es-ES" sz="1100" dirty="0" err="1"/>
              <a:t>private</a:t>
            </a:r>
            <a:r>
              <a:rPr lang="es-ES" sz="1100" dirty="0"/>
              <a:t>	Y	N	N	N</a:t>
            </a:r>
          </a:p>
          <a:p>
            <a:endParaRPr lang="en-US" sz="1100" dirty="0"/>
          </a:p>
        </p:txBody>
      </p:sp>
      <p:sp>
        <p:nvSpPr>
          <p:cNvPr id="11" name="TextBox 10">
            <a:extLst>
              <a:ext uri="{FF2B5EF4-FFF2-40B4-BE49-F238E27FC236}">
                <a16:creationId xmlns:a16="http://schemas.microsoft.com/office/drawing/2014/main" id="{C5FF4909-D00A-4591-A132-3FC2F26C3255}"/>
              </a:ext>
            </a:extLst>
          </p:cNvPr>
          <p:cNvSpPr txBox="1"/>
          <p:nvPr/>
        </p:nvSpPr>
        <p:spPr>
          <a:xfrm>
            <a:off x="6453159" y="4198203"/>
            <a:ext cx="6096850" cy="2631490"/>
          </a:xfrm>
          <a:prstGeom prst="rect">
            <a:avLst/>
          </a:prstGeom>
          <a:noFill/>
        </p:spPr>
        <p:txBody>
          <a:bodyPr wrap="square">
            <a:spAutoFit/>
          </a:bodyPr>
          <a:lstStyle/>
          <a:p>
            <a:r>
              <a:rPr lang="en-US" sz="1100" dirty="0"/>
              <a:t>Python</a:t>
            </a:r>
          </a:p>
          <a:p>
            <a:endParaRPr lang="en-US" sz="1100" dirty="0"/>
          </a:p>
          <a:p>
            <a:r>
              <a:rPr lang="en-US" sz="1100" dirty="0"/>
              <a:t>The members of a class that are declared private are accessible within the class only, private access modifier is the most secure access modifier. Data members of a class are declared private by adding a double underscore ‘__’ symbol before the data member of that class. </a:t>
            </a:r>
          </a:p>
          <a:p>
            <a:r>
              <a:rPr lang="en-US" sz="1100" dirty="0"/>
              <a:t>A module is a file containing Python definitions and statements. Thus, the Nerd of a module can use global variables in the module without worrying about accidental clashes with a user’s global variables.</a:t>
            </a:r>
          </a:p>
          <a:p>
            <a:r>
              <a:rPr lang="en-US" sz="1100" dirty="0"/>
              <a:t>Public: Default</a:t>
            </a:r>
          </a:p>
          <a:p>
            <a:r>
              <a:rPr lang="en-US" sz="1100" dirty="0"/>
              <a:t>Protected:</a:t>
            </a:r>
          </a:p>
          <a:p>
            <a:r>
              <a:rPr lang="en-US" sz="1100" dirty="0"/>
              <a:t>The members of a class that are declared protected are only accessible to a class derived from it. Data members of a class are declared protected by adding a single underscore ‘_’ symbol before the data member of that class. </a:t>
            </a:r>
          </a:p>
          <a:p>
            <a:r>
              <a:rPr lang="en-US" sz="1100" dirty="0"/>
              <a:t>Private: The members of a class that are declared private are accessible within the class only, private access modifier is the most secure access modifier. Data members of a class are declared private by adding a double underscore ‘__’ symbol before the data member of that class. </a:t>
            </a:r>
          </a:p>
        </p:txBody>
      </p:sp>
      <p:sp>
        <p:nvSpPr>
          <p:cNvPr id="17" name="TextBox 16">
            <a:extLst>
              <a:ext uri="{FF2B5EF4-FFF2-40B4-BE49-F238E27FC236}">
                <a16:creationId xmlns:a16="http://schemas.microsoft.com/office/drawing/2014/main" id="{E15231C8-FF7F-4475-9325-0F0862318CA5}"/>
              </a:ext>
            </a:extLst>
          </p:cNvPr>
          <p:cNvSpPr txBox="1"/>
          <p:nvPr/>
        </p:nvSpPr>
        <p:spPr>
          <a:xfrm>
            <a:off x="356309" y="4395257"/>
            <a:ext cx="6096850" cy="3416320"/>
          </a:xfrm>
          <a:prstGeom prst="rect">
            <a:avLst/>
          </a:prstGeom>
          <a:noFill/>
        </p:spPr>
        <p:txBody>
          <a:bodyPr wrap="square">
            <a:spAutoFit/>
          </a:bodyPr>
          <a:lstStyle/>
          <a:p>
            <a:r>
              <a:rPr lang="en-US" sz="1200" dirty="0"/>
              <a:t>Go:</a:t>
            </a:r>
          </a:p>
          <a:p>
            <a:r>
              <a:rPr lang="en-US" sz="1200" dirty="0"/>
              <a:t>In a module, you collect one or more related packages for a discrete and useful set of functions. </a:t>
            </a:r>
          </a:p>
          <a:p>
            <a:r>
              <a:rPr lang="en-US" sz="1200" dirty="0"/>
              <a:t>A package is made up of Go files that live in the same directory and have the same package statement at the beginning. In Go, each directory is considered its own package, and each file has its own package declaration line. This external visibility is controlled by capitalizing the first letter of the item declared. All declarations, such as Types, Variables, Constants, Functions, etc., that start with a capital letter are visible outside the current package.</a:t>
            </a:r>
          </a:p>
          <a:p>
            <a:r>
              <a:rPr lang="en-US" sz="1200" dirty="0"/>
              <a:t>You can also build your own Go packages by creating Go files in the same directory across which you want to share code by using the necessary package statement.</a:t>
            </a:r>
          </a:p>
          <a:p>
            <a:endParaRPr lang="en-US" sz="1200" dirty="0"/>
          </a:p>
          <a:p>
            <a:r>
              <a:rPr lang="en-US" sz="1200" dirty="0"/>
              <a:t>package main</a:t>
            </a:r>
          </a:p>
          <a:p>
            <a:endParaRPr lang="en-US" sz="1200" dirty="0"/>
          </a:p>
          <a:p>
            <a:r>
              <a:rPr lang="en-US" sz="1200" dirty="0"/>
              <a:t>import "github.com/</a:t>
            </a:r>
            <a:r>
              <a:rPr lang="en-US" sz="1200" dirty="0" err="1"/>
              <a:t>gopherguides</a:t>
            </a:r>
            <a:r>
              <a:rPr lang="en-US" sz="1200" dirty="0"/>
              <a:t>/greet"</a:t>
            </a:r>
          </a:p>
          <a:p>
            <a:endParaRPr lang="en-US" sz="1200" dirty="0"/>
          </a:p>
          <a:p>
            <a:r>
              <a:rPr lang="en-US" sz="1200" dirty="0" err="1"/>
              <a:t>func</a:t>
            </a:r>
            <a:r>
              <a:rPr lang="en-US" sz="1200" dirty="0"/>
              <a:t> main() {</a:t>
            </a:r>
          </a:p>
          <a:p>
            <a:r>
              <a:rPr lang="en-US" sz="1200" dirty="0"/>
              <a:t>	</a:t>
            </a:r>
            <a:r>
              <a:rPr lang="en-US" sz="1200" dirty="0" err="1"/>
              <a:t>greet.Hello</a:t>
            </a:r>
            <a:r>
              <a:rPr lang="en-US" sz="1200" dirty="0"/>
              <a:t>()</a:t>
            </a:r>
          </a:p>
          <a:p>
            <a:r>
              <a:rPr lang="en-US" sz="1200" dirty="0"/>
              <a:t>}</a:t>
            </a:r>
          </a:p>
        </p:txBody>
      </p:sp>
      <p:sp>
        <p:nvSpPr>
          <p:cNvPr id="18" name="TextBox 17">
            <a:extLst>
              <a:ext uri="{FF2B5EF4-FFF2-40B4-BE49-F238E27FC236}">
                <a16:creationId xmlns:a16="http://schemas.microsoft.com/office/drawing/2014/main" id="{9A4715E2-1D9A-446B-A458-87914C79B58A}"/>
              </a:ext>
            </a:extLst>
          </p:cNvPr>
          <p:cNvSpPr txBox="1"/>
          <p:nvPr/>
        </p:nvSpPr>
        <p:spPr>
          <a:xfrm>
            <a:off x="5746667" y="775497"/>
            <a:ext cx="6096850" cy="523220"/>
          </a:xfrm>
          <a:prstGeom prst="rect">
            <a:avLst/>
          </a:prstGeom>
          <a:noFill/>
        </p:spPr>
        <p:txBody>
          <a:bodyPr wrap="square">
            <a:spAutoFit/>
          </a:bodyPr>
          <a:lstStyle/>
          <a:p>
            <a:r>
              <a:rPr lang="en-US" sz="400" dirty="0"/>
              <a:t>C# Summary table</a:t>
            </a:r>
          </a:p>
          <a:p>
            <a:r>
              <a:rPr lang="en-US" sz="400" dirty="0"/>
              <a:t>Caller's location	public	protected internal	protected	internal	private protected	private</a:t>
            </a:r>
          </a:p>
          <a:p>
            <a:r>
              <a:rPr lang="en-US" sz="400" dirty="0"/>
              <a:t>Within the class	✔️️	✔️	✔️	✔️	✔️	✔️</a:t>
            </a:r>
          </a:p>
          <a:p>
            <a:r>
              <a:rPr lang="en-US" sz="400" dirty="0"/>
              <a:t>Derived class (same assembly)	✔️	✔️	✔️	✔️	✔️	❌</a:t>
            </a:r>
          </a:p>
          <a:p>
            <a:r>
              <a:rPr lang="en-US" sz="400" dirty="0"/>
              <a:t>Non-derived class (same assembly)	✔️	✔️	❌	✔️	❌	❌</a:t>
            </a:r>
          </a:p>
          <a:p>
            <a:r>
              <a:rPr lang="en-US" sz="400" dirty="0"/>
              <a:t>Derived class (different assembly)	✔️	✔️	✔️	❌	❌	❌</a:t>
            </a:r>
          </a:p>
          <a:p>
            <a:r>
              <a:rPr lang="en-US" sz="400" dirty="0"/>
              <a:t>Non-derived class (different assembly)	✔️	❌	❌	❌	❌	❌</a:t>
            </a:r>
          </a:p>
        </p:txBody>
      </p:sp>
    </p:spTree>
    <p:extLst>
      <p:ext uri="{BB962C8B-B14F-4D97-AF65-F5344CB8AC3E}">
        <p14:creationId xmlns:p14="http://schemas.microsoft.com/office/powerpoint/2010/main" val="4885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E92B-C08C-4BB5-BA28-3CB0C910F4B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5E4357-E360-4443-A30A-C8E15F31EA31}"/>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7AF0307C-07B1-4B50-A82E-A7C86874E880}"/>
              </a:ext>
            </a:extLst>
          </p:cNvPr>
          <p:cNvSpPr>
            <a:spLocks noGrp="1"/>
          </p:cNvSpPr>
          <p:nvPr>
            <p:ph type="clipArt" sz="half" idx="2"/>
          </p:nvPr>
        </p:nvSpPr>
        <p:spPr/>
      </p:sp>
      <p:pic>
        <p:nvPicPr>
          <p:cNvPr id="6" name="Picture 5">
            <a:extLst>
              <a:ext uri="{FF2B5EF4-FFF2-40B4-BE49-F238E27FC236}">
                <a16:creationId xmlns:a16="http://schemas.microsoft.com/office/drawing/2014/main" id="{007C0E08-BC94-4765-9A04-6CFB588C0F60}"/>
              </a:ext>
            </a:extLst>
          </p:cNvPr>
          <p:cNvPicPr>
            <a:picLocks noChangeAspect="1"/>
          </p:cNvPicPr>
          <p:nvPr/>
        </p:nvPicPr>
        <p:blipFill>
          <a:blip r:embed="rId2"/>
          <a:stretch>
            <a:fillRect/>
          </a:stretch>
        </p:blipFill>
        <p:spPr>
          <a:xfrm>
            <a:off x="1756021" y="0"/>
            <a:ext cx="8679957" cy="6858000"/>
          </a:xfrm>
          <a:prstGeom prst="rect">
            <a:avLst/>
          </a:prstGeom>
        </p:spPr>
      </p:pic>
    </p:spTree>
    <p:extLst>
      <p:ext uri="{BB962C8B-B14F-4D97-AF65-F5344CB8AC3E}">
        <p14:creationId xmlns:p14="http://schemas.microsoft.com/office/powerpoint/2010/main" val="2881321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Package-level Access Modifiers</a:t>
            </a:r>
          </a:p>
        </p:txBody>
      </p:sp>
      <p:sp>
        <p:nvSpPr>
          <p:cNvPr id="19" name="TextBox 18">
            <a:extLst>
              <a:ext uri="{FF2B5EF4-FFF2-40B4-BE49-F238E27FC236}">
                <a16:creationId xmlns:a16="http://schemas.microsoft.com/office/drawing/2014/main" id="{923AB051-5251-4E8B-8B2D-85DD7C08D3B9}"/>
              </a:ext>
            </a:extLst>
          </p:cNvPr>
          <p:cNvSpPr txBox="1"/>
          <p:nvPr/>
        </p:nvSpPr>
        <p:spPr>
          <a:xfrm>
            <a:off x="944927" y="1045307"/>
            <a:ext cx="10528616" cy="400110"/>
          </a:xfrm>
          <a:prstGeom prst="rect">
            <a:avLst/>
          </a:prstGeom>
          <a:noFill/>
        </p:spPr>
        <p:txBody>
          <a:bodyPr wrap="square">
            <a:spAutoFit/>
          </a:bodyPr>
          <a:lstStyle/>
          <a:p>
            <a:pPr algn="ctr"/>
            <a:r>
              <a:rPr lang="en-US" sz="2000" dirty="0"/>
              <a:t>Some languages allow you to bundle up related classes together into a "package".</a:t>
            </a:r>
          </a:p>
        </p:txBody>
      </p:sp>
      <p:sp>
        <p:nvSpPr>
          <p:cNvPr id="21" name="TextBox 20">
            <a:extLst>
              <a:ext uri="{FF2B5EF4-FFF2-40B4-BE49-F238E27FC236}">
                <a16:creationId xmlns:a16="http://schemas.microsoft.com/office/drawing/2014/main" id="{502E4CB1-FB47-4382-89D5-3513A651E3EC}"/>
              </a:ext>
            </a:extLst>
          </p:cNvPr>
          <p:cNvSpPr txBox="1"/>
          <p:nvPr/>
        </p:nvSpPr>
        <p:spPr>
          <a:xfrm>
            <a:off x="1062794" y="1715227"/>
            <a:ext cx="9976666" cy="400110"/>
          </a:xfrm>
          <a:prstGeom prst="rect">
            <a:avLst/>
          </a:prstGeom>
          <a:noFill/>
        </p:spPr>
        <p:txBody>
          <a:bodyPr wrap="square">
            <a:spAutoFit/>
          </a:bodyPr>
          <a:lstStyle/>
          <a:p>
            <a:pPr algn="ctr"/>
            <a:r>
              <a:rPr lang="en-US" sz="2000" dirty="0"/>
              <a:t>For example, I might want to bundle many shape classes together: Square, Circle, Triangle, ...</a:t>
            </a:r>
          </a:p>
        </p:txBody>
      </p:sp>
      <p:sp>
        <p:nvSpPr>
          <p:cNvPr id="11" name="TextBox 10">
            <a:extLst>
              <a:ext uri="{FF2B5EF4-FFF2-40B4-BE49-F238E27FC236}">
                <a16:creationId xmlns:a16="http://schemas.microsoft.com/office/drawing/2014/main" id="{C48A2C3A-F5A8-4EB8-A6FE-696C18F48F6D}"/>
              </a:ext>
            </a:extLst>
          </p:cNvPr>
          <p:cNvSpPr txBox="1"/>
          <p:nvPr/>
        </p:nvSpPr>
        <p:spPr>
          <a:xfrm>
            <a:off x="1062794" y="2446747"/>
            <a:ext cx="9976666" cy="400110"/>
          </a:xfrm>
          <a:prstGeom prst="rect">
            <a:avLst/>
          </a:prstGeom>
          <a:noFill/>
        </p:spPr>
        <p:txBody>
          <a:bodyPr wrap="square">
            <a:spAutoFit/>
          </a:bodyPr>
          <a:lstStyle/>
          <a:p>
            <a:pPr algn="ctr"/>
            <a:r>
              <a:rPr lang="en-US" sz="2000" dirty="0"/>
              <a:t>Other code can then "import" a package in order to gain access to all of its public classes.</a:t>
            </a:r>
          </a:p>
        </p:txBody>
      </p:sp>
      <p:sp>
        <p:nvSpPr>
          <p:cNvPr id="12" name="TextBox 11">
            <a:extLst>
              <a:ext uri="{FF2B5EF4-FFF2-40B4-BE49-F238E27FC236}">
                <a16:creationId xmlns:a16="http://schemas.microsoft.com/office/drawing/2014/main" id="{4FA57D4F-F81E-4306-B506-F61EBE6AC2CD}"/>
              </a:ext>
            </a:extLst>
          </p:cNvPr>
          <p:cNvSpPr txBox="1"/>
          <p:nvPr/>
        </p:nvSpPr>
        <p:spPr>
          <a:xfrm>
            <a:off x="1062794" y="3075057"/>
            <a:ext cx="9976666" cy="707886"/>
          </a:xfrm>
          <a:prstGeom prst="rect">
            <a:avLst/>
          </a:prstGeom>
          <a:noFill/>
        </p:spPr>
        <p:txBody>
          <a:bodyPr wrap="square">
            <a:spAutoFit/>
          </a:bodyPr>
          <a:lstStyle/>
          <a:p>
            <a:pPr algn="ctr"/>
            <a:r>
              <a:rPr lang="en-US" sz="2000" dirty="0"/>
              <a:t>But since a module might also contain helper classes that we don't want to expose, languages also have access modifiers at the package level!</a:t>
            </a:r>
          </a:p>
        </p:txBody>
      </p:sp>
      <p:sp>
        <p:nvSpPr>
          <p:cNvPr id="14" name="TextBox 13">
            <a:extLst>
              <a:ext uri="{FF2B5EF4-FFF2-40B4-BE49-F238E27FC236}">
                <a16:creationId xmlns:a16="http://schemas.microsoft.com/office/drawing/2014/main" id="{A8825960-F91B-4B96-B263-773389E1DAC5}"/>
              </a:ext>
            </a:extLst>
          </p:cNvPr>
          <p:cNvSpPr txBox="1"/>
          <p:nvPr/>
        </p:nvSpPr>
        <p:spPr>
          <a:xfrm>
            <a:off x="2329543" y="3321207"/>
            <a:ext cx="6096000" cy="286232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package shapes;</a:t>
            </a:r>
          </a:p>
          <a:p>
            <a:r>
              <a:rPr lang="en-US" dirty="0">
                <a:latin typeface="Consolas" panose="020B0609020204030204" pitchFamily="49" charset="0"/>
              </a:rPr>
              <a:t>public class Square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public class Circle {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1553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31848"/>
            <a:ext cx="10613842" cy="769441"/>
          </a:xfrm>
          <a:prstGeom prst="rect">
            <a:avLst/>
          </a:prstGeom>
          <a:noFill/>
        </p:spPr>
        <p:txBody>
          <a:bodyPr wrap="square">
            <a:spAutoFit/>
          </a:bodyPr>
          <a:lstStyle/>
          <a:p>
            <a:pPr algn="ctr"/>
            <a:r>
              <a:rPr lang="en-US" sz="4400" dirty="0"/>
              <a:t>The Essential Components of OOP</a:t>
            </a:r>
          </a:p>
        </p:txBody>
      </p:sp>
      <p:sp>
        <p:nvSpPr>
          <p:cNvPr id="42" name="Speech Bubble: Rectangle with Corners Rounded 41" hidden="1">
            <a:extLst>
              <a:ext uri="{FF2B5EF4-FFF2-40B4-BE49-F238E27FC236}">
                <a16:creationId xmlns:a16="http://schemas.microsoft.com/office/drawing/2014/main" id="{50BE908E-64E8-4800-B4BA-5268E2231315}"/>
              </a:ext>
            </a:extLst>
          </p:cNvPr>
          <p:cNvSpPr/>
          <p:nvPr/>
        </p:nvSpPr>
        <p:spPr>
          <a:xfrm>
            <a:off x="4278984" y="2333517"/>
            <a:ext cx="3626861" cy="1187693"/>
          </a:xfrm>
          <a:prstGeom prst="wedgeRoundRectCallout">
            <a:avLst>
              <a:gd name="adj1" fmla="val -103390"/>
              <a:gd name="adj2" fmla="val -294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Alert: This </a:t>
            </a:r>
            <a:r>
              <a:rPr lang="en-US" sz="2000" dirty="0">
                <a:solidFill>
                  <a:srgbClr val="FFC9C9"/>
                </a:solidFill>
              </a:rPr>
              <a:t>doesn't</a:t>
            </a:r>
            <a:r>
              <a:rPr lang="en-US" sz="2000" dirty="0">
                <a:solidFill>
                  <a:schemeClr val="bg1"/>
                </a:solidFill>
              </a:rPr>
              <a:t> say </a:t>
            </a:r>
            <a:r>
              <a:rPr lang="en-US" sz="2000" dirty="0">
                <a:solidFill>
                  <a:srgbClr val="FFC9C9"/>
                </a:solidFill>
              </a:rPr>
              <a:t>class</a:t>
            </a:r>
            <a:r>
              <a:rPr lang="en-US" sz="2000" dirty="0">
                <a:solidFill>
                  <a:schemeClr val="bg1"/>
                </a:solidFill>
              </a:rPr>
              <a:t> – it says </a:t>
            </a:r>
            <a:r>
              <a:rPr lang="en-US" sz="2000" dirty="0">
                <a:solidFill>
                  <a:srgbClr val="FFC9C9"/>
                </a:solidFill>
              </a:rPr>
              <a:t>object</a:t>
            </a:r>
            <a:r>
              <a:rPr lang="en-US" sz="2000" dirty="0">
                <a:solidFill>
                  <a:schemeClr val="bg1"/>
                </a:solidFill>
              </a:rPr>
              <a:t>!!!</a:t>
            </a:r>
          </a:p>
        </p:txBody>
      </p:sp>
      <p:pic>
        <p:nvPicPr>
          <p:cNvPr id="5" name="Picture 4">
            <a:extLst>
              <a:ext uri="{FF2B5EF4-FFF2-40B4-BE49-F238E27FC236}">
                <a16:creationId xmlns:a16="http://schemas.microsoft.com/office/drawing/2014/main" id="{C1FDD31A-C1BE-4044-8279-6295BC4A061C}"/>
              </a:ext>
            </a:extLst>
          </p:cNvPr>
          <p:cNvPicPr>
            <a:picLocks noChangeAspect="1"/>
          </p:cNvPicPr>
          <p:nvPr/>
        </p:nvPicPr>
        <p:blipFill>
          <a:blip r:embed="rId3"/>
          <a:stretch>
            <a:fillRect/>
          </a:stretch>
        </p:blipFill>
        <p:spPr>
          <a:xfrm>
            <a:off x="2036417" y="1198493"/>
            <a:ext cx="8119166" cy="4567030"/>
          </a:xfrm>
          <a:prstGeom prst="rect">
            <a:avLst/>
          </a:prstGeom>
        </p:spPr>
      </p:pic>
    </p:spTree>
    <p:extLst>
      <p:ext uri="{BB962C8B-B14F-4D97-AF65-F5344CB8AC3E}">
        <p14:creationId xmlns:p14="http://schemas.microsoft.com/office/powerpoint/2010/main" val="90797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Class Challenge?</a:t>
            </a:r>
          </a:p>
        </p:txBody>
      </p:sp>
      <p:sp>
        <p:nvSpPr>
          <p:cNvPr id="19" name="TextBox 18">
            <a:extLst>
              <a:ext uri="{FF2B5EF4-FFF2-40B4-BE49-F238E27FC236}">
                <a16:creationId xmlns:a16="http://schemas.microsoft.com/office/drawing/2014/main" id="{D04035A7-8802-4CEB-B54E-818D46A3F587}"/>
              </a:ext>
            </a:extLst>
          </p:cNvPr>
          <p:cNvSpPr txBox="1"/>
          <p:nvPr/>
        </p:nvSpPr>
        <p:spPr>
          <a:xfrm>
            <a:off x="2183438" y="1727933"/>
            <a:ext cx="8537284" cy="7294305"/>
          </a:xfrm>
          <a:prstGeom prst="rect">
            <a:avLst/>
          </a:prstGeom>
          <a:noFill/>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class Person(</a:t>
            </a:r>
            <a:r>
              <a:rPr lang="en-US" dirty="0" err="1">
                <a:latin typeface="Consolas" panose="020B0609020204030204" pitchFamily="49" charset="0"/>
              </a:rPr>
              <a:t>fullName</a:t>
            </a:r>
            <a:r>
              <a:rPr lang="en-US" dirty="0">
                <a:latin typeface="Consolas" panose="020B0609020204030204" pitchFamily="49" charset="0"/>
              </a:rPr>
              <a:t>: String, </a:t>
            </a:r>
            <a:r>
              <a:rPr lang="en-US" dirty="0" err="1">
                <a:latin typeface="Consolas" panose="020B0609020204030204" pitchFamily="49" charset="0"/>
              </a:rPr>
              <a:t>currentAge</a:t>
            </a:r>
            <a:r>
              <a:rPr lang="en-US" dirty="0">
                <a:latin typeface="Consolas" panose="020B0609020204030204" pitchFamily="49" charset="0"/>
              </a:rPr>
              <a:t>: Int) {</a:t>
            </a:r>
          </a:p>
          <a:p>
            <a:r>
              <a:rPr lang="en-US" dirty="0">
                <a:latin typeface="Consolas" panose="020B0609020204030204" pitchFamily="49" charset="0"/>
              </a:rPr>
              <a:t>    private var </a:t>
            </a:r>
            <a:r>
              <a:rPr lang="en-US" dirty="0" err="1">
                <a:latin typeface="Consolas" panose="020B0609020204030204" pitchFamily="49" charset="0"/>
              </a:rPr>
              <a:t>firstName</a:t>
            </a:r>
            <a:r>
              <a:rPr lang="en-US" dirty="0">
                <a:latin typeface="Consolas" panose="020B0609020204030204" pitchFamily="49" charset="0"/>
              </a:rPr>
              <a:t>: String</a:t>
            </a:r>
          </a:p>
          <a:p>
            <a:r>
              <a:rPr lang="en-US" dirty="0">
                <a:latin typeface="Consolas" panose="020B0609020204030204" pitchFamily="49" charset="0"/>
              </a:rPr>
              <a:t>    private var age: Int</a:t>
            </a:r>
          </a:p>
          <a:p>
            <a:endParaRPr lang="en-US" dirty="0">
              <a:latin typeface="Consolas" panose="020B0609020204030204" pitchFamily="49" charset="0"/>
            </a:endParaRPr>
          </a:p>
          <a:p>
            <a:r>
              <a:rPr lang="en-US" dirty="0">
                <a:latin typeface="Consolas" panose="020B0609020204030204" pitchFamily="49" charset="0"/>
              </a:rPr>
              <a:t>    // initializer block</a:t>
            </a:r>
          </a:p>
          <a:p>
            <a:r>
              <a:rPr lang="en-US" dirty="0">
                <a:latin typeface="Consolas" panose="020B0609020204030204" pitchFamily="49" charset="0"/>
              </a:rPr>
              <a:t>    </a:t>
            </a:r>
            <a:r>
              <a:rPr lang="en-US" dirty="0" err="1">
                <a:latin typeface="Consolas" panose="020B0609020204030204" pitchFamily="49" charset="0"/>
              </a:rPr>
              <a:t>init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firstName</a:t>
            </a:r>
            <a:r>
              <a:rPr lang="en-US" dirty="0">
                <a:latin typeface="Consolas" panose="020B0609020204030204" pitchFamily="49" charset="0"/>
              </a:rPr>
              <a:t> = </a:t>
            </a:r>
            <a:r>
              <a:rPr lang="en-US" dirty="0" err="1">
                <a:latin typeface="Consolas" panose="020B0609020204030204" pitchFamily="49" charset="0"/>
              </a:rPr>
              <a:t>fullName.split</a:t>
            </a:r>
            <a:r>
              <a:rPr lang="en-US" dirty="0">
                <a:latin typeface="Consolas" panose="020B0609020204030204" pitchFamily="49" charset="0"/>
              </a:rPr>
              <a:t>(" ").first()</a:t>
            </a:r>
          </a:p>
          <a:p>
            <a:r>
              <a:rPr lang="en-US" dirty="0">
                <a:latin typeface="Consolas" panose="020B0609020204030204" pitchFamily="49" charset="0"/>
              </a:rPr>
              <a:t>        age = </a:t>
            </a:r>
            <a:r>
              <a:rPr lang="en-US" dirty="0" err="1">
                <a:latin typeface="Consolas" panose="020B0609020204030204" pitchFamily="49" charset="0"/>
              </a:rPr>
              <a:t>currentAge</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constructor(</a:t>
            </a:r>
            <a:r>
              <a:rPr lang="en-US" dirty="0" err="1">
                <a:latin typeface="Consolas" panose="020B0609020204030204" pitchFamily="49" charset="0"/>
              </a:rPr>
              <a:t>currentAge</a:t>
            </a:r>
            <a:r>
              <a:rPr lang="en-US" dirty="0">
                <a:latin typeface="Consolas" panose="020B0609020204030204" pitchFamily="49" charset="0"/>
              </a:rPr>
              <a:t>: Int) : this("anonymous", </a:t>
            </a:r>
            <a:r>
              <a:rPr lang="en-US" dirty="0" err="1">
                <a:latin typeface="Consolas" panose="020B0609020204030204" pitchFamily="49" charset="0"/>
              </a:rPr>
              <a:t>currentAge</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fun introduce()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("I'm $</a:t>
            </a:r>
            <a:r>
              <a:rPr lang="en-US" dirty="0" err="1">
                <a:latin typeface="Consolas" panose="020B0609020204030204" pitchFamily="49" charset="0"/>
              </a:rPr>
              <a:t>firstName</a:t>
            </a:r>
            <a:r>
              <a:rPr lang="en-US" dirty="0">
                <a:latin typeface="Consolas" panose="020B0609020204030204" pitchFamily="49" charset="0"/>
              </a:rPr>
              <a:t> and I'm $age years old.")</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fun main(</a:t>
            </a:r>
            <a:r>
              <a:rPr lang="en-US" dirty="0" err="1">
                <a:latin typeface="Consolas" panose="020B0609020204030204" pitchFamily="49" charset="0"/>
              </a:rPr>
              <a:t>args</a:t>
            </a:r>
            <a:r>
              <a:rPr lang="en-US" dirty="0">
                <a:latin typeface="Consolas" panose="020B0609020204030204" pitchFamily="49" charset="0"/>
              </a:rPr>
              <a:t>: Array&lt;String&gt;) {</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person1 = Person("Joe Smith", 21)</a:t>
            </a:r>
          </a:p>
          <a:p>
            <a:r>
              <a:rPr lang="en-US" dirty="0">
                <a:latin typeface="Consolas" panose="020B0609020204030204" pitchFamily="49" charset="0"/>
              </a:rPr>
              <a:t>    person1.introduce()</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person2 = Person(22)</a:t>
            </a:r>
          </a:p>
          <a:p>
            <a:r>
              <a:rPr lang="en-US" dirty="0">
                <a:latin typeface="Consolas" panose="020B0609020204030204" pitchFamily="49" charset="0"/>
              </a:rPr>
              <a:t>    person2.introduce()</a:t>
            </a:r>
          </a:p>
          <a:p>
            <a:r>
              <a:rPr lang="en-US" dirty="0">
                <a:latin typeface="Consolas" panose="020B0609020204030204" pitchFamily="49" charset="0"/>
              </a:rPr>
              <a:t>}</a:t>
            </a:r>
          </a:p>
        </p:txBody>
      </p:sp>
    </p:spTree>
    <p:extLst>
      <p:ext uri="{BB962C8B-B14F-4D97-AF65-F5344CB8AC3E}">
        <p14:creationId xmlns:p14="http://schemas.microsoft.com/office/powerpoint/2010/main" val="717406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62149" y="6056"/>
            <a:ext cx="10540771" cy="707886"/>
          </a:xfrm>
          <a:prstGeom prst="rect">
            <a:avLst/>
          </a:prstGeom>
          <a:noFill/>
        </p:spPr>
        <p:txBody>
          <a:bodyPr wrap="square">
            <a:spAutoFit/>
          </a:bodyPr>
          <a:lstStyle/>
          <a:p>
            <a:pPr algn="ctr"/>
            <a:r>
              <a:rPr lang="en-US" sz="4000" dirty="0"/>
              <a:t>Interfaces</a:t>
            </a:r>
          </a:p>
        </p:txBody>
      </p:sp>
      <p:sp>
        <p:nvSpPr>
          <p:cNvPr id="39" name="TextBox 38">
            <a:extLst>
              <a:ext uri="{FF2B5EF4-FFF2-40B4-BE49-F238E27FC236}">
                <a16:creationId xmlns:a16="http://schemas.microsoft.com/office/drawing/2014/main" id="{C69DB1F9-A1AE-4E69-863C-B18FFBE387D4}"/>
              </a:ext>
            </a:extLst>
          </p:cNvPr>
          <p:cNvSpPr txBox="1"/>
          <p:nvPr/>
        </p:nvSpPr>
        <p:spPr>
          <a:xfrm>
            <a:off x="562195" y="854352"/>
            <a:ext cx="10840725" cy="954107"/>
          </a:xfrm>
          <a:prstGeom prst="rect">
            <a:avLst/>
          </a:prstGeom>
          <a:noFill/>
        </p:spPr>
        <p:txBody>
          <a:bodyPr wrap="square">
            <a:spAutoFit/>
          </a:bodyPr>
          <a:lstStyle/>
          <a:p>
            <a:pPr algn="ctr"/>
            <a:r>
              <a:rPr lang="en-US" sz="2800" dirty="0"/>
              <a:t>An interface is a related group of function prototypes that describes a set of behaviors that we want one or more classes to implement.</a:t>
            </a:r>
          </a:p>
        </p:txBody>
      </p:sp>
      <p:sp>
        <p:nvSpPr>
          <p:cNvPr id="7" name="TextBox 6">
            <a:extLst>
              <a:ext uri="{FF2B5EF4-FFF2-40B4-BE49-F238E27FC236}">
                <a16:creationId xmlns:a16="http://schemas.microsoft.com/office/drawing/2014/main" id="{AE513384-9BEE-4AD4-81D2-E16A803BF6E3}"/>
              </a:ext>
            </a:extLst>
          </p:cNvPr>
          <p:cNvSpPr txBox="1"/>
          <p:nvPr/>
        </p:nvSpPr>
        <p:spPr>
          <a:xfrm>
            <a:off x="6498219" y="2541720"/>
            <a:ext cx="5296702" cy="461665"/>
          </a:xfrm>
          <a:prstGeom prst="rect">
            <a:avLst/>
          </a:prstGeom>
          <a:noFill/>
        </p:spPr>
        <p:txBody>
          <a:bodyPr wrap="square">
            <a:spAutoFit/>
          </a:bodyPr>
          <a:lstStyle/>
          <a:p>
            <a:pPr algn="ctr"/>
            <a:r>
              <a:rPr lang="en-US" sz="2400" dirty="0"/>
              <a:t>Here's how we define an interface</a:t>
            </a:r>
          </a:p>
        </p:txBody>
      </p:sp>
      <p:sp>
        <p:nvSpPr>
          <p:cNvPr id="10" name="TextBox 9">
            <a:extLst>
              <a:ext uri="{FF2B5EF4-FFF2-40B4-BE49-F238E27FC236}">
                <a16:creationId xmlns:a16="http://schemas.microsoft.com/office/drawing/2014/main" id="{D0141907-AD60-4506-8DFD-AB03ED60F1FD}"/>
              </a:ext>
            </a:extLst>
          </p:cNvPr>
          <p:cNvSpPr txBox="1"/>
          <p:nvPr/>
        </p:nvSpPr>
        <p:spPr>
          <a:xfrm>
            <a:off x="251095" y="2136127"/>
            <a:ext cx="6126075" cy="1795127"/>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 for washable things</a:t>
            </a:r>
          </a:p>
          <a:p>
            <a:endParaRPr lang="en-US" dirty="0">
              <a:latin typeface="Consolas" panose="020B0609020204030204" pitchFamily="49" charset="0"/>
            </a:endParaRPr>
          </a:p>
          <a:p>
            <a:r>
              <a:rPr lang="en-US" dirty="0">
                <a:latin typeface="Consolas" panose="020B0609020204030204" pitchFamily="49" charset="0"/>
              </a:rPr>
              <a:t>interface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a:t>
            </a:r>
          </a:p>
          <a:p>
            <a:r>
              <a:rPr lang="en-US" dirty="0">
                <a:solidFill>
                  <a:srgbClr val="0070C0"/>
                </a:solidFill>
                <a:latin typeface="Consolas" panose="020B0609020204030204" pitchFamily="49" charset="0"/>
              </a:rPr>
              <a:t>  public void dry();</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34FF6373-E226-4E5D-8F6E-C03D6562ACD2}"/>
              </a:ext>
            </a:extLst>
          </p:cNvPr>
          <p:cNvSpPr txBox="1"/>
          <p:nvPr/>
        </p:nvSpPr>
        <p:spPr>
          <a:xfrm>
            <a:off x="6377170" y="4268223"/>
            <a:ext cx="5814830" cy="830997"/>
          </a:xfrm>
          <a:prstGeom prst="rect">
            <a:avLst/>
          </a:prstGeom>
          <a:noFill/>
        </p:spPr>
        <p:txBody>
          <a:bodyPr wrap="square">
            <a:spAutoFit/>
          </a:bodyPr>
          <a:lstStyle/>
          <a:p>
            <a:pPr algn="ctr"/>
            <a:r>
              <a:rPr lang="en-US" sz="2400" dirty="0"/>
              <a:t>If we do so, we then define one or more classes that </a:t>
            </a:r>
            <a:r>
              <a:rPr lang="en-US" sz="2400" dirty="0">
                <a:solidFill>
                  <a:srgbClr val="C00000"/>
                </a:solidFill>
              </a:rPr>
              <a:t>implement</a:t>
            </a:r>
            <a:r>
              <a:rPr lang="en-US" sz="2400" dirty="0"/>
              <a:t> the interface</a:t>
            </a:r>
          </a:p>
        </p:txBody>
      </p:sp>
      <p:sp>
        <p:nvSpPr>
          <p:cNvPr id="13" name="TextBox 12">
            <a:extLst>
              <a:ext uri="{FF2B5EF4-FFF2-40B4-BE49-F238E27FC236}">
                <a16:creationId xmlns:a16="http://schemas.microsoft.com/office/drawing/2014/main" id="{B2AF2B55-A13C-494B-ABB5-8339EDE8E1DC}"/>
              </a:ext>
            </a:extLst>
          </p:cNvPr>
          <p:cNvSpPr txBox="1"/>
          <p:nvPr/>
        </p:nvSpPr>
        <p:spPr>
          <a:xfrm>
            <a:off x="251095" y="4044260"/>
            <a:ext cx="6126075" cy="205872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Person class that implements Washable</a:t>
            </a:r>
          </a:p>
          <a:p>
            <a:r>
              <a:rPr lang="en-US" dirty="0">
                <a:latin typeface="Consolas" panose="020B0609020204030204" pitchFamily="49" charset="0"/>
              </a:rPr>
              <a:t>class </a:t>
            </a:r>
            <a:r>
              <a:rPr lang="en-US" dirty="0">
                <a:solidFill>
                  <a:srgbClr val="00B050"/>
                </a:solidFill>
                <a:latin typeface="Consolas" panose="020B0609020204030204" pitchFamily="49" charset="0"/>
              </a:rPr>
              <a:t>Person</a:t>
            </a:r>
            <a:r>
              <a:rPr lang="en-US" dirty="0">
                <a:latin typeface="Consolas" panose="020B0609020204030204" pitchFamily="49" charset="0"/>
              </a:rPr>
              <a:t> implements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("Use shampoo\n"); }</a:t>
            </a:r>
          </a:p>
          <a:p>
            <a:r>
              <a:rPr lang="en-US" dirty="0">
                <a:solidFill>
                  <a:srgbClr val="0070C0"/>
                </a:solidFill>
                <a:latin typeface="Consolas" panose="020B0609020204030204" pitchFamily="49" charset="0"/>
              </a:rPr>
              <a:t>  public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("Dry with towel\n");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43CA0288-352A-4BD9-B093-2DE9D7A2DE1A}"/>
              </a:ext>
            </a:extLst>
          </p:cNvPr>
          <p:cNvSpPr txBox="1"/>
          <p:nvPr/>
        </p:nvSpPr>
        <p:spPr>
          <a:xfrm>
            <a:off x="385750" y="5196876"/>
            <a:ext cx="6126075" cy="205872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Car class that implements Washable</a:t>
            </a: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implements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("Use dish-soap\n"); }</a:t>
            </a:r>
          </a:p>
          <a:p>
            <a:r>
              <a:rPr lang="en-US" dirty="0">
                <a:solidFill>
                  <a:srgbClr val="0070C0"/>
                </a:solidFill>
                <a:latin typeface="Consolas" panose="020B0609020204030204" pitchFamily="49" charset="0"/>
              </a:rPr>
              <a:t>  public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("Dry with rag\n"); }</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6A652440-3AF8-4D9F-8D42-DB924258A6B2}"/>
              </a:ext>
            </a:extLst>
          </p:cNvPr>
          <p:cNvSpPr txBox="1"/>
          <p:nvPr/>
        </p:nvSpPr>
        <p:spPr>
          <a:xfrm>
            <a:off x="6479251" y="2136127"/>
            <a:ext cx="5461654" cy="1795127"/>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C++ interface def. for washable things</a:t>
            </a:r>
          </a:p>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 public:</a:t>
            </a:r>
          </a:p>
          <a:p>
            <a:r>
              <a:rPr lang="en-US" dirty="0">
                <a:latin typeface="Consolas" panose="020B0609020204030204" pitchFamily="49" charset="0"/>
              </a:rPr>
              <a:t>   </a:t>
            </a:r>
            <a:r>
              <a:rPr lang="en-US" dirty="0">
                <a:solidFill>
                  <a:srgbClr val="0070C0"/>
                </a:solidFill>
                <a:latin typeface="Consolas" panose="020B0609020204030204" pitchFamily="49" charset="0"/>
              </a:rPr>
              <a:t>virtual void wash() = 0;</a:t>
            </a:r>
          </a:p>
          <a:p>
            <a:r>
              <a:rPr lang="en-US" dirty="0">
                <a:latin typeface="Consolas" panose="020B0609020204030204" pitchFamily="49" charset="0"/>
              </a:rPr>
              <a:t>   </a:t>
            </a:r>
            <a:r>
              <a:rPr lang="en-US" dirty="0">
                <a:solidFill>
                  <a:srgbClr val="0070C0"/>
                </a:solidFill>
                <a:latin typeface="Consolas" panose="020B0609020204030204" pitchFamily="49" charset="0"/>
              </a:rPr>
              <a:t>virtual void dry() = 0;</a:t>
            </a:r>
          </a:p>
          <a:p>
            <a:r>
              <a:rPr lang="en-US" dirty="0">
                <a:latin typeface="Consolas" panose="020B0609020204030204" pitchFamily="49" charset="0"/>
              </a:rPr>
              <a:t>};</a:t>
            </a:r>
          </a:p>
        </p:txBody>
      </p:sp>
      <p:sp>
        <p:nvSpPr>
          <p:cNvPr id="17" name="TextBox 16">
            <a:extLst>
              <a:ext uri="{FF2B5EF4-FFF2-40B4-BE49-F238E27FC236}">
                <a16:creationId xmlns:a16="http://schemas.microsoft.com/office/drawing/2014/main" id="{E2F037FE-AC1D-4A0F-B62A-9A2922BE42D0}"/>
              </a:ext>
            </a:extLst>
          </p:cNvPr>
          <p:cNvSpPr txBox="1"/>
          <p:nvPr/>
        </p:nvSpPr>
        <p:spPr>
          <a:xfrm>
            <a:off x="6493233" y="4135112"/>
            <a:ext cx="5461654" cy="2352676"/>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 C++ Car class that implements Washable</a:t>
            </a:r>
          </a:p>
          <a:p>
            <a:r>
              <a:rPr lang="en-US" dirty="0">
                <a:latin typeface="Consolas" panose="020B0609020204030204" pitchFamily="49" charset="0"/>
              </a:rPr>
              <a:t>class </a:t>
            </a:r>
            <a:r>
              <a:rPr lang="en-US" dirty="0">
                <a:solidFill>
                  <a:srgbClr val="7030A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 public:</a:t>
            </a:r>
          </a:p>
          <a:p>
            <a:r>
              <a:rPr lang="en-US" dirty="0">
                <a:solidFill>
                  <a:srgbClr val="0070C0"/>
                </a:solidFill>
                <a:latin typeface="Consolas" panose="020B0609020204030204" pitchFamily="49" charset="0"/>
              </a:rPr>
              <a:t>  virtual void wash() </a:t>
            </a:r>
            <a:br>
              <a:rPr lang="en-US" dirty="0">
                <a:solidFill>
                  <a:srgbClr val="0070C0"/>
                </a:solidFill>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cout</a:t>
            </a:r>
            <a:r>
              <a:rPr lang="en-US" dirty="0">
                <a:solidFill>
                  <a:srgbClr val="C00000"/>
                </a:solidFill>
                <a:latin typeface="Consolas" panose="020B0609020204030204" pitchFamily="49" charset="0"/>
              </a:rPr>
              <a:t> &lt;&lt; "Use dish-soap\n"; }</a:t>
            </a:r>
          </a:p>
          <a:p>
            <a:r>
              <a:rPr lang="en-US" dirty="0">
                <a:solidFill>
                  <a:srgbClr val="0070C0"/>
                </a:solidFill>
                <a:latin typeface="Consolas" panose="020B0609020204030204" pitchFamily="49" charset="0"/>
              </a:rPr>
              <a:t>  virtual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cout</a:t>
            </a:r>
            <a:r>
              <a:rPr lang="en-US" dirty="0">
                <a:solidFill>
                  <a:srgbClr val="C00000"/>
                </a:solidFill>
                <a:latin typeface="Consolas" panose="020B0609020204030204" pitchFamily="49" charset="0"/>
              </a:rPr>
              <a:t> &lt;&lt; "Dry with rag\n"; }</a:t>
            </a:r>
          </a:p>
          <a:p>
            <a:r>
              <a:rPr lang="en-US" dirty="0">
                <a:latin typeface="Consolas" panose="020B0609020204030204" pitchFamily="49" charset="0"/>
              </a:rPr>
              <a:t>};</a:t>
            </a:r>
          </a:p>
        </p:txBody>
      </p:sp>
      <p:sp>
        <p:nvSpPr>
          <p:cNvPr id="18" name="Speech Bubble: Rectangle with Corners Rounded 17">
            <a:extLst>
              <a:ext uri="{FF2B5EF4-FFF2-40B4-BE49-F238E27FC236}">
                <a16:creationId xmlns:a16="http://schemas.microsoft.com/office/drawing/2014/main" id="{29C109B1-9F36-4D5C-887B-CA513827DEFA}"/>
              </a:ext>
            </a:extLst>
          </p:cNvPr>
          <p:cNvSpPr/>
          <p:nvPr/>
        </p:nvSpPr>
        <p:spPr>
          <a:xfrm>
            <a:off x="5136071" y="3002601"/>
            <a:ext cx="4148513" cy="1310165"/>
          </a:xfrm>
          <a:prstGeom prst="wedgeRoundRectCallout">
            <a:avLst>
              <a:gd name="adj1" fmla="val -110082"/>
              <a:gd name="adj2" fmla="val -602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defines a collection of related functions that we want one or more classes to implement.</a:t>
            </a:r>
          </a:p>
        </p:txBody>
      </p:sp>
      <p:sp>
        <p:nvSpPr>
          <p:cNvPr id="19" name="Speech Bubble: Rectangle with Corners Rounded 18">
            <a:extLst>
              <a:ext uri="{FF2B5EF4-FFF2-40B4-BE49-F238E27FC236}">
                <a16:creationId xmlns:a16="http://schemas.microsoft.com/office/drawing/2014/main" id="{196954E8-97C8-49B9-93B0-2E6CDEC3CEE4}"/>
              </a:ext>
            </a:extLst>
          </p:cNvPr>
          <p:cNvSpPr/>
          <p:nvPr/>
        </p:nvSpPr>
        <p:spPr>
          <a:xfrm>
            <a:off x="1082232" y="4841685"/>
            <a:ext cx="4148513" cy="1310165"/>
          </a:xfrm>
          <a:prstGeom prst="wedgeRoundRectCallout">
            <a:avLst>
              <a:gd name="adj1" fmla="val -12594"/>
              <a:gd name="adj2" fmla="val -1467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Notice, there's no actual </a:t>
            </a:r>
            <a:r>
              <a:rPr lang="en-US" sz="2000" dirty="0">
                <a:solidFill>
                  <a:srgbClr val="F8CBAD"/>
                </a:solidFill>
              </a:rPr>
              <a:t>{ code }</a:t>
            </a:r>
            <a:r>
              <a:rPr lang="en-US" sz="2000" dirty="0">
                <a:solidFill>
                  <a:schemeClr val="bg1"/>
                </a:solidFill>
              </a:rPr>
              <a:t>, just a prototype that describes each  </a:t>
            </a:r>
            <a:r>
              <a:rPr lang="en-US" sz="2000" dirty="0">
                <a:solidFill>
                  <a:schemeClr val="accent1">
                    <a:lumMod val="40000"/>
                    <a:lumOff val="60000"/>
                  </a:schemeClr>
                </a:solidFill>
              </a:rPr>
              <a:t>operation</a:t>
            </a:r>
            <a:r>
              <a:rPr lang="en-US" sz="2000" dirty="0">
                <a:solidFill>
                  <a:schemeClr val="bg1"/>
                </a:solidFill>
              </a:rPr>
              <a:t> and its inputs/outputs.</a:t>
            </a:r>
          </a:p>
        </p:txBody>
      </p:sp>
      <p:sp>
        <p:nvSpPr>
          <p:cNvPr id="20" name="Speech Bubble: Rectangle with Corners Rounded 19">
            <a:extLst>
              <a:ext uri="{FF2B5EF4-FFF2-40B4-BE49-F238E27FC236}">
                <a16:creationId xmlns:a16="http://schemas.microsoft.com/office/drawing/2014/main" id="{461247B4-8FE1-417C-A42E-C37762854C7E}"/>
              </a:ext>
            </a:extLst>
          </p:cNvPr>
          <p:cNvSpPr/>
          <p:nvPr/>
        </p:nvSpPr>
        <p:spPr>
          <a:xfrm>
            <a:off x="4468123" y="1227002"/>
            <a:ext cx="4634075" cy="1310165"/>
          </a:xfrm>
          <a:prstGeom prst="wedgeRoundRectCallout">
            <a:avLst>
              <a:gd name="adj1" fmla="val 59894"/>
              <a:gd name="adj2" fmla="val 90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you recall from CS32, these are called "pure virtual" functions –  they're basically function prototypes.</a:t>
            </a:r>
          </a:p>
        </p:txBody>
      </p:sp>
      <p:sp>
        <p:nvSpPr>
          <p:cNvPr id="21" name="Speech Bubble: Rectangle with Corners Rounded 20">
            <a:extLst>
              <a:ext uri="{FF2B5EF4-FFF2-40B4-BE49-F238E27FC236}">
                <a16:creationId xmlns:a16="http://schemas.microsoft.com/office/drawing/2014/main" id="{68C36B84-B2BE-475E-896F-E1FE2E835AF5}"/>
              </a:ext>
            </a:extLst>
          </p:cNvPr>
          <p:cNvSpPr/>
          <p:nvPr/>
        </p:nvSpPr>
        <p:spPr>
          <a:xfrm>
            <a:off x="6646480" y="3090193"/>
            <a:ext cx="3784529" cy="1249468"/>
          </a:xfrm>
          <a:prstGeom prst="wedgeRoundRectCallout">
            <a:avLst>
              <a:gd name="adj1" fmla="val -88040"/>
              <a:gd name="adj2" fmla="val 981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class must then provide </a:t>
            </a:r>
            <a:r>
              <a:rPr lang="en-US" sz="2000" dirty="0">
                <a:solidFill>
                  <a:srgbClr val="F1995D"/>
                </a:solidFill>
              </a:rPr>
              <a:t>implementations</a:t>
            </a:r>
            <a:r>
              <a:rPr lang="en-US" sz="2000" dirty="0">
                <a:solidFill>
                  <a:schemeClr val="bg1"/>
                </a:solidFill>
              </a:rPr>
              <a:t> for all </a:t>
            </a:r>
            <a:r>
              <a:rPr lang="en-US" sz="2000" dirty="0">
                <a:solidFill>
                  <a:schemeClr val="accent1">
                    <a:lumMod val="40000"/>
                    <a:lumOff val="60000"/>
                  </a:schemeClr>
                </a:solidFill>
              </a:rPr>
              <a:t>functions</a:t>
            </a:r>
            <a:r>
              <a:rPr lang="en-US" sz="2000" dirty="0">
                <a:solidFill>
                  <a:schemeClr val="bg1"/>
                </a:solidFill>
              </a:rPr>
              <a:t> in the </a:t>
            </a:r>
            <a:r>
              <a:rPr lang="en-US" sz="2000" dirty="0">
                <a:solidFill>
                  <a:srgbClr val="00FFFF"/>
                </a:solidFill>
              </a:rPr>
              <a:t>interface</a:t>
            </a:r>
            <a:r>
              <a:rPr lang="en-US" sz="2000" dirty="0">
                <a:solidFill>
                  <a:schemeClr val="bg1"/>
                </a:solidFill>
              </a:rPr>
              <a:t>.</a:t>
            </a:r>
          </a:p>
        </p:txBody>
      </p:sp>
    </p:spTree>
    <p:extLst>
      <p:ext uri="{BB962C8B-B14F-4D97-AF65-F5344CB8AC3E}">
        <p14:creationId xmlns:p14="http://schemas.microsoft.com/office/powerpoint/2010/main" val="30911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6.25E-7 3.33333E-6 L -0.00091 0.07777 " pathEditMode="relative" rAng="0" ptsTypes="AA">
                                      <p:cBhvr>
                                        <p:cTn id="47" dur="2000" fill="hold"/>
                                        <p:tgtEl>
                                          <p:spTgt spid="21"/>
                                        </p:tgtEl>
                                        <p:attrNameLst>
                                          <p:attrName>ppt_x</p:attrName>
                                          <p:attrName>ppt_y</p:attrName>
                                        </p:attrNameLst>
                                      </p:cBhvr>
                                      <p:rCtr x="-52" y="3889"/>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 grpId="0"/>
      <p:bldP spid="10" grpId="0" animBg="1"/>
      <p:bldP spid="11" grpId="0"/>
      <p:bldP spid="13" grpId="0" animBg="1"/>
      <p:bldP spid="14" grpId="0" animBg="1"/>
      <p:bldP spid="15" grpId="0" animBg="1"/>
      <p:bldP spid="17" grpId="0" animBg="1"/>
      <p:bldP spid="18" grpId="0" animBg="1"/>
      <p:bldP spid="18" grpId="1" animBg="1"/>
      <p:bldP spid="19" grpId="0" animBg="1"/>
      <p:bldP spid="19" grpId="1" animBg="1"/>
      <p:bldP spid="20" grpId="0" animBg="1"/>
      <p:bldP spid="20" grpId="1" animBg="1"/>
      <p:bldP spid="21" grpId="0" animBg="1"/>
      <p:bldP spid="21" grpId="1" animBg="1"/>
      <p:bldP spid="21" grpId="2"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62149" y="6056"/>
            <a:ext cx="10540771" cy="707886"/>
          </a:xfrm>
          <a:prstGeom prst="rect">
            <a:avLst/>
          </a:prstGeom>
          <a:noFill/>
        </p:spPr>
        <p:txBody>
          <a:bodyPr wrap="square">
            <a:spAutoFit/>
          </a:bodyPr>
          <a:lstStyle/>
          <a:p>
            <a:pPr algn="ctr"/>
            <a:r>
              <a:rPr lang="en-US" sz="4000" dirty="0"/>
              <a:t>What Can We Infer About Interfaces?</a:t>
            </a:r>
          </a:p>
        </p:txBody>
      </p:sp>
      <p:sp>
        <p:nvSpPr>
          <p:cNvPr id="39" name="TextBox 38">
            <a:extLst>
              <a:ext uri="{FF2B5EF4-FFF2-40B4-BE49-F238E27FC236}">
                <a16:creationId xmlns:a16="http://schemas.microsoft.com/office/drawing/2014/main" id="{C69DB1F9-A1AE-4E69-863C-B18FFBE387D4}"/>
              </a:ext>
            </a:extLst>
          </p:cNvPr>
          <p:cNvSpPr txBox="1"/>
          <p:nvPr/>
        </p:nvSpPr>
        <p:spPr>
          <a:xfrm>
            <a:off x="1059088" y="854352"/>
            <a:ext cx="10032736" cy="523220"/>
          </a:xfrm>
          <a:prstGeom prst="rect">
            <a:avLst/>
          </a:prstGeom>
          <a:noFill/>
        </p:spPr>
        <p:txBody>
          <a:bodyPr wrap="square">
            <a:spAutoFit/>
          </a:bodyPr>
          <a:lstStyle/>
          <a:p>
            <a:pPr algn="ctr"/>
            <a:r>
              <a:rPr lang="en-US" sz="2800" dirty="0"/>
              <a:t>Once we've defined an </a:t>
            </a:r>
            <a:r>
              <a:rPr lang="en-US" sz="2800" dirty="0">
                <a:solidFill>
                  <a:srgbClr val="00B0F0"/>
                </a:solidFill>
              </a:rPr>
              <a:t>interface</a:t>
            </a:r>
            <a:r>
              <a:rPr lang="en-US" sz="2800" dirty="0"/>
              <a:t>...</a:t>
            </a:r>
          </a:p>
        </p:txBody>
      </p:sp>
      <p:sp>
        <p:nvSpPr>
          <p:cNvPr id="8" name="TextBox 7">
            <a:extLst>
              <a:ext uri="{FF2B5EF4-FFF2-40B4-BE49-F238E27FC236}">
                <a16:creationId xmlns:a16="http://schemas.microsoft.com/office/drawing/2014/main" id="{0385D34E-736A-49C8-83F0-6C3C2D2D7703}"/>
              </a:ext>
            </a:extLst>
          </p:cNvPr>
          <p:cNvSpPr txBox="1"/>
          <p:nvPr/>
        </p:nvSpPr>
        <p:spPr>
          <a:xfrm>
            <a:off x="2582592" y="1405405"/>
            <a:ext cx="6985728" cy="150011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 for washable things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a:t>
            </a:r>
          </a:p>
          <a:p>
            <a:r>
              <a:rPr lang="en-US" dirty="0">
                <a:solidFill>
                  <a:srgbClr val="0070C0"/>
                </a:solidFill>
                <a:latin typeface="Consolas" panose="020B0609020204030204" pitchFamily="49" charset="0"/>
              </a:rPr>
              <a:t>  public void dry();</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5A9433C2-B523-4B05-A7F1-0BCE7FB96183}"/>
              </a:ext>
            </a:extLst>
          </p:cNvPr>
          <p:cNvSpPr txBox="1"/>
          <p:nvPr/>
        </p:nvSpPr>
        <p:spPr>
          <a:xfrm>
            <a:off x="2582592" y="3484401"/>
            <a:ext cx="6985728" cy="2106502"/>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public void </a:t>
            </a:r>
            <a:r>
              <a:rPr lang="en-US" dirty="0" err="1">
                <a:latin typeface="Consolas" panose="020B0609020204030204" pitchFamily="49" charset="0"/>
              </a:rPr>
              <a:t>serveCustomer</a:t>
            </a:r>
            <a:r>
              <a:rPr lang="en-US" dirty="0">
                <a:latin typeface="Consolas" panose="020B0609020204030204" pitchFamily="49" charset="0"/>
              </a:rPr>
              <a:t>(</a:t>
            </a:r>
            <a:r>
              <a:rPr lang="en-US" dirty="0">
                <a:solidFill>
                  <a:srgbClr val="00B0F0"/>
                </a:solidFill>
                <a:latin typeface="Consolas" panose="020B0609020204030204" pitchFamily="49" charset="0"/>
              </a:rPr>
              <a:t>Washable entity</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("You're a washable thing!\n");</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("So I'll wash &amp; dry you!");</a:t>
            </a:r>
          </a:p>
          <a:p>
            <a:r>
              <a:rPr lang="en-US" dirty="0">
                <a:latin typeface="Consolas" panose="020B0609020204030204" pitchFamily="49" charset="0"/>
              </a:rPr>
              <a:t>  </a:t>
            </a:r>
            <a:r>
              <a:rPr lang="en-US" dirty="0" err="1">
                <a:solidFill>
                  <a:srgbClr val="00B0F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B0F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p:txBody>
      </p:sp>
      <p:pic>
        <p:nvPicPr>
          <p:cNvPr id="15" name="Picture 14" descr="Shape&#10;&#10;Description automatically generated with low confidence">
            <a:extLst>
              <a:ext uri="{FF2B5EF4-FFF2-40B4-BE49-F238E27FC236}">
                <a16:creationId xmlns:a16="http://schemas.microsoft.com/office/drawing/2014/main" id="{3841EBF5-5022-4827-92F8-5F081E63C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03" y="-45149"/>
            <a:ext cx="829296" cy="829296"/>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DD7EB5BF-45F2-4B78-9DA6-DF31F3F81012}"/>
              </a:ext>
            </a:extLst>
          </p:cNvPr>
          <p:cNvSpPr txBox="1"/>
          <p:nvPr/>
        </p:nvSpPr>
        <p:spPr>
          <a:xfrm>
            <a:off x="1059088" y="5675444"/>
            <a:ext cx="10032736" cy="523220"/>
          </a:xfrm>
          <a:prstGeom prst="rect">
            <a:avLst/>
          </a:prstGeom>
          <a:noFill/>
        </p:spPr>
        <p:txBody>
          <a:bodyPr wrap="square">
            <a:spAutoFit/>
          </a:bodyPr>
          <a:lstStyle/>
          <a:p>
            <a:pPr algn="ctr"/>
            <a:r>
              <a:rPr lang="en-US" sz="2800" dirty="0"/>
              <a:t>Based on the above, what does defining an interface also create?</a:t>
            </a:r>
          </a:p>
        </p:txBody>
      </p:sp>
      <p:sp>
        <p:nvSpPr>
          <p:cNvPr id="17" name="TextBox 16">
            <a:extLst>
              <a:ext uri="{FF2B5EF4-FFF2-40B4-BE49-F238E27FC236}">
                <a16:creationId xmlns:a16="http://schemas.microsoft.com/office/drawing/2014/main" id="{3F8C190F-09E6-49CD-91C0-22FFEA0F180E}"/>
              </a:ext>
            </a:extLst>
          </p:cNvPr>
          <p:cNvSpPr txBox="1"/>
          <p:nvPr/>
        </p:nvSpPr>
        <p:spPr>
          <a:xfrm>
            <a:off x="1059088" y="2933348"/>
            <a:ext cx="10032736" cy="523220"/>
          </a:xfrm>
          <a:prstGeom prst="rect">
            <a:avLst/>
          </a:prstGeom>
          <a:noFill/>
        </p:spPr>
        <p:txBody>
          <a:bodyPr wrap="square">
            <a:spAutoFit/>
          </a:bodyPr>
          <a:lstStyle/>
          <a:p>
            <a:pPr algn="ctr"/>
            <a:r>
              <a:rPr lang="en-US" sz="2800" dirty="0"/>
              <a:t>We can use it as shown below...</a:t>
            </a:r>
          </a:p>
        </p:txBody>
      </p:sp>
      <p:sp>
        <p:nvSpPr>
          <p:cNvPr id="18" name="Rectangle 17">
            <a:extLst>
              <a:ext uri="{FF2B5EF4-FFF2-40B4-BE49-F238E27FC236}">
                <a16:creationId xmlns:a16="http://schemas.microsoft.com/office/drawing/2014/main" id="{1AA429B7-9322-4AA1-9546-49BF7731F1CB}"/>
              </a:ext>
            </a:extLst>
          </p:cNvPr>
          <p:cNvSpPr/>
          <p:nvPr/>
        </p:nvSpPr>
        <p:spPr>
          <a:xfrm>
            <a:off x="3656792" y="6276733"/>
            <a:ext cx="48715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C341F8D8-CB53-4F01-9943-F038B61A85E1}"/>
              </a:ext>
            </a:extLst>
          </p:cNvPr>
          <p:cNvSpPr/>
          <p:nvPr/>
        </p:nvSpPr>
        <p:spPr>
          <a:xfrm>
            <a:off x="3659342" y="6283205"/>
            <a:ext cx="487331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438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22" presetClass="entr" presetSubtype="8"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9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8" grpId="0" animBg="1"/>
      <p:bldP spid="10" grpId="0" animBg="1"/>
      <p:bldP spid="16" grpId="0"/>
      <p:bldP spid="17" grpId="0"/>
      <p:bldP spid="18" grpId="0" animBg="1"/>
      <p:bldP spid="1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324165" y="6056"/>
            <a:ext cx="11616740" cy="707886"/>
          </a:xfrm>
          <a:prstGeom prst="rect">
            <a:avLst/>
          </a:prstGeom>
          <a:noFill/>
        </p:spPr>
        <p:txBody>
          <a:bodyPr wrap="square">
            <a:spAutoFit/>
          </a:bodyPr>
          <a:lstStyle/>
          <a:p>
            <a:pPr algn="ctr"/>
            <a:r>
              <a:rPr lang="en-US" sz="4000" dirty="0"/>
              <a:t>When You Define an Interface, it Defines a New Type!</a:t>
            </a:r>
          </a:p>
        </p:txBody>
      </p:sp>
      <p:sp>
        <p:nvSpPr>
          <p:cNvPr id="39" name="TextBox 38">
            <a:extLst>
              <a:ext uri="{FF2B5EF4-FFF2-40B4-BE49-F238E27FC236}">
                <a16:creationId xmlns:a16="http://schemas.microsoft.com/office/drawing/2014/main" id="{C69DB1F9-A1AE-4E69-863C-B18FFBE387D4}"/>
              </a:ext>
            </a:extLst>
          </p:cNvPr>
          <p:cNvSpPr txBox="1"/>
          <p:nvPr/>
        </p:nvSpPr>
        <p:spPr>
          <a:xfrm>
            <a:off x="966190" y="854352"/>
            <a:ext cx="10032736" cy="954107"/>
          </a:xfrm>
          <a:prstGeom prst="rect">
            <a:avLst/>
          </a:prstGeom>
          <a:noFill/>
        </p:spPr>
        <p:txBody>
          <a:bodyPr wrap="square">
            <a:spAutoFit/>
          </a:bodyPr>
          <a:lstStyle/>
          <a:p>
            <a:pPr algn="ctr"/>
            <a:r>
              <a:rPr lang="en-US" sz="2800" dirty="0"/>
              <a:t>When you define an </a:t>
            </a:r>
            <a:r>
              <a:rPr lang="en-US" sz="2800" dirty="0">
                <a:solidFill>
                  <a:srgbClr val="00B0F0"/>
                </a:solidFill>
              </a:rPr>
              <a:t>interface</a:t>
            </a:r>
            <a:r>
              <a:rPr lang="en-US" sz="2800" dirty="0"/>
              <a:t> in a program, the language automatically creates a new </a:t>
            </a:r>
            <a:r>
              <a:rPr lang="en-US" sz="2800" dirty="0">
                <a:solidFill>
                  <a:srgbClr val="7030A0"/>
                </a:solidFill>
              </a:rPr>
              <a:t>reference data type </a:t>
            </a:r>
            <a:r>
              <a:rPr lang="en-US" sz="2800" dirty="0"/>
              <a:t>of the same name!</a:t>
            </a:r>
          </a:p>
        </p:txBody>
      </p:sp>
      <p:sp>
        <p:nvSpPr>
          <p:cNvPr id="7" name="TextBox 6">
            <a:extLst>
              <a:ext uri="{FF2B5EF4-FFF2-40B4-BE49-F238E27FC236}">
                <a16:creationId xmlns:a16="http://schemas.microsoft.com/office/drawing/2014/main" id="{AE513384-9BEE-4AD4-81D2-E16A803BF6E3}"/>
              </a:ext>
            </a:extLst>
          </p:cNvPr>
          <p:cNvSpPr txBox="1"/>
          <p:nvPr/>
        </p:nvSpPr>
        <p:spPr>
          <a:xfrm>
            <a:off x="7482085" y="2198179"/>
            <a:ext cx="4458820" cy="1015663"/>
          </a:xfrm>
          <a:prstGeom prst="rect">
            <a:avLst/>
          </a:prstGeom>
          <a:noFill/>
        </p:spPr>
        <p:txBody>
          <a:bodyPr wrap="square">
            <a:spAutoFit/>
          </a:bodyPr>
          <a:lstStyle/>
          <a:p>
            <a:pPr algn="ctr"/>
            <a:r>
              <a:rPr lang="en-US" sz="2000" dirty="0"/>
              <a:t>For example, when we define the </a:t>
            </a:r>
            <a:r>
              <a:rPr lang="en-US" sz="2000" dirty="0">
                <a:solidFill>
                  <a:srgbClr val="00B0F0"/>
                </a:solidFill>
              </a:rPr>
              <a:t>Washable</a:t>
            </a:r>
            <a:r>
              <a:rPr lang="en-US" sz="2000" dirty="0"/>
              <a:t> interface, this creates a </a:t>
            </a:r>
            <a:r>
              <a:rPr lang="en-US" sz="2000" dirty="0">
                <a:solidFill>
                  <a:srgbClr val="7030A0"/>
                </a:solidFill>
              </a:rPr>
              <a:t>new reference data-type </a:t>
            </a:r>
            <a:r>
              <a:rPr lang="en-US" sz="2000" dirty="0"/>
              <a:t>called </a:t>
            </a:r>
            <a:r>
              <a:rPr lang="en-US" sz="2000" dirty="0">
                <a:solidFill>
                  <a:srgbClr val="7030A0"/>
                </a:solidFill>
              </a:rPr>
              <a:t>Washable</a:t>
            </a:r>
            <a:r>
              <a:rPr lang="en-US" sz="2000" dirty="0"/>
              <a:t>!</a:t>
            </a:r>
          </a:p>
        </p:txBody>
      </p:sp>
      <p:sp>
        <p:nvSpPr>
          <p:cNvPr id="9" name="TextBox 8">
            <a:extLst>
              <a:ext uri="{FF2B5EF4-FFF2-40B4-BE49-F238E27FC236}">
                <a16:creationId xmlns:a16="http://schemas.microsoft.com/office/drawing/2014/main" id="{5172F4E6-A5AD-45D7-A398-A5638F6C013F}"/>
              </a:ext>
            </a:extLst>
          </p:cNvPr>
          <p:cNvSpPr txBox="1"/>
          <p:nvPr/>
        </p:nvSpPr>
        <p:spPr>
          <a:xfrm>
            <a:off x="7430151" y="4475310"/>
            <a:ext cx="4295070" cy="1323439"/>
          </a:xfrm>
          <a:prstGeom prst="rect">
            <a:avLst/>
          </a:prstGeom>
          <a:noFill/>
        </p:spPr>
        <p:txBody>
          <a:bodyPr wrap="square">
            <a:spAutoFit/>
          </a:bodyPr>
          <a:lstStyle/>
          <a:p>
            <a:pPr algn="ctr"/>
            <a:r>
              <a:rPr lang="en-US" sz="2000" dirty="0"/>
              <a:t>We can then use that </a:t>
            </a:r>
            <a:r>
              <a:rPr lang="en-US" sz="2000" dirty="0">
                <a:solidFill>
                  <a:srgbClr val="7030A0"/>
                </a:solidFill>
              </a:rPr>
              <a:t>type</a:t>
            </a:r>
            <a:r>
              <a:rPr lang="en-US" sz="2000" dirty="0"/>
              <a:t> to define </a:t>
            </a:r>
            <a:r>
              <a:rPr lang="en-US" sz="2000" dirty="0">
                <a:solidFill>
                  <a:srgbClr val="7030A0"/>
                </a:solidFill>
              </a:rPr>
              <a:t>references/object references </a:t>
            </a:r>
            <a:r>
              <a:rPr lang="en-US" sz="2000" dirty="0"/>
              <a:t>that refer to any object that supports the </a:t>
            </a:r>
            <a:r>
              <a:rPr lang="en-US" sz="2000" dirty="0">
                <a:solidFill>
                  <a:srgbClr val="00B0F0"/>
                </a:solidFill>
              </a:rPr>
              <a:t>Washable</a:t>
            </a:r>
            <a:r>
              <a:rPr lang="en-US" sz="2000" dirty="0"/>
              <a:t> interface!</a:t>
            </a:r>
          </a:p>
        </p:txBody>
      </p:sp>
      <p:sp>
        <p:nvSpPr>
          <p:cNvPr id="8" name="TextBox 7">
            <a:extLst>
              <a:ext uri="{FF2B5EF4-FFF2-40B4-BE49-F238E27FC236}">
                <a16:creationId xmlns:a16="http://schemas.microsoft.com/office/drawing/2014/main" id="{0385D34E-736A-49C8-83F0-6C3C2D2D7703}"/>
              </a:ext>
            </a:extLst>
          </p:cNvPr>
          <p:cNvSpPr txBox="1"/>
          <p:nvPr/>
        </p:nvSpPr>
        <p:spPr>
          <a:xfrm>
            <a:off x="251095" y="2136128"/>
            <a:ext cx="6985728" cy="150011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 for washable things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a:t>
            </a:r>
          </a:p>
          <a:p>
            <a:r>
              <a:rPr lang="en-US" dirty="0">
                <a:solidFill>
                  <a:srgbClr val="0070C0"/>
                </a:solidFill>
                <a:latin typeface="Consolas" panose="020B0609020204030204" pitchFamily="49" charset="0"/>
              </a:rPr>
              <a:t>  public void dry();</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5A9433C2-B523-4B05-A7F1-0BCE7FB96183}"/>
              </a:ext>
            </a:extLst>
          </p:cNvPr>
          <p:cNvSpPr txBox="1"/>
          <p:nvPr/>
        </p:nvSpPr>
        <p:spPr>
          <a:xfrm>
            <a:off x="251095" y="3788228"/>
            <a:ext cx="6985728" cy="210446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public void </a:t>
            </a:r>
            <a:r>
              <a:rPr lang="en-US" dirty="0" err="1">
                <a:latin typeface="Consolas" panose="020B0609020204030204" pitchFamily="49" charset="0"/>
              </a:rPr>
              <a:t>serveCustomer</a:t>
            </a:r>
            <a:r>
              <a:rPr lang="en-US" dirty="0">
                <a:latin typeface="Consolas" panose="020B0609020204030204" pitchFamily="49" charset="0"/>
              </a:rPr>
              <a:t>(</a:t>
            </a:r>
            <a:r>
              <a:rPr lang="en-US" dirty="0">
                <a:solidFill>
                  <a:srgbClr val="7030A0"/>
                </a:solidFill>
                <a:latin typeface="Consolas" panose="020B0609020204030204" pitchFamily="49" charset="0"/>
              </a:rPr>
              <a:t>Washable</a:t>
            </a:r>
            <a:r>
              <a:rPr lang="en-US" dirty="0">
                <a:latin typeface="Consolas" panose="020B0609020204030204" pitchFamily="49" charset="0"/>
              </a:rPr>
              <a:t> </a:t>
            </a:r>
            <a:r>
              <a:rPr lang="en-US" dirty="0">
                <a:solidFill>
                  <a:srgbClr val="7030A0"/>
                </a:solidFill>
                <a:latin typeface="Consolas" panose="020B0609020204030204" pitchFamily="49" charset="0"/>
              </a:rPr>
              <a:t>entity</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("You're a washable thing!\n");</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("So I'll wash &amp; dry you!");</a:t>
            </a:r>
          </a:p>
          <a:p>
            <a:r>
              <a:rPr lang="en-US" dirty="0">
                <a:latin typeface="Consolas" panose="020B0609020204030204" pitchFamily="49" charset="0"/>
              </a:rPr>
              <a:t>  </a:t>
            </a:r>
            <a:r>
              <a:rPr lang="en-US" dirty="0" err="1">
                <a:solidFill>
                  <a:srgbClr val="7030A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7030A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6D124A49-1F0D-46D7-8E9A-FC0D87F39B07}"/>
              </a:ext>
            </a:extLst>
          </p:cNvPr>
          <p:cNvSpPr/>
          <p:nvPr/>
        </p:nvSpPr>
        <p:spPr>
          <a:xfrm>
            <a:off x="7015577" y="3225842"/>
            <a:ext cx="3779568" cy="1249468"/>
          </a:xfrm>
          <a:prstGeom prst="wedgeRoundRectCallout">
            <a:avLst>
              <a:gd name="adj1" fmla="val -90984"/>
              <a:gd name="adj2" fmla="val 449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can now pass any object that implements the </a:t>
            </a:r>
            <a:r>
              <a:rPr lang="en-US" sz="2000" dirty="0">
                <a:solidFill>
                  <a:srgbClr val="00FFFF"/>
                </a:solidFill>
              </a:rPr>
              <a:t>Washable</a:t>
            </a:r>
            <a:r>
              <a:rPr lang="en-US" sz="2000" dirty="0">
                <a:solidFill>
                  <a:schemeClr val="bg1"/>
                </a:solidFill>
              </a:rPr>
              <a:t> </a:t>
            </a:r>
            <a:r>
              <a:rPr lang="en-US" sz="2000" dirty="0">
                <a:solidFill>
                  <a:srgbClr val="00FFFF"/>
                </a:solidFill>
              </a:rPr>
              <a:t>interface</a:t>
            </a:r>
            <a:r>
              <a:rPr lang="en-US" sz="2000" dirty="0">
                <a:solidFill>
                  <a:schemeClr val="bg1"/>
                </a:solidFill>
              </a:rPr>
              <a:t> to this function!</a:t>
            </a:r>
          </a:p>
        </p:txBody>
      </p:sp>
      <p:sp>
        <p:nvSpPr>
          <p:cNvPr id="14" name="Speech Bubble: Rectangle with Corners Rounded 13">
            <a:extLst>
              <a:ext uri="{FF2B5EF4-FFF2-40B4-BE49-F238E27FC236}">
                <a16:creationId xmlns:a16="http://schemas.microsoft.com/office/drawing/2014/main" id="{DFFC4A0F-C744-40B0-A05C-22637216B336}"/>
              </a:ext>
            </a:extLst>
          </p:cNvPr>
          <p:cNvSpPr/>
          <p:nvPr/>
        </p:nvSpPr>
        <p:spPr>
          <a:xfrm>
            <a:off x="714900" y="2462765"/>
            <a:ext cx="4657974" cy="1249468"/>
          </a:xfrm>
          <a:prstGeom prst="wedgeRoundRectCallout">
            <a:avLst>
              <a:gd name="adj1" fmla="val 84487"/>
              <a:gd name="adj2" fmla="val -1134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a:t>
            </a:r>
            <a:r>
              <a:rPr lang="en-US" sz="2000" dirty="0">
                <a:solidFill>
                  <a:srgbClr val="DDC5ED"/>
                </a:solidFill>
              </a:rPr>
              <a:t>reference data type </a:t>
            </a:r>
            <a:r>
              <a:rPr lang="en-US" sz="2000" dirty="0">
                <a:solidFill>
                  <a:schemeClr val="bg1"/>
                </a:solidFill>
              </a:rPr>
              <a:t>is a data type that can be used to define </a:t>
            </a:r>
            <a:r>
              <a:rPr lang="en-US" sz="2000" dirty="0">
                <a:solidFill>
                  <a:srgbClr val="00FFFF"/>
                </a:solidFill>
              </a:rPr>
              <a:t>pointers</a:t>
            </a:r>
            <a:r>
              <a:rPr lang="en-US" sz="2000" dirty="0">
                <a:solidFill>
                  <a:schemeClr val="bg1"/>
                </a:solidFill>
              </a:rPr>
              <a:t>, </a:t>
            </a:r>
            <a:r>
              <a:rPr lang="en-US" sz="2000" dirty="0">
                <a:solidFill>
                  <a:srgbClr val="00FFFF"/>
                </a:solidFill>
              </a:rPr>
              <a:t>references</a:t>
            </a:r>
            <a:r>
              <a:rPr lang="en-US" sz="2000" dirty="0">
                <a:solidFill>
                  <a:schemeClr val="bg1"/>
                </a:solidFill>
              </a:rPr>
              <a:t>, or </a:t>
            </a:r>
            <a:r>
              <a:rPr lang="en-US" sz="2000" dirty="0">
                <a:solidFill>
                  <a:srgbClr val="00FFFF"/>
                </a:solidFill>
              </a:rPr>
              <a:t>object references</a:t>
            </a:r>
            <a:r>
              <a:rPr lang="en-US" sz="2000" dirty="0">
                <a:solidFill>
                  <a:schemeClr val="bg1"/>
                </a:solidFill>
              </a:rPr>
              <a:t>.</a:t>
            </a:r>
          </a:p>
        </p:txBody>
      </p:sp>
    </p:spTree>
    <p:extLst>
      <p:ext uri="{BB962C8B-B14F-4D97-AF65-F5344CB8AC3E}">
        <p14:creationId xmlns:p14="http://schemas.microsoft.com/office/powerpoint/2010/main" val="19610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 grpId="0"/>
      <p:bldP spid="9" grpId="0"/>
      <p:bldP spid="8" grpId="0" animBg="1"/>
      <p:bldP spid="10" grpId="0" animBg="1"/>
      <p:bldP spid="11" grpId="0" animBg="1"/>
      <p:bldP spid="11" grpId="1" animBg="1"/>
      <p:bldP spid="14" grpId="0" animBg="1"/>
      <p:bldP spid="14" grpId="1"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5F1ACA-66F3-4BCB-863B-A0C1D725252E}"/>
              </a:ext>
            </a:extLst>
          </p:cNvPr>
          <p:cNvGrpSpPr/>
          <p:nvPr/>
        </p:nvGrpSpPr>
        <p:grpSpPr>
          <a:xfrm>
            <a:off x="251095" y="2136128"/>
            <a:ext cx="11689810" cy="3773509"/>
            <a:chOff x="251095" y="2136128"/>
            <a:chExt cx="11689810" cy="3773509"/>
          </a:xfrm>
        </p:grpSpPr>
        <p:sp>
          <p:nvSpPr>
            <p:cNvPr id="7" name="TextBox 6">
              <a:extLst>
                <a:ext uri="{FF2B5EF4-FFF2-40B4-BE49-F238E27FC236}">
                  <a16:creationId xmlns:a16="http://schemas.microsoft.com/office/drawing/2014/main" id="{AE513384-9BEE-4AD4-81D2-E16A803BF6E3}"/>
                </a:ext>
              </a:extLst>
            </p:cNvPr>
            <p:cNvSpPr txBox="1"/>
            <p:nvPr/>
          </p:nvSpPr>
          <p:spPr>
            <a:xfrm>
              <a:off x="7482085" y="2198179"/>
              <a:ext cx="4458820" cy="1015663"/>
            </a:xfrm>
            <a:prstGeom prst="rect">
              <a:avLst/>
            </a:prstGeom>
            <a:noFill/>
          </p:spPr>
          <p:txBody>
            <a:bodyPr wrap="square">
              <a:spAutoFit/>
            </a:bodyPr>
            <a:lstStyle/>
            <a:p>
              <a:pPr algn="ctr"/>
              <a:r>
                <a:rPr lang="en-US" sz="2000" dirty="0"/>
                <a:t>For example, when we define the </a:t>
              </a:r>
              <a:r>
                <a:rPr lang="en-US" sz="2000" dirty="0">
                  <a:solidFill>
                    <a:srgbClr val="00B0F0"/>
                  </a:solidFill>
                </a:rPr>
                <a:t>Washable</a:t>
              </a:r>
              <a:r>
                <a:rPr lang="en-US" sz="2000" dirty="0"/>
                <a:t> interface, this creates a </a:t>
              </a:r>
              <a:r>
                <a:rPr lang="en-US" sz="2000" dirty="0">
                  <a:solidFill>
                    <a:srgbClr val="7030A0"/>
                  </a:solidFill>
                </a:rPr>
                <a:t>new reference data-type </a:t>
              </a:r>
              <a:r>
                <a:rPr lang="en-US" sz="2000" dirty="0"/>
                <a:t>called </a:t>
              </a:r>
              <a:r>
                <a:rPr lang="en-US" sz="2000" dirty="0">
                  <a:solidFill>
                    <a:srgbClr val="7030A0"/>
                  </a:solidFill>
                </a:rPr>
                <a:t>Washable</a:t>
              </a:r>
              <a:r>
                <a:rPr lang="en-US" sz="2000" dirty="0"/>
                <a:t>!</a:t>
              </a:r>
            </a:p>
          </p:txBody>
        </p:sp>
        <p:sp>
          <p:nvSpPr>
            <p:cNvPr id="9" name="TextBox 8">
              <a:extLst>
                <a:ext uri="{FF2B5EF4-FFF2-40B4-BE49-F238E27FC236}">
                  <a16:creationId xmlns:a16="http://schemas.microsoft.com/office/drawing/2014/main" id="{5172F4E6-A5AD-45D7-A398-A5638F6C013F}"/>
                </a:ext>
              </a:extLst>
            </p:cNvPr>
            <p:cNvSpPr txBox="1"/>
            <p:nvPr/>
          </p:nvSpPr>
          <p:spPr>
            <a:xfrm>
              <a:off x="7435377" y="4475310"/>
              <a:ext cx="4284617" cy="1323439"/>
            </a:xfrm>
            <a:prstGeom prst="rect">
              <a:avLst/>
            </a:prstGeom>
            <a:noFill/>
          </p:spPr>
          <p:txBody>
            <a:bodyPr wrap="square">
              <a:spAutoFit/>
            </a:bodyPr>
            <a:lstStyle/>
            <a:p>
              <a:pPr algn="ctr"/>
              <a:r>
                <a:rPr lang="en-US" sz="2000" dirty="0"/>
                <a:t>We can then use that </a:t>
              </a:r>
              <a:r>
                <a:rPr lang="en-US" sz="2000" dirty="0">
                  <a:solidFill>
                    <a:srgbClr val="7030A0"/>
                  </a:solidFill>
                </a:rPr>
                <a:t>type</a:t>
              </a:r>
              <a:r>
                <a:rPr lang="en-US" sz="2000" dirty="0"/>
                <a:t> to define </a:t>
              </a:r>
              <a:r>
                <a:rPr lang="en-US" sz="2000" dirty="0">
                  <a:solidFill>
                    <a:srgbClr val="7030A0"/>
                  </a:solidFill>
                </a:rPr>
                <a:t>references/object references </a:t>
              </a:r>
              <a:r>
                <a:rPr lang="en-US" sz="2000" dirty="0"/>
                <a:t>that refer to any object that supports the </a:t>
              </a:r>
              <a:r>
                <a:rPr lang="en-US" sz="2000" dirty="0">
                  <a:solidFill>
                    <a:srgbClr val="00B0F0"/>
                  </a:solidFill>
                </a:rPr>
                <a:t>Washable</a:t>
              </a:r>
              <a:r>
                <a:rPr lang="en-US" sz="2000" dirty="0"/>
                <a:t> interface!</a:t>
              </a:r>
            </a:p>
          </p:txBody>
        </p:sp>
        <p:sp>
          <p:nvSpPr>
            <p:cNvPr id="8" name="TextBox 7">
              <a:extLst>
                <a:ext uri="{FF2B5EF4-FFF2-40B4-BE49-F238E27FC236}">
                  <a16:creationId xmlns:a16="http://schemas.microsoft.com/office/drawing/2014/main" id="{0385D34E-736A-49C8-83F0-6C3C2D2D7703}"/>
                </a:ext>
              </a:extLst>
            </p:cNvPr>
            <p:cNvSpPr txBox="1"/>
            <p:nvPr/>
          </p:nvSpPr>
          <p:spPr>
            <a:xfrm>
              <a:off x="251095" y="2136128"/>
              <a:ext cx="6985728" cy="150011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 for washable things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a:t>
              </a:r>
            </a:p>
            <a:p>
              <a:r>
                <a:rPr lang="en-US" dirty="0">
                  <a:solidFill>
                    <a:srgbClr val="0070C0"/>
                  </a:solidFill>
                  <a:latin typeface="Consolas" panose="020B0609020204030204" pitchFamily="49" charset="0"/>
                </a:rPr>
                <a:t>  public void dry();</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5A9433C2-B523-4B05-A7F1-0BCE7FB96183}"/>
                </a:ext>
              </a:extLst>
            </p:cNvPr>
            <p:cNvSpPr txBox="1"/>
            <p:nvPr/>
          </p:nvSpPr>
          <p:spPr>
            <a:xfrm>
              <a:off x="251095" y="3788228"/>
              <a:ext cx="6985728" cy="212140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public void </a:t>
              </a:r>
              <a:r>
                <a:rPr lang="en-US" dirty="0" err="1">
                  <a:latin typeface="Consolas" panose="020B0609020204030204" pitchFamily="49" charset="0"/>
                </a:rPr>
                <a:t>serveCustomer</a:t>
              </a:r>
              <a:r>
                <a:rPr lang="en-US" dirty="0">
                  <a:latin typeface="Consolas" panose="020B0609020204030204" pitchFamily="49" charset="0"/>
                </a:rPr>
                <a:t>(</a:t>
              </a:r>
              <a:r>
                <a:rPr lang="en-US" dirty="0">
                  <a:solidFill>
                    <a:srgbClr val="7030A0"/>
                  </a:solidFill>
                  <a:latin typeface="Consolas" panose="020B0609020204030204" pitchFamily="49" charset="0"/>
                </a:rPr>
                <a:t>Washable</a:t>
              </a:r>
              <a:r>
                <a:rPr lang="en-US" dirty="0">
                  <a:latin typeface="Consolas" panose="020B0609020204030204" pitchFamily="49" charset="0"/>
                </a:rPr>
                <a:t> </a:t>
              </a:r>
              <a:r>
                <a:rPr lang="en-US" dirty="0">
                  <a:solidFill>
                    <a:srgbClr val="7030A0"/>
                  </a:solidFill>
                  <a:latin typeface="Consolas" panose="020B0609020204030204" pitchFamily="49" charset="0"/>
                </a:rPr>
                <a:t>entity</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("You're a washable thing!\n");</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("So I'll wash &amp; dry you!");</a:t>
              </a:r>
            </a:p>
            <a:p>
              <a:r>
                <a:rPr lang="en-US" dirty="0">
                  <a:latin typeface="Consolas" panose="020B0609020204030204" pitchFamily="49" charset="0"/>
                </a:rPr>
                <a:t>  </a:t>
              </a:r>
              <a:r>
                <a:rPr lang="en-US" dirty="0" err="1">
                  <a:solidFill>
                    <a:srgbClr val="7030A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wash</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7030A0"/>
                  </a:solidFill>
                  <a:latin typeface="Consolas" panose="020B0609020204030204" pitchFamily="49" charset="0"/>
                </a:rPr>
                <a:t>entity</a:t>
              </a:r>
              <a:r>
                <a:rPr lang="en-US" dirty="0" err="1">
                  <a:latin typeface="Consolas" panose="020B0609020204030204" pitchFamily="49" charset="0"/>
                </a:rPr>
                <a:t>.</a:t>
              </a:r>
              <a:r>
                <a:rPr lang="en-US" dirty="0" err="1">
                  <a:solidFill>
                    <a:srgbClr val="0070C0"/>
                  </a:solidFill>
                  <a:latin typeface="Consolas" panose="020B0609020204030204" pitchFamily="49" charset="0"/>
                </a:rPr>
                <a:t>dry</a:t>
              </a:r>
              <a:r>
                <a:rPr lang="en-US" dirty="0">
                  <a:latin typeface="Consolas" panose="020B0609020204030204" pitchFamily="49" charset="0"/>
                </a:rPr>
                <a:t>();</a:t>
              </a:r>
            </a:p>
            <a:p>
              <a:r>
                <a:rPr lang="en-US" dirty="0">
                  <a:latin typeface="Consolas" panose="020B0609020204030204" pitchFamily="49" charset="0"/>
                </a:rPr>
                <a:t>}</a:t>
              </a:r>
            </a:p>
          </p:txBody>
        </p:sp>
      </p:grpSp>
      <p:sp>
        <p:nvSpPr>
          <p:cNvPr id="11" name="TextBox 10">
            <a:extLst>
              <a:ext uri="{FF2B5EF4-FFF2-40B4-BE49-F238E27FC236}">
                <a16:creationId xmlns:a16="http://schemas.microsoft.com/office/drawing/2014/main" id="{1CDA1401-8291-4EDA-BBC0-AC76CC66C906}"/>
              </a:ext>
            </a:extLst>
          </p:cNvPr>
          <p:cNvSpPr txBox="1"/>
          <p:nvPr/>
        </p:nvSpPr>
        <p:spPr>
          <a:xfrm>
            <a:off x="251094" y="4882140"/>
            <a:ext cx="6985727" cy="172952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Person</a:t>
            </a:r>
            <a:r>
              <a:rPr lang="en-US" dirty="0">
                <a:latin typeface="Consolas" panose="020B0609020204030204" pitchFamily="49" charset="0"/>
              </a:rPr>
              <a:t> implements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("Use shampoo\n"); }</a:t>
            </a:r>
          </a:p>
          <a:p>
            <a:r>
              <a:rPr lang="en-US" dirty="0">
                <a:solidFill>
                  <a:srgbClr val="0070C0"/>
                </a:solidFill>
                <a:latin typeface="Consolas" panose="020B0609020204030204" pitchFamily="49" charset="0"/>
              </a:rPr>
              <a:t>  public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("Dry with towel\n"); }</a:t>
            </a:r>
          </a:p>
          <a:p>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96DC1977-671D-4EFD-8A2C-E8EDDC6C872A}"/>
              </a:ext>
            </a:extLst>
          </p:cNvPr>
          <p:cNvSpPr txBox="1"/>
          <p:nvPr/>
        </p:nvSpPr>
        <p:spPr>
          <a:xfrm>
            <a:off x="7193274" y="4844510"/>
            <a:ext cx="5030076" cy="1015663"/>
          </a:xfrm>
          <a:prstGeom prst="rect">
            <a:avLst/>
          </a:prstGeom>
          <a:noFill/>
        </p:spPr>
        <p:txBody>
          <a:bodyPr wrap="square">
            <a:spAutoFit/>
          </a:bodyPr>
          <a:lstStyle/>
          <a:p>
            <a:pPr algn="ctr"/>
            <a:r>
              <a:rPr lang="en-US" sz="2000" dirty="0"/>
              <a:t>Any </a:t>
            </a:r>
            <a:r>
              <a:rPr lang="en-US" sz="2000" dirty="0">
                <a:solidFill>
                  <a:srgbClr val="00B050"/>
                </a:solidFill>
              </a:rPr>
              <a:t>class</a:t>
            </a:r>
            <a:r>
              <a:rPr lang="en-US" sz="2000" dirty="0"/>
              <a:t> that implements the </a:t>
            </a:r>
            <a:r>
              <a:rPr lang="en-US" sz="2000" dirty="0">
                <a:solidFill>
                  <a:srgbClr val="00B0F0"/>
                </a:solidFill>
              </a:rPr>
              <a:t>Washable</a:t>
            </a:r>
            <a:r>
              <a:rPr lang="en-US" sz="2000" dirty="0"/>
              <a:t> interface is automatically a subtype of </a:t>
            </a:r>
            <a:r>
              <a:rPr lang="en-US" sz="2000" dirty="0">
                <a:solidFill>
                  <a:srgbClr val="7030A0"/>
                </a:solidFill>
              </a:rPr>
              <a:t>Washable</a:t>
            </a:r>
            <a:r>
              <a:rPr lang="en-US" sz="2000" dirty="0"/>
              <a:t>, and can be passed to our function!</a:t>
            </a:r>
          </a:p>
        </p:txBody>
      </p:sp>
      <p:sp>
        <p:nvSpPr>
          <p:cNvPr id="13" name="TextBox 12">
            <a:extLst>
              <a:ext uri="{FF2B5EF4-FFF2-40B4-BE49-F238E27FC236}">
                <a16:creationId xmlns:a16="http://schemas.microsoft.com/office/drawing/2014/main" id="{27A54EDA-9381-449C-BF93-EACBDEFCFE25}"/>
              </a:ext>
            </a:extLst>
          </p:cNvPr>
          <p:cNvSpPr txBox="1"/>
          <p:nvPr/>
        </p:nvSpPr>
        <p:spPr>
          <a:xfrm>
            <a:off x="799447" y="854352"/>
            <a:ext cx="10366222" cy="954107"/>
          </a:xfrm>
          <a:prstGeom prst="rect">
            <a:avLst/>
          </a:prstGeom>
          <a:noFill/>
        </p:spPr>
        <p:txBody>
          <a:bodyPr wrap="square">
            <a:spAutoFit/>
          </a:bodyPr>
          <a:lstStyle/>
          <a:p>
            <a:pPr algn="ctr"/>
            <a:r>
              <a:rPr lang="en-US" sz="2800" dirty="0"/>
              <a:t>When you define an </a:t>
            </a:r>
            <a:r>
              <a:rPr lang="en-US" sz="2800" dirty="0">
                <a:solidFill>
                  <a:srgbClr val="00B0F0"/>
                </a:solidFill>
              </a:rPr>
              <a:t>interface</a:t>
            </a:r>
            <a:r>
              <a:rPr lang="en-US" sz="2800" dirty="0"/>
              <a:t> in a program, the language automatically creates a new </a:t>
            </a:r>
            <a:r>
              <a:rPr lang="en-US" sz="2800" dirty="0">
                <a:solidFill>
                  <a:srgbClr val="7030A0"/>
                </a:solidFill>
              </a:rPr>
              <a:t>reference data type </a:t>
            </a:r>
            <a:r>
              <a:rPr lang="en-US" sz="2800" dirty="0"/>
              <a:t>of the same name!</a:t>
            </a:r>
          </a:p>
        </p:txBody>
      </p:sp>
      <p:sp>
        <p:nvSpPr>
          <p:cNvPr id="14" name="TextBox 13">
            <a:extLst>
              <a:ext uri="{FF2B5EF4-FFF2-40B4-BE49-F238E27FC236}">
                <a16:creationId xmlns:a16="http://schemas.microsoft.com/office/drawing/2014/main" id="{9A3541DD-332B-476A-A855-76329BA6DFD0}"/>
              </a:ext>
            </a:extLst>
          </p:cNvPr>
          <p:cNvSpPr txBox="1"/>
          <p:nvPr/>
        </p:nvSpPr>
        <p:spPr>
          <a:xfrm>
            <a:off x="8053103" y="5828911"/>
            <a:ext cx="3405635" cy="937648"/>
          </a:xfrm>
          <a:prstGeom prst="rect">
            <a:avLst/>
          </a:prstGeom>
          <a:solidFill>
            <a:srgbClr val="FDF1E9"/>
          </a:solidFill>
          <a:ln>
            <a:solidFill>
              <a:schemeClr val="tx1"/>
            </a:solidFill>
          </a:ln>
        </p:spPr>
        <p:txBody>
          <a:bodyPr wrap="square" rtlCol="0">
            <a:noAutofit/>
          </a:bodyPr>
          <a:lstStyle/>
          <a:p>
            <a:r>
              <a:rPr lang="en-US" dirty="0">
                <a:solidFill>
                  <a:srgbClr val="00B050"/>
                </a:solidFill>
                <a:latin typeface="Consolas" panose="020B0609020204030204" pitchFamily="49" charset="0"/>
              </a:rPr>
              <a:t>Car</a:t>
            </a:r>
            <a:r>
              <a:rPr lang="en-US" dirty="0">
                <a:latin typeface="Consolas" panose="020B0609020204030204" pitchFamily="49" charset="0"/>
              </a:rPr>
              <a:t> </a:t>
            </a:r>
            <a:r>
              <a:rPr lang="en-US" dirty="0" err="1">
                <a:latin typeface="Consolas" panose="020B0609020204030204" pitchFamily="49" charset="0"/>
              </a:rPr>
              <a:t>waymo</a:t>
            </a:r>
            <a:r>
              <a:rPr lang="en-US" dirty="0">
                <a:latin typeface="Consolas" panose="020B0609020204030204" pitchFamily="49" charset="0"/>
              </a:rPr>
              <a:t>();</a:t>
            </a:r>
          </a:p>
          <a:p>
            <a:r>
              <a:rPr lang="en-US" dirty="0" err="1">
                <a:latin typeface="Consolas" panose="020B0609020204030204" pitchFamily="49" charset="0"/>
              </a:rPr>
              <a:t>CleaningStation</a:t>
            </a:r>
            <a:r>
              <a:rPr lang="en-US" dirty="0">
                <a:latin typeface="Consolas" panose="020B0609020204030204" pitchFamily="49" charset="0"/>
              </a:rPr>
              <a:t> c();</a:t>
            </a:r>
          </a:p>
          <a:p>
            <a:r>
              <a:rPr lang="en-US" dirty="0" err="1">
                <a:latin typeface="Consolas" panose="020B0609020204030204" pitchFamily="49" charset="0"/>
              </a:rPr>
              <a:t>c.serveCustomer</a:t>
            </a:r>
            <a:r>
              <a:rPr lang="en-US" dirty="0">
                <a:latin typeface="Consolas" panose="020B0609020204030204" pitchFamily="49" charset="0"/>
              </a:rPr>
              <a:t>(</a:t>
            </a:r>
            <a:r>
              <a:rPr lang="en-US" dirty="0" err="1">
                <a:latin typeface="Consolas" panose="020B0609020204030204" pitchFamily="49" charset="0"/>
              </a:rPr>
              <a:t>waymo</a:t>
            </a:r>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710432DC-FCAB-4896-B834-A4683EB43BB5}"/>
              </a:ext>
            </a:extLst>
          </p:cNvPr>
          <p:cNvSpPr txBox="1"/>
          <p:nvPr/>
        </p:nvSpPr>
        <p:spPr>
          <a:xfrm>
            <a:off x="346019" y="5034540"/>
            <a:ext cx="6985727" cy="172952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Car</a:t>
            </a:r>
            <a:r>
              <a:rPr lang="en-US" dirty="0">
                <a:latin typeface="Consolas" panose="020B0609020204030204" pitchFamily="49" charset="0"/>
              </a:rPr>
              <a:t> implements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solidFill>
                  <a:srgbClr val="0070C0"/>
                </a:solidFill>
                <a:latin typeface="Consolas" panose="020B0609020204030204" pitchFamily="49" charset="0"/>
              </a:rPr>
              <a:t>  public void wash()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("Use dish-soap\n"); }</a:t>
            </a:r>
          </a:p>
          <a:p>
            <a:r>
              <a:rPr lang="en-US" dirty="0">
                <a:solidFill>
                  <a:srgbClr val="0070C0"/>
                </a:solidFill>
                <a:latin typeface="Consolas" panose="020B0609020204030204" pitchFamily="49" charset="0"/>
              </a:rPr>
              <a:t>  public void dry()</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System.out.println</a:t>
            </a:r>
            <a:r>
              <a:rPr lang="en-US" dirty="0">
                <a:solidFill>
                  <a:srgbClr val="C00000"/>
                </a:solidFill>
                <a:latin typeface="Consolas" panose="020B0609020204030204" pitchFamily="49" charset="0"/>
              </a:rPr>
              <a:t>("Dry with rags\n"); }</a:t>
            </a:r>
          </a:p>
          <a:p>
            <a:r>
              <a:rPr lang="en-US" dirty="0">
                <a:latin typeface="Consolas" panose="020B0609020204030204" pitchFamily="49" charset="0"/>
              </a:rPr>
              <a:t>}</a:t>
            </a:r>
          </a:p>
        </p:txBody>
      </p:sp>
      <p:sp>
        <p:nvSpPr>
          <p:cNvPr id="16" name="Speech Bubble: Rectangle with Corners Rounded 15">
            <a:extLst>
              <a:ext uri="{FF2B5EF4-FFF2-40B4-BE49-F238E27FC236}">
                <a16:creationId xmlns:a16="http://schemas.microsoft.com/office/drawing/2014/main" id="{E0E08648-AC71-4239-B3E0-C3285520BDBF}"/>
              </a:ext>
            </a:extLst>
          </p:cNvPr>
          <p:cNvSpPr/>
          <p:nvPr/>
        </p:nvSpPr>
        <p:spPr>
          <a:xfrm>
            <a:off x="2915728" y="3087499"/>
            <a:ext cx="3784529" cy="1249468"/>
          </a:xfrm>
          <a:prstGeom prst="wedgeRoundRectCallout">
            <a:avLst>
              <a:gd name="adj1" fmla="val -88040"/>
              <a:gd name="adj2" fmla="val 981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a:solidFill>
                  <a:schemeClr val="accent6">
                    <a:lumMod val="40000"/>
                    <a:lumOff val="60000"/>
                  </a:schemeClr>
                </a:solidFill>
              </a:rPr>
              <a:t>Person</a:t>
            </a:r>
            <a:r>
              <a:rPr lang="en-US" sz="2000" dirty="0">
                <a:solidFill>
                  <a:schemeClr val="bg1"/>
                </a:solidFill>
              </a:rPr>
              <a:t> class is a sub-type of the </a:t>
            </a:r>
            <a:r>
              <a:rPr lang="en-US" sz="2000" dirty="0">
                <a:solidFill>
                  <a:srgbClr val="DDC5ED"/>
                </a:solidFill>
              </a:rPr>
              <a:t>Washable</a:t>
            </a:r>
            <a:r>
              <a:rPr lang="en-US" sz="2000" dirty="0">
                <a:solidFill>
                  <a:schemeClr val="bg1"/>
                </a:solidFill>
              </a:rPr>
              <a:t> data-type!</a:t>
            </a:r>
          </a:p>
        </p:txBody>
      </p:sp>
      <p:sp>
        <p:nvSpPr>
          <p:cNvPr id="17" name="Speech Bubble: Rectangle with Corners Rounded 16">
            <a:extLst>
              <a:ext uri="{FF2B5EF4-FFF2-40B4-BE49-F238E27FC236}">
                <a16:creationId xmlns:a16="http://schemas.microsoft.com/office/drawing/2014/main" id="{1DFF5894-1918-4FED-9F4A-222A1EB510FE}"/>
              </a:ext>
            </a:extLst>
          </p:cNvPr>
          <p:cNvSpPr/>
          <p:nvPr/>
        </p:nvSpPr>
        <p:spPr>
          <a:xfrm>
            <a:off x="3091495" y="3284091"/>
            <a:ext cx="4657974" cy="1249468"/>
          </a:xfrm>
          <a:prstGeom prst="wedgeRoundRectCallout">
            <a:avLst>
              <a:gd name="adj1" fmla="val -83104"/>
              <a:gd name="adj2" fmla="val 985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a:solidFill>
                  <a:schemeClr val="accent6">
                    <a:lumMod val="40000"/>
                    <a:lumOff val="60000"/>
                  </a:schemeClr>
                </a:solidFill>
              </a:rPr>
              <a:t>Car</a:t>
            </a:r>
            <a:r>
              <a:rPr lang="en-US" sz="2000" dirty="0">
                <a:solidFill>
                  <a:schemeClr val="bg1"/>
                </a:solidFill>
              </a:rPr>
              <a:t> class is also sub-type of the </a:t>
            </a:r>
            <a:r>
              <a:rPr lang="en-US" sz="2000" dirty="0">
                <a:solidFill>
                  <a:srgbClr val="DDC5ED"/>
                </a:solidFill>
              </a:rPr>
              <a:t>Washable</a:t>
            </a:r>
            <a:r>
              <a:rPr lang="en-US" sz="2000" dirty="0">
                <a:solidFill>
                  <a:schemeClr val="bg1"/>
                </a:solidFill>
              </a:rPr>
              <a:t> data-type, even though it's totally unrelated to </a:t>
            </a:r>
            <a:r>
              <a:rPr lang="en-US" sz="2000" dirty="0">
                <a:solidFill>
                  <a:schemeClr val="accent6">
                    <a:lumMod val="40000"/>
                    <a:lumOff val="60000"/>
                  </a:schemeClr>
                </a:solidFill>
              </a:rPr>
              <a:t>Person</a:t>
            </a:r>
            <a:r>
              <a:rPr lang="en-US" sz="2000" dirty="0">
                <a:solidFill>
                  <a:schemeClr val="bg1"/>
                </a:solidFill>
              </a:rPr>
              <a:t>!!</a:t>
            </a:r>
          </a:p>
        </p:txBody>
      </p:sp>
      <p:cxnSp>
        <p:nvCxnSpPr>
          <p:cNvPr id="18" name="Straight Arrow Connector 17">
            <a:extLst>
              <a:ext uri="{FF2B5EF4-FFF2-40B4-BE49-F238E27FC236}">
                <a16:creationId xmlns:a16="http://schemas.microsoft.com/office/drawing/2014/main" id="{1295D755-4B3D-40D5-9A52-894416704B02}"/>
              </a:ext>
            </a:extLst>
          </p:cNvPr>
          <p:cNvCxnSpPr>
            <a:cxnSpLocks/>
          </p:cNvCxnSpPr>
          <p:nvPr/>
        </p:nvCxnSpPr>
        <p:spPr>
          <a:xfrm flipH="1" flipV="1">
            <a:off x="5460274" y="2748426"/>
            <a:ext cx="4948211" cy="3725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BEAE5D-809C-4F00-B53A-8822CAF47392}"/>
              </a:ext>
            </a:extLst>
          </p:cNvPr>
          <p:cNvSpPr txBox="1"/>
          <p:nvPr/>
        </p:nvSpPr>
        <p:spPr>
          <a:xfrm>
            <a:off x="324165" y="6056"/>
            <a:ext cx="11616740" cy="707886"/>
          </a:xfrm>
          <a:prstGeom prst="rect">
            <a:avLst/>
          </a:prstGeom>
          <a:noFill/>
        </p:spPr>
        <p:txBody>
          <a:bodyPr wrap="square">
            <a:spAutoFit/>
          </a:bodyPr>
          <a:lstStyle/>
          <a:p>
            <a:pPr algn="ctr"/>
            <a:r>
              <a:rPr lang="en-US" sz="4000" dirty="0"/>
              <a:t>When You Define an Interface, it Defines a New Type!</a:t>
            </a:r>
          </a:p>
        </p:txBody>
      </p:sp>
    </p:spTree>
    <p:extLst>
      <p:ext uri="{BB962C8B-B14F-4D97-AF65-F5344CB8AC3E}">
        <p14:creationId xmlns:p14="http://schemas.microsoft.com/office/powerpoint/2010/main" val="398391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 -0.18588 " pathEditMode="relative" rAng="0" ptsTypes="AA">
                                      <p:cBhvr>
                                        <p:cTn id="6" dur="2000" fill="hold"/>
                                        <p:tgtEl>
                                          <p:spTgt spid="2"/>
                                        </p:tgtEl>
                                        <p:attrNameLst>
                                          <p:attrName>ppt_x</p:attrName>
                                          <p:attrName>ppt_y</p:attrName>
                                        </p:attrNameLst>
                                      </p:cBhvr>
                                      <p:rCtr x="0" y="-9306"/>
                                    </p:animMotion>
                                  </p:childTnLst>
                                </p:cTn>
                              </p:par>
                              <p:par>
                                <p:cTn id="7" presetID="10" presetClass="exit" presetSubtype="0" fill="hold" grpId="0" nodeType="withEffect">
                                  <p:stCondLst>
                                    <p:cond delay="0"/>
                                  </p:stCondLst>
                                  <p:childTnLst>
                                    <p:animEffect transition="out" filter="fade">
                                      <p:cBhvr>
                                        <p:cTn id="8" dur="500"/>
                                        <p:tgtEl>
                                          <p:spTgt spid="13"/>
                                        </p:tgtEl>
                                      </p:cBhvr>
                                    </p:animEffect>
                                    <p:set>
                                      <p:cBhvr>
                                        <p:cTn id="9" dur="1" fill="hold">
                                          <p:stCondLst>
                                            <p:cond delay="499"/>
                                          </p:stCondLst>
                                        </p:cTn>
                                        <p:tgtEl>
                                          <p:spTgt spid="13"/>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animBg="1"/>
      <p:bldP spid="16" grpId="0" animBg="1"/>
      <p:bldP spid="16" grpId="1" animBg="1"/>
      <p:bldP spid="17" grpId="0" animBg="1"/>
      <p:bldP spid="17" grpId="1" animBg="1"/>
      <p:bldP spid="2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62149" y="6056"/>
            <a:ext cx="10540771" cy="707886"/>
          </a:xfrm>
          <a:prstGeom prst="rect">
            <a:avLst/>
          </a:prstGeom>
          <a:noFill/>
        </p:spPr>
        <p:txBody>
          <a:bodyPr wrap="square">
            <a:spAutoFit/>
          </a:bodyPr>
          <a:lstStyle/>
          <a:p>
            <a:pPr algn="ctr"/>
            <a:r>
              <a:rPr lang="en-US" sz="4000" dirty="0"/>
              <a:t>Interfaces Define an Is-A Relationship</a:t>
            </a:r>
          </a:p>
        </p:txBody>
      </p:sp>
      <p:sp>
        <p:nvSpPr>
          <p:cNvPr id="8" name="TextBox 7">
            <a:extLst>
              <a:ext uri="{FF2B5EF4-FFF2-40B4-BE49-F238E27FC236}">
                <a16:creationId xmlns:a16="http://schemas.microsoft.com/office/drawing/2014/main" id="{0385D34E-736A-49C8-83F0-6C3C2D2D7703}"/>
              </a:ext>
            </a:extLst>
          </p:cNvPr>
          <p:cNvSpPr txBox="1"/>
          <p:nvPr/>
        </p:nvSpPr>
        <p:spPr>
          <a:xfrm>
            <a:off x="1129064" y="1948503"/>
            <a:ext cx="4639639" cy="31778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 for shapes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solidFill>
                  <a:srgbClr val="0070C0"/>
                </a:solidFill>
                <a:latin typeface="Consolas" panose="020B0609020204030204" pitchFamily="49" charset="0"/>
              </a:rPr>
              <a:t>  public double area();</a:t>
            </a:r>
          </a:p>
          <a:p>
            <a:r>
              <a:rPr lang="en-US" dirty="0">
                <a:solidFill>
                  <a:srgbClr val="0070C0"/>
                </a:solidFill>
                <a:latin typeface="Consolas" panose="020B0609020204030204" pitchFamily="49" charset="0"/>
              </a:rPr>
              <a:t>  public double circumference();</a:t>
            </a:r>
          </a:p>
          <a:p>
            <a:r>
              <a:rPr lang="en-US" dirty="0">
                <a:solidFill>
                  <a:srgbClr val="0070C0"/>
                </a:solidFill>
                <a:latin typeface="Consolas" panose="020B0609020204030204" pitchFamily="49" charset="0"/>
              </a:rPr>
              <a:t>  public Color color();</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19" name="TextBox 18">
            <a:extLst>
              <a:ext uri="{FF2B5EF4-FFF2-40B4-BE49-F238E27FC236}">
                <a16:creationId xmlns:a16="http://schemas.microsoft.com/office/drawing/2014/main" id="{E8FA5C8F-3838-496F-BA26-DE140C4B8C72}"/>
              </a:ext>
            </a:extLst>
          </p:cNvPr>
          <p:cNvSpPr txBox="1"/>
          <p:nvPr/>
        </p:nvSpPr>
        <p:spPr>
          <a:xfrm>
            <a:off x="2418780" y="808508"/>
            <a:ext cx="7127556" cy="830997"/>
          </a:xfrm>
          <a:prstGeom prst="rect">
            <a:avLst/>
          </a:prstGeom>
          <a:noFill/>
        </p:spPr>
        <p:txBody>
          <a:bodyPr wrap="square">
            <a:spAutoFit/>
          </a:bodyPr>
          <a:lstStyle/>
          <a:p>
            <a:pPr algn="ctr"/>
            <a:r>
              <a:rPr lang="en-US" sz="2400" dirty="0"/>
              <a:t>If a </a:t>
            </a:r>
            <a:r>
              <a:rPr lang="en-US" sz="2400" dirty="0">
                <a:solidFill>
                  <a:srgbClr val="00B050"/>
                </a:solidFill>
              </a:rPr>
              <a:t>class</a:t>
            </a:r>
            <a:r>
              <a:rPr lang="en-US" sz="2400" dirty="0"/>
              <a:t> implements an </a:t>
            </a:r>
            <a:r>
              <a:rPr lang="en-US" sz="2400" dirty="0">
                <a:solidFill>
                  <a:srgbClr val="00B0F0"/>
                </a:solidFill>
              </a:rPr>
              <a:t>interface</a:t>
            </a:r>
            <a:r>
              <a:rPr lang="en-US" sz="2400" dirty="0"/>
              <a:t>, we say that it has an </a:t>
            </a:r>
            <a:r>
              <a:rPr lang="en-US" sz="2400" dirty="0">
                <a:solidFill>
                  <a:srgbClr val="FF0000"/>
                </a:solidFill>
              </a:rPr>
              <a:t>"is-a" relationship </a:t>
            </a:r>
            <a:r>
              <a:rPr lang="en-US" sz="2400" dirty="0"/>
              <a:t>with the </a:t>
            </a:r>
            <a:r>
              <a:rPr lang="en-US" sz="2400" dirty="0">
                <a:solidFill>
                  <a:srgbClr val="00B0F0"/>
                </a:solidFill>
              </a:rPr>
              <a:t>interface</a:t>
            </a:r>
            <a:r>
              <a:rPr lang="en-US" sz="2400" dirty="0"/>
              <a:t>.</a:t>
            </a:r>
          </a:p>
        </p:txBody>
      </p:sp>
      <p:sp>
        <p:nvSpPr>
          <p:cNvPr id="20" name="TextBox 19">
            <a:extLst>
              <a:ext uri="{FF2B5EF4-FFF2-40B4-BE49-F238E27FC236}">
                <a16:creationId xmlns:a16="http://schemas.microsoft.com/office/drawing/2014/main" id="{A04B073F-0A32-415E-BC59-7ABEE9011F99}"/>
              </a:ext>
            </a:extLst>
          </p:cNvPr>
          <p:cNvSpPr txBox="1"/>
          <p:nvPr/>
        </p:nvSpPr>
        <p:spPr>
          <a:xfrm>
            <a:off x="6354934" y="1948503"/>
            <a:ext cx="4335709" cy="31778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Circle</a:t>
            </a:r>
            <a:r>
              <a:rPr lang="en-US" dirty="0">
                <a:latin typeface="Consolas" panose="020B0609020204030204" pitchFamily="49" charset="0"/>
              </a:rPr>
              <a:t> implements </a:t>
            </a:r>
            <a:r>
              <a:rPr lang="en-US" dirty="0">
                <a:solidFill>
                  <a:srgbClr val="00B0F0"/>
                </a:solidFill>
                <a:latin typeface="Consolas" panose="020B0609020204030204" pitchFamily="49" charset="0"/>
              </a:rPr>
              <a:t>Shape </a:t>
            </a:r>
            <a:r>
              <a:rPr lang="en-US" dirty="0">
                <a:latin typeface="Consolas" panose="020B0609020204030204" pitchFamily="49" charset="0"/>
              </a:rPr>
              <a:t>{</a:t>
            </a:r>
          </a:p>
          <a:p>
            <a:r>
              <a:rPr lang="en-US" dirty="0">
                <a:solidFill>
                  <a:srgbClr val="0070C0"/>
                </a:solidFill>
                <a:latin typeface="Consolas" panose="020B0609020204030204" pitchFamily="49" charset="0"/>
              </a:rPr>
              <a:t> public double area()</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return PI * r_ * r_; }</a:t>
            </a:r>
          </a:p>
          <a:p>
            <a:r>
              <a:rPr lang="en-US" dirty="0">
                <a:solidFill>
                  <a:srgbClr val="0070C0"/>
                </a:solidFill>
                <a:latin typeface="Consolas" panose="020B0609020204030204" pitchFamily="49" charset="0"/>
              </a:rPr>
              <a:t> public double circumference()</a:t>
            </a:r>
          </a:p>
          <a:p>
            <a:r>
              <a:rPr lang="en-US" dirty="0">
                <a:solidFill>
                  <a:srgbClr val="C00000"/>
                </a:solidFill>
                <a:latin typeface="Consolas" panose="020B0609020204030204" pitchFamily="49" charset="0"/>
              </a:rPr>
              <a:t>   { return 2 * PI * r_; }</a:t>
            </a:r>
          </a:p>
          <a:p>
            <a:r>
              <a:rPr lang="en-US" dirty="0">
                <a:solidFill>
                  <a:srgbClr val="0070C0"/>
                </a:solidFill>
                <a:latin typeface="Consolas" panose="020B0609020204030204" pitchFamily="49" charset="0"/>
              </a:rPr>
              <a:t> public Color color()</a:t>
            </a:r>
          </a:p>
          <a:p>
            <a:r>
              <a:rPr lang="en-US" dirty="0">
                <a:solidFill>
                  <a:srgbClr val="0070C0"/>
                </a:solidFill>
                <a:latin typeface="Consolas" panose="020B0609020204030204" pitchFamily="49" charset="0"/>
              </a:rPr>
              <a:t>  </a:t>
            </a:r>
            <a:r>
              <a:rPr lang="en-US" dirty="0">
                <a:solidFill>
                  <a:srgbClr val="C00000"/>
                </a:solidFill>
                <a:latin typeface="Consolas" panose="020B0609020204030204" pitchFamily="49" charset="0"/>
              </a:rPr>
              <a:t>{ return color_; }</a:t>
            </a:r>
          </a:p>
          <a:p>
            <a:r>
              <a:rPr lang="en-US" dirty="0">
                <a:latin typeface="Consolas" panose="020B0609020204030204" pitchFamily="49" charset="0"/>
              </a:rPr>
              <a:t>  ...</a:t>
            </a:r>
          </a:p>
          <a:p>
            <a:r>
              <a:rPr lang="en-US" dirty="0">
                <a:latin typeface="Consolas" panose="020B0609020204030204" pitchFamily="49" charset="0"/>
              </a:rPr>
              <a:t>  private double r_;</a:t>
            </a:r>
          </a:p>
          <a:p>
            <a:r>
              <a:rPr lang="en-US" dirty="0">
                <a:latin typeface="Consolas" panose="020B0609020204030204" pitchFamily="49" charset="0"/>
              </a:rPr>
              <a:t>  private Color  </a:t>
            </a:r>
            <a:r>
              <a:rPr lang="en-US" dirty="0" err="1">
                <a:latin typeface="Consolas" panose="020B0609020204030204" pitchFamily="49" charset="0"/>
              </a:rPr>
              <a:t>color</a:t>
            </a:r>
            <a:r>
              <a:rPr lang="en-US" dirty="0">
                <a:latin typeface="Consolas" panose="020B0609020204030204" pitchFamily="49" charset="0"/>
              </a:rPr>
              <a:t>_;</a:t>
            </a:r>
          </a:p>
          <a:p>
            <a:r>
              <a:rPr lang="en-US" dirty="0">
                <a:latin typeface="Consolas" panose="020B0609020204030204" pitchFamily="49" charset="0"/>
              </a:rPr>
              <a:t>}</a:t>
            </a:r>
          </a:p>
        </p:txBody>
      </p:sp>
      <p:sp>
        <p:nvSpPr>
          <p:cNvPr id="21" name="TextBox 20">
            <a:extLst>
              <a:ext uri="{FF2B5EF4-FFF2-40B4-BE49-F238E27FC236}">
                <a16:creationId xmlns:a16="http://schemas.microsoft.com/office/drawing/2014/main" id="{52C2F4EB-3F74-43C2-8E66-E0A75E0BA38C}"/>
              </a:ext>
            </a:extLst>
          </p:cNvPr>
          <p:cNvSpPr txBox="1"/>
          <p:nvPr/>
        </p:nvSpPr>
        <p:spPr>
          <a:xfrm>
            <a:off x="3455084" y="5512795"/>
            <a:ext cx="5239948" cy="461665"/>
          </a:xfrm>
          <a:prstGeom prst="rect">
            <a:avLst/>
          </a:prstGeom>
          <a:noFill/>
        </p:spPr>
        <p:txBody>
          <a:bodyPr wrap="square">
            <a:spAutoFit/>
          </a:bodyPr>
          <a:lstStyle/>
          <a:p>
            <a:pPr algn="ctr"/>
            <a:r>
              <a:rPr lang="en-US" sz="2400" dirty="0"/>
              <a:t>"A </a:t>
            </a:r>
            <a:r>
              <a:rPr lang="en-US" sz="2400" dirty="0">
                <a:solidFill>
                  <a:srgbClr val="00B050"/>
                </a:solidFill>
              </a:rPr>
              <a:t>Circle</a:t>
            </a:r>
            <a:r>
              <a:rPr lang="en-US" sz="2400" dirty="0"/>
              <a:t> </a:t>
            </a:r>
            <a:r>
              <a:rPr lang="en-US" sz="2400" dirty="0">
                <a:solidFill>
                  <a:srgbClr val="FF0000"/>
                </a:solidFill>
              </a:rPr>
              <a:t>is a</a:t>
            </a:r>
            <a:r>
              <a:rPr lang="en-US" sz="2400" dirty="0"/>
              <a:t> kind of </a:t>
            </a:r>
            <a:r>
              <a:rPr lang="en-US" sz="2400" dirty="0">
                <a:solidFill>
                  <a:srgbClr val="00B0F0"/>
                </a:solidFill>
              </a:rPr>
              <a:t>Shape</a:t>
            </a:r>
            <a:r>
              <a:rPr lang="en-US" sz="2400" dirty="0"/>
              <a:t>."</a:t>
            </a:r>
          </a:p>
        </p:txBody>
      </p:sp>
      <p:sp>
        <p:nvSpPr>
          <p:cNvPr id="22" name="TextBox 21">
            <a:extLst>
              <a:ext uri="{FF2B5EF4-FFF2-40B4-BE49-F238E27FC236}">
                <a16:creationId xmlns:a16="http://schemas.microsoft.com/office/drawing/2014/main" id="{FA4DBA88-FA5A-4602-BA4A-C20C130EAB04}"/>
              </a:ext>
            </a:extLst>
          </p:cNvPr>
          <p:cNvSpPr txBox="1"/>
          <p:nvPr/>
        </p:nvSpPr>
        <p:spPr>
          <a:xfrm>
            <a:off x="952634" y="6093657"/>
            <a:ext cx="10359800" cy="461665"/>
          </a:xfrm>
          <a:prstGeom prst="rect">
            <a:avLst/>
          </a:prstGeom>
          <a:noFill/>
        </p:spPr>
        <p:txBody>
          <a:bodyPr wrap="square">
            <a:spAutoFit/>
          </a:bodyPr>
          <a:lstStyle/>
          <a:p>
            <a:pPr algn="ctr"/>
            <a:r>
              <a:rPr lang="en-US" sz="2400" dirty="0"/>
              <a:t>Why? Because a </a:t>
            </a:r>
            <a:r>
              <a:rPr lang="en-US" sz="2400" dirty="0">
                <a:solidFill>
                  <a:srgbClr val="00B050"/>
                </a:solidFill>
              </a:rPr>
              <a:t>Circle</a:t>
            </a:r>
            <a:r>
              <a:rPr lang="en-US" sz="2400" dirty="0"/>
              <a:t> can do everything we expect a Shape to be able to do!</a:t>
            </a:r>
          </a:p>
        </p:txBody>
      </p:sp>
    </p:spTree>
    <p:extLst>
      <p:ext uri="{BB962C8B-B14F-4D97-AF65-F5344CB8AC3E}">
        <p14:creationId xmlns:p14="http://schemas.microsoft.com/office/powerpoint/2010/main" val="359272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P spid="21" grpId="0"/>
      <p:bldP spid="22" grpId="0"/>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62149" y="6056"/>
            <a:ext cx="10540771" cy="707886"/>
          </a:xfrm>
          <a:prstGeom prst="rect">
            <a:avLst/>
          </a:prstGeom>
          <a:noFill/>
        </p:spPr>
        <p:txBody>
          <a:bodyPr wrap="square">
            <a:spAutoFit/>
          </a:bodyPr>
          <a:lstStyle/>
          <a:p>
            <a:pPr algn="ctr"/>
            <a:r>
              <a:rPr lang="en-US" sz="4000" dirty="0"/>
              <a:t>Does a Class Define an Interface?</a:t>
            </a:r>
          </a:p>
        </p:txBody>
      </p:sp>
      <p:sp>
        <p:nvSpPr>
          <p:cNvPr id="39" name="TextBox 38">
            <a:extLst>
              <a:ext uri="{FF2B5EF4-FFF2-40B4-BE49-F238E27FC236}">
                <a16:creationId xmlns:a16="http://schemas.microsoft.com/office/drawing/2014/main" id="{C69DB1F9-A1AE-4E69-863C-B18FFBE387D4}"/>
              </a:ext>
            </a:extLst>
          </p:cNvPr>
          <p:cNvSpPr txBox="1"/>
          <p:nvPr/>
        </p:nvSpPr>
        <p:spPr>
          <a:xfrm>
            <a:off x="430119" y="854352"/>
            <a:ext cx="11404830" cy="523220"/>
          </a:xfrm>
          <a:prstGeom prst="rect">
            <a:avLst/>
          </a:prstGeom>
          <a:noFill/>
        </p:spPr>
        <p:txBody>
          <a:bodyPr wrap="square">
            <a:spAutoFit/>
          </a:bodyPr>
          <a:lstStyle/>
          <a:p>
            <a:pPr algn="ctr"/>
            <a:r>
              <a:rPr lang="en-US" sz="2800" dirty="0"/>
              <a:t>When you define a </a:t>
            </a:r>
            <a:r>
              <a:rPr lang="en-US" sz="2800" dirty="0">
                <a:solidFill>
                  <a:srgbClr val="00B050"/>
                </a:solidFill>
              </a:rPr>
              <a:t>class</a:t>
            </a:r>
            <a:r>
              <a:rPr lang="en-US" sz="2800" dirty="0"/>
              <a:t>, are you also implicitly defining an interface?</a:t>
            </a:r>
          </a:p>
        </p:txBody>
      </p:sp>
      <p:sp>
        <p:nvSpPr>
          <p:cNvPr id="13" name="TextBox 12">
            <a:extLst>
              <a:ext uri="{FF2B5EF4-FFF2-40B4-BE49-F238E27FC236}">
                <a16:creationId xmlns:a16="http://schemas.microsoft.com/office/drawing/2014/main" id="{B2AF2B55-A13C-494B-ABB5-8339EDE8E1DC}"/>
              </a:ext>
            </a:extLst>
          </p:cNvPr>
          <p:cNvSpPr txBox="1"/>
          <p:nvPr/>
        </p:nvSpPr>
        <p:spPr>
          <a:xfrm>
            <a:off x="3314739" y="1728998"/>
            <a:ext cx="5635591" cy="289525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Student</a:t>
            </a:r>
            <a:r>
              <a:rPr lang="en-US" dirty="0">
                <a:latin typeface="Consolas" panose="020B0609020204030204" pitchFamily="49" charset="0"/>
              </a:rPr>
              <a:t> {</a:t>
            </a:r>
          </a:p>
          <a:p>
            <a:r>
              <a:rPr lang="en-US" dirty="0">
                <a:latin typeface="Consolas" panose="020B0609020204030204" pitchFamily="49" charset="0"/>
              </a:rPr>
              <a:t> public:</a:t>
            </a:r>
          </a:p>
          <a:p>
            <a:r>
              <a:rPr lang="en-US" dirty="0">
                <a:latin typeface="Consolas" panose="020B0609020204030204" pitchFamily="49" charset="0"/>
              </a:rPr>
              <a:t>  Person(const String&amp; name) { ... }</a:t>
            </a:r>
          </a:p>
          <a:p>
            <a:r>
              <a:rPr lang="en-US" dirty="0">
                <a:latin typeface="Consolas" panose="020B0609020204030204" pitchFamily="49" charset="0"/>
              </a:rPr>
              <a:t>  string </a:t>
            </a:r>
            <a:r>
              <a:rPr lang="en-US" dirty="0" err="1">
                <a:latin typeface="Consolas" panose="020B0609020204030204" pitchFamily="49" charset="0"/>
              </a:rPr>
              <a:t>getName</a:t>
            </a:r>
            <a:r>
              <a:rPr lang="en-US" dirty="0">
                <a:latin typeface="Consolas" panose="020B0609020204030204" pitchFamily="49" charset="0"/>
              </a:rPr>
              <a:t>() const { ... }</a:t>
            </a:r>
            <a:br>
              <a:rPr lang="en-US" dirty="0">
                <a:latin typeface="Consolas" panose="020B0609020204030204" pitchFamily="49" charset="0"/>
              </a:rPr>
            </a:br>
            <a:r>
              <a:rPr lang="en-US" dirty="0">
                <a:latin typeface="Consolas" panose="020B0609020204030204" pitchFamily="49" charset="0"/>
              </a:rPr>
              <a:t>  int </a:t>
            </a:r>
            <a:r>
              <a:rPr lang="en-US" dirty="0" err="1">
                <a:latin typeface="Consolas" panose="020B0609020204030204" pitchFamily="49" charset="0"/>
              </a:rPr>
              <a:t>getGPA</a:t>
            </a:r>
            <a:r>
              <a:rPr lang="en-US" dirty="0">
                <a:latin typeface="Consolas" panose="020B0609020204030204" pitchFamily="49" charset="0"/>
              </a:rPr>
              <a:t>() const { ... }</a:t>
            </a:r>
          </a:p>
          <a:p>
            <a:r>
              <a:rPr lang="en-US" dirty="0">
                <a:latin typeface="Consolas" panose="020B0609020204030204" pitchFamily="49" charset="0"/>
              </a:rPr>
              <a:t>  void party(const string&amp; alcohol) { ... }</a:t>
            </a:r>
          </a:p>
          <a:p>
            <a:r>
              <a:rPr lang="en-US" dirty="0">
                <a:latin typeface="Consolas" panose="020B0609020204030204" pitchFamily="49" charset="0"/>
              </a:rPr>
              <a:t>  ...</a:t>
            </a:r>
          </a:p>
          <a:p>
            <a:r>
              <a:rPr lang="en-US" dirty="0">
                <a:latin typeface="Consolas" panose="020B0609020204030204" pitchFamily="49" charset="0"/>
              </a:rPr>
              <a:t>private:</a:t>
            </a:r>
          </a:p>
          <a:p>
            <a:r>
              <a:rPr lang="en-US" dirty="0">
                <a:latin typeface="Consolas" panose="020B0609020204030204" pitchFamily="49" charset="0"/>
              </a:rPr>
              <a:t>  ...</a:t>
            </a:r>
          </a:p>
          <a:p>
            <a:r>
              <a:rPr lang="en-US" dirty="0">
                <a:latin typeface="Consolas" panose="020B0609020204030204" pitchFamily="49" charset="0"/>
              </a:rPr>
              <a:t>};</a:t>
            </a:r>
          </a:p>
        </p:txBody>
      </p:sp>
      <p:sp>
        <p:nvSpPr>
          <p:cNvPr id="22" name="TextBox 21">
            <a:extLst>
              <a:ext uri="{FF2B5EF4-FFF2-40B4-BE49-F238E27FC236}">
                <a16:creationId xmlns:a16="http://schemas.microsoft.com/office/drawing/2014/main" id="{092B6FBF-D2A7-4D66-AADD-2C5C35F8A0EE}"/>
              </a:ext>
            </a:extLst>
          </p:cNvPr>
          <p:cNvSpPr txBox="1"/>
          <p:nvPr/>
        </p:nvSpPr>
        <p:spPr>
          <a:xfrm>
            <a:off x="2040335" y="4823853"/>
            <a:ext cx="8184398" cy="954107"/>
          </a:xfrm>
          <a:prstGeom prst="rect">
            <a:avLst/>
          </a:prstGeom>
          <a:noFill/>
        </p:spPr>
        <p:txBody>
          <a:bodyPr wrap="square">
            <a:spAutoFit/>
          </a:bodyPr>
          <a:lstStyle/>
          <a:p>
            <a:pPr algn="ctr"/>
            <a:r>
              <a:rPr lang="en-US" sz="2800" dirty="0"/>
              <a:t>Yes! Any time you define a </a:t>
            </a:r>
            <a:r>
              <a:rPr lang="en-US" sz="2800" dirty="0">
                <a:solidFill>
                  <a:srgbClr val="00B050"/>
                </a:solidFill>
              </a:rPr>
              <a:t>class</a:t>
            </a:r>
            <a:r>
              <a:rPr lang="en-US" sz="2800" dirty="0"/>
              <a:t>, its </a:t>
            </a:r>
            <a:r>
              <a:rPr lang="en-US" sz="2800" dirty="0">
                <a:solidFill>
                  <a:srgbClr val="00B0F0"/>
                </a:solidFill>
              </a:rPr>
              <a:t>public methods </a:t>
            </a:r>
            <a:r>
              <a:rPr lang="en-US" sz="2800" dirty="0"/>
              <a:t>automatically define a new </a:t>
            </a:r>
            <a:r>
              <a:rPr lang="en-US" sz="2800" dirty="0">
                <a:solidFill>
                  <a:srgbClr val="00B0F0"/>
                </a:solidFill>
              </a:rPr>
              <a:t>interface</a:t>
            </a:r>
            <a:r>
              <a:rPr lang="en-US" sz="2800" dirty="0"/>
              <a:t>.</a:t>
            </a:r>
          </a:p>
        </p:txBody>
      </p:sp>
      <p:sp>
        <p:nvSpPr>
          <p:cNvPr id="24" name="Rectangle 23">
            <a:extLst>
              <a:ext uri="{FF2B5EF4-FFF2-40B4-BE49-F238E27FC236}">
                <a16:creationId xmlns:a16="http://schemas.microsoft.com/office/drawing/2014/main" id="{C90DB74D-C36E-4E7A-AD13-31E2F2A6169C}"/>
              </a:ext>
            </a:extLst>
          </p:cNvPr>
          <p:cNvSpPr/>
          <p:nvPr/>
        </p:nvSpPr>
        <p:spPr>
          <a:xfrm>
            <a:off x="3367722" y="6150328"/>
            <a:ext cx="552962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5" name="Rectangle 24">
            <a:extLst>
              <a:ext uri="{FF2B5EF4-FFF2-40B4-BE49-F238E27FC236}">
                <a16:creationId xmlns:a16="http://schemas.microsoft.com/office/drawing/2014/main" id="{CEF164F8-9489-48E8-B991-61926F7807D6}"/>
              </a:ext>
            </a:extLst>
          </p:cNvPr>
          <p:cNvSpPr/>
          <p:nvPr/>
        </p:nvSpPr>
        <p:spPr>
          <a:xfrm>
            <a:off x="3366692" y="6156800"/>
            <a:ext cx="553168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2F29FD6-BD74-4D3C-A68B-5E09DFC69AA3}"/>
              </a:ext>
            </a:extLst>
          </p:cNvPr>
          <p:cNvSpPr txBox="1"/>
          <p:nvPr/>
        </p:nvSpPr>
        <p:spPr>
          <a:xfrm>
            <a:off x="3314739" y="1728998"/>
            <a:ext cx="5635591" cy="289525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Student</a:t>
            </a:r>
            <a:r>
              <a:rPr lang="en-US" dirty="0">
                <a:latin typeface="Consolas" panose="020B0609020204030204" pitchFamily="49" charset="0"/>
              </a:rPr>
              <a:t> {</a:t>
            </a:r>
          </a:p>
          <a:p>
            <a:r>
              <a:rPr lang="en-US" dirty="0">
                <a:solidFill>
                  <a:schemeClr val="bg1">
                    <a:lumMod val="85000"/>
                  </a:schemeClr>
                </a:solidFill>
                <a:latin typeface="Consolas" panose="020B0609020204030204" pitchFamily="49" charset="0"/>
              </a:rPr>
              <a:t> public:</a:t>
            </a:r>
          </a:p>
          <a:p>
            <a:r>
              <a:rPr lang="en-US" dirty="0">
                <a:latin typeface="Consolas" panose="020B0609020204030204" pitchFamily="49" charset="0"/>
              </a:rPr>
              <a:t>  </a:t>
            </a:r>
            <a:r>
              <a:rPr lang="en-US" dirty="0">
                <a:solidFill>
                  <a:srgbClr val="00B0F0"/>
                </a:solidFill>
                <a:latin typeface="Consolas" panose="020B0609020204030204" pitchFamily="49" charset="0"/>
              </a:rPr>
              <a:t>Person(const String&amp; name) </a:t>
            </a:r>
            <a:r>
              <a:rPr lang="en-US" dirty="0">
                <a:solidFill>
                  <a:schemeClr val="bg1">
                    <a:lumMod val="85000"/>
                  </a:schemeClr>
                </a:solidFill>
                <a:latin typeface="Consolas" panose="020B0609020204030204" pitchFamily="49" charset="0"/>
              </a:rPr>
              <a:t>{ ... }</a:t>
            </a:r>
          </a:p>
          <a:p>
            <a:r>
              <a:rPr lang="en-US" dirty="0">
                <a:latin typeface="Consolas" panose="020B0609020204030204" pitchFamily="49" charset="0"/>
              </a:rPr>
              <a:t>  </a:t>
            </a:r>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getName</a:t>
            </a:r>
            <a:r>
              <a:rPr lang="en-US" dirty="0">
                <a:solidFill>
                  <a:srgbClr val="00B0F0"/>
                </a:solidFill>
                <a:latin typeface="Consolas" panose="020B0609020204030204" pitchFamily="49" charset="0"/>
              </a:rPr>
              <a:t>() const</a:t>
            </a:r>
            <a:r>
              <a:rPr lang="en-US" dirty="0">
                <a:latin typeface="Consolas" panose="020B0609020204030204" pitchFamily="49" charset="0"/>
              </a:rPr>
              <a:t> </a:t>
            </a:r>
            <a:r>
              <a:rPr lang="en-US" dirty="0">
                <a:solidFill>
                  <a:schemeClr val="bg1">
                    <a:lumMod val="85000"/>
                  </a:schemeClr>
                </a:solidFill>
                <a:latin typeface="Consolas" panose="020B0609020204030204" pitchFamily="49" charset="0"/>
              </a:rPr>
              <a:t>{ ... }</a:t>
            </a:r>
            <a:br>
              <a:rPr lang="en-US" dirty="0">
                <a:solidFill>
                  <a:schemeClr val="bg1">
                    <a:lumMod val="85000"/>
                  </a:schemeClr>
                </a:solidFill>
                <a:latin typeface="Consolas" panose="020B0609020204030204" pitchFamily="49" charset="0"/>
              </a:rPr>
            </a:br>
            <a:r>
              <a:rPr lang="en-US" dirty="0">
                <a:latin typeface="Consolas" panose="020B0609020204030204" pitchFamily="49" charset="0"/>
              </a:rPr>
              <a:t>  </a:t>
            </a:r>
            <a:r>
              <a:rPr lang="en-US" dirty="0">
                <a:solidFill>
                  <a:srgbClr val="00B0F0"/>
                </a:solidFill>
                <a:latin typeface="Consolas" panose="020B0609020204030204" pitchFamily="49" charset="0"/>
              </a:rPr>
              <a:t>int </a:t>
            </a:r>
            <a:r>
              <a:rPr lang="en-US" dirty="0" err="1">
                <a:solidFill>
                  <a:srgbClr val="00B0F0"/>
                </a:solidFill>
                <a:latin typeface="Consolas" panose="020B0609020204030204" pitchFamily="49" charset="0"/>
              </a:rPr>
              <a:t>getGPA</a:t>
            </a:r>
            <a:r>
              <a:rPr lang="en-US" dirty="0">
                <a:solidFill>
                  <a:srgbClr val="00B0F0"/>
                </a:solidFill>
                <a:latin typeface="Consolas" panose="020B0609020204030204" pitchFamily="49" charset="0"/>
              </a:rPr>
              <a:t>() const </a:t>
            </a:r>
            <a:r>
              <a:rPr lang="en-US" dirty="0">
                <a:solidFill>
                  <a:schemeClr val="bg1">
                    <a:lumMod val="85000"/>
                  </a:schemeClr>
                </a:solidFill>
                <a:latin typeface="Consolas" panose="020B0609020204030204" pitchFamily="49" charset="0"/>
              </a:rPr>
              <a:t>{ ... }</a:t>
            </a:r>
          </a:p>
          <a:p>
            <a:r>
              <a:rPr lang="en-US" dirty="0">
                <a:latin typeface="Consolas" panose="020B0609020204030204" pitchFamily="49" charset="0"/>
              </a:rPr>
              <a:t>  </a:t>
            </a:r>
            <a:r>
              <a:rPr lang="en-US" dirty="0">
                <a:solidFill>
                  <a:srgbClr val="00B0F0"/>
                </a:solidFill>
                <a:latin typeface="Consolas" panose="020B0609020204030204" pitchFamily="49" charset="0"/>
              </a:rPr>
              <a:t>void party(const string&amp; alcohol) </a:t>
            </a:r>
            <a:r>
              <a:rPr lang="en-US" dirty="0">
                <a:solidFill>
                  <a:schemeClr val="bg1">
                    <a:lumMod val="85000"/>
                  </a:schemeClr>
                </a:solidFill>
                <a:latin typeface="Consolas" panose="020B0609020204030204" pitchFamily="49" charset="0"/>
              </a:rPr>
              <a:t>{ ... }</a:t>
            </a:r>
          </a:p>
          <a:p>
            <a:r>
              <a:rPr lang="en-US" dirty="0">
                <a:solidFill>
                  <a:schemeClr val="bg1">
                    <a:lumMod val="85000"/>
                  </a:schemeClr>
                </a:solidFill>
                <a:latin typeface="Consolas" panose="020B0609020204030204" pitchFamily="49" charset="0"/>
              </a:rPr>
              <a:t>  ...</a:t>
            </a:r>
          </a:p>
          <a:p>
            <a:r>
              <a:rPr lang="en-US" dirty="0">
                <a:solidFill>
                  <a:schemeClr val="bg1">
                    <a:lumMod val="85000"/>
                  </a:schemeClr>
                </a:solidFill>
                <a:latin typeface="Consolas" panose="020B0609020204030204" pitchFamily="49" charset="0"/>
              </a:rPr>
              <a:t>private:</a:t>
            </a:r>
          </a:p>
          <a:p>
            <a:r>
              <a:rPr lang="en-US" dirty="0">
                <a:solidFill>
                  <a:schemeClr val="bg1">
                    <a:lumMod val="85000"/>
                  </a:schemeClr>
                </a:solidFill>
                <a:latin typeface="Consolas" panose="020B0609020204030204" pitchFamily="49" charset="0"/>
              </a:rPr>
              <a:t>  ...</a:t>
            </a:r>
          </a:p>
          <a:p>
            <a:r>
              <a:rPr lang="en-US" dirty="0">
                <a:latin typeface="Consolas" panose="020B0609020204030204" pitchFamily="49" charset="0"/>
              </a:rPr>
              <a:t>};</a:t>
            </a:r>
          </a:p>
        </p:txBody>
      </p:sp>
      <p:sp>
        <p:nvSpPr>
          <p:cNvPr id="23" name="Speech Bubble: Rectangle with Corners Rounded 22">
            <a:extLst>
              <a:ext uri="{FF2B5EF4-FFF2-40B4-BE49-F238E27FC236}">
                <a16:creationId xmlns:a16="http://schemas.microsoft.com/office/drawing/2014/main" id="{09048A66-0E0D-44E4-9538-70DDEF5736A2}"/>
              </a:ext>
            </a:extLst>
          </p:cNvPr>
          <p:cNvSpPr/>
          <p:nvPr/>
        </p:nvSpPr>
        <p:spPr>
          <a:xfrm>
            <a:off x="8340622" y="3199836"/>
            <a:ext cx="3635405" cy="1358087"/>
          </a:xfrm>
          <a:prstGeom prst="wedgeRoundRectCallout">
            <a:avLst>
              <a:gd name="adj1" fmla="val -77741"/>
              <a:gd name="adj2" fmla="val -811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we ignore all of the data members and implementations, we're left with the class's </a:t>
            </a:r>
            <a:r>
              <a:rPr lang="en-US" sz="2000" dirty="0">
                <a:solidFill>
                  <a:srgbClr val="00FFFF"/>
                </a:solidFill>
              </a:rPr>
              <a:t>public interface</a:t>
            </a:r>
            <a:r>
              <a:rPr lang="en-US" sz="2000" dirty="0">
                <a:solidFill>
                  <a:schemeClr val="bg1"/>
                </a:solidFill>
              </a:rPr>
              <a:t>!</a:t>
            </a:r>
          </a:p>
        </p:txBody>
      </p:sp>
    </p:spTree>
    <p:extLst>
      <p:ext uri="{BB962C8B-B14F-4D97-AF65-F5344CB8AC3E}">
        <p14:creationId xmlns:p14="http://schemas.microsoft.com/office/powerpoint/2010/main" val="6351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90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3" grpId="0" animBg="1"/>
      <p:bldP spid="22" grpId="0"/>
      <p:bldP spid="24" grpId="0" animBg="1"/>
      <p:bldP spid="24" grpId="1" animBg="1"/>
      <p:bldP spid="25" grpId="0" animBg="1"/>
      <p:bldP spid="25" grpId="1" animBg="1"/>
      <p:bldP spid="26" grpId="0" animBg="1"/>
      <p:bldP spid="23" grpId="0" animBg="1"/>
      <p:bldP spid="23" grpId="1"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14261D3-43F0-4C62-B8A1-03EA3A90C55F}"/>
              </a:ext>
            </a:extLst>
          </p:cNvPr>
          <p:cNvSpPr txBox="1"/>
          <p:nvPr/>
        </p:nvSpPr>
        <p:spPr>
          <a:xfrm>
            <a:off x="941479" y="158456"/>
            <a:ext cx="10613842" cy="769441"/>
          </a:xfrm>
          <a:prstGeom prst="rect">
            <a:avLst/>
          </a:prstGeom>
          <a:noFill/>
        </p:spPr>
        <p:txBody>
          <a:bodyPr wrap="square">
            <a:spAutoFit/>
          </a:bodyPr>
          <a:lstStyle/>
          <a:p>
            <a:pPr algn="ctr"/>
            <a:r>
              <a:rPr lang="en-US" sz="4400" dirty="0"/>
              <a:t>Class in Other Languages: Go</a:t>
            </a:r>
          </a:p>
        </p:txBody>
      </p:sp>
      <p:sp>
        <p:nvSpPr>
          <p:cNvPr id="2" name="Rectangle 1">
            <a:extLst>
              <a:ext uri="{FF2B5EF4-FFF2-40B4-BE49-F238E27FC236}">
                <a16:creationId xmlns:a16="http://schemas.microsoft.com/office/drawing/2014/main" id="{0EF13EB0-3AD6-4588-9C60-EDDFB7ED9ED7}"/>
              </a:ext>
            </a:extLst>
          </p:cNvPr>
          <p:cNvSpPr/>
          <p:nvPr/>
        </p:nvSpPr>
        <p:spPr>
          <a:xfrm>
            <a:off x="80818" y="485759"/>
            <a:ext cx="5326380" cy="62830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Golang Nerd class</a:t>
            </a:r>
          </a:p>
          <a:p>
            <a:r>
              <a:rPr lang="en-US" dirty="0">
                <a:solidFill>
                  <a:schemeClr val="tx1"/>
                </a:solidFill>
                <a:latin typeface="Consolas" panose="020B0609020204030204" pitchFamily="49" charset="0"/>
              </a:rPr>
              <a:t>package nerd</a:t>
            </a:r>
          </a:p>
          <a:p>
            <a:endParaRPr lang="en-US" sz="9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type Nerd struct {</a:t>
            </a:r>
          </a:p>
          <a:p>
            <a:r>
              <a:rPr lang="en-US" dirty="0">
                <a:solidFill>
                  <a:schemeClr val="tx1"/>
                </a:solidFill>
                <a:latin typeface="Consolas" panose="020B0609020204030204" pitchFamily="49" charset="0"/>
              </a:rPr>
              <a:t>  name string</a:t>
            </a:r>
          </a:p>
          <a:p>
            <a:r>
              <a:rPr lang="en-US" dirty="0">
                <a:solidFill>
                  <a:schemeClr val="tx1"/>
                </a:solidFill>
                <a:latin typeface="Consolas" panose="020B0609020204030204" pitchFamily="49" charset="0"/>
              </a:rPr>
              <a:t>  IQ   int</a:t>
            </a:r>
          </a:p>
          <a:p>
            <a:r>
              <a:rPr lang="en-US" dirty="0">
                <a:solidFill>
                  <a:schemeClr val="tx1"/>
                </a:solidFill>
                <a:latin typeface="Consolas" panose="020B0609020204030204" pitchFamily="49" charset="0"/>
              </a:rPr>
              <a:t>}</a:t>
            </a:r>
          </a:p>
          <a:p>
            <a:endParaRPr lang="en-US" sz="600"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func</a:t>
            </a:r>
            <a:r>
              <a:rPr lang="en-US" dirty="0">
                <a:solidFill>
                  <a:schemeClr val="tx1"/>
                </a:solidFill>
                <a:latin typeface="Consolas" panose="020B0609020204030204" pitchFamily="49" charset="0"/>
              </a:rPr>
              <a:t> New(name string) *Nerd {</a:t>
            </a:r>
          </a:p>
          <a:p>
            <a:r>
              <a:rPr lang="en-US" dirty="0">
                <a:solidFill>
                  <a:schemeClr val="tx1"/>
                </a:solidFill>
                <a:latin typeface="Consolas" panose="020B0609020204030204" pitchFamily="49" charset="0"/>
              </a:rPr>
              <a:t>  p := </a:t>
            </a:r>
            <a:r>
              <a:rPr lang="en-US" dirty="0">
                <a:solidFill>
                  <a:srgbClr val="00B050"/>
                </a:solidFill>
                <a:latin typeface="Consolas" panose="020B0609020204030204" pitchFamily="49" charset="0"/>
              </a:rPr>
              <a:t>&amp;</a:t>
            </a:r>
            <a:r>
              <a:rPr lang="en-US" dirty="0">
                <a:solidFill>
                  <a:schemeClr val="tx1"/>
                </a:solidFill>
                <a:latin typeface="Consolas" panose="020B0609020204030204" pitchFamily="49" charset="0"/>
              </a:rPr>
              <a:t>Nerd{name, 100}</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p.study</a:t>
            </a:r>
            <a:r>
              <a:rPr lang="en-US" dirty="0">
                <a:solidFill>
                  <a:schemeClr val="tx1"/>
                </a:solidFill>
                <a:latin typeface="Consolas" panose="020B0609020204030204" pitchFamily="49" charset="0"/>
              </a:rPr>
              <a:t>(3)</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runtime.SetFinalizer</a:t>
            </a:r>
            <a:r>
              <a:rPr lang="en-US" dirty="0">
                <a:solidFill>
                  <a:schemeClr val="tx1"/>
                </a:solidFill>
                <a:latin typeface="Consolas" panose="020B0609020204030204" pitchFamily="49" charset="0"/>
              </a:rPr>
              <a:t>(p, </a:t>
            </a:r>
            <a:r>
              <a:rPr lang="en-US" dirty="0">
                <a:solidFill>
                  <a:srgbClr val="0070C0"/>
                </a:solidFill>
                <a:latin typeface="Consolas" panose="020B0609020204030204" pitchFamily="49" charset="0"/>
              </a:rPr>
              <a:t>finalizer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return p</a:t>
            </a:r>
          </a:p>
          <a:p>
            <a:r>
              <a:rPr lang="en-US" dirty="0">
                <a:solidFill>
                  <a:schemeClr val="tx1"/>
                </a:solidFill>
                <a:latin typeface="Consolas" panose="020B0609020204030204" pitchFamily="49" charset="0"/>
              </a:rPr>
              <a:t>}</a:t>
            </a:r>
          </a:p>
          <a:p>
            <a:endParaRPr lang="en-US" sz="500"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func</a:t>
            </a:r>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finalizer</a:t>
            </a:r>
            <a:r>
              <a:rPr lang="en-US" dirty="0">
                <a:solidFill>
                  <a:schemeClr val="tx1"/>
                </a:solidFill>
                <a:latin typeface="Consolas" panose="020B0609020204030204" pitchFamily="49" charset="0"/>
              </a:rPr>
              <a:t>(n *Nerd) {</a:t>
            </a:r>
          </a:p>
          <a:p>
            <a:r>
              <a:rPr lang="en-US" dirty="0">
                <a:solidFill>
                  <a:schemeClr val="tx1"/>
                </a:solidFill>
                <a:latin typeface="Consolas" panose="020B0609020204030204" pitchFamily="49" charset="0"/>
              </a:rPr>
              <a:t>  n.IQ = 0</a:t>
            </a:r>
          </a:p>
          <a:p>
            <a:r>
              <a:rPr lang="en-US" dirty="0">
                <a:solidFill>
                  <a:schemeClr val="tx1"/>
                </a:solidFill>
                <a:latin typeface="Consolas" panose="020B0609020204030204" pitchFamily="49" charset="0"/>
              </a:rPr>
              <a:t>}</a:t>
            </a:r>
          </a:p>
          <a:p>
            <a:endParaRPr lang="en-US" sz="500"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func</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(n *Nerd) </a:t>
            </a:r>
            <a:r>
              <a:rPr lang="en-US" dirty="0">
                <a:solidFill>
                  <a:schemeClr val="tx1"/>
                </a:solidFill>
                <a:latin typeface="Consolas" panose="020B0609020204030204" pitchFamily="49" charset="0"/>
              </a:rPr>
              <a:t>Talk() string {</a:t>
            </a:r>
          </a:p>
          <a:p>
            <a:r>
              <a:rPr lang="en-US" dirty="0">
                <a:solidFill>
                  <a:schemeClr val="tx1"/>
                </a:solidFill>
                <a:latin typeface="Consolas" panose="020B0609020204030204" pitchFamily="49" charset="0"/>
              </a:rPr>
              <a:t>  return n.name + " likes closures."</a:t>
            </a:r>
          </a:p>
          <a:p>
            <a:r>
              <a:rPr lang="en-US" dirty="0">
                <a:solidFill>
                  <a:schemeClr val="tx1"/>
                </a:solidFill>
                <a:latin typeface="Consolas" panose="020B0609020204030204" pitchFamily="49" charset="0"/>
              </a:rPr>
              <a:t>}</a:t>
            </a:r>
          </a:p>
          <a:p>
            <a:endParaRPr lang="en-US" sz="500"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func</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(n *Nerd) </a:t>
            </a:r>
            <a:r>
              <a:rPr lang="en-US" dirty="0">
                <a:solidFill>
                  <a:schemeClr val="tx1"/>
                </a:solidFill>
                <a:latin typeface="Consolas" panose="020B0609020204030204" pitchFamily="49" charset="0"/>
              </a:rPr>
              <a:t>Study(</a:t>
            </a:r>
            <a:r>
              <a:rPr lang="en-US" dirty="0" err="1">
                <a:solidFill>
                  <a:schemeClr val="tx1"/>
                </a:solidFill>
                <a:latin typeface="Consolas" panose="020B0609020204030204" pitchFamily="49" charset="0"/>
              </a:rPr>
              <a:t>hrs</a:t>
            </a:r>
            <a:r>
              <a:rPr lang="en-US" dirty="0">
                <a:solidFill>
                  <a:schemeClr val="tx1"/>
                </a:solidFill>
                <a:latin typeface="Consolas" panose="020B0609020204030204" pitchFamily="49" charset="0"/>
              </a:rPr>
              <a:t> int) {</a:t>
            </a:r>
          </a:p>
          <a:p>
            <a:r>
              <a:rPr lang="en-US" dirty="0">
                <a:solidFill>
                  <a:schemeClr val="tx1"/>
                </a:solidFill>
                <a:latin typeface="Consolas" panose="020B0609020204030204" pitchFamily="49" charset="0"/>
              </a:rPr>
              <a:t>  n.IQ += </a:t>
            </a:r>
            <a:r>
              <a:rPr lang="en-US" dirty="0" err="1">
                <a:solidFill>
                  <a:schemeClr val="tx1"/>
                </a:solidFill>
                <a:latin typeface="Consolas" panose="020B0609020204030204" pitchFamily="49" charset="0"/>
              </a:rPr>
              <a:t>hrs</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 name="TextBox 4">
            <a:extLst>
              <a:ext uri="{FF2B5EF4-FFF2-40B4-BE49-F238E27FC236}">
                <a16:creationId xmlns:a16="http://schemas.microsoft.com/office/drawing/2014/main" id="{75CD1443-7772-4554-A2C8-ACC84B6A8E7D}"/>
              </a:ext>
            </a:extLst>
          </p:cNvPr>
          <p:cNvSpPr txBox="1"/>
          <p:nvPr/>
        </p:nvSpPr>
        <p:spPr>
          <a:xfrm>
            <a:off x="5554664" y="4947124"/>
            <a:ext cx="5145663" cy="1821693"/>
          </a:xfrm>
          <a:prstGeom prst="rect">
            <a:avLst/>
          </a:prstGeom>
          <a:solidFill>
            <a:srgbClr val="E2F0D9"/>
          </a:solidFill>
          <a:ln>
            <a:solidFill>
              <a:schemeClr val="tx1"/>
            </a:solidFill>
          </a:ln>
        </p:spPr>
        <p:txBody>
          <a:bodyPr wrap="square" rtlCol="0">
            <a:noAutofit/>
          </a:bodyPr>
          <a:lstStyle/>
          <a:p>
            <a:r>
              <a:rPr lang="en-US" dirty="0">
                <a:latin typeface="Consolas" panose="020B0609020204030204" pitchFamily="49" charset="0"/>
              </a:rPr>
              <a:t>import "nerd"</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n := New("Carey")</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a:t>
            </a:r>
            <a:r>
              <a:rPr lang="en-US" dirty="0" err="1">
                <a:latin typeface="Consolas" panose="020B0609020204030204" pitchFamily="49" charset="0"/>
              </a:rPr>
              <a:t>n.Talk</a:t>
            </a:r>
            <a:r>
              <a:rPr lang="en-US" dirty="0">
                <a:latin typeface="Consolas" panose="020B0609020204030204" pitchFamily="49" charset="0"/>
              </a:rPr>
              <a:t>())</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FA2A63A5-AB02-4E8F-963F-F42A60DEA6E0}"/>
              </a:ext>
            </a:extLst>
          </p:cNvPr>
          <p:cNvSpPr txBox="1"/>
          <p:nvPr/>
        </p:nvSpPr>
        <p:spPr>
          <a:xfrm>
            <a:off x="5782817" y="1249185"/>
            <a:ext cx="6150566" cy="461665"/>
          </a:xfrm>
          <a:prstGeom prst="rect">
            <a:avLst/>
          </a:prstGeom>
          <a:noFill/>
        </p:spPr>
        <p:txBody>
          <a:bodyPr wrap="square">
            <a:spAutoFit/>
          </a:bodyPr>
          <a:lstStyle/>
          <a:p>
            <a:pPr algn="ctr"/>
            <a:r>
              <a:rPr lang="en-US" sz="2400" dirty="0"/>
              <a:t>Go has a funky approach for classes. Let's see!</a:t>
            </a:r>
          </a:p>
        </p:txBody>
      </p:sp>
      <p:sp>
        <p:nvSpPr>
          <p:cNvPr id="11" name="Speech Bubble: Rectangle with Corners Rounded 10">
            <a:extLst>
              <a:ext uri="{FF2B5EF4-FFF2-40B4-BE49-F238E27FC236}">
                <a16:creationId xmlns:a16="http://schemas.microsoft.com/office/drawing/2014/main" id="{8D9A446E-231D-4ADB-9F0E-5E948F6ECEFA}"/>
              </a:ext>
            </a:extLst>
          </p:cNvPr>
          <p:cNvSpPr/>
          <p:nvPr/>
        </p:nvSpPr>
        <p:spPr>
          <a:xfrm>
            <a:off x="3038801" y="127677"/>
            <a:ext cx="4160944" cy="1400941"/>
          </a:xfrm>
          <a:prstGeom prst="wedgeRoundRectCallout">
            <a:avLst>
              <a:gd name="adj1" fmla="val -80776"/>
              <a:gd name="adj2" fmla="val 84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Go, we typically place each class definition inside a "package" – it's like a C++ namespace. </a:t>
            </a:r>
          </a:p>
        </p:txBody>
      </p:sp>
      <p:sp>
        <p:nvSpPr>
          <p:cNvPr id="12" name="Speech Bubble: Rectangle with Corners Rounded 11">
            <a:extLst>
              <a:ext uri="{FF2B5EF4-FFF2-40B4-BE49-F238E27FC236}">
                <a16:creationId xmlns:a16="http://schemas.microsoft.com/office/drawing/2014/main" id="{C632C295-611E-4F0C-9C58-6B6D52C1087E}"/>
              </a:ext>
            </a:extLst>
          </p:cNvPr>
          <p:cNvSpPr/>
          <p:nvPr/>
        </p:nvSpPr>
        <p:spPr>
          <a:xfrm>
            <a:off x="3474192" y="779546"/>
            <a:ext cx="4160944" cy="1016927"/>
          </a:xfrm>
          <a:prstGeom prst="wedgeRoundRectCallout">
            <a:avLst>
              <a:gd name="adj1" fmla="val -75449"/>
              <a:gd name="adj2" fmla="val 66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 create a </a:t>
            </a:r>
            <a:r>
              <a:rPr lang="en-US" sz="2000" dirty="0">
                <a:solidFill>
                  <a:srgbClr val="F8CBAD"/>
                </a:solidFill>
              </a:rPr>
              <a:t>struct</a:t>
            </a:r>
            <a:r>
              <a:rPr lang="en-US" sz="2000" dirty="0">
                <a:solidFill>
                  <a:schemeClr val="bg1"/>
                </a:solidFill>
              </a:rPr>
              <a:t> to list all of the class's data members.</a:t>
            </a:r>
          </a:p>
        </p:txBody>
      </p:sp>
      <p:sp>
        <p:nvSpPr>
          <p:cNvPr id="13" name="Speech Bubble: Rectangle with Corners Rounded 12">
            <a:extLst>
              <a:ext uri="{FF2B5EF4-FFF2-40B4-BE49-F238E27FC236}">
                <a16:creationId xmlns:a16="http://schemas.microsoft.com/office/drawing/2014/main" id="{4647A3BB-4FF8-4A8D-8392-C61AD2CC22BC}"/>
              </a:ext>
            </a:extLst>
          </p:cNvPr>
          <p:cNvSpPr/>
          <p:nvPr/>
        </p:nvSpPr>
        <p:spPr>
          <a:xfrm>
            <a:off x="2881444" y="999368"/>
            <a:ext cx="2409372" cy="876023"/>
          </a:xfrm>
          <a:prstGeom prst="wedgeRoundRectCallout">
            <a:avLst>
              <a:gd name="adj1" fmla="val -73673"/>
              <a:gd name="adj2" fmla="val 1148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There are no constructors in Go! </a:t>
            </a:r>
          </a:p>
        </p:txBody>
      </p:sp>
      <p:sp>
        <p:nvSpPr>
          <p:cNvPr id="15" name="Speech Bubble: Rectangle with Corners Rounded 14">
            <a:extLst>
              <a:ext uri="{FF2B5EF4-FFF2-40B4-BE49-F238E27FC236}">
                <a16:creationId xmlns:a16="http://schemas.microsoft.com/office/drawing/2014/main" id="{6D588180-41E2-47CA-9C42-BC52833385A3}"/>
              </a:ext>
            </a:extLst>
          </p:cNvPr>
          <p:cNvSpPr/>
          <p:nvPr/>
        </p:nvSpPr>
        <p:spPr>
          <a:xfrm>
            <a:off x="4905829" y="2032138"/>
            <a:ext cx="4160944" cy="1016927"/>
          </a:xfrm>
          <a:prstGeom prst="wedgeRoundRectCallout">
            <a:avLst>
              <a:gd name="adj1" fmla="val -74006"/>
              <a:gd name="adj2" fmla="val 11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instead we define a regular function (I called mine "</a:t>
            </a:r>
            <a:r>
              <a:rPr lang="en-US" sz="2000" dirty="0">
                <a:solidFill>
                  <a:srgbClr val="F8CBAD"/>
                </a:solidFill>
              </a:rPr>
              <a:t>New</a:t>
            </a:r>
            <a:r>
              <a:rPr lang="en-US" sz="2000" dirty="0">
                <a:solidFill>
                  <a:schemeClr val="bg1"/>
                </a:solidFill>
              </a:rPr>
              <a:t>") which </a:t>
            </a:r>
            <a:r>
              <a:rPr lang="en-US" sz="2000" dirty="0">
                <a:solidFill>
                  <a:srgbClr val="F8CBAD"/>
                </a:solidFill>
              </a:rPr>
              <a:t>creates and initializes a new object</a:t>
            </a:r>
            <a:r>
              <a:rPr lang="en-US" sz="2000" dirty="0">
                <a:solidFill>
                  <a:schemeClr val="bg1"/>
                </a:solidFill>
              </a:rPr>
              <a:t>!</a:t>
            </a:r>
            <a:endParaRPr lang="en-US" sz="2000" dirty="0"/>
          </a:p>
        </p:txBody>
      </p:sp>
      <p:sp>
        <p:nvSpPr>
          <p:cNvPr id="16" name="Speech Bubble: Rectangle with Corners Rounded 15">
            <a:extLst>
              <a:ext uri="{FF2B5EF4-FFF2-40B4-BE49-F238E27FC236}">
                <a16:creationId xmlns:a16="http://schemas.microsoft.com/office/drawing/2014/main" id="{15C6E802-53E6-4A66-ABA4-1CF016EAC056}"/>
              </a:ext>
            </a:extLst>
          </p:cNvPr>
          <p:cNvSpPr/>
          <p:nvPr/>
        </p:nvSpPr>
        <p:spPr>
          <a:xfrm>
            <a:off x="3289465" y="3147244"/>
            <a:ext cx="4160944" cy="1050683"/>
          </a:xfrm>
          <a:prstGeom prst="wedgeRoundRectCallout">
            <a:avLst>
              <a:gd name="adj1" fmla="val -92208"/>
              <a:gd name="adj2" fmla="val -751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 </a:t>
            </a:r>
            <a:r>
              <a:rPr lang="en-US" sz="2000" dirty="0">
                <a:solidFill>
                  <a:srgbClr val="F8CBAD"/>
                </a:solidFill>
              </a:rPr>
              <a:t>initialize</a:t>
            </a:r>
            <a:r>
              <a:rPr lang="en-US" sz="2000" dirty="0">
                <a:solidFill>
                  <a:schemeClr val="bg1"/>
                </a:solidFill>
              </a:rPr>
              <a:t> a new </a:t>
            </a:r>
            <a:r>
              <a:rPr lang="en-US" sz="2000" dirty="0">
                <a:solidFill>
                  <a:srgbClr val="F8CBAD"/>
                </a:solidFill>
              </a:rPr>
              <a:t>Nerd struct</a:t>
            </a:r>
            <a:r>
              <a:rPr lang="en-US" sz="2000" dirty="0">
                <a:solidFill>
                  <a:schemeClr val="bg1"/>
                </a:solidFill>
              </a:rPr>
              <a:t>, setting its name and IQ fields, and store it's </a:t>
            </a:r>
            <a:r>
              <a:rPr lang="en-US" sz="2000" dirty="0">
                <a:solidFill>
                  <a:schemeClr val="accent6">
                    <a:lumMod val="40000"/>
                    <a:lumOff val="60000"/>
                  </a:schemeClr>
                </a:solidFill>
              </a:rPr>
              <a:t>address</a:t>
            </a:r>
            <a:r>
              <a:rPr lang="en-US" sz="2000" dirty="0">
                <a:solidFill>
                  <a:schemeClr val="bg1"/>
                </a:solidFill>
              </a:rPr>
              <a:t> in local variable </a:t>
            </a:r>
            <a:r>
              <a:rPr lang="en-US" sz="2000" dirty="0">
                <a:solidFill>
                  <a:srgbClr val="F8CBAD"/>
                </a:solidFill>
              </a:rPr>
              <a:t>p</a:t>
            </a:r>
            <a:r>
              <a:rPr lang="en-US" sz="2000" dirty="0">
                <a:solidFill>
                  <a:schemeClr val="bg1"/>
                </a:solidFill>
              </a:rPr>
              <a:t>.</a:t>
            </a:r>
            <a:endParaRPr lang="en-US" sz="2000" dirty="0"/>
          </a:p>
        </p:txBody>
      </p:sp>
      <p:sp>
        <p:nvSpPr>
          <p:cNvPr id="17" name="Speech Bubble: Rectangle with Corners Rounded 16">
            <a:extLst>
              <a:ext uri="{FF2B5EF4-FFF2-40B4-BE49-F238E27FC236}">
                <a16:creationId xmlns:a16="http://schemas.microsoft.com/office/drawing/2014/main" id="{126DDA43-F55C-4383-BAF8-E1AEA977B783}"/>
              </a:ext>
            </a:extLst>
          </p:cNvPr>
          <p:cNvSpPr/>
          <p:nvPr/>
        </p:nvSpPr>
        <p:spPr>
          <a:xfrm>
            <a:off x="5537511" y="3747569"/>
            <a:ext cx="4160944" cy="1050683"/>
          </a:xfrm>
          <a:prstGeom prst="wedgeRoundRectCallout">
            <a:avLst>
              <a:gd name="adj1" fmla="val -92208"/>
              <a:gd name="adj2" fmla="val -751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we want a </a:t>
            </a:r>
            <a:r>
              <a:rPr lang="en-US" sz="2000" dirty="0">
                <a:solidFill>
                  <a:srgbClr val="F8CBAD"/>
                </a:solidFill>
              </a:rPr>
              <a:t>finalizer</a:t>
            </a:r>
            <a:r>
              <a:rPr lang="en-US" sz="2000" dirty="0">
                <a:solidFill>
                  <a:schemeClr val="bg1"/>
                </a:solidFill>
              </a:rPr>
              <a:t> for our class, we must explicitly specify it!</a:t>
            </a:r>
            <a:endParaRPr lang="en-US" sz="2000" dirty="0"/>
          </a:p>
        </p:txBody>
      </p:sp>
      <p:sp>
        <p:nvSpPr>
          <p:cNvPr id="18" name="Speech Bubble: Rectangle with Corners Rounded 17">
            <a:extLst>
              <a:ext uri="{FF2B5EF4-FFF2-40B4-BE49-F238E27FC236}">
                <a16:creationId xmlns:a16="http://schemas.microsoft.com/office/drawing/2014/main" id="{C8E953D9-5258-4E9B-8BFA-CEEFB0E3CD4D}"/>
              </a:ext>
            </a:extLst>
          </p:cNvPr>
          <p:cNvSpPr/>
          <p:nvPr/>
        </p:nvSpPr>
        <p:spPr>
          <a:xfrm>
            <a:off x="3210344" y="3975330"/>
            <a:ext cx="4160944" cy="1050683"/>
          </a:xfrm>
          <a:prstGeom prst="wedgeRoundRectCallout">
            <a:avLst>
              <a:gd name="adj1" fmla="val -92208"/>
              <a:gd name="adj2" fmla="val -751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Finally, our function returns the pointer to the new object.</a:t>
            </a:r>
            <a:endParaRPr lang="en-US" sz="2000" dirty="0"/>
          </a:p>
        </p:txBody>
      </p:sp>
      <p:sp>
        <p:nvSpPr>
          <p:cNvPr id="19" name="Speech Bubble: Rectangle with Corners Rounded 18">
            <a:extLst>
              <a:ext uri="{FF2B5EF4-FFF2-40B4-BE49-F238E27FC236}">
                <a16:creationId xmlns:a16="http://schemas.microsoft.com/office/drawing/2014/main" id="{309796BB-240E-4281-BFF1-B90DB2117686}"/>
              </a:ext>
            </a:extLst>
          </p:cNvPr>
          <p:cNvSpPr/>
          <p:nvPr/>
        </p:nvSpPr>
        <p:spPr>
          <a:xfrm>
            <a:off x="4015528" y="4644379"/>
            <a:ext cx="3434881" cy="1050683"/>
          </a:xfrm>
          <a:prstGeom prst="wedgeRoundRectCallout">
            <a:avLst>
              <a:gd name="adj1" fmla="val -92208"/>
              <a:gd name="adj2" fmla="val -751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finalizer is just a regular function - accepts a pointer to a </a:t>
            </a:r>
            <a:r>
              <a:rPr lang="en-US" sz="2000" dirty="0">
                <a:solidFill>
                  <a:srgbClr val="F8CBAD"/>
                </a:solidFill>
              </a:rPr>
              <a:t>Nerd struct</a:t>
            </a:r>
            <a:r>
              <a:rPr lang="en-US" sz="2000" dirty="0">
                <a:solidFill>
                  <a:schemeClr val="bg1"/>
                </a:solidFill>
              </a:rPr>
              <a:t> as its argument.</a:t>
            </a:r>
            <a:endParaRPr lang="en-US" sz="2000" dirty="0"/>
          </a:p>
        </p:txBody>
      </p:sp>
      <p:sp>
        <p:nvSpPr>
          <p:cNvPr id="20" name="Speech Bubble: Rectangle with Corners Rounded 19">
            <a:extLst>
              <a:ext uri="{FF2B5EF4-FFF2-40B4-BE49-F238E27FC236}">
                <a16:creationId xmlns:a16="http://schemas.microsoft.com/office/drawing/2014/main" id="{B02BF002-192B-462E-BB1A-DCF9A4082A01}"/>
              </a:ext>
            </a:extLst>
          </p:cNvPr>
          <p:cNvSpPr/>
          <p:nvPr/>
        </p:nvSpPr>
        <p:spPr>
          <a:xfrm>
            <a:off x="4390734" y="3810789"/>
            <a:ext cx="3997018" cy="1050683"/>
          </a:xfrm>
          <a:prstGeom prst="wedgeRoundRectCallout">
            <a:avLst>
              <a:gd name="adj1" fmla="val -95973"/>
              <a:gd name="adj2" fmla="val 63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Ok, here are our Nerd methods – note the funky syntax!</a:t>
            </a:r>
            <a:endParaRPr lang="en-US" sz="2000" dirty="0"/>
          </a:p>
        </p:txBody>
      </p:sp>
      <p:sp>
        <p:nvSpPr>
          <p:cNvPr id="21" name="Speech Bubble: Rectangle with Corners Rounded 20">
            <a:extLst>
              <a:ext uri="{FF2B5EF4-FFF2-40B4-BE49-F238E27FC236}">
                <a16:creationId xmlns:a16="http://schemas.microsoft.com/office/drawing/2014/main" id="{FA7AEB1E-565C-4C75-8C52-EEFAD7580125}"/>
              </a:ext>
            </a:extLst>
          </p:cNvPr>
          <p:cNvSpPr/>
          <p:nvPr/>
        </p:nvSpPr>
        <p:spPr>
          <a:xfrm>
            <a:off x="2204622" y="3141740"/>
            <a:ext cx="3997018" cy="1050683"/>
          </a:xfrm>
          <a:prstGeom prst="wedgeRoundRectCallout">
            <a:avLst>
              <a:gd name="adj1" fmla="val -69052"/>
              <a:gd name="adj2" fmla="val 128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 define a method, you specify an </a:t>
            </a:r>
            <a:r>
              <a:rPr lang="en-US" sz="2000" dirty="0">
                <a:solidFill>
                  <a:srgbClr val="ECDFF5"/>
                </a:solidFill>
              </a:rPr>
              <a:t>object parameter </a:t>
            </a:r>
            <a:r>
              <a:rPr lang="en-US" sz="2000" dirty="0">
                <a:solidFill>
                  <a:schemeClr val="bg1"/>
                </a:solidFill>
              </a:rPr>
              <a:t>BEFORE the function name!</a:t>
            </a:r>
            <a:endParaRPr lang="en-US" sz="2000" dirty="0"/>
          </a:p>
        </p:txBody>
      </p:sp>
      <p:sp>
        <p:nvSpPr>
          <p:cNvPr id="23" name="Speech Bubble: Rectangle with Corners Rounded 22">
            <a:extLst>
              <a:ext uri="{FF2B5EF4-FFF2-40B4-BE49-F238E27FC236}">
                <a16:creationId xmlns:a16="http://schemas.microsoft.com/office/drawing/2014/main" id="{38A84129-BD6A-469C-BF5A-342849992388}"/>
              </a:ext>
            </a:extLst>
          </p:cNvPr>
          <p:cNvSpPr/>
          <p:nvPr/>
        </p:nvSpPr>
        <p:spPr>
          <a:xfrm>
            <a:off x="1257988" y="779547"/>
            <a:ext cx="3997018" cy="1373590"/>
          </a:xfrm>
          <a:prstGeom prst="wedgeRoundRectCallout">
            <a:avLst>
              <a:gd name="adj1" fmla="val -68012"/>
              <a:gd name="adj2" fmla="val 1105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to call a function, you use regular dot notation – the variable (e.g., p) is passed to the method as it's object parameter.</a:t>
            </a:r>
            <a:endParaRPr lang="en-US" sz="2000" dirty="0"/>
          </a:p>
        </p:txBody>
      </p:sp>
      <p:cxnSp>
        <p:nvCxnSpPr>
          <p:cNvPr id="24" name="Straight Arrow Connector 23">
            <a:extLst>
              <a:ext uri="{FF2B5EF4-FFF2-40B4-BE49-F238E27FC236}">
                <a16:creationId xmlns:a16="http://schemas.microsoft.com/office/drawing/2014/main" id="{206844AD-827B-4A5E-8168-8378113701EF}"/>
              </a:ext>
            </a:extLst>
          </p:cNvPr>
          <p:cNvCxnSpPr>
            <a:cxnSpLocks/>
          </p:cNvCxnSpPr>
          <p:nvPr/>
        </p:nvCxnSpPr>
        <p:spPr>
          <a:xfrm>
            <a:off x="521855" y="3228109"/>
            <a:ext cx="447963" cy="2743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706C3-DBCA-4AF2-ABB6-B3987E4AF526}"/>
              </a:ext>
            </a:extLst>
          </p:cNvPr>
          <p:cNvCxnSpPr>
            <a:cxnSpLocks/>
          </p:cNvCxnSpPr>
          <p:nvPr/>
        </p:nvCxnSpPr>
        <p:spPr>
          <a:xfrm>
            <a:off x="1491673" y="3205018"/>
            <a:ext cx="1482436" cy="27662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Speech Bubble: Rectangle with Corners Rounded 27">
            <a:extLst>
              <a:ext uri="{FF2B5EF4-FFF2-40B4-BE49-F238E27FC236}">
                <a16:creationId xmlns:a16="http://schemas.microsoft.com/office/drawing/2014/main" id="{DC5DEE61-2B3A-4B7E-804C-A74DF90678AE}"/>
              </a:ext>
            </a:extLst>
          </p:cNvPr>
          <p:cNvSpPr/>
          <p:nvPr/>
        </p:nvSpPr>
        <p:spPr>
          <a:xfrm>
            <a:off x="8945585" y="4599709"/>
            <a:ext cx="3165597" cy="1050683"/>
          </a:xfrm>
          <a:prstGeom prst="wedgeRoundRectCallout">
            <a:avLst>
              <a:gd name="adj1" fmla="val -95973"/>
              <a:gd name="adj2" fmla="val 63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let's construct a new Nerd and ask him to talk.</a:t>
            </a:r>
            <a:endParaRPr lang="en-US" sz="2000" dirty="0"/>
          </a:p>
        </p:txBody>
      </p:sp>
      <p:grpSp>
        <p:nvGrpSpPr>
          <p:cNvPr id="29" name="Group 28">
            <a:extLst>
              <a:ext uri="{FF2B5EF4-FFF2-40B4-BE49-F238E27FC236}">
                <a16:creationId xmlns:a16="http://schemas.microsoft.com/office/drawing/2014/main" id="{DD6FA3F2-BC13-4CDC-B670-FBC0188E4FD9}"/>
              </a:ext>
            </a:extLst>
          </p:cNvPr>
          <p:cNvGrpSpPr/>
          <p:nvPr/>
        </p:nvGrpSpPr>
        <p:grpSpPr>
          <a:xfrm>
            <a:off x="5929053" y="2196151"/>
            <a:ext cx="6216181" cy="1200329"/>
            <a:chOff x="2426477" y="5170187"/>
            <a:chExt cx="6216181" cy="1200329"/>
          </a:xfrm>
        </p:grpSpPr>
        <p:sp>
          <p:nvSpPr>
            <p:cNvPr id="30" name="TextBox 29">
              <a:extLst>
                <a:ext uri="{FF2B5EF4-FFF2-40B4-BE49-F238E27FC236}">
                  <a16:creationId xmlns:a16="http://schemas.microsoft.com/office/drawing/2014/main" id="{7D684941-22D8-4B7D-92F8-302E8588937C}"/>
                </a:ext>
              </a:extLst>
            </p:cNvPr>
            <p:cNvSpPr txBox="1"/>
            <p:nvPr/>
          </p:nvSpPr>
          <p:spPr>
            <a:xfrm>
              <a:off x="3217580" y="5170187"/>
              <a:ext cx="5425078" cy="1200329"/>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Go doesn't have public/private keywords - how do you think it supports public/private functions?</a:t>
              </a:r>
            </a:p>
          </p:txBody>
        </p:sp>
        <p:pic>
          <p:nvPicPr>
            <p:cNvPr id="31" name="Picture 30" descr="Shape&#10;&#10;Description automatically generated with low confidence">
              <a:extLst>
                <a:ext uri="{FF2B5EF4-FFF2-40B4-BE49-F238E27FC236}">
                  <a16:creationId xmlns:a16="http://schemas.microsoft.com/office/drawing/2014/main" id="{8B8BA59D-325A-4002-89A8-D40FEEE3D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77" y="5284112"/>
              <a:ext cx="829296" cy="829296"/>
            </a:xfrm>
            <a:prstGeom prst="rect">
              <a:avLst/>
            </a:prstGeom>
            <a:ln>
              <a:noFill/>
            </a:ln>
            <a:effectLst>
              <a:outerShdw blurRad="292100" dist="139700" dir="2700000" algn="tl" rotWithShape="0">
                <a:srgbClr val="333333">
                  <a:alpha val="65000"/>
                </a:srgbClr>
              </a:outerShdw>
            </a:effectLst>
          </p:spPr>
        </p:pic>
      </p:grpSp>
      <p:sp>
        <p:nvSpPr>
          <p:cNvPr id="32" name="Rectangle 31">
            <a:extLst>
              <a:ext uri="{FF2B5EF4-FFF2-40B4-BE49-F238E27FC236}">
                <a16:creationId xmlns:a16="http://schemas.microsoft.com/office/drawing/2014/main" id="{E3E9F6FA-2536-4B62-976B-B5FC5F55E028}"/>
              </a:ext>
            </a:extLst>
          </p:cNvPr>
          <p:cNvSpPr/>
          <p:nvPr/>
        </p:nvSpPr>
        <p:spPr>
          <a:xfrm>
            <a:off x="6093552" y="3583028"/>
            <a:ext cx="542507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3" name="Rectangle 32">
            <a:extLst>
              <a:ext uri="{FF2B5EF4-FFF2-40B4-BE49-F238E27FC236}">
                <a16:creationId xmlns:a16="http://schemas.microsoft.com/office/drawing/2014/main" id="{3FF50C18-F834-4912-87BE-C39B61D6A871}"/>
              </a:ext>
            </a:extLst>
          </p:cNvPr>
          <p:cNvSpPr/>
          <p:nvPr/>
        </p:nvSpPr>
        <p:spPr>
          <a:xfrm>
            <a:off x="6096000" y="3589500"/>
            <a:ext cx="542709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729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00"/>
                                        <p:tgtEl>
                                          <p:spTgt spid="1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
                                            <p:txEl>
                                              <p:pRg st="10" end="10"/>
                                            </p:txEl>
                                          </p:spTgt>
                                        </p:tgtEl>
                                        <p:attrNameLst>
                                          <p:attrName>style.visibility</p:attrName>
                                        </p:attrNameLst>
                                      </p:cBhvr>
                                      <p:to>
                                        <p:strVal val="visible"/>
                                      </p:to>
                                    </p:set>
                                    <p:animEffect transition="in" filter="wipe(left)">
                                      <p:cBhvr>
                                        <p:cTn id="78" dur="500"/>
                                        <p:tgtEl>
                                          <p:spTgt spid="2">
                                            <p:txEl>
                                              <p:pRg st="10" end="1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4.16667E-7 1.85185E-6 L -0.16914 0.12754 " pathEditMode="relative" rAng="0" ptsTypes="AA">
                                      <p:cBhvr>
                                        <p:cTn id="95" dur="2000" fill="hold"/>
                                        <p:tgtEl>
                                          <p:spTgt spid="17"/>
                                        </p:tgtEl>
                                        <p:attrNameLst>
                                          <p:attrName>ppt_x</p:attrName>
                                          <p:attrName>ppt_y</p:attrName>
                                        </p:attrNameLst>
                                      </p:cBhvr>
                                      <p:rCtr x="-8464" y="6366"/>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12" end="12"/>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1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wipe(down)">
                                      <p:cBhvr>
                                        <p:cTn id="114" dur="5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wipe(down)">
                                      <p:cBhvr>
                                        <p:cTn id="123" dur="500"/>
                                        <p:tgtEl>
                                          <p:spTgt spid="18"/>
                                        </p:tgtEl>
                                      </p:cBhvr>
                                    </p:animEffect>
                                  </p:childTnLst>
                                </p:cTn>
                              </p:par>
                              <p:par>
                                <p:cTn id="124" presetID="1" presetClass="entr" presetSubtype="0" fill="hold" grpId="0" nodeType="withEffect">
                                  <p:stCondLst>
                                    <p:cond delay="0"/>
                                  </p:stCondLst>
                                  <p:childTnLst>
                                    <p:set>
                                      <p:cBhvr>
                                        <p:cTn id="125"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8"/>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wipe(down)">
                                      <p:cBhvr>
                                        <p:cTn id="134" dur="500"/>
                                        <p:tgtEl>
                                          <p:spTgt spid="20"/>
                                        </p:tgtEl>
                                      </p:cBhvr>
                                    </p:animEffect>
                                  </p:childTnLst>
                                </p:cTn>
                              </p:par>
                              <p:par>
                                <p:cTn id="135" presetID="1" presetClass="entr" presetSubtype="0" fill="hold" grpId="0" nodeType="withEffect">
                                  <p:stCondLst>
                                    <p:cond delay="0"/>
                                  </p:stCondLst>
                                  <p:childTnLst>
                                    <p:set>
                                      <p:cBhvr>
                                        <p:cTn id="13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
                                            <p:txEl>
                                              <p:pRg st="19" end="19"/>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
                                            <p:txEl>
                                              <p:pRg st="20" end="20"/>
                                            </p:txEl>
                                          </p:spTgt>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
                                            <p:txEl>
                                              <p:pRg st="23" end="23"/>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20"/>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wipe(down)">
                                      <p:cBhvr>
                                        <p:cTn id="159" dur="500"/>
                                        <p:tgtEl>
                                          <p:spTgt spid="21"/>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3"/>
                                        </p:tgtEl>
                                        <p:attrNameLst>
                                          <p:attrName>style.visibility</p:attrName>
                                        </p:attrNameLst>
                                      </p:cBhvr>
                                      <p:to>
                                        <p:strVal val="visible"/>
                                      </p:to>
                                    </p:set>
                                    <p:animEffect transition="in" filter="wipe(down)">
                                      <p:cBhvr>
                                        <p:cTn id="164" dur="500"/>
                                        <p:tgtEl>
                                          <p:spTgt spid="23"/>
                                        </p:tgtEl>
                                      </p:cBhvr>
                                    </p:animEffect>
                                  </p:childTnLst>
                                </p:cTn>
                              </p:par>
                              <p:par>
                                <p:cTn id="165" presetID="1" presetClass="entr" presetSubtype="0" fill="hold" grpId="0" nodeType="withEffect">
                                  <p:stCondLst>
                                    <p:cond delay="0"/>
                                  </p:stCondLst>
                                  <p:childTnLst>
                                    <p:set>
                                      <p:cBhvr>
                                        <p:cTn id="166"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nodeType="clickEffect">
                                  <p:stCondLst>
                                    <p:cond delay="0"/>
                                  </p:stCondLst>
                                  <p:childTnLst>
                                    <p:set>
                                      <p:cBhvr>
                                        <p:cTn id="170" dur="1" fill="hold">
                                          <p:stCondLst>
                                            <p:cond delay="0"/>
                                          </p:stCondLst>
                                        </p:cTn>
                                        <p:tgtEl>
                                          <p:spTgt spid="24"/>
                                        </p:tgtEl>
                                        <p:attrNameLst>
                                          <p:attrName>style.visibility</p:attrName>
                                        </p:attrNameLst>
                                      </p:cBhvr>
                                      <p:to>
                                        <p:strVal val="visible"/>
                                      </p:to>
                                    </p:set>
                                    <p:animEffect transition="in" filter="wipe(up)">
                                      <p:cBhvr>
                                        <p:cTn id="171" dur="500"/>
                                        <p:tgtEl>
                                          <p:spTgt spid="2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nodeType="clickEffect">
                                  <p:stCondLst>
                                    <p:cond delay="0"/>
                                  </p:stCondLst>
                                  <p:childTnLst>
                                    <p:set>
                                      <p:cBhvr>
                                        <p:cTn id="175" dur="1" fill="hold">
                                          <p:stCondLst>
                                            <p:cond delay="0"/>
                                          </p:stCondLst>
                                        </p:cTn>
                                        <p:tgtEl>
                                          <p:spTgt spid="26"/>
                                        </p:tgtEl>
                                        <p:attrNameLst>
                                          <p:attrName>style.visibility</p:attrName>
                                        </p:attrNameLst>
                                      </p:cBhvr>
                                      <p:to>
                                        <p:strVal val="visible"/>
                                      </p:to>
                                    </p:set>
                                    <p:animEffect transition="in" filter="wipe(up)">
                                      <p:cBhvr>
                                        <p:cTn id="176" dur="500"/>
                                        <p:tgtEl>
                                          <p:spTgt spid="26"/>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23"/>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2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28"/>
                                        </p:tgtEl>
                                        <p:attrNameLst>
                                          <p:attrName>style.visibility</p:attrName>
                                        </p:attrNameLst>
                                      </p:cBhvr>
                                      <p:to>
                                        <p:strVal val="visible"/>
                                      </p:to>
                                    </p:set>
                                    <p:animEffect transition="in" filter="wipe(down)">
                                      <p:cBhvr>
                                        <p:cTn id="187" dur="500"/>
                                        <p:tgtEl>
                                          <p:spTgt spid="28"/>
                                        </p:tgtEl>
                                      </p:cBhvr>
                                    </p:animEffect>
                                  </p:childTnLst>
                                </p:cTn>
                              </p:par>
                              <p:par>
                                <p:cTn id="188" presetID="10" presetClass="exit" presetSubtype="0" fill="hold" nodeType="withEffect">
                                  <p:stCondLst>
                                    <p:cond delay="0"/>
                                  </p:stCondLst>
                                  <p:childTnLst>
                                    <p:animEffect transition="out" filter="fade">
                                      <p:cBhvr>
                                        <p:cTn id="189" dur="500"/>
                                        <p:tgtEl>
                                          <p:spTgt spid="24"/>
                                        </p:tgtEl>
                                      </p:cBhvr>
                                    </p:animEffect>
                                    <p:set>
                                      <p:cBhvr>
                                        <p:cTn id="190" dur="1" fill="hold">
                                          <p:stCondLst>
                                            <p:cond delay="499"/>
                                          </p:stCondLst>
                                        </p:cTn>
                                        <p:tgtEl>
                                          <p:spTgt spid="24"/>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6"/>
                                        </p:tgtEl>
                                      </p:cBhvr>
                                    </p:animEffect>
                                    <p:set>
                                      <p:cBhvr>
                                        <p:cTn id="193" dur="1" fill="hold">
                                          <p:stCondLst>
                                            <p:cond delay="499"/>
                                          </p:stCondLst>
                                        </p:cTn>
                                        <p:tgtEl>
                                          <p:spTgt spid="26"/>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5"/>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28"/>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29"/>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32"/>
                                        </p:tgtEl>
                                        <p:attrNameLst>
                                          <p:attrName>style.visibility</p:attrName>
                                        </p:attrNameLst>
                                      </p:cBhvr>
                                      <p:to>
                                        <p:strVal val="visible"/>
                                      </p:to>
                                    </p:set>
                                  </p:childTnLst>
                                </p:cTn>
                              </p:par>
                              <p:par>
                                <p:cTn id="210" presetID="22" presetClass="entr" presetSubtype="8" fill="hold" grpId="0" nodeType="withEffect">
                                  <p:stCondLst>
                                    <p:cond delay="0"/>
                                  </p:stCondLst>
                                  <p:childTnLst>
                                    <p:set>
                                      <p:cBhvr>
                                        <p:cTn id="211" dur="1" fill="hold">
                                          <p:stCondLst>
                                            <p:cond delay="0"/>
                                          </p:stCondLst>
                                        </p:cTn>
                                        <p:tgtEl>
                                          <p:spTgt spid="33"/>
                                        </p:tgtEl>
                                        <p:attrNameLst>
                                          <p:attrName>style.visibility</p:attrName>
                                        </p:attrNameLst>
                                      </p:cBhvr>
                                      <p:to>
                                        <p:strVal val="visible"/>
                                      </p:to>
                                    </p:set>
                                    <p:animEffect transition="in" filter="wipe(left)">
                                      <p:cBhvr>
                                        <p:cTn id="212" dur="59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animBg="1"/>
      <p:bldP spid="6" grpId="0"/>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P spid="17" grpId="2"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8" grpId="0" animBg="1"/>
      <p:bldP spid="28" grpId="1" animBg="1"/>
      <p:bldP spid="32" grpId="0" animBg="1"/>
      <p:bldP spid="3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8895DDA-333B-4A72-8325-160E8972A272}"/>
              </a:ext>
            </a:extLst>
          </p:cNvPr>
          <p:cNvSpPr txBox="1"/>
          <p:nvPr/>
        </p:nvSpPr>
        <p:spPr>
          <a:xfrm>
            <a:off x="862149" y="6056"/>
            <a:ext cx="10540771" cy="707886"/>
          </a:xfrm>
          <a:prstGeom prst="rect">
            <a:avLst/>
          </a:prstGeom>
          <a:noFill/>
        </p:spPr>
        <p:txBody>
          <a:bodyPr wrap="square">
            <a:spAutoFit/>
          </a:bodyPr>
          <a:lstStyle/>
          <a:p>
            <a:pPr algn="ctr"/>
            <a:r>
              <a:rPr lang="en-US" sz="4000" dirty="0"/>
              <a:t>Classes Implement Interfaces</a:t>
            </a:r>
          </a:p>
        </p:txBody>
      </p:sp>
      <p:sp>
        <p:nvSpPr>
          <p:cNvPr id="16" name="TextBox 15">
            <a:extLst>
              <a:ext uri="{FF2B5EF4-FFF2-40B4-BE49-F238E27FC236}">
                <a16:creationId xmlns:a16="http://schemas.microsoft.com/office/drawing/2014/main" id="{6B67BCDC-E586-47B6-B81E-6EADFF9AE19F}"/>
              </a:ext>
            </a:extLst>
          </p:cNvPr>
          <p:cNvSpPr txBox="1"/>
          <p:nvPr/>
        </p:nvSpPr>
        <p:spPr>
          <a:xfrm>
            <a:off x="1604371" y="782136"/>
            <a:ext cx="8901312" cy="830997"/>
          </a:xfrm>
          <a:prstGeom prst="rect">
            <a:avLst/>
          </a:prstGeom>
          <a:noFill/>
        </p:spPr>
        <p:txBody>
          <a:bodyPr wrap="square">
            <a:spAutoFit/>
          </a:bodyPr>
          <a:lstStyle/>
          <a:p>
            <a:pPr algn="ctr"/>
            <a:r>
              <a:rPr lang="en-US" sz="2400" dirty="0"/>
              <a:t>As we'll see in a bit, once we define an interface (like </a:t>
            </a:r>
            <a:r>
              <a:rPr lang="en-US" sz="2400" dirty="0">
                <a:solidFill>
                  <a:srgbClr val="00B0F0"/>
                </a:solidFill>
              </a:rPr>
              <a:t>Shape</a:t>
            </a:r>
            <a:r>
              <a:rPr lang="en-US" sz="2400" dirty="0"/>
              <a:t>), we can create one or more classes (like </a:t>
            </a:r>
            <a:r>
              <a:rPr lang="en-US" sz="2400" dirty="0">
                <a:solidFill>
                  <a:srgbClr val="00B050"/>
                </a:solidFill>
              </a:rPr>
              <a:t>Circle, Square</a:t>
            </a:r>
            <a:r>
              <a:rPr lang="en-US" sz="2400" dirty="0"/>
              <a:t>) that </a:t>
            </a:r>
            <a:r>
              <a:rPr lang="en-US" sz="2400" dirty="0">
                <a:solidFill>
                  <a:srgbClr val="FF0000"/>
                </a:solidFill>
              </a:rPr>
              <a:t>implement</a:t>
            </a:r>
            <a:r>
              <a:rPr lang="en-US" sz="2400" dirty="0"/>
              <a:t> it.</a:t>
            </a:r>
          </a:p>
        </p:txBody>
      </p:sp>
      <p:sp>
        <p:nvSpPr>
          <p:cNvPr id="17" name="TextBox 16">
            <a:extLst>
              <a:ext uri="{FF2B5EF4-FFF2-40B4-BE49-F238E27FC236}">
                <a16:creationId xmlns:a16="http://schemas.microsoft.com/office/drawing/2014/main" id="{C2656A73-A3BE-4BDC-B45A-D7F80CD87660}"/>
              </a:ext>
            </a:extLst>
          </p:cNvPr>
          <p:cNvSpPr txBox="1"/>
          <p:nvPr/>
        </p:nvSpPr>
        <p:spPr>
          <a:xfrm>
            <a:off x="1945495" y="1777742"/>
            <a:ext cx="8301010" cy="830997"/>
          </a:xfrm>
          <a:prstGeom prst="rect">
            <a:avLst/>
          </a:prstGeom>
          <a:noFill/>
        </p:spPr>
        <p:txBody>
          <a:bodyPr wrap="square">
            <a:spAutoFit/>
          </a:bodyPr>
          <a:lstStyle/>
          <a:p>
            <a:pPr algn="ctr"/>
            <a:r>
              <a:rPr lang="en-US" sz="2400" dirty="0"/>
              <a:t>A class </a:t>
            </a:r>
            <a:r>
              <a:rPr lang="en-US" sz="2400" dirty="0">
                <a:solidFill>
                  <a:srgbClr val="FF0000"/>
                </a:solidFill>
              </a:rPr>
              <a:t>implements</a:t>
            </a:r>
            <a:r>
              <a:rPr lang="en-US" sz="2400" dirty="0"/>
              <a:t> an interface by providing </a:t>
            </a:r>
            <a:r>
              <a:rPr lang="en-US" sz="2400" dirty="0">
                <a:solidFill>
                  <a:srgbClr val="C00000"/>
                </a:solidFill>
              </a:rPr>
              <a:t>{ code }</a:t>
            </a:r>
            <a:r>
              <a:rPr lang="en-US" sz="2400" dirty="0"/>
              <a:t> for all of the functions specified in the interface.</a:t>
            </a:r>
          </a:p>
        </p:txBody>
      </p:sp>
      <p:sp>
        <p:nvSpPr>
          <p:cNvPr id="18" name="TextBox 17">
            <a:extLst>
              <a:ext uri="{FF2B5EF4-FFF2-40B4-BE49-F238E27FC236}">
                <a16:creationId xmlns:a16="http://schemas.microsoft.com/office/drawing/2014/main" id="{92160B41-848A-4C67-B17C-D8C652E6412F}"/>
              </a:ext>
            </a:extLst>
          </p:cNvPr>
          <p:cNvSpPr txBox="1"/>
          <p:nvPr/>
        </p:nvSpPr>
        <p:spPr>
          <a:xfrm>
            <a:off x="472791" y="6317972"/>
            <a:ext cx="11164472" cy="461665"/>
          </a:xfrm>
          <a:prstGeom prst="rect">
            <a:avLst/>
          </a:prstGeom>
          <a:noFill/>
        </p:spPr>
        <p:txBody>
          <a:bodyPr wrap="square">
            <a:spAutoFit/>
          </a:bodyPr>
          <a:lstStyle/>
          <a:p>
            <a:pPr algn="ctr"/>
            <a:r>
              <a:rPr lang="en-US" sz="2400" dirty="0"/>
              <a:t>This is called </a:t>
            </a:r>
            <a:r>
              <a:rPr lang="en-US" sz="2400" dirty="0">
                <a:solidFill>
                  <a:srgbClr val="FF0000"/>
                </a:solidFill>
              </a:rPr>
              <a:t>"interface inheritance" </a:t>
            </a:r>
            <a:r>
              <a:rPr lang="en-US" sz="2400" dirty="0"/>
              <a:t>and we'll learn more soon.</a:t>
            </a:r>
          </a:p>
        </p:txBody>
      </p:sp>
      <p:sp>
        <p:nvSpPr>
          <p:cNvPr id="19" name="TextBox 18">
            <a:extLst>
              <a:ext uri="{FF2B5EF4-FFF2-40B4-BE49-F238E27FC236}">
                <a16:creationId xmlns:a16="http://schemas.microsoft.com/office/drawing/2014/main" id="{977EF432-0AE6-4975-AFFF-F800D147B14E}"/>
              </a:ext>
            </a:extLst>
          </p:cNvPr>
          <p:cNvSpPr txBox="1"/>
          <p:nvPr/>
        </p:nvSpPr>
        <p:spPr>
          <a:xfrm>
            <a:off x="7301554" y="2898033"/>
            <a:ext cx="4335709" cy="31778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Circle</a:t>
            </a:r>
            <a:r>
              <a:rPr lang="en-US" dirty="0">
                <a:latin typeface="Consolas" panose="020B0609020204030204" pitchFamily="49" charset="0"/>
              </a:rPr>
              <a:t> implements </a:t>
            </a:r>
            <a:r>
              <a:rPr lang="en-US" dirty="0">
                <a:solidFill>
                  <a:srgbClr val="00B0F0"/>
                </a:solidFill>
                <a:latin typeface="Consolas" panose="020B0609020204030204" pitchFamily="49" charset="0"/>
              </a:rPr>
              <a:t>Shape </a:t>
            </a:r>
            <a:r>
              <a:rPr lang="en-US" dirty="0">
                <a:latin typeface="Consolas" panose="020B0609020204030204" pitchFamily="49" charset="0"/>
              </a:rPr>
              <a:t>{</a:t>
            </a:r>
          </a:p>
          <a:p>
            <a:r>
              <a:rPr lang="en-US" dirty="0">
                <a:solidFill>
                  <a:srgbClr val="0070C0"/>
                </a:solidFill>
                <a:latin typeface="Consolas" panose="020B0609020204030204" pitchFamily="49" charset="0"/>
              </a:rPr>
              <a:t> public double area()</a:t>
            </a:r>
          </a:p>
          <a:p>
            <a:r>
              <a:rPr lang="en-US" dirty="0">
                <a:latin typeface="Consolas" panose="020B0609020204030204" pitchFamily="49" charset="0"/>
              </a:rPr>
              <a:t>   </a:t>
            </a:r>
            <a:r>
              <a:rPr lang="en-US" dirty="0">
                <a:solidFill>
                  <a:srgbClr val="C00000"/>
                </a:solidFill>
                <a:latin typeface="Consolas" panose="020B0609020204030204" pitchFamily="49" charset="0"/>
              </a:rPr>
              <a:t>{ return PI * r_ * r_; }</a:t>
            </a:r>
          </a:p>
          <a:p>
            <a:r>
              <a:rPr lang="en-US" dirty="0">
                <a:solidFill>
                  <a:srgbClr val="0070C0"/>
                </a:solidFill>
                <a:latin typeface="Consolas" panose="020B0609020204030204" pitchFamily="49" charset="0"/>
              </a:rPr>
              <a:t> public double circumference()</a:t>
            </a:r>
          </a:p>
          <a:p>
            <a:r>
              <a:rPr lang="en-US" dirty="0">
                <a:solidFill>
                  <a:srgbClr val="C00000"/>
                </a:solidFill>
                <a:latin typeface="Consolas" panose="020B0609020204030204" pitchFamily="49" charset="0"/>
              </a:rPr>
              <a:t>   { return 2 * PI * r_; }</a:t>
            </a:r>
          </a:p>
          <a:p>
            <a:r>
              <a:rPr lang="en-US" dirty="0">
                <a:solidFill>
                  <a:srgbClr val="0070C0"/>
                </a:solidFill>
                <a:latin typeface="Consolas" panose="020B0609020204030204" pitchFamily="49" charset="0"/>
              </a:rPr>
              <a:t> public void scale(double factor)</a:t>
            </a:r>
          </a:p>
          <a:p>
            <a:r>
              <a:rPr lang="en-US" dirty="0">
                <a:solidFill>
                  <a:srgbClr val="0070C0"/>
                </a:solidFill>
                <a:latin typeface="Consolas" panose="020B0609020204030204" pitchFamily="49" charset="0"/>
              </a:rPr>
              <a:t>   </a:t>
            </a:r>
            <a:r>
              <a:rPr lang="en-US" dirty="0">
                <a:solidFill>
                  <a:srgbClr val="C00000"/>
                </a:solidFill>
                <a:latin typeface="Consolas" panose="020B0609020204030204" pitchFamily="49" charset="0"/>
              </a:rPr>
              <a:t>{ r_ *= factor; }</a:t>
            </a:r>
          </a:p>
          <a:p>
            <a:r>
              <a:rPr lang="en-US" dirty="0">
                <a:latin typeface="Consolas" panose="020B0609020204030204" pitchFamily="49" charset="0"/>
              </a:rPr>
              <a:t>  ...</a:t>
            </a:r>
          </a:p>
          <a:p>
            <a:r>
              <a:rPr lang="en-US" dirty="0">
                <a:solidFill>
                  <a:srgbClr val="C00000"/>
                </a:solidFill>
                <a:latin typeface="Consolas" panose="020B0609020204030204" pitchFamily="49" charset="0"/>
              </a:rPr>
              <a:t> private double r_;</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EEB8D25-7A57-4C90-BE59-D7F1A1CC4254}"/>
              </a:ext>
            </a:extLst>
          </p:cNvPr>
          <p:cNvSpPr txBox="1"/>
          <p:nvPr/>
        </p:nvSpPr>
        <p:spPr>
          <a:xfrm>
            <a:off x="898683" y="3450542"/>
            <a:ext cx="5233851" cy="180363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definition for shapes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double </a:t>
            </a:r>
            <a:r>
              <a:rPr lang="en-US" dirty="0" err="1">
                <a:solidFill>
                  <a:srgbClr val="0070C0"/>
                </a:solidFill>
                <a:latin typeface="Consolas" panose="020B0609020204030204" pitchFamily="49" charset="0"/>
              </a:rPr>
              <a:t>getArea</a:t>
            </a:r>
            <a:r>
              <a:rPr lang="en-US" dirty="0">
                <a:solidFill>
                  <a:srgbClr val="0070C0"/>
                </a:solidFill>
                <a:latin typeface="Consolas" panose="020B0609020204030204" pitchFamily="49" charset="0"/>
              </a:rPr>
              <a:t>()</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double </a:t>
            </a:r>
            <a:r>
              <a:rPr lang="en-US" dirty="0" err="1">
                <a:solidFill>
                  <a:srgbClr val="0070C0"/>
                </a:solidFill>
                <a:latin typeface="Consolas" panose="020B0609020204030204" pitchFamily="49" charset="0"/>
              </a:rPr>
              <a:t>getPerimeter</a:t>
            </a:r>
            <a:r>
              <a:rPr lang="en-US" dirty="0">
                <a:solidFill>
                  <a:srgbClr val="0070C0"/>
                </a:solidFill>
                <a:latin typeface="Consolas" panose="020B0609020204030204" pitchFamily="49" charset="0"/>
              </a:rPr>
              <a:t>()</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scale(double factor)</a:t>
            </a:r>
            <a:r>
              <a:rPr lang="en-US" dirty="0">
                <a:latin typeface="Consolas" panose="020B0609020204030204" pitchFamily="49" charset="0"/>
              </a:rPr>
              <a:t>;</a:t>
            </a:r>
          </a:p>
          <a:p>
            <a:r>
              <a:rPr lang="en-US" dirty="0">
                <a:latin typeface="Consolas" panose="020B0609020204030204" pitchFamily="49" charset="0"/>
              </a:rPr>
              <a:t>}</a:t>
            </a:r>
          </a:p>
        </p:txBody>
      </p:sp>
    </p:spTree>
    <p:extLst>
      <p:ext uri="{BB962C8B-B14F-4D97-AF65-F5344CB8AC3E}">
        <p14:creationId xmlns:p14="http://schemas.microsoft.com/office/powerpoint/2010/main" val="37829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uiExpand="1" build="p" animBg="1"/>
      <p:bldP spid="2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108253" y="-140182"/>
            <a:ext cx="11484833" cy="1143000"/>
            <a:chOff x="1575844"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75844"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This and Self</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3848" y="13555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35833" y="175286"/>
            <a:ext cx="6755485" cy="53157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nsolas" panose="020B0609020204030204" pitchFamily="49" charset="0"/>
              </a:rPr>
              <a:t>package comedian</a:t>
            </a:r>
          </a:p>
          <a:p>
            <a:endParaRPr lang="en-US" sz="900"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type Comedian struct {</a:t>
            </a:r>
          </a:p>
          <a:p>
            <a:r>
              <a:rPr lang="en-US" dirty="0">
                <a:solidFill>
                  <a:schemeClr val="bg1"/>
                </a:solidFill>
                <a:latin typeface="Consolas" panose="020B0609020204030204" pitchFamily="49" charset="0"/>
              </a:rPr>
              <a:t>  name string</a:t>
            </a:r>
          </a:p>
          <a:p>
            <a:r>
              <a:rPr lang="en-US" dirty="0">
                <a:solidFill>
                  <a:schemeClr val="bg1"/>
                </a:solidFill>
                <a:latin typeface="Consolas" panose="020B0609020204030204" pitchFamily="49" charset="0"/>
              </a:rPr>
              <a:t>  joke string</a:t>
            </a:r>
          </a:p>
          <a:p>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endParaRPr lang="en-US" sz="500" dirty="0">
              <a:solidFill>
                <a:schemeClr val="bg1"/>
              </a:solidFill>
              <a:latin typeface="Consolas" panose="020B0609020204030204" pitchFamily="49" charset="0"/>
            </a:endParaRPr>
          </a:p>
          <a:p>
            <a:endParaRPr lang="en-US" sz="5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TellJoke</a:t>
            </a:r>
            <a:r>
              <a:rPr lang="en-US" dirty="0">
                <a:solidFill>
                  <a:schemeClr val="bg1"/>
                </a:solidFill>
                <a:latin typeface="Consolas" panose="020B0609020204030204" pitchFamily="49" charset="0"/>
              </a:rPr>
              <a:t>(times int) {</a:t>
            </a:r>
          </a:p>
          <a:p>
            <a:r>
              <a:rPr lang="en-US" dirty="0">
                <a:solidFill>
                  <a:schemeClr val="bg1"/>
                </a:solidFill>
                <a:latin typeface="Consolas" panose="020B0609020204030204" pitchFamily="49" charset="0"/>
              </a:rPr>
              <a:t>  </a:t>
            </a:r>
            <a:r>
              <a:rPr lang="nn-NO" dirty="0">
                <a:solidFill>
                  <a:schemeClr val="bg1"/>
                </a:solidFill>
                <a:latin typeface="Consolas" panose="020B0609020204030204" pitchFamily="49" charset="0"/>
              </a:rPr>
              <a:t>for i := 1; i &lt; times; i++ {</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a:t>
            </a:r>
            <a:r>
              <a:rPr lang="en-US" dirty="0" err="1">
                <a:latin typeface="Consolas" panose="020B0609020204030204" pitchFamily="49" charset="0"/>
              </a:rPr>
              <a:t>c.joke</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p>
          <a:p>
            <a:endParaRPr lang="en-US" sz="10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GetName</a:t>
            </a:r>
            <a:r>
              <a:rPr lang="en-US" dirty="0">
                <a:solidFill>
                  <a:schemeClr val="bg1"/>
                </a:solidFill>
                <a:latin typeface="Consolas" panose="020B0609020204030204" pitchFamily="49" charset="0"/>
              </a:rPr>
              <a:t>() string {</a:t>
            </a:r>
          </a:p>
          <a:p>
            <a:r>
              <a:rPr lang="en-US" dirty="0">
                <a:solidFill>
                  <a:schemeClr val="bg1"/>
                </a:solidFill>
                <a:latin typeface="Consolas" panose="020B0609020204030204" pitchFamily="49" charset="0"/>
              </a:rPr>
              <a:t>  return c.name</a:t>
            </a:r>
          </a:p>
          <a:p>
            <a:r>
              <a:rPr lang="en-US" dirty="0">
                <a:solidFill>
                  <a:schemeClr val="bg1"/>
                </a:solidFill>
                <a:latin typeface="Consolas" panose="020B0609020204030204" pitchFamily="49" charset="0"/>
              </a:rPr>
              <a:t>}</a:t>
            </a:r>
          </a:p>
          <a:p>
            <a:endParaRPr lang="en-US" sz="5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beSerious</a:t>
            </a:r>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fmt.Println</a:t>
            </a:r>
            <a:r>
              <a:rPr lang="en-US" dirty="0">
                <a:solidFill>
                  <a:schemeClr val="bg1"/>
                </a:solidFill>
                <a:latin typeface="Consolas" panose="020B0609020204030204" pitchFamily="49" charset="0"/>
              </a:rPr>
              <a:t>(c.name + " saves for retirement!\n")</a:t>
            </a:r>
          </a:p>
          <a:p>
            <a:r>
              <a:rPr lang="en-US" dirty="0">
                <a:solidFill>
                  <a:schemeClr val="bg1"/>
                </a:solidFill>
                <a:latin typeface="Consolas" panose="020B0609020204030204" pitchFamily="49" charset="0"/>
              </a:rPr>
              <a:t>}</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801256" y="5630460"/>
            <a:ext cx="3532677" cy="769441"/>
          </a:xfrm>
          <a:prstGeom prst="rect">
            <a:avLst/>
          </a:prstGeom>
          <a:noFill/>
        </p:spPr>
        <p:txBody>
          <a:bodyPr wrap="square">
            <a:spAutoFit/>
          </a:bodyPr>
          <a:lstStyle/>
          <a:p>
            <a:pPr algn="ctr"/>
            <a:r>
              <a:rPr lang="en-US" sz="4400" dirty="0">
                <a:latin typeface="Corbel" panose="020B0503020204020204" pitchFamily="34" charset="0"/>
              </a:rPr>
              <a:t>This is Go!</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309500" y="4268565"/>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308674" y="4275037"/>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71B81D1-5CF4-4B48-B258-104F680DB526}"/>
              </a:ext>
            </a:extLst>
          </p:cNvPr>
          <p:cNvSpPr txBox="1"/>
          <p:nvPr/>
        </p:nvSpPr>
        <p:spPr>
          <a:xfrm>
            <a:off x="6821899" y="1302198"/>
            <a:ext cx="5313734" cy="830997"/>
          </a:xfrm>
          <a:prstGeom prst="rect">
            <a:avLst/>
          </a:prstGeom>
          <a:noFill/>
        </p:spPr>
        <p:txBody>
          <a:bodyPr wrap="square">
            <a:spAutoFit/>
          </a:bodyPr>
          <a:lstStyle/>
          <a:p>
            <a:pPr algn="ctr"/>
            <a:r>
              <a:rPr lang="en-US" sz="2400" dirty="0"/>
              <a:t>Does this language have a notion of this/self for objects? Explain!</a:t>
            </a:r>
          </a:p>
        </p:txBody>
      </p:sp>
      <p:sp>
        <p:nvSpPr>
          <p:cNvPr id="16" name="TextBox 15">
            <a:extLst>
              <a:ext uri="{FF2B5EF4-FFF2-40B4-BE49-F238E27FC236}">
                <a16:creationId xmlns:a16="http://schemas.microsoft.com/office/drawing/2014/main" id="{84AF928B-A2D4-4427-9100-AF0ECBAA5C1D}"/>
              </a:ext>
            </a:extLst>
          </p:cNvPr>
          <p:cNvSpPr txBox="1"/>
          <p:nvPr/>
        </p:nvSpPr>
        <p:spPr>
          <a:xfrm>
            <a:off x="7198210" y="2520593"/>
            <a:ext cx="4618652" cy="1200329"/>
          </a:xfrm>
          <a:prstGeom prst="rect">
            <a:avLst/>
          </a:prstGeom>
          <a:noFill/>
        </p:spPr>
        <p:txBody>
          <a:bodyPr wrap="square">
            <a:spAutoFit/>
          </a:bodyPr>
          <a:lstStyle/>
          <a:p>
            <a:pPr algn="ctr"/>
            <a:r>
              <a:rPr lang="en-US" sz="2400" dirty="0"/>
              <a:t>Yes! In this language, you explicitly specify the this/self parameter BEFORE the function name!</a:t>
            </a:r>
          </a:p>
        </p:txBody>
      </p:sp>
      <p:sp>
        <p:nvSpPr>
          <p:cNvPr id="24" name="Speech Bubble: Rectangle with Corners Rounded 23">
            <a:extLst>
              <a:ext uri="{FF2B5EF4-FFF2-40B4-BE49-F238E27FC236}">
                <a16:creationId xmlns:a16="http://schemas.microsoft.com/office/drawing/2014/main" id="{6D712A70-B69C-43CE-A4B9-46BE8A71A0F9}"/>
              </a:ext>
            </a:extLst>
          </p:cNvPr>
          <p:cNvSpPr/>
          <p:nvPr/>
        </p:nvSpPr>
        <p:spPr>
          <a:xfrm>
            <a:off x="3129191" y="269391"/>
            <a:ext cx="3599473" cy="963608"/>
          </a:xfrm>
          <a:prstGeom prst="wedgeRoundRectCallout">
            <a:avLst>
              <a:gd name="adj1" fmla="val -107031"/>
              <a:gd name="adj2" fmla="val 1513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 we explicitly specify the object parameter (e.g., self) BEFORE the function name!</a:t>
            </a:r>
          </a:p>
        </p:txBody>
      </p:sp>
      <p:sp>
        <p:nvSpPr>
          <p:cNvPr id="26" name="TextBox 25">
            <a:extLst>
              <a:ext uri="{FF2B5EF4-FFF2-40B4-BE49-F238E27FC236}">
                <a16:creationId xmlns:a16="http://schemas.microsoft.com/office/drawing/2014/main" id="{D4107A21-69D9-4FD9-B5E1-53A736A2361B}"/>
              </a:ext>
            </a:extLst>
          </p:cNvPr>
          <p:cNvSpPr txBox="1"/>
          <p:nvPr/>
        </p:nvSpPr>
        <p:spPr>
          <a:xfrm>
            <a:off x="135833" y="5581089"/>
            <a:ext cx="6755485" cy="1185471"/>
          </a:xfrm>
          <a:prstGeom prst="rect">
            <a:avLst/>
          </a:prstGeom>
          <a:solidFill>
            <a:srgbClr val="203864"/>
          </a:solidFill>
          <a:ln>
            <a:solidFill>
              <a:schemeClr val="tx1"/>
            </a:solidFill>
          </a:ln>
        </p:spPr>
        <p:txBody>
          <a:bodyPr wrap="square" rtlCol="0">
            <a:noAutofit/>
          </a:bodyPr>
          <a:lstStyle/>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main() {</a:t>
            </a:r>
          </a:p>
          <a:p>
            <a:r>
              <a:rPr lang="en-US" dirty="0">
                <a:solidFill>
                  <a:schemeClr val="bg1"/>
                </a:solidFill>
                <a:latin typeface="Consolas" panose="020B0609020204030204" pitchFamily="49" charset="0"/>
              </a:rPr>
              <a:t>  c1 := Comedian{"Carey", "Knock, knock..."}</a:t>
            </a:r>
          </a:p>
          <a:p>
            <a:r>
              <a:rPr lang="en-US" dirty="0">
                <a:solidFill>
                  <a:schemeClr val="bg1"/>
                </a:solidFill>
                <a:latin typeface="Consolas" panose="020B0609020204030204" pitchFamily="49" charset="0"/>
              </a:rPr>
              <a:t>  c1.TellJoke(5)</a:t>
            </a:r>
          </a:p>
          <a:p>
            <a:r>
              <a:rPr lang="en-US" dirty="0">
                <a:solidFill>
                  <a:schemeClr val="bg1"/>
                </a:solidFill>
                <a:latin typeface="Consolas" panose="020B0609020204030204" pitchFamily="49" charset="0"/>
              </a:rPr>
              <a:t>}</a:t>
            </a:r>
          </a:p>
        </p:txBody>
      </p:sp>
      <p:cxnSp>
        <p:nvCxnSpPr>
          <p:cNvPr id="3" name="Straight Arrow Connector 2">
            <a:extLst>
              <a:ext uri="{FF2B5EF4-FFF2-40B4-BE49-F238E27FC236}">
                <a16:creationId xmlns:a16="http://schemas.microsoft.com/office/drawing/2014/main" id="{BBFDE0C5-AF40-4857-BB9F-9BF1ACB16CAD}"/>
              </a:ext>
            </a:extLst>
          </p:cNvPr>
          <p:cNvCxnSpPr/>
          <p:nvPr/>
        </p:nvCxnSpPr>
        <p:spPr>
          <a:xfrm flipV="1">
            <a:off x="663593" y="2455817"/>
            <a:ext cx="381436" cy="3741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Speech Bubble: Rectangle with Corners Rounded 18">
            <a:extLst>
              <a:ext uri="{FF2B5EF4-FFF2-40B4-BE49-F238E27FC236}">
                <a16:creationId xmlns:a16="http://schemas.microsoft.com/office/drawing/2014/main" id="{2C116E22-0971-4270-B32D-0E26ABE031E1}"/>
              </a:ext>
            </a:extLst>
          </p:cNvPr>
          <p:cNvSpPr/>
          <p:nvPr/>
        </p:nvSpPr>
        <p:spPr>
          <a:xfrm>
            <a:off x="2776809" y="4313790"/>
            <a:ext cx="4421401" cy="963608"/>
          </a:xfrm>
          <a:prstGeom prst="wedgeRoundRectCallout">
            <a:avLst>
              <a:gd name="adj1" fmla="val -97299"/>
              <a:gd name="adj2" fmla="val 1500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When you call a method, the object being operated on is implicitly passed to the object parameter!</a:t>
            </a:r>
          </a:p>
        </p:txBody>
      </p:sp>
      <p:cxnSp>
        <p:nvCxnSpPr>
          <p:cNvPr id="29" name="Straight Arrow Connector 28">
            <a:extLst>
              <a:ext uri="{FF2B5EF4-FFF2-40B4-BE49-F238E27FC236}">
                <a16:creationId xmlns:a16="http://schemas.microsoft.com/office/drawing/2014/main" id="{452D7603-0FFF-4276-A770-2090D0E431D2}"/>
              </a:ext>
            </a:extLst>
          </p:cNvPr>
          <p:cNvCxnSpPr>
            <a:cxnSpLocks/>
          </p:cNvCxnSpPr>
          <p:nvPr/>
        </p:nvCxnSpPr>
        <p:spPr>
          <a:xfrm flipV="1">
            <a:off x="2070027" y="2419241"/>
            <a:ext cx="1864506" cy="3789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10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subTnLst>
                                    <p:audio>
                                      <p:cMediaNode>
                                        <p:cTn display="0" masterRel="sameClick">
                                          <p:stCondLst>
                                            <p:cond evt="begin" delay="0">
                                              <p:tn val="30"/>
                                            </p:cond>
                                          </p:stCondLst>
                                          <p:endCondLst>
                                            <p:cond evt="onStopAudio" delay="0">
                                              <p:tgtEl>
                                                <p:sldTgt/>
                                              </p:tgtEl>
                                            </p:cond>
                                          </p:endCondLst>
                                        </p:cTn>
                                        <p:tgtEl>
                                          <p:sndTgt r:embed="rId3" name="suction.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animBg="1"/>
      <p:bldP spid="46" grpId="0"/>
      <p:bldP spid="17" grpId="0" animBg="1"/>
      <p:bldP spid="17" grpId="1" animBg="1"/>
      <p:bldP spid="18" grpId="0" animBg="1"/>
      <p:bldP spid="18" grpId="1" animBg="1"/>
      <p:bldP spid="27" grpId="0"/>
      <p:bldP spid="16" grpId="0"/>
      <p:bldP spid="24" grpId="0" animBg="1"/>
      <p:bldP spid="24" grpId="1" animBg="1"/>
      <p:bldP spid="26" grpId="0" animBg="1"/>
      <p:bldP spid="19" grpId="0" animBg="1"/>
      <p:bldP spid="1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31848"/>
            <a:ext cx="10613842" cy="769441"/>
          </a:xfrm>
          <a:prstGeom prst="rect">
            <a:avLst/>
          </a:prstGeom>
          <a:noFill/>
        </p:spPr>
        <p:txBody>
          <a:bodyPr wrap="square">
            <a:spAutoFit/>
          </a:bodyPr>
          <a:lstStyle/>
          <a:p>
            <a:pPr algn="ctr"/>
            <a:r>
              <a:rPr lang="en-US" sz="4400" dirty="0"/>
              <a:t>The Essential Components of OOP</a:t>
            </a:r>
          </a:p>
        </p:txBody>
      </p:sp>
      <p:sp>
        <p:nvSpPr>
          <p:cNvPr id="10" name="Rectangle 9">
            <a:extLst>
              <a:ext uri="{FF2B5EF4-FFF2-40B4-BE49-F238E27FC236}">
                <a16:creationId xmlns:a16="http://schemas.microsoft.com/office/drawing/2014/main" id="{420947E8-5C74-49BA-9063-281BF777ACFD}"/>
              </a:ext>
            </a:extLst>
          </p:cNvPr>
          <p:cNvSpPr/>
          <p:nvPr/>
        </p:nvSpPr>
        <p:spPr>
          <a:xfrm>
            <a:off x="665867" y="2436850"/>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Objects</a:t>
            </a:r>
          </a:p>
          <a:p>
            <a:pPr algn="ctr"/>
            <a:endParaRPr lang="en-US" sz="2000" dirty="0">
              <a:solidFill>
                <a:schemeClr val="bg1"/>
              </a:solidFill>
            </a:endParaRPr>
          </a:p>
          <a:p>
            <a:pPr algn="ctr"/>
            <a:r>
              <a:rPr lang="en-US" dirty="0">
                <a:solidFill>
                  <a:schemeClr val="bg1"/>
                </a:solidFill>
              </a:rPr>
              <a:t>An </a:t>
            </a:r>
            <a:r>
              <a:rPr lang="en-US" dirty="0">
                <a:solidFill>
                  <a:schemeClr val="accent4">
                    <a:lumMod val="40000"/>
                    <a:lumOff val="60000"/>
                  </a:schemeClr>
                </a:solidFill>
              </a:rPr>
              <a:t>object</a:t>
            </a:r>
            <a:r>
              <a:rPr lang="en-US" dirty="0">
                <a:solidFill>
                  <a:schemeClr val="bg1"/>
                </a:solidFill>
              </a:rPr>
              <a:t> represents a particular "thing" - like a circle of radius 5 at location (1,3). Each </a:t>
            </a:r>
            <a:r>
              <a:rPr lang="en-US" dirty="0">
                <a:solidFill>
                  <a:schemeClr val="accent4">
                    <a:lumMod val="40000"/>
                    <a:lumOff val="60000"/>
                  </a:schemeClr>
                </a:solidFill>
              </a:rPr>
              <a:t>object</a:t>
            </a:r>
            <a:r>
              <a:rPr lang="en-US" dirty="0">
                <a:solidFill>
                  <a:schemeClr val="bg1"/>
                </a:solidFill>
              </a:rPr>
              <a:t>  has its own </a:t>
            </a:r>
            <a:r>
              <a:rPr lang="en-US" dirty="0">
                <a:solidFill>
                  <a:srgbClr val="D9FFFF"/>
                </a:solidFill>
              </a:rPr>
              <a:t>interface</a:t>
            </a:r>
            <a:r>
              <a:rPr lang="en-US" dirty="0">
                <a:solidFill>
                  <a:schemeClr val="bg1"/>
                </a:solidFill>
              </a:rPr>
              <a:t>, </a:t>
            </a:r>
            <a:r>
              <a:rPr lang="en-US" dirty="0">
                <a:solidFill>
                  <a:srgbClr val="FFC9C9"/>
                </a:solidFill>
              </a:rPr>
              <a:t>code</a:t>
            </a:r>
            <a:r>
              <a:rPr lang="en-US" dirty="0">
                <a:solidFill>
                  <a:schemeClr val="bg1"/>
                </a:solidFill>
              </a:rPr>
              <a:t>, and </a:t>
            </a:r>
            <a:r>
              <a:rPr lang="en-US" dirty="0">
                <a:solidFill>
                  <a:schemeClr val="accent6">
                    <a:lumMod val="40000"/>
                    <a:lumOff val="60000"/>
                  </a:schemeClr>
                </a:solidFill>
              </a:rPr>
              <a:t>field values</a:t>
            </a:r>
            <a:r>
              <a:rPr lang="en-US" dirty="0">
                <a:solidFill>
                  <a:schemeClr val="bg1"/>
                </a:solidFill>
              </a:rPr>
              <a:t>.</a:t>
            </a:r>
          </a:p>
        </p:txBody>
      </p:sp>
      <p:sp>
        <p:nvSpPr>
          <p:cNvPr id="12" name="Rectangle 11">
            <a:extLst>
              <a:ext uri="{FF2B5EF4-FFF2-40B4-BE49-F238E27FC236}">
                <a16:creationId xmlns:a16="http://schemas.microsoft.com/office/drawing/2014/main" id="{59DDD808-76F2-4BF4-828C-1D18CAB8C726}"/>
              </a:ext>
            </a:extLst>
          </p:cNvPr>
          <p:cNvSpPr/>
          <p:nvPr/>
        </p:nvSpPr>
        <p:spPr>
          <a:xfrm>
            <a:off x="6888071" y="4185952"/>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a:p>
            <a:pPr algn="ctr"/>
            <a:r>
              <a:rPr lang="en-US" sz="2000" dirty="0">
                <a:solidFill>
                  <a:srgbClr val="00FFFF"/>
                </a:solidFill>
              </a:rPr>
              <a:t>Dynamic Dispatch</a:t>
            </a:r>
          </a:p>
          <a:p>
            <a:pPr algn="ctr"/>
            <a:endParaRPr lang="en-US" sz="700" dirty="0">
              <a:solidFill>
                <a:schemeClr val="bg1"/>
              </a:solidFill>
            </a:endParaRPr>
          </a:p>
          <a:p>
            <a:pPr algn="ctr"/>
            <a:r>
              <a:rPr lang="en-US" dirty="0">
                <a:solidFill>
                  <a:schemeClr val="bg1"/>
                </a:solidFill>
              </a:rPr>
              <a:t>The actual </a:t>
            </a:r>
            <a:r>
              <a:rPr lang="en-US" dirty="0">
                <a:solidFill>
                  <a:srgbClr val="FFC9C9"/>
                </a:solidFill>
              </a:rPr>
              <a:t>code</a:t>
            </a:r>
            <a:r>
              <a:rPr lang="en-US" dirty="0">
                <a:solidFill>
                  <a:schemeClr val="bg1"/>
                </a:solidFill>
              </a:rPr>
              <a:t> that runs when a method is called depends on the target </a:t>
            </a:r>
            <a:r>
              <a:rPr lang="en-US" dirty="0">
                <a:solidFill>
                  <a:schemeClr val="accent4">
                    <a:lumMod val="40000"/>
                    <a:lumOff val="60000"/>
                  </a:schemeClr>
                </a:solidFill>
              </a:rPr>
              <a:t>object</a:t>
            </a:r>
            <a:r>
              <a:rPr lang="en-US" dirty="0">
                <a:solidFill>
                  <a:schemeClr val="bg1"/>
                </a:solidFill>
              </a:rPr>
              <a:t>, and can only be determined at runtime.</a:t>
            </a:r>
          </a:p>
          <a:p>
            <a:pPr algn="ctr"/>
            <a:endParaRPr lang="en-US" sz="1100" dirty="0">
              <a:solidFill>
                <a:schemeClr val="bg1"/>
              </a:solidFill>
            </a:endParaRPr>
          </a:p>
        </p:txBody>
      </p:sp>
      <p:sp>
        <p:nvSpPr>
          <p:cNvPr id="42" name="Speech Bubble: Rectangle with Corners Rounded 41" hidden="1">
            <a:extLst>
              <a:ext uri="{FF2B5EF4-FFF2-40B4-BE49-F238E27FC236}">
                <a16:creationId xmlns:a16="http://schemas.microsoft.com/office/drawing/2014/main" id="{50BE908E-64E8-4800-B4BA-5268E2231315}"/>
              </a:ext>
            </a:extLst>
          </p:cNvPr>
          <p:cNvSpPr/>
          <p:nvPr/>
        </p:nvSpPr>
        <p:spPr>
          <a:xfrm>
            <a:off x="4278984" y="2333517"/>
            <a:ext cx="3626861" cy="1187693"/>
          </a:xfrm>
          <a:prstGeom prst="wedgeRoundRectCallout">
            <a:avLst>
              <a:gd name="adj1" fmla="val -103390"/>
              <a:gd name="adj2" fmla="val -294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Alert: This </a:t>
            </a:r>
            <a:r>
              <a:rPr lang="en-US" sz="2000" dirty="0">
                <a:solidFill>
                  <a:srgbClr val="FFC9C9"/>
                </a:solidFill>
              </a:rPr>
              <a:t>doesn't</a:t>
            </a:r>
            <a:r>
              <a:rPr lang="en-US" sz="2000" dirty="0">
                <a:solidFill>
                  <a:schemeClr val="bg1"/>
                </a:solidFill>
              </a:rPr>
              <a:t> say </a:t>
            </a:r>
            <a:r>
              <a:rPr lang="en-US" sz="2000" dirty="0">
                <a:solidFill>
                  <a:srgbClr val="FFC9C9"/>
                </a:solidFill>
              </a:rPr>
              <a:t>class</a:t>
            </a:r>
            <a:r>
              <a:rPr lang="en-US" sz="2000" dirty="0">
                <a:solidFill>
                  <a:schemeClr val="bg1"/>
                </a:solidFill>
              </a:rPr>
              <a:t> – it says </a:t>
            </a:r>
            <a:r>
              <a:rPr lang="en-US" sz="2000" dirty="0">
                <a:solidFill>
                  <a:srgbClr val="FFC9C9"/>
                </a:solidFill>
              </a:rPr>
              <a:t>object</a:t>
            </a:r>
            <a:r>
              <a:rPr lang="en-US" sz="2000" dirty="0">
                <a:solidFill>
                  <a:schemeClr val="bg1"/>
                </a:solidFill>
              </a:rPr>
              <a:t>!!!</a:t>
            </a:r>
          </a:p>
        </p:txBody>
      </p:sp>
      <p:sp>
        <p:nvSpPr>
          <p:cNvPr id="70" name="Rectangle 69">
            <a:extLst>
              <a:ext uri="{FF2B5EF4-FFF2-40B4-BE49-F238E27FC236}">
                <a16:creationId xmlns:a16="http://schemas.microsoft.com/office/drawing/2014/main" id="{AAEF37EF-B267-4335-91E7-B1001527F7DB}"/>
              </a:ext>
            </a:extLst>
          </p:cNvPr>
          <p:cNvSpPr/>
          <p:nvPr/>
        </p:nvSpPr>
        <p:spPr>
          <a:xfrm>
            <a:off x="6888071" y="2438585"/>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a:p>
            <a:pPr algn="ctr"/>
            <a:r>
              <a:rPr lang="en-US" sz="2000" dirty="0">
                <a:solidFill>
                  <a:srgbClr val="00FFFF"/>
                </a:solidFill>
              </a:rPr>
              <a:t>Subtype Polymorphism</a:t>
            </a:r>
          </a:p>
          <a:p>
            <a:pPr algn="ctr"/>
            <a:endParaRPr lang="en-US" sz="800" dirty="0">
              <a:solidFill>
                <a:schemeClr val="bg1"/>
              </a:solidFill>
            </a:endParaRPr>
          </a:p>
          <a:p>
            <a:endParaRPr lang="en-US" sz="800" dirty="0">
              <a:solidFill>
                <a:schemeClr val="bg1"/>
              </a:solidFill>
            </a:endParaRPr>
          </a:p>
          <a:p>
            <a:pPr algn="ctr"/>
            <a:r>
              <a:rPr lang="en-US" sz="1700" dirty="0"/>
              <a:t>Code designed to operate on an object of type </a:t>
            </a:r>
            <a:r>
              <a:rPr lang="en-US" sz="1700" dirty="0">
                <a:solidFill>
                  <a:schemeClr val="accent4">
                    <a:lumMod val="60000"/>
                    <a:lumOff val="40000"/>
                  </a:schemeClr>
                </a:solidFill>
              </a:rPr>
              <a:t>T (e.g., Person)</a:t>
            </a:r>
            <a:r>
              <a:rPr lang="en-US" sz="1700" dirty="0"/>
              <a:t> can operate on any </a:t>
            </a:r>
            <a:r>
              <a:rPr lang="en-US" sz="1700" dirty="0">
                <a:solidFill>
                  <a:schemeClr val="accent4">
                    <a:lumMod val="40000"/>
                    <a:lumOff val="60000"/>
                  </a:schemeClr>
                </a:solidFill>
              </a:rPr>
              <a:t>object</a:t>
            </a:r>
            <a:r>
              <a:rPr lang="en-US" sz="1700" dirty="0"/>
              <a:t> that is a subtype of </a:t>
            </a:r>
            <a:r>
              <a:rPr lang="en-US" sz="1700" dirty="0">
                <a:solidFill>
                  <a:schemeClr val="accent4">
                    <a:lumMod val="60000"/>
                    <a:lumOff val="40000"/>
                  </a:schemeClr>
                </a:solidFill>
              </a:rPr>
              <a:t>T (e.g., Student)</a:t>
            </a:r>
            <a:r>
              <a:rPr lang="en-US" sz="1700" dirty="0"/>
              <a:t>.  </a:t>
            </a:r>
          </a:p>
        </p:txBody>
      </p:sp>
      <p:sp>
        <p:nvSpPr>
          <p:cNvPr id="71" name="Rectangle 70">
            <a:extLst>
              <a:ext uri="{FF2B5EF4-FFF2-40B4-BE49-F238E27FC236}">
                <a16:creationId xmlns:a16="http://schemas.microsoft.com/office/drawing/2014/main" id="{351EE89B-53D7-4F9E-9464-ADF34844185B}"/>
              </a:ext>
            </a:extLst>
          </p:cNvPr>
          <p:cNvSpPr/>
          <p:nvPr/>
        </p:nvSpPr>
        <p:spPr>
          <a:xfrm>
            <a:off x="665867" y="691218"/>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Classes</a:t>
            </a:r>
          </a:p>
          <a:p>
            <a:pPr algn="ctr"/>
            <a:endParaRPr lang="en-US" sz="2000" dirty="0">
              <a:solidFill>
                <a:schemeClr val="bg1"/>
              </a:solidFill>
            </a:endParaRPr>
          </a:p>
          <a:p>
            <a:pPr algn="ctr"/>
            <a:r>
              <a:rPr lang="en-US" dirty="0">
                <a:solidFill>
                  <a:schemeClr val="bg1"/>
                </a:solidFill>
              </a:rPr>
              <a:t>A </a:t>
            </a:r>
            <a:r>
              <a:rPr lang="en-US" dirty="0">
                <a:solidFill>
                  <a:srgbClr val="EEE2F6"/>
                </a:solidFill>
              </a:rPr>
              <a:t>class</a:t>
            </a:r>
            <a:r>
              <a:rPr lang="en-US" dirty="0">
                <a:solidFill>
                  <a:schemeClr val="bg1"/>
                </a:solidFill>
              </a:rPr>
              <a:t> is a blueprint for creating new </a:t>
            </a:r>
            <a:r>
              <a:rPr lang="en-US" dirty="0">
                <a:solidFill>
                  <a:schemeClr val="accent4">
                    <a:lumMod val="40000"/>
                    <a:lumOff val="60000"/>
                  </a:schemeClr>
                </a:solidFill>
              </a:rPr>
              <a:t>objects</a:t>
            </a:r>
            <a:r>
              <a:rPr lang="en-US" dirty="0">
                <a:solidFill>
                  <a:schemeClr val="bg1"/>
                </a:solidFill>
              </a:rPr>
              <a:t> – it defines a </a:t>
            </a:r>
            <a:r>
              <a:rPr lang="en-US" dirty="0">
                <a:solidFill>
                  <a:srgbClr val="D9FFFF"/>
                </a:solidFill>
              </a:rPr>
              <a:t>public interface</a:t>
            </a:r>
            <a:r>
              <a:rPr lang="en-US" dirty="0">
                <a:solidFill>
                  <a:schemeClr val="bg1"/>
                </a:solidFill>
              </a:rPr>
              <a:t>, </a:t>
            </a:r>
            <a:r>
              <a:rPr lang="en-US" dirty="0">
                <a:solidFill>
                  <a:srgbClr val="FFC9C9"/>
                </a:solidFill>
              </a:rPr>
              <a:t>code for methods</a:t>
            </a:r>
            <a:r>
              <a:rPr lang="en-US" dirty="0">
                <a:solidFill>
                  <a:schemeClr val="bg1"/>
                </a:solidFill>
              </a:rPr>
              <a:t>, and </a:t>
            </a:r>
            <a:r>
              <a:rPr lang="en-US" dirty="0">
                <a:solidFill>
                  <a:schemeClr val="accent6">
                    <a:lumMod val="40000"/>
                    <a:lumOff val="60000"/>
                  </a:schemeClr>
                </a:solidFill>
              </a:rPr>
              <a:t>data fields</a:t>
            </a:r>
            <a:r>
              <a:rPr lang="en-US" dirty="0">
                <a:solidFill>
                  <a:schemeClr val="bg1"/>
                </a:solidFill>
              </a:rPr>
              <a:t>. </a:t>
            </a:r>
          </a:p>
        </p:txBody>
      </p:sp>
      <p:sp>
        <p:nvSpPr>
          <p:cNvPr id="72" name="Rectangle 71">
            <a:extLst>
              <a:ext uri="{FF2B5EF4-FFF2-40B4-BE49-F238E27FC236}">
                <a16:creationId xmlns:a16="http://schemas.microsoft.com/office/drawing/2014/main" id="{07FA5CAA-1E88-4738-81E8-18EC5EE4E322}"/>
              </a:ext>
            </a:extLst>
          </p:cNvPr>
          <p:cNvSpPr/>
          <p:nvPr/>
        </p:nvSpPr>
        <p:spPr>
          <a:xfrm>
            <a:off x="6888071" y="691218"/>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Inheritance</a:t>
            </a:r>
          </a:p>
          <a:p>
            <a:pPr algn="ctr"/>
            <a:endParaRPr lang="en-US" sz="800" dirty="0">
              <a:solidFill>
                <a:schemeClr val="bg1"/>
              </a:solidFill>
            </a:endParaRPr>
          </a:p>
          <a:p>
            <a:pPr algn="ctr"/>
            <a:r>
              <a:rPr lang="en-US" dirty="0">
                <a:solidFill>
                  <a:schemeClr val="bg1"/>
                </a:solidFill>
              </a:rPr>
              <a:t>A </a:t>
            </a:r>
            <a:r>
              <a:rPr lang="en-US" dirty="0">
                <a:solidFill>
                  <a:srgbClr val="EEE2F6"/>
                </a:solidFill>
              </a:rPr>
              <a:t>derived class </a:t>
            </a:r>
            <a:r>
              <a:rPr lang="en-US" dirty="0">
                <a:solidFill>
                  <a:schemeClr val="bg1"/>
                </a:solidFill>
              </a:rPr>
              <a:t>inherits either the </a:t>
            </a:r>
            <a:r>
              <a:rPr lang="en-US" dirty="0">
                <a:solidFill>
                  <a:srgbClr val="FFC9C9"/>
                </a:solidFill>
              </a:rPr>
              <a:t>code</a:t>
            </a:r>
            <a:r>
              <a:rPr lang="en-US" dirty="0">
                <a:solidFill>
                  <a:schemeClr val="bg1"/>
                </a:solidFill>
              </a:rPr>
              <a:t>, the </a:t>
            </a:r>
            <a:r>
              <a:rPr lang="en-US" dirty="0">
                <a:solidFill>
                  <a:srgbClr val="D9FFFF"/>
                </a:solidFill>
              </a:rPr>
              <a:t>interface</a:t>
            </a:r>
            <a:r>
              <a:rPr lang="en-US" dirty="0">
                <a:solidFill>
                  <a:schemeClr val="bg1"/>
                </a:solidFill>
              </a:rPr>
              <a:t>, or both from a </a:t>
            </a:r>
            <a:r>
              <a:rPr lang="en-US" dirty="0">
                <a:solidFill>
                  <a:srgbClr val="EEE2F6"/>
                </a:solidFill>
              </a:rPr>
              <a:t>base class</a:t>
            </a:r>
            <a:r>
              <a:rPr lang="en-US" dirty="0">
                <a:solidFill>
                  <a:schemeClr val="bg1"/>
                </a:solidFill>
              </a:rPr>
              <a:t>.</a:t>
            </a:r>
          </a:p>
          <a:p>
            <a:pPr algn="ctr"/>
            <a:endParaRPr lang="en-US" sz="500" dirty="0">
              <a:solidFill>
                <a:schemeClr val="bg1"/>
              </a:solidFill>
            </a:endParaRPr>
          </a:p>
          <a:p>
            <a:pPr algn="ctr"/>
            <a:r>
              <a:rPr lang="en-US" dirty="0">
                <a:solidFill>
                  <a:schemeClr val="bg1"/>
                </a:solidFill>
              </a:rPr>
              <a:t>The </a:t>
            </a:r>
            <a:r>
              <a:rPr lang="en-US" dirty="0">
                <a:solidFill>
                  <a:srgbClr val="EEE2F6"/>
                </a:solidFill>
              </a:rPr>
              <a:t>derived class </a:t>
            </a:r>
            <a:r>
              <a:rPr lang="en-US" dirty="0">
                <a:solidFill>
                  <a:schemeClr val="bg1"/>
                </a:solidFill>
              </a:rPr>
              <a:t>can override the </a:t>
            </a:r>
            <a:r>
              <a:rPr lang="en-US" dirty="0">
                <a:solidFill>
                  <a:srgbClr val="EEE2F6"/>
                </a:solidFill>
              </a:rPr>
              <a:t>base class's</a:t>
            </a:r>
            <a:r>
              <a:rPr lang="en-US" dirty="0">
                <a:solidFill>
                  <a:schemeClr val="bg1"/>
                </a:solidFill>
              </a:rPr>
              <a:t> </a:t>
            </a:r>
            <a:r>
              <a:rPr lang="en-US" dirty="0">
                <a:solidFill>
                  <a:srgbClr val="FFC9C9"/>
                </a:solidFill>
              </a:rPr>
              <a:t>code</a:t>
            </a:r>
            <a:r>
              <a:rPr lang="en-US" dirty="0">
                <a:solidFill>
                  <a:schemeClr val="bg1"/>
                </a:solidFill>
              </a:rPr>
              <a:t> or expand its </a:t>
            </a:r>
            <a:r>
              <a:rPr lang="en-US" dirty="0">
                <a:solidFill>
                  <a:srgbClr val="D9FFFF"/>
                </a:solidFill>
              </a:rPr>
              <a:t>interface</a:t>
            </a:r>
            <a:r>
              <a:rPr lang="en-US" dirty="0">
                <a:solidFill>
                  <a:schemeClr val="bg1"/>
                </a:solidFill>
              </a:rPr>
              <a:t>.</a:t>
            </a:r>
          </a:p>
        </p:txBody>
      </p:sp>
      <p:sp>
        <p:nvSpPr>
          <p:cNvPr id="73" name="Rectangle 72">
            <a:extLst>
              <a:ext uri="{FF2B5EF4-FFF2-40B4-BE49-F238E27FC236}">
                <a16:creationId xmlns:a16="http://schemas.microsoft.com/office/drawing/2014/main" id="{53097B49-429E-4CE5-A972-A39317A70088}"/>
              </a:ext>
            </a:extLst>
          </p:cNvPr>
          <p:cNvSpPr/>
          <p:nvPr/>
        </p:nvSpPr>
        <p:spPr>
          <a:xfrm>
            <a:off x="665867" y="4185952"/>
            <a:ext cx="4629692" cy="162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Interfaces</a:t>
            </a:r>
          </a:p>
          <a:p>
            <a:pPr algn="ctr"/>
            <a:endParaRPr lang="en-US" sz="2000" dirty="0">
              <a:solidFill>
                <a:schemeClr val="bg1"/>
              </a:solidFill>
            </a:endParaRPr>
          </a:p>
          <a:p>
            <a:pPr algn="ctr"/>
            <a:r>
              <a:rPr lang="en-US" dirty="0">
                <a:solidFill>
                  <a:schemeClr val="bg1"/>
                </a:solidFill>
              </a:rPr>
              <a:t>An </a:t>
            </a:r>
            <a:r>
              <a:rPr lang="en-US" dirty="0">
                <a:solidFill>
                  <a:srgbClr val="D9FFFF"/>
                </a:solidFill>
              </a:rPr>
              <a:t>interface</a:t>
            </a:r>
            <a:r>
              <a:rPr lang="en-US" dirty="0">
                <a:solidFill>
                  <a:schemeClr val="bg1"/>
                </a:solidFill>
              </a:rPr>
              <a:t> is a related group of </a:t>
            </a:r>
            <a:r>
              <a:rPr lang="en-US" dirty="0">
                <a:solidFill>
                  <a:schemeClr val="accent4">
                    <a:lumMod val="40000"/>
                    <a:lumOff val="60000"/>
                  </a:schemeClr>
                </a:solidFill>
              </a:rPr>
              <a:t>function declarations</a:t>
            </a:r>
            <a:r>
              <a:rPr lang="en-US" dirty="0">
                <a:solidFill>
                  <a:schemeClr val="bg1"/>
                </a:solidFill>
              </a:rPr>
              <a:t> that we want one or more classes to implement.</a:t>
            </a:r>
          </a:p>
        </p:txBody>
      </p:sp>
      <p:sp>
        <p:nvSpPr>
          <p:cNvPr id="74" name="TextBox 73">
            <a:extLst>
              <a:ext uri="{FF2B5EF4-FFF2-40B4-BE49-F238E27FC236}">
                <a16:creationId xmlns:a16="http://schemas.microsoft.com/office/drawing/2014/main" id="{DFED5DEF-FA62-4BE2-B342-87B4C7CAD38E}"/>
              </a:ext>
            </a:extLst>
          </p:cNvPr>
          <p:cNvSpPr txBox="1"/>
          <p:nvPr/>
        </p:nvSpPr>
        <p:spPr>
          <a:xfrm>
            <a:off x="5199340" y="3087162"/>
            <a:ext cx="1784950" cy="1015663"/>
          </a:xfrm>
          <a:prstGeom prst="rect">
            <a:avLst/>
          </a:prstGeom>
          <a:noFill/>
        </p:spPr>
        <p:txBody>
          <a:bodyPr wrap="square" rtlCol="0">
            <a:spAutoFit/>
          </a:bodyPr>
          <a:lstStyle/>
          <a:p>
            <a:pPr algn="ctr"/>
            <a:r>
              <a:rPr lang="en-US" sz="2000" dirty="0">
                <a:latin typeface="+mj-lt"/>
                <a:cs typeface="Times New Roman" pitchFamily="18" charset="0"/>
              </a:rPr>
              <a:t>Let's dive into each of these areas!</a:t>
            </a:r>
          </a:p>
        </p:txBody>
      </p:sp>
      <p:sp>
        <p:nvSpPr>
          <p:cNvPr id="75" name="Rectangle 74">
            <a:extLst>
              <a:ext uri="{FF2B5EF4-FFF2-40B4-BE49-F238E27FC236}">
                <a16:creationId xmlns:a16="http://schemas.microsoft.com/office/drawing/2014/main" id="{278052E1-997B-4F02-BD59-A64CCA54CF80}"/>
              </a:ext>
            </a:extLst>
          </p:cNvPr>
          <p:cNvSpPr/>
          <p:nvPr/>
        </p:nvSpPr>
        <p:spPr>
          <a:xfrm>
            <a:off x="665867" y="5879548"/>
            <a:ext cx="10851896" cy="905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Encapsulation</a:t>
            </a:r>
          </a:p>
          <a:p>
            <a:pPr algn="ctr"/>
            <a:endParaRPr lang="en-US" sz="1200" dirty="0">
              <a:solidFill>
                <a:srgbClr val="00FFFF"/>
              </a:solidFill>
            </a:endParaRPr>
          </a:p>
          <a:p>
            <a:pPr algn="ctr"/>
            <a:r>
              <a:rPr lang="en-US" dirty="0">
                <a:solidFill>
                  <a:schemeClr val="bg1"/>
                </a:solidFill>
                <a:cs typeface="Times New Roman" pitchFamily="18" charset="0"/>
              </a:rPr>
              <a:t>Encapsulation is the bundling of a </a:t>
            </a:r>
            <a:r>
              <a:rPr lang="en-US" dirty="0">
                <a:solidFill>
                  <a:srgbClr val="D9FFFF"/>
                </a:solidFill>
                <a:cs typeface="Times New Roman" pitchFamily="18" charset="0"/>
              </a:rPr>
              <a:t>public interface </a:t>
            </a:r>
            <a:r>
              <a:rPr lang="en-US" dirty="0">
                <a:solidFill>
                  <a:schemeClr val="bg1"/>
                </a:solidFill>
                <a:cs typeface="Times New Roman" pitchFamily="18" charset="0"/>
              </a:rPr>
              <a:t>and private </a:t>
            </a:r>
            <a:r>
              <a:rPr lang="en-US" dirty="0">
                <a:solidFill>
                  <a:schemeClr val="accent6">
                    <a:lumMod val="40000"/>
                    <a:lumOff val="60000"/>
                  </a:schemeClr>
                </a:solidFill>
              </a:rPr>
              <a:t>data fields</a:t>
            </a:r>
            <a:r>
              <a:rPr lang="en-US" dirty="0">
                <a:solidFill>
                  <a:schemeClr val="bg1"/>
                </a:solidFill>
                <a:cs typeface="Times New Roman" pitchFamily="18" charset="0"/>
              </a:rPr>
              <a:t>/</a:t>
            </a:r>
            <a:r>
              <a:rPr lang="en-US" dirty="0">
                <a:solidFill>
                  <a:srgbClr val="FFC9C9"/>
                </a:solidFill>
              </a:rPr>
              <a:t>code</a:t>
            </a:r>
            <a:r>
              <a:rPr lang="en-US" dirty="0">
                <a:solidFill>
                  <a:schemeClr val="bg1"/>
                </a:solidFill>
                <a:cs typeface="Times New Roman" pitchFamily="18" charset="0"/>
              </a:rPr>
              <a:t> together into a cohesive unit. </a:t>
            </a:r>
          </a:p>
        </p:txBody>
      </p:sp>
    </p:spTree>
    <p:extLst>
      <p:ext uri="{BB962C8B-B14F-4D97-AF65-F5344CB8AC3E}">
        <p14:creationId xmlns:p14="http://schemas.microsoft.com/office/powerpoint/2010/main" val="110722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2">
                                            <p:bg/>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42" grpId="0" animBg="1"/>
      <p:bldP spid="42" grpId="1" animBg="1"/>
      <p:bldP spid="70" grpId="0" animBg="1"/>
      <p:bldP spid="71" grpId="0" animBg="1"/>
      <p:bldP spid="72" grpId="0" uiExpand="1" build="p" animBg="1"/>
      <p:bldP spid="73" grpId="0" animBg="1"/>
      <p:bldP spid="74" grpId="0"/>
      <p:bldP spid="7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72739" y="-151914"/>
            <a:ext cx="11229329" cy="1143000"/>
          </a:xfrm>
        </p:spPr>
        <p:txBody>
          <a:bodyPr>
            <a:normAutofit/>
          </a:bodyPr>
          <a:lstStyle/>
          <a:p>
            <a:r>
              <a:rPr lang="en-US" sz="2800" dirty="0"/>
              <a:t>Inheritance: Construction</a:t>
            </a:r>
          </a:p>
        </p:txBody>
      </p:sp>
      <p:sp>
        <p:nvSpPr>
          <p:cNvPr id="9" name="TextBox 8">
            <a:extLst>
              <a:ext uri="{FF2B5EF4-FFF2-40B4-BE49-F238E27FC236}">
                <a16:creationId xmlns:a16="http://schemas.microsoft.com/office/drawing/2014/main" id="{386CC4B7-2A28-49D0-BE5D-6E4A57505AFF}"/>
              </a:ext>
            </a:extLst>
          </p:cNvPr>
          <p:cNvSpPr txBox="1"/>
          <p:nvPr/>
        </p:nvSpPr>
        <p:spPr>
          <a:xfrm>
            <a:off x="1160300" y="709075"/>
            <a:ext cx="6690996" cy="369332"/>
          </a:xfrm>
          <a:prstGeom prst="rect">
            <a:avLst/>
          </a:prstGeom>
          <a:noFill/>
        </p:spPr>
        <p:txBody>
          <a:bodyPr wrap="square">
            <a:spAutoFit/>
          </a:bodyPr>
          <a:lstStyle/>
          <a:p>
            <a:pPr algn="ctr"/>
            <a:r>
              <a:rPr lang="en-US" dirty="0"/>
              <a:t>Construction follows the same basic pattern in almost all languages!</a:t>
            </a:r>
          </a:p>
        </p:txBody>
      </p:sp>
      <p:sp>
        <p:nvSpPr>
          <p:cNvPr id="5" name="Rectangle 4">
            <a:extLst>
              <a:ext uri="{FF2B5EF4-FFF2-40B4-BE49-F238E27FC236}">
                <a16:creationId xmlns:a16="http://schemas.microsoft.com/office/drawing/2014/main" id="{083EEB9D-5928-4C23-81E6-F5581B792679}"/>
              </a:ext>
            </a:extLst>
          </p:cNvPr>
          <p:cNvSpPr/>
          <p:nvPr/>
        </p:nvSpPr>
        <p:spPr>
          <a:xfrm>
            <a:off x="874044" y="3856167"/>
            <a:ext cx="3032119" cy="12444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#3: </a:t>
            </a:r>
          </a:p>
          <a:p>
            <a:pPr algn="ctr"/>
            <a:r>
              <a:rPr lang="en-US" sz="2000" dirty="0">
                <a:solidFill>
                  <a:srgbClr val="FFD966"/>
                </a:solidFill>
              </a:rPr>
              <a:t>All base class instance variables are constructed</a:t>
            </a:r>
          </a:p>
        </p:txBody>
      </p:sp>
      <p:sp>
        <p:nvSpPr>
          <p:cNvPr id="6" name="Rectangle 5">
            <a:extLst>
              <a:ext uri="{FF2B5EF4-FFF2-40B4-BE49-F238E27FC236}">
                <a16:creationId xmlns:a16="http://schemas.microsoft.com/office/drawing/2014/main" id="{8D2B910C-AE0F-4539-B301-14926F57DE13}"/>
              </a:ext>
            </a:extLst>
          </p:cNvPr>
          <p:cNvSpPr/>
          <p:nvPr/>
        </p:nvSpPr>
        <p:spPr>
          <a:xfrm>
            <a:off x="5135334" y="3856167"/>
            <a:ext cx="3032119" cy="12444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#4: </a:t>
            </a:r>
          </a:p>
          <a:p>
            <a:pPr algn="ctr"/>
            <a:r>
              <a:rPr lang="en-US" sz="2000" dirty="0">
                <a:solidFill>
                  <a:srgbClr val="FFD966"/>
                </a:solidFill>
              </a:rPr>
              <a:t>The base class constructor runs</a:t>
            </a:r>
          </a:p>
        </p:txBody>
      </p:sp>
      <p:sp>
        <p:nvSpPr>
          <p:cNvPr id="10" name="Rectangle 9">
            <a:extLst>
              <a:ext uri="{FF2B5EF4-FFF2-40B4-BE49-F238E27FC236}">
                <a16:creationId xmlns:a16="http://schemas.microsoft.com/office/drawing/2014/main" id="{88C5A124-71D7-46F8-90D1-5B02195B6920}"/>
              </a:ext>
            </a:extLst>
          </p:cNvPr>
          <p:cNvSpPr/>
          <p:nvPr/>
        </p:nvSpPr>
        <p:spPr>
          <a:xfrm>
            <a:off x="874043" y="5246314"/>
            <a:ext cx="3032119" cy="12444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#5: </a:t>
            </a:r>
          </a:p>
          <a:p>
            <a:pPr algn="ctr"/>
            <a:r>
              <a:rPr lang="en-US" sz="2000" dirty="0">
                <a:solidFill>
                  <a:srgbClr val="FFD966"/>
                </a:solidFill>
              </a:rPr>
              <a:t>All derived class instance variables are constructed</a:t>
            </a:r>
          </a:p>
        </p:txBody>
      </p:sp>
      <p:sp>
        <p:nvSpPr>
          <p:cNvPr id="11" name="Rectangle 10">
            <a:extLst>
              <a:ext uri="{FF2B5EF4-FFF2-40B4-BE49-F238E27FC236}">
                <a16:creationId xmlns:a16="http://schemas.microsoft.com/office/drawing/2014/main" id="{73FCEEF7-8923-44D6-B9D0-39897D043BA2}"/>
              </a:ext>
            </a:extLst>
          </p:cNvPr>
          <p:cNvSpPr/>
          <p:nvPr/>
        </p:nvSpPr>
        <p:spPr>
          <a:xfrm>
            <a:off x="5135334" y="5246314"/>
            <a:ext cx="3032119" cy="12444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#6: </a:t>
            </a:r>
          </a:p>
          <a:p>
            <a:pPr algn="ctr"/>
            <a:r>
              <a:rPr lang="en-US" sz="2000" dirty="0">
                <a:solidFill>
                  <a:srgbClr val="FFD966"/>
                </a:solidFill>
              </a:rPr>
              <a:t>The derived class constructor runs</a:t>
            </a:r>
          </a:p>
        </p:txBody>
      </p:sp>
      <p:sp>
        <p:nvSpPr>
          <p:cNvPr id="13" name="TextBox 12">
            <a:extLst>
              <a:ext uri="{FF2B5EF4-FFF2-40B4-BE49-F238E27FC236}">
                <a16:creationId xmlns:a16="http://schemas.microsoft.com/office/drawing/2014/main" id="{4FBF8FBC-0E97-4879-866B-6BC9CF59C3B5}"/>
              </a:ext>
            </a:extLst>
          </p:cNvPr>
          <p:cNvSpPr txBox="1"/>
          <p:nvPr/>
        </p:nvSpPr>
        <p:spPr>
          <a:xfrm>
            <a:off x="519276" y="1292513"/>
            <a:ext cx="7951346" cy="369332"/>
          </a:xfrm>
          <a:prstGeom prst="rect">
            <a:avLst/>
          </a:prstGeom>
          <a:noFill/>
        </p:spPr>
        <p:txBody>
          <a:bodyPr wrap="square">
            <a:spAutoFit/>
          </a:bodyPr>
          <a:lstStyle/>
          <a:p>
            <a:pPr algn="ctr"/>
            <a:r>
              <a:rPr lang="en-US" dirty="0"/>
              <a:t>This happens JUST once, </a:t>
            </a:r>
            <a:r>
              <a:rPr lang="en-US" dirty="0">
                <a:solidFill>
                  <a:srgbClr val="FF0000"/>
                </a:solidFill>
              </a:rPr>
              <a:t>BEFORE the first instantiation of any object</a:t>
            </a:r>
            <a:r>
              <a:rPr lang="en-US" dirty="0"/>
              <a:t>:</a:t>
            </a:r>
          </a:p>
        </p:txBody>
      </p:sp>
      <p:sp>
        <p:nvSpPr>
          <p:cNvPr id="14" name="Rectangle 13">
            <a:extLst>
              <a:ext uri="{FF2B5EF4-FFF2-40B4-BE49-F238E27FC236}">
                <a16:creationId xmlns:a16="http://schemas.microsoft.com/office/drawing/2014/main" id="{8D455E98-0450-4412-8A9D-B837D199D3B8}"/>
              </a:ext>
            </a:extLst>
          </p:cNvPr>
          <p:cNvSpPr/>
          <p:nvPr/>
        </p:nvSpPr>
        <p:spPr>
          <a:xfrm>
            <a:off x="874045" y="1807530"/>
            <a:ext cx="3267605" cy="12444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#1: </a:t>
            </a:r>
          </a:p>
          <a:p>
            <a:pPr algn="ctr"/>
            <a:r>
              <a:rPr lang="en-US" sz="2000" dirty="0">
                <a:solidFill>
                  <a:srgbClr val="FFD966"/>
                </a:solidFill>
              </a:rPr>
              <a:t>All class/static member variables in the </a:t>
            </a:r>
            <a:r>
              <a:rPr lang="en-US" sz="2000" dirty="0">
                <a:solidFill>
                  <a:srgbClr val="00FFFF"/>
                </a:solidFill>
              </a:rPr>
              <a:t>base class</a:t>
            </a:r>
            <a:r>
              <a:rPr lang="en-US" sz="2000" dirty="0">
                <a:solidFill>
                  <a:srgbClr val="FFD966"/>
                </a:solidFill>
              </a:rPr>
              <a:t> are initialized</a:t>
            </a:r>
          </a:p>
        </p:txBody>
      </p:sp>
      <p:sp>
        <p:nvSpPr>
          <p:cNvPr id="15" name="Rectangle 14">
            <a:extLst>
              <a:ext uri="{FF2B5EF4-FFF2-40B4-BE49-F238E27FC236}">
                <a16:creationId xmlns:a16="http://schemas.microsoft.com/office/drawing/2014/main" id="{3B7B203E-07FC-45AA-B5E5-90FA9E19634A}"/>
              </a:ext>
            </a:extLst>
          </p:cNvPr>
          <p:cNvSpPr/>
          <p:nvPr/>
        </p:nvSpPr>
        <p:spPr>
          <a:xfrm>
            <a:off x="4915690" y="1807530"/>
            <a:ext cx="3267605" cy="12444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Step #2: </a:t>
            </a:r>
          </a:p>
          <a:p>
            <a:pPr algn="ctr"/>
            <a:r>
              <a:rPr lang="en-US" sz="2000" dirty="0">
                <a:solidFill>
                  <a:srgbClr val="FFD966"/>
                </a:solidFill>
              </a:rPr>
              <a:t>All class/static member variables in the </a:t>
            </a:r>
            <a:r>
              <a:rPr lang="en-US" sz="2000" dirty="0">
                <a:solidFill>
                  <a:srgbClr val="DDC5ED"/>
                </a:solidFill>
              </a:rPr>
              <a:t>derived class</a:t>
            </a:r>
            <a:r>
              <a:rPr lang="en-US" sz="2000" dirty="0">
                <a:solidFill>
                  <a:srgbClr val="FFD966"/>
                </a:solidFill>
              </a:rPr>
              <a:t> are initialized</a:t>
            </a:r>
          </a:p>
        </p:txBody>
      </p:sp>
      <p:sp>
        <p:nvSpPr>
          <p:cNvPr id="16" name="TextBox 15">
            <a:extLst>
              <a:ext uri="{FF2B5EF4-FFF2-40B4-BE49-F238E27FC236}">
                <a16:creationId xmlns:a16="http://schemas.microsoft.com/office/drawing/2014/main" id="{77C04330-25B5-4441-804E-B3AADC170B31}"/>
              </a:ext>
            </a:extLst>
          </p:cNvPr>
          <p:cNvSpPr txBox="1"/>
          <p:nvPr/>
        </p:nvSpPr>
        <p:spPr>
          <a:xfrm>
            <a:off x="922675" y="3327890"/>
            <a:ext cx="7166247" cy="369332"/>
          </a:xfrm>
          <a:prstGeom prst="rect">
            <a:avLst/>
          </a:prstGeom>
          <a:noFill/>
        </p:spPr>
        <p:txBody>
          <a:bodyPr wrap="square">
            <a:spAutoFit/>
          </a:bodyPr>
          <a:lstStyle/>
          <a:p>
            <a:pPr algn="ctr"/>
            <a:r>
              <a:rPr lang="en-US" dirty="0"/>
              <a:t>This happens every time we </a:t>
            </a:r>
            <a:r>
              <a:rPr lang="en-US" dirty="0">
                <a:solidFill>
                  <a:srgbClr val="FF0000"/>
                </a:solidFill>
              </a:rPr>
              <a:t>instantiate a new object</a:t>
            </a:r>
            <a:r>
              <a:rPr lang="en-US" dirty="0"/>
              <a:t>:</a:t>
            </a:r>
          </a:p>
        </p:txBody>
      </p:sp>
      <p:sp>
        <p:nvSpPr>
          <p:cNvPr id="19" name="TextBox 18">
            <a:extLst>
              <a:ext uri="{FF2B5EF4-FFF2-40B4-BE49-F238E27FC236}">
                <a16:creationId xmlns:a16="http://schemas.microsoft.com/office/drawing/2014/main" id="{42F03426-0E98-48D3-904E-9E9BC7E90DA6}"/>
              </a:ext>
            </a:extLst>
          </p:cNvPr>
          <p:cNvSpPr txBox="1"/>
          <p:nvPr/>
        </p:nvSpPr>
        <p:spPr>
          <a:xfrm>
            <a:off x="8862962" y="586296"/>
            <a:ext cx="3267605" cy="622185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example</a:t>
            </a:r>
          </a:p>
          <a:p>
            <a:r>
              <a:rPr lang="en-US" dirty="0">
                <a:solidFill>
                  <a:srgbClr val="00B050"/>
                </a:solidFill>
                <a:latin typeface="Consolas" panose="020B0609020204030204" pitchFamily="49" charset="0"/>
              </a:rPr>
              <a:t>class </a:t>
            </a:r>
            <a:r>
              <a:rPr lang="en-US" dirty="0" err="1">
                <a:solidFill>
                  <a:srgbClr val="00B050"/>
                </a:solidFill>
                <a:latin typeface="Consolas" panose="020B0609020204030204" pitchFamily="49" charset="0"/>
              </a:rPr>
              <a:t>SomeClass</a:t>
            </a:r>
            <a:r>
              <a:rPr lang="en-US" dirty="0">
                <a:solidFill>
                  <a:srgbClr val="00B050"/>
                </a:solidFill>
                <a:latin typeface="Consolas" panose="020B0609020204030204" pitchFamily="49" charset="0"/>
              </a:rPr>
              <a:t> { ... };</a:t>
            </a:r>
          </a:p>
          <a:p>
            <a:endParaRPr lang="en-US" sz="1200" dirty="0">
              <a:latin typeface="Consolas" panose="020B0609020204030204" pitchFamily="49" charset="0"/>
            </a:endParaRPr>
          </a:p>
          <a:p>
            <a:r>
              <a:rPr lang="en-US" dirty="0">
                <a:solidFill>
                  <a:srgbClr val="0070C0"/>
                </a:solidFill>
                <a:latin typeface="Consolas" panose="020B0609020204030204" pitchFamily="49" charset="0"/>
              </a:rPr>
              <a:t>class Base {</a:t>
            </a:r>
          </a:p>
          <a:p>
            <a:r>
              <a:rPr lang="en-US" dirty="0">
                <a:solidFill>
                  <a:srgbClr val="0070C0"/>
                </a:solidFill>
                <a:latin typeface="Consolas" panose="020B0609020204030204" pitchFamily="49" charset="0"/>
              </a:rPr>
              <a:t>public:</a:t>
            </a:r>
          </a:p>
          <a:p>
            <a:r>
              <a:rPr lang="en-US" dirty="0">
                <a:solidFill>
                  <a:srgbClr val="0070C0"/>
                </a:solidFill>
                <a:latin typeface="Consolas" panose="020B0609020204030204" pitchFamily="49" charset="0"/>
              </a:rPr>
              <a:t>  Base() { ... }</a:t>
            </a:r>
          </a:p>
          <a:p>
            <a:r>
              <a:rPr lang="en-US" dirty="0">
                <a:solidFill>
                  <a:srgbClr val="0070C0"/>
                </a:solidFill>
                <a:latin typeface="Consolas" panose="020B0609020204030204" pitchFamily="49" charset="0"/>
              </a:rPr>
              <a:t>private:</a:t>
            </a:r>
          </a:p>
          <a:p>
            <a:r>
              <a:rPr lang="en-US" dirty="0">
                <a:solidFill>
                  <a:srgbClr val="0070C0"/>
                </a:solidFill>
                <a:latin typeface="Consolas" panose="020B0609020204030204" pitchFamily="49" charset="0"/>
              </a:rPr>
              <a:t>  </a:t>
            </a:r>
            <a:r>
              <a:rPr lang="en-US" dirty="0" err="1">
                <a:solidFill>
                  <a:srgbClr val="00B050"/>
                </a:solidFill>
                <a:latin typeface="Consolas" panose="020B0609020204030204" pitchFamily="49" charset="0"/>
              </a:rPr>
              <a:t>SomeClass</a:t>
            </a:r>
            <a:r>
              <a:rPr lang="en-US" dirty="0">
                <a:solidFill>
                  <a:srgbClr val="0070C0"/>
                </a:solidFill>
                <a:latin typeface="Consolas" panose="020B0609020204030204" pitchFamily="49" charset="0"/>
              </a:rPr>
              <a:t> p;</a:t>
            </a:r>
          </a:p>
          <a:p>
            <a:r>
              <a:rPr lang="en-US" dirty="0">
                <a:solidFill>
                  <a:srgbClr val="0070C0"/>
                </a:solidFill>
                <a:latin typeface="Consolas" panose="020B0609020204030204" pitchFamily="49" charset="0"/>
              </a:rPr>
              <a:t>  static </a:t>
            </a:r>
            <a:r>
              <a:rPr lang="en-US" dirty="0" err="1">
                <a:solidFill>
                  <a:srgbClr val="00B050"/>
                </a:solidFill>
                <a:latin typeface="Consolas" panose="020B0609020204030204" pitchFamily="49" charset="0"/>
              </a:rPr>
              <a:t>SomeClass</a:t>
            </a:r>
            <a:r>
              <a:rPr lang="en-US" dirty="0">
                <a:solidFill>
                  <a:srgbClr val="0070C0"/>
                </a:solidFill>
                <a:latin typeface="Consolas" panose="020B0609020204030204" pitchFamily="49" charset="0"/>
              </a:rPr>
              <a:t> q;</a:t>
            </a:r>
          </a:p>
          <a:p>
            <a:r>
              <a:rPr lang="en-US" dirty="0">
                <a:solidFill>
                  <a:srgbClr val="0070C0"/>
                </a:solidFill>
                <a:latin typeface="Consolas" panose="020B0609020204030204" pitchFamily="49" charset="0"/>
              </a:rPr>
              <a:t>};</a:t>
            </a:r>
            <a:br>
              <a:rPr lang="en-US" dirty="0">
                <a:solidFill>
                  <a:srgbClr val="0070C0"/>
                </a:solidFill>
                <a:latin typeface="Consolas" panose="020B0609020204030204" pitchFamily="49" charset="0"/>
              </a:rPr>
            </a:br>
            <a:endParaRPr lang="en-US" sz="1200"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class Derived:</a:t>
            </a:r>
          </a:p>
          <a:p>
            <a:r>
              <a:rPr lang="en-US" dirty="0">
                <a:solidFill>
                  <a:srgbClr val="7030A0"/>
                </a:solidFill>
                <a:latin typeface="Consolas" panose="020B0609020204030204" pitchFamily="49" charset="0"/>
              </a:rPr>
              <a:t>         public Base {</a:t>
            </a:r>
          </a:p>
          <a:p>
            <a:r>
              <a:rPr lang="en-US" dirty="0">
                <a:solidFill>
                  <a:srgbClr val="7030A0"/>
                </a:solidFill>
                <a:latin typeface="Consolas" panose="020B0609020204030204" pitchFamily="49" charset="0"/>
              </a:rPr>
              <a:t>public:</a:t>
            </a:r>
          </a:p>
          <a:p>
            <a:r>
              <a:rPr lang="en-US" dirty="0">
                <a:solidFill>
                  <a:srgbClr val="7030A0"/>
                </a:solidFill>
                <a:latin typeface="Consolas" panose="020B0609020204030204" pitchFamily="49" charset="0"/>
              </a:rPr>
              <a:t>  Derived() { ... }</a:t>
            </a:r>
          </a:p>
          <a:p>
            <a:r>
              <a:rPr lang="en-US" dirty="0">
                <a:solidFill>
                  <a:srgbClr val="7030A0"/>
                </a:solidFill>
                <a:latin typeface="Consolas" panose="020B0609020204030204" pitchFamily="49" charset="0"/>
              </a:rPr>
              <a:t>private:</a:t>
            </a:r>
          </a:p>
          <a:p>
            <a:r>
              <a:rPr lang="en-US" dirty="0">
                <a:solidFill>
                  <a:srgbClr val="7030A0"/>
                </a:solidFill>
                <a:latin typeface="Consolas" panose="020B0609020204030204" pitchFamily="49" charset="0"/>
              </a:rPr>
              <a:t>  </a:t>
            </a:r>
            <a:r>
              <a:rPr lang="en-US" dirty="0" err="1">
                <a:solidFill>
                  <a:srgbClr val="00B050"/>
                </a:solidFill>
                <a:latin typeface="Consolas" panose="020B0609020204030204" pitchFamily="49" charset="0"/>
              </a:rPr>
              <a:t>SomeClass</a:t>
            </a:r>
            <a:r>
              <a:rPr lang="en-US" dirty="0">
                <a:solidFill>
                  <a:srgbClr val="7030A0"/>
                </a:solidFill>
                <a:latin typeface="Consolas" panose="020B0609020204030204" pitchFamily="49" charset="0"/>
              </a:rPr>
              <a:t> r;</a:t>
            </a:r>
          </a:p>
          <a:p>
            <a:r>
              <a:rPr lang="en-US" dirty="0">
                <a:solidFill>
                  <a:srgbClr val="7030A0"/>
                </a:solidFill>
                <a:latin typeface="Consolas" panose="020B0609020204030204" pitchFamily="49" charset="0"/>
              </a:rPr>
              <a:t>  static </a:t>
            </a:r>
            <a:r>
              <a:rPr lang="en-US" dirty="0" err="1">
                <a:solidFill>
                  <a:srgbClr val="00B050"/>
                </a:solidFill>
                <a:latin typeface="Consolas" panose="020B0609020204030204" pitchFamily="49" charset="0"/>
              </a:rPr>
              <a:t>SomeClass</a:t>
            </a:r>
            <a:r>
              <a:rPr lang="en-US" dirty="0">
                <a:solidFill>
                  <a:srgbClr val="7030A0"/>
                </a:solidFill>
                <a:latin typeface="Consolas" panose="020B0609020204030204" pitchFamily="49" charset="0"/>
              </a:rPr>
              <a:t> s;</a:t>
            </a:r>
          </a:p>
          <a:p>
            <a:r>
              <a:rPr lang="en-US" dirty="0">
                <a:solidFill>
                  <a:srgbClr val="7030A0"/>
                </a:solidFill>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Derived</a:t>
            </a:r>
            <a:r>
              <a:rPr lang="en-US" dirty="0">
                <a:latin typeface="Consolas" panose="020B0609020204030204" pitchFamily="49" charset="0"/>
              </a:rPr>
              <a:t> d;</a:t>
            </a:r>
          </a:p>
          <a:p>
            <a:r>
              <a:rPr lang="en-US" dirty="0">
                <a:latin typeface="Consolas" panose="020B0609020204030204" pitchFamily="49" charset="0"/>
              </a:rPr>
              <a:t>}</a:t>
            </a:r>
          </a:p>
        </p:txBody>
      </p:sp>
      <p:sp>
        <p:nvSpPr>
          <p:cNvPr id="23" name="Arrow: Right 22">
            <a:extLst>
              <a:ext uri="{FF2B5EF4-FFF2-40B4-BE49-F238E27FC236}">
                <a16:creationId xmlns:a16="http://schemas.microsoft.com/office/drawing/2014/main" id="{4AF1F8ED-49FA-4ACC-B4F1-E0984B668A05}"/>
              </a:ext>
            </a:extLst>
          </p:cNvPr>
          <p:cNvSpPr/>
          <p:nvPr/>
        </p:nvSpPr>
        <p:spPr>
          <a:xfrm>
            <a:off x="8470623" y="2575284"/>
            <a:ext cx="676705" cy="61649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Arrow: Right 23">
            <a:extLst>
              <a:ext uri="{FF2B5EF4-FFF2-40B4-BE49-F238E27FC236}">
                <a16:creationId xmlns:a16="http://schemas.microsoft.com/office/drawing/2014/main" id="{7F4418AD-1C24-43BA-A812-F6873C1D215F}"/>
              </a:ext>
            </a:extLst>
          </p:cNvPr>
          <p:cNvSpPr/>
          <p:nvPr/>
        </p:nvSpPr>
        <p:spPr>
          <a:xfrm>
            <a:off x="8470622" y="4938066"/>
            <a:ext cx="676705" cy="61649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5" name="Straight Arrow Connector 24">
            <a:extLst>
              <a:ext uri="{FF2B5EF4-FFF2-40B4-BE49-F238E27FC236}">
                <a16:creationId xmlns:a16="http://schemas.microsoft.com/office/drawing/2014/main" id="{1C6305AE-D857-4680-B2FB-FB73F76270B3}"/>
              </a:ext>
            </a:extLst>
          </p:cNvPr>
          <p:cNvCxnSpPr/>
          <p:nvPr/>
        </p:nvCxnSpPr>
        <p:spPr>
          <a:xfrm>
            <a:off x="8649142" y="60798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326FD6-4754-4844-B230-40E0C55DEBF6}"/>
              </a:ext>
            </a:extLst>
          </p:cNvPr>
          <p:cNvCxnSpPr/>
          <p:nvPr/>
        </p:nvCxnSpPr>
        <p:spPr>
          <a:xfrm>
            <a:off x="8862962" y="63480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99F5F0F4-9451-4340-8C2D-891F8C6555D1}"/>
              </a:ext>
            </a:extLst>
          </p:cNvPr>
          <p:cNvSpPr/>
          <p:nvPr/>
        </p:nvSpPr>
        <p:spPr>
          <a:xfrm>
            <a:off x="8466030" y="2267036"/>
            <a:ext cx="676705" cy="616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8" name="Arrow: Right 27">
            <a:extLst>
              <a:ext uri="{FF2B5EF4-FFF2-40B4-BE49-F238E27FC236}">
                <a16:creationId xmlns:a16="http://schemas.microsoft.com/office/drawing/2014/main" id="{B10BBF2F-7752-44C9-BD03-3EE081880EFD}"/>
              </a:ext>
            </a:extLst>
          </p:cNvPr>
          <p:cNvSpPr/>
          <p:nvPr/>
        </p:nvSpPr>
        <p:spPr>
          <a:xfrm rot="1622666">
            <a:off x="9893487" y="1474936"/>
            <a:ext cx="676705" cy="616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9" name="Arrow: Right 28">
            <a:extLst>
              <a:ext uri="{FF2B5EF4-FFF2-40B4-BE49-F238E27FC236}">
                <a16:creationId xmlns:a16="http://schemas.microsoft.com/office/drawing/2014/main" id="{955EE925-607F-40F0-9F9A-E8FF110858CD}"/>
              </a:ext>
            </a:extLst>
          </p:cNvPr>
          <p:cNvSpPr/>
          <p:nvPr/>
        </p:nvSpPr>
        <p:spPr>
          <a:xfrm>
            <a:off x="8466030" y="4610459"/>
            <a:ext cx="676705" cy="616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0" name="Arrow: Right 29">
            <a:extLst>
              <a:ext uri="{FF2B5EF4-FFF2-40B4-BE49-F238E27FC236}">
                <a16:creationId xmlns:a16="http://schemas.microsoft.com/office/drawing/2014/main" id="{5E4FBFB1-85D4-471C-881A-F997BB98A11F}"/>
              </a:ext>
            </a:extLst>
          </p:cNvPr>
          <p:cNvSpPr/>
          <p:nvPr/>
        </p:nvSpPr>
        <p:spPr>
          <a:xfrm rot="1622666">
            <a:off x="10079677" y="3817359"/>
            <a:ext cx="676705" cy="616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55959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left)">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6" grpId="0" animBg="1"/>
      <p:bldP spid="10" grpId="0" animBg="1"/>
      <p:bldP spid="11" grpId="0" animBg="1"/>
      <p:bldP spid="13" grpId="0"/>
      <p:bldP spid="14" grpId="0" animBg="1"/>
      <p:bldP spid="15" grpId="0" animBg="1"/>
      <p:bldP spid="16" grpId="0"/>
      <p:bldP spid="19" grpId="0" animBg="1"/>
      <p:bldP spid="23" grpId="0" animBg="1"/>
      <p:bldP spid="24" grpId="0" animBg="1"/>
      <p:bldP spid="27" grpId="0" animBg="1"/>
      <p:bldP spid="28" grpId="0" animBg="1"/>
      <p:bldP spid="29" grpId="0" animBg="1"/>
      <p:bldP spid="3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216709" y="613749"/>
            <a:ext cx="11304028" cy="400110"/>
          </a:xfrm>
          <a:prstGeom prst="rect">
            <a:avLst/>
          </a:prstGeom>
          <a:noFill/>
        </p:spPr>
        <p:txBody>
          <a:bodyPr wrap="square">
            <a:spAutoFit/>
          </a:bodyPr>
          <a:lstStyle/>
          <a:p>
            <a:pPr algn="ctr"/>
            <a:r>
              <a:rPr lang="en-US" sz="2000" dirty="0"/>
              <a:t>Java doesn't have multiple inheritance via subclassing... </a:t>
            </a:r>
          </a:p>
        </p:txBody>
      </p:sp>
      <p:sp>
        <p:nvSpPr>
          <p:cNvPr id="25" name="TextBox 24">
            <a:extLst>
              <a:ext uri="{FF2B5EF4-FFF2-40B4-BE49-F238E27FC236}">
                <a16:creationId xmlns:a16="http://schemas.microsoft.com/office/drawing/2014/main" id="{1A2C69BF-0462-4621-BEBB-443BF580410C}"/>
              </a:ext>
            </a:extLst>
          </p:cNvPr>
          <p:cNvSpPr txBox="1"/>
          <p:nvPr/>
        </p:nvSpPr>
        <p:spPr>
          <a:xfrm>
            <a:off x="444715" y="-71847"/>
            <a:ext cx="10613842" cy="646331"/>
          </a:xfrm>
          <a:prstGeom prst="rect">
            <a:avLst/>
          </a:prstGeom>
          <a:noFill/>
        </p:spPr>
        <p:txBody>
          <a:bodyPr wrap="square">
            <a:spAutoFit/>
          </a:bodyPr>
          <a:lstStyle/>
          <a:p>
            <a:pPr algn="ctr"/>
            <a:r>
              <a:rPr lang="en-US" sz="3600" dirty="0"/>
              <a:t>The Diamond Pattern in Java</a:t>
            </a:r>
          </a:p>
        </p:txBody>
      </p:sp>
      <p:sp>
        <p:nvSpPr>
          <p:cNvPr id="7" name="TextBox 6">
            <a:extLst>
              <a:ext uri="{FF2B5EF4-FFF2-40B4-BE49-F238E27FC236}">
                <a16:creationId xmlns:a16="http://schemas.microsoft.com/office/drawing/2014/main" id="{993A78E8-BC80-430D-A429-A5C5CD93AF51}"/>
              </a:ext>
            </a:extLst>
          </p:cNvPr>
          <p:cNvSpPr txBox="1"/>
          <p:nvPr/>
        </p:nvSpPr>
        <p:spPr>
          <a:xfrm>
            <a:off x="2938765" y="3603515"/>
            <a:ext cx="6922152"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class Cyborg implements Robot, Human {</a:t>
            </a:r>
          </a:p>
          <a:p>
            <a:r>
              <a:rPr lang="en-US" dirty="0">
                <a:latin typeface="Consolas" panose="020B0609020204030204" pitchFamily="49" charset="0"/>
              </a:rPr>
              <a:t>  void compute()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("3 plus 4 is 7.");</a:t>
            </a:r>
          </a:p>
          <a:p>
            <a:r>
              <a:rPr lang="en-US" dirty="0">
                <a:latin typeface="Consolas" panose="020B0609020204030204" pitchFamily="49" charset="0"/>
              </a:rPr>
              <a:t>  }</a:t>
            </a:r>
          </a:p>
          <a:p>
            <a:r>
              <a:rPr lang="en-US" dirty="0">
                <a:latin typeface="Consolas" panose="020B0609020204030204" pitchFamily="49" charset="0"/>
              </a:rPr>
              <a:t>  void think()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("I think I'm sleepy.");</a:t>
            </a:r>
          </a:p>
          <a:p>
            <a:r>
              <a:rPr lang="en-US" dirty="0">
                <a:latin typeface="Consolas" panose="020B0609020204030204" pitchFamily="49" charset="0"/>
              </a:rPr>
              <a:t>  }</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64CA5DB5-82D5-408F-A0C2-7FF33350517B}"/>
              </a:ext>
            </a:extLst>
          </p:cNvPr>
          <p:cNvSpPr txBox="1"/>
          <p:nvPr/>
        </p:nvSpPr>
        <p:spPr>
          <a:xfrm>
            <a:off x="141485" y="1674674"/>
            <a:ext cx="584175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interface Robot {</a:t>
            </a:r>
          </a:p>
          <a:p>
            <a:r>
              <a:rPr lang="en-US" dirty="0">
                <a:latin typeface="Consolas" panose="020B0609020204030204" pitchFamily="49" charset="0"/>
              </a:rPr>
              <a:t>  default void talk()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("Beep beep.");</a:t>
            </a:r>
          </a:p>
          <a:p>
            <a:r>
              <a:rPr lang="en-US" dirty="0">
                <a:latin typeface="Consolas" panose="020B0609020204030204" pitchFamily="49" charset="0"/>
              </a:rPr>
              <a:t>  }</a:t>
            </a:r>
          </a:p>
          <a:p>
            <a:r>
              <a:rPr lang="en-US" dirty="0">
                <a:latin typeface="Consolas" panose="020B0609020204030204" pitchFamily="49" charset="0"/>
              </a:rPr>
              <a:t>  void compute();</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F36BA36E-9E24-4AB3-96BD-4EBF60084A64}"/>
              </a:ext>
            </a:extLst>
          </p:cNvPr>
          <p:cNvSpPr txBox="1"/>
          <p:nvPr/>
        </p:nvSpPr>
        <p:spPr>
          <a:xfrm>
            <a:off x="6258090" y="1674674"/>
            <a:ext cx="5781853"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interface Human {</a:t>
            </a:r>
          </a:p>
          <a:p>
            <a:r>
              <a:rPr lang="en-US" dirty="0">
                <a:latin typeface="Consolas" panose="020B0609020204030204" pitchFamily="49" charset="0"/>
              </a:rPr>
              <a:t>  default void talk()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("Greetings!");</a:t>
            </a:r>
          </a:p>
          <a:p>
            <a:r>
              <a:rPr lang="en-US" dirty="0">
                <a:latin typeface="Consolas" panose="020B0609020204030204" pitchFamily="49" charset="0"/>
              </a:rPr>
              <a:t>  }</a:t>
            </a:r>
          </a:p>
          <a:p>
            <a:r>
              <a:rPr lang="en-US" dirty="0">
                <a:latin typeface="Consolas" panose="020B0609020204030204" pitchFamily="49" charset="0"/>
              </a:rPr>
              <a:t>  void think();</a:t>
            </a:r>
          </a:p>
          <a:p>
            <a:r>
              <a:rPr lang="en-US" dirty="0">
                <a:latin typeface="Consolas" panose="020B0609020204030204" pitchFamily="49" charset="0"/>
              </a:rPr>
              <a:t>}</a:t>
            </a:r>
          </a:p>
        </p:txBody>
      </p:sp>
      <p:sp>
        <p:nvSpPr>
          <p:cNvPr id="31" name="TextBox 30">
            <a:extLst>
              <a:ext uri="{FF2B5EF4-FFF2-40B4-BE49-F238E27FC236}">
                <a16:creationId xmlns:a16="http://schemas.microsoft.com/office/drawing/2014/main" id="{D4DDC952-683F-40CC-8456-2A70D26EFA8E}"/>
              </a:ext>
            </a:extLst>
          </p:cNvPr>
          <p:cNvSpPr txBox="1"/>
          <p:nvPr/>
        </p:nvSpPr>
        <p:spPr>
          <a:xfrm>
            <a:off x="2938765" y="1053125"/>
            <a:ext cx="6099524" cy="400110"/>
          </a:xfrm>
          <a:prstGeom prst="rect">
            <a:avLst/>
          </a:prstGeom>
          <a:noFill/>
        </p:spPr>
        <p:txBody>
          <a:bodyPr wrap="square">
            <a:spAutoFit/>
          </a:bodyPr>
          <a:lstStyle/>
          <a:p>
            <a:r>
              <a:rPr lang="en-US" sz="2000" dirty="0"/>
              <a:t>But it does support inheritance of multiple interfaces.</a:t>
            </a:r>
          </a:p>
        </p:txBody>
      </p:sp>
    </p:spTree>
    <p:extLst>
      <p:ext uri="{BB962C8B-B14F-4D97-AF65-F5344CB8AC3E}">
        <p14:creationId xmlns:p14="http://schemas.microsoft.com/office/powerpoint/2010/main" val="412223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14995" y="6056"/>
            <a:ext cx="10687925" cy="584775"/>
          </a:xfrm>
          <a:prstGeom prst="rect">
            <a:avLst/>
          </a:prstGeom>
          <a:noFill/>
        </p:spPr>
        <p:txBody>
          <a:bodyPr wrap="square">
            <a:spAutoFit/>
          </a:bodyPr>
          <a:lstStyle/>
          <a:p>
            <a:pPr algn="ctr"/>
            <a:r>
              <a:rPr lang="en-US" sz="3200" dirty="0"/>
              <a:t>Abstract Classes: A Hybrid of Concrete Classes and Interfaces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819823" y="725882"/>
            <a:ext cx="10583097" cy="461665"/>
          </a:xfrm>
          <a:prstGeom prst="rect">
            <a:avLst/>
          </a:prstGeom>
          <a:noFill/>
        </p:spPr>
        <p:txBody>
          <a:bodyPr wrap="square">
            <a:spAutoFit/>
          </a:bodyPr>
          <a:lstStyle/>
          <a:p>
            <a:pPr algn="ctr"/>
            <a:r>
              <a:rPr lang="en-US" sz="2400" dirty="0"/>
              <a:t>An </a:t>
            </a:r>
            <a:r>
              <a:rPr lang="en-US" sz="2400" dirty="0">
                <a:solidFill>
                  <a:srgbClr val="00B050"/>
                </a:solidFill>
              </a:rPr>
              <a:t>abstract class </a:t>
            </a:r>
            <a:r>
              <a:rPr lang="en-US" sz="2400" dirty="0"/>
              <a:t>is one which has at least one </a:t>
            </a:r>
            <a:r>
              <a:rPr lang="en-US" sz="2400" dirty="0">
                <a:solidFill>
                  <a:srgbClr val="0070C0"/>
                </a:solidFill>
              </a:rPr>
              <a:t>abstract (unimplemented) method</a:t>
            </a:r>
            <a:r>
              <a:rPr lang="en-US" sz="2400" dirty="0"/>
              <a:t>.</a:t>
            </a:r>
          </a:p>
        </p:txBody>
      </p:sp>
      <p:sp>
        <p:nvSpPr>
          <p:cNvPr id="8" name="TextBox 7">
            <a:extLst>
              <a:ext uri="{FF2B5EF4-FFF2-40B4-BE49-F238E27FC236}">
                <a16:creationId xmlns:a16="http://schemas.microsoft.com/office/drawing/2014/main" id="{5203DEE8-8DB4-4407-A3F1-B01736C5A9B0}"/>
              </a:ext>
            </a:extLst>
          </p:cNvPr>
          <p:cNvSpPr txBox="1"/>
          <p:nvPr/>
        </p:nvSpPr>
        <p:spPr>
          <a:xfrm>
            <a:off x="2727387" y="1266397"/>
            <a:ext cx="6663140" cy="337931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Shape</a:t>
            </a:r>
            <a:r>
              <a:rPr lang="en-US" dirty="0">
                <a:latin typeface="Consolas" panose="020B0609020204030204" pitchFamily="49" charset="0"/>
              </a:rPr>
              <a:t> { </a:t>
            </a:r>
          </a:p>
          <a:p>
            <a:r>
              <a:rPr lang="en-US" dirty="0">
                <a:latin typeface="Consolas" panose="020B0609020204030204" pitchFamily="49" charset="0"/>
              </a:rPr>
              <a:t>public:</a:t>
            </a:r>
          </a:p>
          <a:p>
            <a:r>
              <a:rPr lang="en-US" dirty="0">
                <a:latin typeface="Consolas" panose="020B0609020204030204" pitchFamily="49" charset="0"/>
              </a:rPr>
              <a:t>  Shape(double x, double y) </a:t>
            </a:r>
          </a:p>
          <a:p>
            <a:r>
              <a:rPr lang="en-US" dirty="0">
                <a:latin typeface="Consolas" panose="020B0609020204030204" pitchFamily="49" charset="0"/>
              </a:rPr>
              <a:t>    { x_ = x; y = y_; scale_ = 1.0; }</a:t>
            </a:r>
          </a:p>
          <a:p>
            <a:r>
              <a:rPr lang="en-US" dirty="0">
                <a:latin typeface="Consolas" panose="020B0609020204030204" pitchFamily="49" charset="0"/>
              </a:rPr>
              <a:t>  </a:t>
            </a:r>
            <a:r>
              <a:rPr lang="en-US" dirty="0">
                <a:solidFill>
                  <a:srgbClr val="00B0F0"/>
                </a:solidFill>
                <a:latin typeface="Consolas" panose="020B0609020204030204" pitchFamily="49" charset="0"/>
              </a:rPr>
              <a:t>double </a:t>
            </a:r>
            <a:r>
              <a:rPr lang="en-US" dirty="0" err="1">
                <a:solidFill>
                  <a:srgbClr val="00B0F0"/>
                </a:solidFill>
                <a:latin typeface="Consolas" panose="020B0609020204030204" pitchFamily="49" charset="0"/>
              </a:rPr>
              <a:t>getX</a:t>
            </a:r>
            <a:r>
              <a:rPr lang="en-US" dirty="0">
                <a:solidFill>
                  <a:srgbClr val="00B0F0"/>
                </a:solidFill>
                <a:latin typeface="Consolas" panose="020B0609020204030204" pitchFamily="49" charset="0"/>
              </a:rPr>
              <a:t>() </a:t>
            </a:r>
            <a:r>
              <a:rPr lang="en-US" dirty="0">
                <a:solidFill>
                  <a:srgbClr val="C00000"/>
                </a:solidFill>
                <a:latin typeface="Consolas" panose="020B0609020204030204" pitchFamily="49" charset="0"/>
              </a:rPr>
              <a:t>const { return x_; }</a:t>
            </a:r>
          </a:p>
          <a:p>
            <a:r>
              <a:rPr lang="en-US" dirty="0">
                <a:solidFill>
                  <a:srgbClr val="00B0F0"/>
                </a:solidFill>
                <a:latin typeface="Consolas" panose="020B0609020204030204" pitchFamily="49" charset="0"/>
              </a:rPr>
              <a:t>  double </a:t>
            </a:r>
            <a:r>
              <a:rPr lang="en-US" dirty="0" err="1">
                <a:solidFill>
                  <a:srgbClr val="00B0F0"/>
                </a:solidFill>
                <a:latin typeface="Consolas" panose="020B0609020204030204" pitchFamily="49" charset="0"/>
              </a:rPr>
              <a:t>getY</a:t>
            </a:r>
            <a:r>
              <a:rPr lang="en-US" dirty="0">
                <a:solidFill>
                  <a:srgbClr val="00B0F0"/>
                </a:solidFill>
                <a:latin typeface="Consolas" panose="020B0609020204030204" pitchFamily="49" charset="0"/>
              </a:rPr>
              <a:t>() </a:t>
            </a:r>
            <a:r>
              <a:rPr lang="en-US" dirty="0">
                <a:solidFill>
                  <a:srgbClr val="C00000"/>
                </a:solidFill>
                <a:latin typeface="Consolas" panose="020B0609020204030204" pitchFamily="49" charset="0"/>
              </a:rPr>
              <a:t>const { return y_; }</a:t>
            </a:r>
          </a:p>
          <a:p>
            <a:r>
              <a:rPr lang="en-US" dirty="0">
                <a:solidFill>
                  <a:srgbClr val="C00000"/>
                </a:solidFill>
                <a:latin typeface="Consolas" panose="020B0609020204030204" pitchFamily="49" charset="0"/>
              </a:rPr>
              <a:t>  </a:t>
            </a:r>
            <a:r>
              <a:rPr lang="en-US" dirty="0">
                <a:solidFill>
                  <a:srgbClr val="00B0F0"/>
                </a:solidFill>
                <a:latin typeface="Consolas" panose="020B0609020204030204" pitchFamily="49" charset="0"/>
              </a:rPr>
              <a:t>virtual void scale(double by) </a:t>
            </a:r>
            <a:r>
              <a:rPr lang="en-US" dirty="0">
                <a:solidFill>
                  <a:srgbClr val="C00000"/>
                </a:solidFill>
                <a:latin typeface="Consolas" panose="020B0609020204030204" pitchFamily="49" charset="0"/>
              </a:rPr>
              <a:t>{ scale_ *= by; }</a:t>
            </a:r>
          </a:p>
          <a:p>
            <a:r>
              <a:rPr lang="en-US" dirty="0">
                <a:solidFill>
                  <a:srgbClr val="0070C0"/>
                </a:solidFill>
                <a:latin typeface="Consolas" panose="020B0609020204030204" pitchFamily="49" charset="0"/>
              </a:rPr>
              <a:t>  virtual double area() const = 0;</a:t>
            </a:r>
          </a:p>
          <a:p>
            <a:r>
              <a:rPr lang="en-US" dirty="0">
                <a:solidFill>
                  <a:srgbClr val="0070C0"/>
                </a:solidFill>
                <a:latin typeface="Consolas" panose="020B0609020204030204" pitchFamily="49" charset="0"/>
              </a:rPr>
              <a:t>  virtual double perimeter() const = 0;</a:t>
            </a:r>
          </a:p>
          <a:p>
            <a:r>
              <a:rPr lang="en-US" dirty="0">
                <a:latin typeface="Consolas" panose="020B0609020204030204" pitchFamily="49" charset="0"/>
              </a:rPr>
              <a:t> private:</a:t>
            </a:r>
          </a:p>
          <a:p>
            <a:r>
              <a:rPr lang="en-US" dirty="0">
                <a:latin typeface="Consolas" panose="020B0609020204030204" pitchFamily="49" charset="0"/>
              </a:rPr>
              <a:t>  double x_, y_, scale_;</a:t>
            </a:r>
          </a:p>
          <a:p>
            <a:r>
              <a:rPr lang="en-US" dirty="0">
                <a:latin typeface="Consolas" panose="020B0609020204030204" pitchFamily="49" charset="0"/>
              </a:rPr>
              <a:t>};</a:t>
            </a:r>
          </a:p>
        </p:txBody>
      </p:sp>
      <p:sp>
        <p:nvSpPr>
          <p:cNvPr id="30" name="Speech Bubble: Rectangle with Corners Rounded 29">
            <a:extLst>
              <a:ext uri="{FF2B5EF4-FFF2-40B4-BE49-F238E27FC236}">
                <a16:creationId xmlns:a16="http://schemas.microsoft.com/office/drawing/2014/main" id="{4AF14587-E5EB-4F90-9E61-7F665965F9D1}"/>
              </a:ext>
            </a:extLst>
          </p:cNvPr>
          <p:cNvSpPr/>
          <p:nvPr/>
        </p:nvSpPr>
        <p:spPr>
          <a:xfrm>
            <a:off x="8386446" y="1691417"/>
            <a:ext cx="3451669" cy="806177"/>
          </a:xfrm>
          <a:prstGeom prst="wedgeRoundRectCallout">
            <a:avLst>
              <a:gd name="adj1" fmla="val -79184"/>
              <a:gd name="adj2" fmla="val 597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class has methods with </a:t>
            </a:r>
            <a:r>
              <a:rPr lang="en-US" sz="2000" dirty="0">
                <a:solidFill>
                  <a:schemeClr val="accent2">
                    <a:lumMod val="40000"/>
                    <a:lumOff val="60000"/>
                  </a:schemeClr>
                </a:solidFill>
              </a:rPr>
              <a:t>implementations</a:t>
            </a:r>
            <a:r>
              <a:rPr lang="en-US" sz="2000" dirty="0">
                <a:solidFill>
                  <a:schemeClr val="bg1"/>
                </a:solidFill>
              </a:rPr>
              <a:t>...</a:t>
            </a:r>
          </a:p>
        </p:txBody>
      </p:sp>
      <p:sp>
        <p:nvSpPr>
          <p:cNvPr id="39" name="TextBox 38">
            <a:extLst>
              <a:ext uri="{FF2B5EF4-FFF2-40B4-BE49-F238E27FC236}">
                <a16:creationId xmlns:a16="http://schemas.microsoft.com/office/drawing/2014/main" id="{44237964-AA8D-4442-9A57-959ACEDE86CB}"/>
              </a:ext>
            </a:extLst>
          </p:cNvPr>
          <p:cNvSpPr txBox="1"/>
          <p:nvPr/>
        </p:nvSpPr>
        <p:spPr>
          <a:xfrm>
            <a:off x="714995" y="7046638"/>
            <a:ext cx="11130404" cy="523220"/>
          </a:xfrm>
          <a:prstGeom prst="rect">
            <a:avLst/>
          </a:prstGeom>
          <a:noFill/>
        </p:spPr>
        <p:txBody>
          <a:bodyPr wrap="square">
            <a:spAutoFit/>
          </a:bodyPr>
          <a:lstStyle/>
          <a:p>
            <a:pPr algn="ctr"/>
            <a:endParaRPr lang="en-US" sz="2800" dirty="0"/>
          </a:p>
        </p:txBody>
      </p:sp>
      <p:sp>
        <p:nvSpPr>
          <p:cNvPr id="15" name="Speech Bubble: Rectangle with Corners Rounded 14">
            <a:extLst>
              <a:ext uri="{FF2B5EF4-FFF2-40B4-BE49-F238E27FC236}">
                <a16:creationId xmlns:a16="http://schemas.microsoft.com/office/drawing/2014/main" id="{9B9EC5F2-2429-41A0-8D60-6B97814C6407}"/>
              </a:ext>
            </a:extLst>
          </p:cNvPr>
          <p:cNvSpPr/>
          <p:nvPr/>
        </p:nvSpPr>
        <p:spPr>
          <a:xfrm>
            <a:off x="8386446" y="3392530"/>
            <a:ext cx="3451669" cy="806177"/>
          </a:xfrm>
          <a:prstGeom prst="wedgeRoundRectCallout">
            <a:avLst>
              <a:gd name="adj1" fmla="val -86607"/>
              <a:gd name="adj2" fmla="val -52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abstract methods that lack </a:t>
            </a:r>
            <a:r>
              <a:rPr lang="en-US" sz="2000" dirty="0">
                <a:solidFill>
                  <a:schemeClr val="accent2">
                    <a:lumMod val="40000"/>
                    <a:lumOff val="60000"/>
                  </a:schemeClr>
                </a:solidFill>
              </a:rPr>
              <a:t>implementations</a:t>
            </a:r>
            <a:r>
              <a:rPr lang="en-US" sz="2000" dirty="0">
                <a:solidFill>
                  <a:schemeClr val="bg1"/>
                </a:solidFill>
              </a:rPr>
              <a:t>.</a:t>
            </a:r>
          </a:p>
        </p:txBody>
      </p:sp>
      <p:sp>
        <p:nvSpPr>
          <p:cNvPr id="17" name="TextBox 16">
            <a:extLst>
              <a:ext uri="{FF2B5EF4-FFF2-40B4-BE49-F238E27FC236}">
                <a16:creationId xmlns:a16="http://schemas.microsoft.com/office/drawing/2014/main" id="{2D058A3D-A7DD-4259-8E17-8D3526DFAED8}"/>
              </a:ext>
            </a:extLst>
          </p:cNvPr>
          <p:cNvSpPr txBox="1"/>
          <p:nvPr/>
        </p:nvSpPr>
        <p:spPr>
          <a:xfrm>
            <a:off x="0" y="4827096"/>
            <a:ext cx="12088202" cy="461665"/>
          </a:xfrm>
          <a:prstGeom prst="rect">
            <a:avLst/>
          </a:prstGeom>
          <a:noFill/>
        </p:spPr>
        <p:txBody>
          <a:bodyPr wrap="square">
            <a:spAutoFit/>
          </a:bodyPr>
          <a:lstStyle/>
          <a:p>
            <a:pPr algn="ctr"/>
            <a:r>
              <a:rPr lang="en-US" sz="2400" dirty="0"/>
              <a:t>Abstract classes define a </a:t>
            </a:r>
            <a:r>
              <a:rPr lang="en-US" sz="2400" dirty="0">
                <a:solidFill>
                  <a:srgbClr val="00B0F0"/>
                </a:solidFill>
              </a:rPr>
              <a:t>public interface</a:t>
            </a:r>
            <a:r>
              <a:rPr lang="en-US" sz="2400" dirty="0"/>
              <a:t> and common </a:t>
            </a:r>
            <a:r>
              <a:rPr lang="en-US" sz="2400" dirty="0">
                <a:solidFill>
                  <a:srgbClr val="C00000"/>
                </a:solidFill>
              </a:rPr>
              <a:t>implementations </a:t>
            </a:r>
            <a:r>
              <a:rPr lang="en-US" sz="2400" dirty="0"/>
              <a:t>for derived classes.</a:t>
            </a:r>
          </a:p>
        </p:txBody>
      </p:sp>
      <p:sp>
        <p:nvSpPr>
          <p:cNvPr id="23" name="TextBox 22">
            <a:extLst>
              <a:ext uri="{FF2B5EF4-FFF2-40B4-BE49-F238E27FC236}">
                <a16:creationId xmlns:a16="http://schemas.microsoft.com/office/drawing/2014/main" id="{6FDBDCB9-0DD5-41C4-A011-FE468EF3BF99}"/>
              </a:ext>
            </a:extLst>
          </p:cNvPr>
          <p:cNvSpPr txBox="1"/>
          <p:nvPr/>
        </p:nvSpPr>
        <p:spPr>
          <a:xfrm>
            <a:off x="461865" y="5449482"/>
            <a:ext cx="11164472" cy="830997"/>
          </a:xfrm>
          <a:prstGeom prst="rect">
            <a:avLst/>
          </a:prstGeom>
          <a:noFill/>
        </p:spPr>
        <p:txBody>
          <a:bodyPr wrap="square">
            <a:spAutoFit/>
          </a:bodyPr>
          <a:lstStyle/>
          <a:p>
            <a:pPr algn="ctr"/>
            <a:r>
              <a:rPr lang="en-US" sz="2400" dirty="0"/>
              <a:t>Just as with </a:t>
            </a:r>
            <a:r>
              <a:rPr lang="en-US" sz="2400" dirty="0">
                <a:solidFill>
                  <a:srgbClr val="00B050"/>
                </a:solidFill>
              </a:rPr>
              <a:t>classes</a:t>
            </a:r>
            <a:r>
              <a:rPr lang="en-US" sz="2400" dirty="0"/>
              <a:t>, when you define a new </a:t>
            </a:r>
            <a:r>
              <a:rPr lang="en-US" sz="2400" dirty="0">
                <a:solidFill>
                  <a:srgbClr val="00B0F0"/>
                </a:solidFill>
              </a:rPr>
              <a:t>abstract class</a:t>
            </a:r>
            <a:r>
              <a:rPr lang="en-US" sz="2400" dirty="0"/>
              <a:t>, it automatically creates a new </a:t>
            </a:r>
            <a:r>
              <a:rPr lang="en-US" sz="2400" i="1" dirty="0">
                <a:solidFill>
                  <a:srgbClr val="C00000"/>
                </a:solidFill>
              </a:rPr>
              <a:t>type</a:t>
            </a:r>
            <a:r>
              <a:rPr lang="en-US" sz="2400" i="1" dirty="0"/>
              <a:t> </a:t>
            </a:r>
            <a:r>
              <a:rPr lang="en-US" sz="2400" dirty="0"/>
              <a:t>of the same name!</a:t>
            </a:r>
          </a:p>
        </p:txBody>
      </p:sp>
    </p:spTree>
    <p:extLst>
      <p:ext uri="{BB962C8B-B14F-4D97-AF65-F5344CB8AC3E}">
        <p14:creationId xmlns:p14="http://schemas.microsoft.com/office/powerpoint/2010/main" val="320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30" grpId="0" animBg="1"/>
      <p:bldP spid="30" grpId="1" animBg="1"/>
      <p:bldP spid="15" grpId="0" animBg="1"/>
      <p:bldP spid="15" grpId="1" animBg="1"/>
      <p:bldP spid="17" grpId="0"/>
      <p:bldP spid="2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567558" y="-228959"/>
            <a:ext cx="11229329" cy="1143000"/>
          </a:xfrm>
        </p:spPr>
        <p:txBody>
          <a:bodyPr/>
          <a:lstStyle/>
          <a:p>
            <a:r>
              <a:rPr lang="en-US" dirty="0"/>
              <a:t>Ensuring Proper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2471173" y="786298"/>
            <a:ext cx="7422098" cy="400110"/>
          </a:xfrm>
          <a:prstGeom prst="rect">
            <a:avLst/>
          </a:prstGeom>
          <a:noFill/>
        </p:spPr>
        <p:txBody>
          <a:bodyPr wrap="square">
            <a:spAutoFit/>
          </a:bodyPr>
          <a:lstStyle/>
          <a:p>
            <a:pPr algn="ctr"/>
            <a:r>
              <a:rPr lang="en-US" sz="2000" dirty="0"/>
              <a:t>Let's see how to do this in other languages!</a:t>
            </a:r>
          </a:p>
        </p:txBody>
      </p:sp>
      <p:sp>
        <p:nvSpPr>
          <p:cNvPr id="26" name="TextBox 25">
            <a:extLst>
              <a:ext uri="{FF2B5EF4-FFF2-40B4-BE49-F238E27FC236}">
                <a16:creationId xmlns:a16="http://schemas.microsoft.com/office/drawing/2014/main" id="{F4984685-47FA-47CF-9A6D-9A1F3B42A298}"/>
              </a:ext>
            </a:extLst>
          </p:cNvPr>
          <p:cNvSpPr txBox="1"/>
          <p:nvPr/>
        </p:nvSpPr>
        <p:spPr>
          <a:xfrm>
            <a:off x="195870" y="2386759"/>
            <a:ext cx="4013200" cy="397031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public void talk()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extends Person {</a:t>
            </a:r>
          </a:p>
          <a:p>
            <a:r>
              <a:rPr lang="en-US" dirty="0">
                <a:latin typeface="Consolas" panose="020B0609020204030204" pitchFamily="49" charset="0"/>
              </a:rPr>
              <a:t>  </a:t>
            </a:r>
            <a:r>
              <a:rPr lang="en-US" dirty="0">
                <a:solidFill>
                  <a:srgbClr val="00B0F0"/>
                </a:solidFill>
                <a:latin typeface="Consolas" panose="020B0609020204030204" pitchFamily="49" charset="0"/>
              </a:rPr>
              <a:t>@override</a:t>
            </a:r>
            <a:r>
              <a:rPr lang="en-US" dirty="0">
                <a:latin typeface="Consolas" panose="020B0609020204030204" pitchFamily="49" charset="0"/>
              </a:rPr>
              <a:t>  </a:t>
            </a:r>
          </a:p>
          <a:p>
            <a:r>
              <a:rPr lang="en-US" dirty="0">
                <a:solidFill>
                  <a:srgbClr val="00B050"/>
                </a:solidFill>
                <a:latin typeface="Consolas" panose="020B0609020204030204" pitchFamily="49" charset="0"/>
              </a:rPr>
              <a:t>  public void talk() </a:t>
            </a:r>
          </a:p>
          <a:p>
            <a:r>
              <a:rPr lang="en-US" dirty="0">
                <a:solidFill>
                  <a:srgbClr val="00B050"/>
                </a:solidFill>
                <a:latin typeface="Consolas" panose="020B0609020204030204" pitchFamily="49" charset="0"/>
              </a:rPr>
              <a:t>    { /* an override! */ }</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28" name="TextBox 27">
            <a:extLst>
              <a:ext uri="{FF2B5EF4-FFF2-40B4-BE49-F238E27FC236}">
                <a16:creationId xmlns:a16="http://schemas.microsoft.com/office/drawing/2014/main" id="{19E6EDE9-FAB7-404C-854D-6682CB41DBEE}"/>
              </a:ext>
            </a:extLst>
          </p:cNvPr>
          <p:cNvSpPr txBox="1"/>
          <p:nvPr/>
        </p:nvSpPr>
        <p:spPr>
          <a:xfrm>
            <a:off x="25575" y="1671465"/>
            <a:ext cx="4570362" cy="646331"/>
          </a:xfrm>
          <a:prstGeom prst="rect">
            <a:avLst/>
          </a:prstGeom>
          <a:noFill/>
        </p:spPr>
        <p:txBody>
          <a:bodyPr wrap="square">
            <a:spAutoFit/>
          </a:bodyPr>
          <a:lstStyle/>
          <a:p>
            <a:pPr algn="ctr"/>
            <a:r>
              <a:rPr lang="en-US" dirty="0"/>
              <a:t>In Java, </a:t>
            </a:r>
            <a:r>
              <a:rPr lang="en-US" dirty="0">
                <a:solidFill>
                  <a:srgbClr val="00B0F0"/>
                </a:solidFill>
              </a:rPr>
              <a:t>@override </a:t>
            </a:r>
            <a:r>
              <a:rPr lang="en-US" dirty="0"/>
              <a:t>indicates that you're overriding a superclass method.</a:t>
            </a:r>
          </a:p>
        </p:txBody>
      </p:sp>
      <p:sp>
        <p:nvSpPr>
          <p:cNvPr id="46" name="TextBox 45">
            <a:extLst>
              <a:ext uri="{FF2B5EF4-FFF2-40B4-BE49-F238E27FC236}">
                <a16:creationId xmlns:a16="http://schemas.microsoft.com/office/drawing/2014/main" id="{CF565E5C-2D0C-40A7-A00A-2BD806DC1D49}"/>
              </a:ext>
            </a:extLst>
          </p:cNvPr>
          <p:cNvSpPr txBox="1"/>
          <p:nvPr/>
        </p:nvSpPr>
        <p:spPr>
          <a:xfrm>
            <a:off x="4353775" y="2386759"/>
            <a:ext cx="3574217" cy="3970318"/>
          </a:xfrm>
          <a:prstGeom prst="rect">
            <a:avLst/>
          </a:prstGeom>
          <a:solidFill>
            <a:schemeClr val="bg2">
              <a:lumMod val="90000"/>
            </a:schemeClr>
          </a:solidFill>
          <a:ln>
            <a:solidFill>
              <a:schemeClr val="tx1"/>
            </a:solidFill>
          </a:ln>
        </p:spPr>
        <p:txBody>
          <a:bodyPr wrap="square">
            <a:spAutoFit/>
          </a:bodyPr>
          <a:lstStyle/>
          <a:p>
            <a:r>
              <a:rPr lang="en-US" dirty="0">
                <a:solidFill>
                  <a:srgbClr val="C00000"/>
                </a:solidFill>
                <a:latin typeface="Consolas" panose="020B0609020204030204" pitchFamily="49" charset="0"/>
              </a:rPr>
              <a:t>open</a:t>
            </a:r>
            <a:r>
              <a:rPr lang="en-US" dirty="0">
                <a:latin typeface="Consolas" panose="020B0609020204030204" pitchFamily="49" charset="0"/>
              </a:rPr>
              <a:t> class Person {</a:t>
            </a:r>
          </a:p>
          <a:p>
            <a:r>
              <a:rPr lang="en-US" dirty="0">
                <a:latin typeface="Consolas" panose="020B0609020204030204" pitchFamily="49" charset="0"/>
              </a:rPr>
              <a:t>  </a:t>
            </a:r>
            <a:r>
              <a:rPr lang="en-US" dirty="0">
                <a:solidFill>
                  <a:srgbClr val="C00000"/>
                </a:solidFill>
                <a:latin typeface="Consolas" panose="020B0609020204030204" pitchFamily="49" charset="0"/>
              </a:rPr>
              <a:t>open</a:t>
            </a:r>
            <a:r>
              <a:rPr lang="en-US" dirty="0">
                <a:latin typeface="Consolas" panose="020B0609020204030204" pitchFamily="49" charset="0"/>
              </a:rPr>
              <a:t> </a:t>
            </a:r>
            <a:r>
              <a:rPr lang="en-US" dirty="0">
                <a:solidFill>
                  <a:srgbClr val="00B050"/>
                </a:solidFill>
                <a:latin typeface="Consolas" panose="020B0609020204030204" pitchFamily="49" charset="0"/>
              </a:rPr>
              <a:t>fun talk()</a:t>
            </a:r>
          </a:p>
          <a:p>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class Student: Person() {</a:t>
            </a:r>
          </a:p>
          <a:p>
            <a:r>
              <a:rPr lang="en-US" dirty="0">
                <a:latin typeface="Consolas" panose="020B0609020204030204" pitchFamily="49" charset="0"/>
              </a:rPr>
              <a:t>  </a:t>
            </a:r>
            <a:r>
              <a:rPr lang="en-US" dirty="0">
                <a:solidFill>
                  <a:srgbClr val="00B0F0"/>
                </a:solidFill>
                <a:latin typeface="Consolas" panose="020B0609020204030204" pitchFamily="49" charset="0"/>
              </a:rPr>
              <a:t>override</a:t>
            </a:r>
            <a:r>
              <a:rPr lang="en-US" dirty="0">
                <a:latin typeface="Consolas" panose="020B0609020204030204" pitchFamily="49" charset="0"/>
              </a:rPr>
              <a:t> </a:t>
            </a:r>
            <a:r>
              <a:rPr lang="en-US" dirty="0">
                <a:solidFill>
                  <a:srgbClr val="00B050"/>
                </a:solidFill>
                <a:latin typeface="Consolas" panose="020B0609020204030204" pitchFamily="49" charset="0"/>
              </a:rPr>
              <a:t>fun talk()</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47" name="TextBox 46">
            <a:extLst>
              <a:ext uri="{FF2B5EF4-FFF2-40B4-BE49-F238E27FC236}">
                <a16:creationId xmlns:a16="http://schemas.microsoft.com/office/drawing/2014/main" id="{5FD28713-AAF8-4ED1-A47B-F62E2EFB782E}"/>
              </a:ext>
            </a:extLst>
          </p:cNvPr>
          <p:cNvSpPr txBox="1"/>
          <p:nvPr/>
        </p:nvSpPr>
        <p:spPr>
          <a:xfrm>
            <a:off x="4230507" y="1671465"/>
            <a:ext cx="3835120" cy="646331"/>
          </a:xfrm>
          <a:prstGeom prst="rect">
            <a:avLst/>
          </a:prstGeom>
          <a:noFill/>
        </p:spPr>
        <p:txBody>
          <a:bodyPr wrap="square">
            <a:spAutoFit/>
          </a:bodyPr>
          <a:lstStyle/>
          <a:p>
            <a:pPr algn="ctr"/>
            <a:r>
              <a:rPr lang="en-US" dirty="0"/>
              <a:t>In Kotlin, the </a:t>
            </a:r>
            <a:r>
              <a:rPr lang="en-US" dirty="0">
                <a:solidFill>
                  <a:srgbClr val="00B0F0"/>
                </a:solidFill>
              </a:rPr>
              <a:t>override</a:t>
            </a:r>
            <a:r>
              <a:rPr lang="en-US" dirty="0"/>
              <a:t> keyword enables a method to be overridden.</a:t>
            </a:r>
          </a:p>
        </p:txBody>
      </p:sp>
      <p:sp>
        <p:nvSpPr>
          <p:cNvPr id="48" name="Speech Bubble: Rectangle with Corners Rounded 47">
            <a:extLst>
              <a:ext uri="{FF2B5EF4-FFF2-40B4-BE49-F238E27FC236}">
                <a16:creationId xmlns:a16="http://schemas.microsoft.com/office/drawing/2014/main" id="{F703899E-081B-4273-804A-F733021AE3AF}"/>
              </a:ext>
            </a:extLst>
          </p:cNvPr>
          <p:cNvSpPr/>
          <p:nvPr/>
        </p:nvSpPr>
        <p:spPr>
          <a:xfrm>
            <a:off x="5713805" y="628860"/>
            <a:ext cx="3923699" cy="1250458"/>
          </a:xfrm>
          <a:prstGeom prst="wedgeRoundRectCallout">
            <a:avLst>
              <a:gd name="adj1" fmla="val -75387"/>
              <a:gd name="adj2" fmla="val 98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Also, all Kotlin classes are implicitly </a:t>
            </a:r>
            <a:r>
              <a:rPr lang="en-US" sz="2000" dirty="0">
                <a:solidFill>
                  <a:srgbClr val="FFC9C9"/>
                </a:solidFill>
              </a:rPr>
              <a:t>final </a:t>
            </a:r>
            <a:r>
              <a:rPr lang="en-US" sz="2000" dirty="0">
                <a:solidFill>
                  <a:schemeClr val="bg1"/>
                </a:solidFill>
              </a:rPr>
              <a:t>unless you </a:t>
            </a:r>
            <a:r>
              <a:rPr lang="en-US" sz="2000" dirty="0">
                <a:solidFill>
                  <a:srgbClr val="FF6565"/>
                </a:solidFill>
              </a:rPr>
              <a:t>declare them as open </a:t>
            </a:r>
            <a:r>
              <a:rPr lang="en-US" sz="2000" dirty="0">
                <a:solidFill>
                  <a:schemeClr val="bg1"/>
                </a:solidFill>
              </a:rPr>
              <a:t>for inheritance!</a:t>
            </a:r>
          </a:p>
        </p:txBody>
      </p:sp>
      <p:sp>
        <p:nvSpPr>
          <p:cNvPr id="49" name="Speech Bubble: Rectangle with Corners Rounded 48">
            <a:extLst>
              <a:ext uri="{FF2B5EF4-FFF2-40B4-BE49-F238E27FC236}">
                <a16:creationId xmlns:a16="http://schemas.microsoft.com/office/drawing/2014/main" id="{01B905C7-3EDA-4F37-8ACD-6051339E543A}"/>
              </a:ext>
            </a:extLst>
          </p:cNvPr>
          <p:cNvSpPr/>
          <p:nvPr/>
        </p:nvSpPr>
        <p:spPr>
          <a:xfrm>
            <a:off x="348906" y="1100717"/>
            <a:ext cx="3923699" cy="1187533"/>
          </a:xfrm>
          <a:prstGeom prst="wedgeRoundRectCallout">
            <a:avLst>
              <a:gd name="adj1" fmla="val 60640"/>
              <a:gd name="adj2" fmla="val 973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Similarly, all methods in Kotlin are implicitly </a:t>
            </a:r>
            <a:r>
              <a:rPr lang="en-US" sz="2000" dirty="0">
                <a:solidFill>
                  <a:srgbClr val="FFC9C9"/>
                </a:solidFill>
              </a:rPr>
              <a:t>final</a:t>
            </a:r>
            <a:r>
              <a:rPr lang="en-US" sz="2000" dirty="0">
                <a:solidFill>
                  <a:schemeClr val="bg1"/>
                </a:solidFill>
              </a:rPr>
              <a:t> unless you declare them as </a:t>
            </a:r>
            <a:r>
              <a:rPr lang="en-US" sz="2000" dirty="0">
                <a:solidFill>
                  <a:srgbClr val="FF6565"/>
                </a:solidFill>
              </a:rPr>
              <a:t>open</a:t>
            </a:r>
            <a:r>
              <a:rPr lang="en-US" sz="2000" dirty="0">
                <a:solidFill>
                  <a:schemeClr val="bg1"/>
                </a:solidFill>
              </a:rPr>
              <a:t> for overriding!</a:t>
            </a:r>
          </a:p>
        </p:txBody>
      </p:sp>
      <p:sp>
        <p:nvSpPr>
          <p:cNvPr id="50" name="TextBox 49">
            <a:extLst>
              <a:ext uri="{FF2B5EF4-FFF2-40B4-BE49-F238E27FC236}">
                <a16:creationId xmlns:a16="http://schemas.microsoft.com/office/drawing/2014/main" id="{20DF6770-45D6-422A-B22E-06B15C75AB0C}"/>
              </a:ext>
            </a:extLst>
          </p:cNvPr>
          <p:cNvSpPr txBox="1"/>
          <p:nvPr/>
        </p:nvSpPr>
        <p:spPr>
          <a:xfrm>
            <a:off x="8178800" y="2389375"/>
            <a:ext cx="3923699" cy="397031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endParaRPr lang="en-US" dirty="0">
              <a:solidFill>
                <a:srgbClr val="FF0000"/>
              </a:solidFill>
              <a:latin typeface="Consolas" panose="020B0609020204030204" pitchFamily="49" charset="0"/>
            </a:endParaRPr>
          </a:p>
          <a:p>
            <a:r>
              <a:rPr lang="en-US" dirty="0">
                <a:solidFill>
                  <a:srgbClr val="00B050"/>
                </a:solidFill>
                <a:latin typeface="Consolas" panose="020B0609020204030204" pitchFamily="49" charset="0"/>
              </a:rPr>
              <a:t> public </a:t>
            </a:r>
            <a:r>
              <a:rPr lang="en-US" dirty="0" err="1">
                <a:solidFill>
                  <a:srgbClr val="00B050"/>
                </a:solidFill>
                <a:latin typeface="Consolas" panose="020B0609020204030204" pitchFamily="49" charset="0"/>
              </a:rPr>
              <a:t>func</a:t>
            </a:r>
            <a:r>
              <a:rPr lang="en-US" dirty="0">
                <a:solidFill>
                  <a:srgbClr val="00B050"/>
                </a:solidFill>
                <a:latin typeface="Consolas" panose="020B0609020204030204" pitchFamily="49" charset="0"/>
              </a:rPr>
              <a:t> talk()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Person {</a:t>
            </a:r>
          </a:p>
          <a:p>
            <a:r>
              <a:rPr lang="en-US" dirty="0">
                <a:latin typeface="Consolas" panose="020B0609020204030204" pitchFamily="49" charset="0"/>
              </a:rPr>
              <a:t>  </a:t>
            </a:r>
            <a:r>
              <a:rPr lang="en-US" dirty="0">
                <a:solidFill>
                  <a:srgbClr val="00B0F0"/>
                </a:solidFill>
                <a:latin typeface="Consolas" panose="020B0609020204030204" pitchFamily="49" charset="0"/>
              </a:rPr>
              <a:t>override</a:t>
            </a:r>
            <a:r>
              <a:rPr lang="en-US" dirty="0">
                <a:solidFill>
                  <a:srgbClr val="00B050"/>
                </a:solidFill>
                <a:latin typeface="Consolas" panose="020B0609020204030204" pitchFamily="49" charset="0"/>
              </a:rPr>
              <a:t> public </a:t>
            </a:r>
            <a:r>
              <a:rPr lang="en-US" dirty="0" err="1">
                <a:solidFill>
                  <a:srgbClr val="00B050"/>
                </a:solidFill>
                <a:latin typeface="Consolas" panose="020B0609020204030204" pitchFamily="49" charset="0"/>
              </a:rPr>
              <a:t>func</a:t>
            </a:r>
            <a:r>
              <a:rPr lang="en-US" dirty="0">
                <a:solidFill>
                  <a:srgbClr val="00B050"/>
                </a:solidFill>
                <a:latin typeface="Consolas" panose="020B0609020204030204" pitchFamily="49" charset="0"/>
              </a:rPr>
              <a:t> talk() </a:t>
            </a:r>
          </a:p>
          <a:p>
            <a:r>
              <a:rPr lang="en-US" dirty="0">
                <a:solidFill>
                  <a:srgbClr val="00B050"/>
                </a:solidFill>
                <a:latin typeface="Consolas" panose="020B0609020204030204" pitchFamily="49" charset="0"/>
              </a:rPr>
              <a:t>    { /* OK to override! */ }</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51" name="TextBox 50">
            <a:extLst>
              <a:ext uri="{FF2B5EF4-FFF2-40B4-BE49-F238E27FC236}">
                <a16:creationId xmlns:a16="http://schemas.microsoft.com/office/drawing/2014/main" id="{2BA0DD43-FE35-4276-A15C-C70A233EAAF3}"/>
              </a:ext>
            </a:extLst>
          </p:cNvPr>
          <p:cNvSpPr txBox="1"/>
          <p:nvPr/>
        </p:nvSpPr>
        <p:spPr>
          <a:xfrm>
            <a:off x="8367235" y="1809964"/>
            <a:ext cx="3650780" cy="369332"/>
          </a:xfrm>
          <a:prstGeom prst="rect">
            <a:avLst/>
          </a:prstGeom>
          <a:noFill/>
        </p:spPr>
        <p:txBody>
          <a:bodyPr wrap="square">
            <a:spAutoFit/>
          </a:bodyPr>
          <a:lstStyle/>
          <a:p>
            <a:pPr algn="ctr"/>
            <a:r>
              <a:rPr lang="en-US" dirty="0"/>
              <a:t>Swift also has an </a:t>
            </a:r>
            <a:r>
              <a:rPr lang="en-US" dirty="0">
                <a:solidFill>
                  <a:srgbClr val="00B0F0"/>
                </a:solidFill>
              </a:rPr>
              <a:t>override</a:t>
            </a:r>
            <a:r>
              <a:rPr lang="en-US" dirty="0"/>
              <a:t> keyword.</a:t>
            </a:r>
          </a:p>
        </p:txBody>
      </p:sp>
    </p:spTree>
    <p:extLst>
      <p:ext uri="{BB962C8B-B14F-4D97-AF65-F5344CB8AC3E}">
        <p14:creationId xmlns:p14="http://schemas.microsoft.com/office/powerpoint/2010/main" val="4529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28" grpId="0"/>
      <p:bldP spid="46" grpId="0" animBg="1"/>
      <p:bldP spid="47" grpId="0"/>
      <p:bldP spid="48" grpId="0" animBg="1"/>
      <p:bldP spid="48" grpId="1" animBg="1"/>
      <p:bldP spid="49" grpId="0" animBg="1"/>
      <p:bldP spid="49" grpId="1" animBg="1"/>
      <p:bldP spid="50" grpId="0" animBg="1"/>
      <p:bldP spid="51"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p:txBody>
          <a:bodyPr/>
          <a:lstStyle/>
          <a:p>
            <a:r>
              <a:rPr lang="en-US" dirty="0"/>
              <a:t>Class Fields and Class Methods</a:t>
            </a:r>
          </a:p>
        </p:txBody>
      </p:sp>
      <p:sp>
        <p:nvSpPr>
          <p:cNvPr id="4" name="Text Box 26">
            <a:extLst>
              <a:ext uri="{FF2B5EF4-FFF2-40B4-BE49-F238E27FC236}">
                <a16:creationId xmlns:a16="http://schemas.microsoft.com/office/drawing/2014/main" id="{4F14C5BA-1C80-4B7C-AAA8-5DA21DBBD3D6}"/>
              </a:ext>
            </a:extLst>
          </p:cNvPr>
          <p:cNvSpPr txBox="1">
            <a:spLocks noChangeArrowheads="1"/>
          </p:cNvSpPr>
          <p:nvPr/>
        </p:nvSpPr>
        <p:spPr bwMode="auto">
          <a:xfrm>
            <a:off x="349828" y="892044"/>
            <a:ext cx="11441044" cy="76944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srgbClr val="0070C0"/>
                </a:solidFill>
                <a:effectLst/>
                <a:uLnTx/>
                <a:uFillTx/>
                <a:latin typeface="Corbel" panose="020B0503020204020204"/>
                <a:ea typeface="+mn-ea"/>
                <a:cs typeface="+mn-cs"/>
              </a:rPr>
              <a:t>Class Field</a:t>
            </a:r>
          </a:p>
          <a:p>
            <a:pPr lvl="0" algn="ctr">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A member variable where a single copy of the variable is shared across all objects of the same class.</a:t>
            </a:r>
          </a:p>
        </p:txBody>
      </p:sp>
      <p:sp>
        <p:nvSpPr>
          <p:cNvPr id="18" name="TextBox 17">
            <a:extLst>
              <a:ext uri="{FF2B5EF4-FFF2-40B4-BE49-F238E27FC236}">
                <a16:creationId xmlns:a16="http://schemas.microsoft.com/office/drawing/2014/main" id="{ABAB59C9-41A4-401B-AAC6-09CA2043353A}"/>
              </a:ext>
            </a:extLst>
          </p:cNvPr>
          <p:cNvSpPr txBox="1"/>
          <p:nvPr/>
        </p:nvSpPr>
        <p:spPr>
          <a:xfrm>
            <a:off x="4671546" y="1940867"/>
            <a:ext cx="2952887" cy="1248104"/>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int main() {</a:t>
            </a:r>
          </a:p>
          <a:p>
            <a:r>
              <a:rPr lang="en-US" dirty="0">
                <a:latin typeface="Consolas" panose="020B0609020204030204" pitchFamily="49" charset="0"/>
              </a:rPr>
              <a:t>  Stack s1, s2, s3;</a:t>
            </a:r>
          </a:p>
          <a:p>
            <a:r>
              <a:rPr lang="en-US" dirty="0">
                <a:latin typeface="Consolas" panose="020B0609020204030204" pitchFamily="49" charset="0"/>
              </a:rPr>
              <a:t>  ...</a:t>
            </a:r>
          </a:p>
          <a:p>
            <a:r>
              <a:rPr lang="en-US" dirty="0">
                <a:latin typeface="Consolas" panose="020B0609020204030204" pitchFamily="49" charset="0"/>
              </a:rPr>
              <a:t>}</a:t>
            </a:r>
          </a:p>
        </p:txBody>
      </p:sp>
      <p:sp>
        <p:nvSpPr>
          <p:cNvPr id="19" name="Text Box 26">
            <a:extLst>
              <a:ext uri="{FF2B5EF4-FFF2-40B4-BE49-F238E27FC236}">
                <a16:creationId xmlns:a16="http://schemas.microsoft.com/office/drawing/2014/main" id="{4B649102-E586-45EA-B8E6-FC28431C374F}"/>
              </a:ext>
            </a:extLst>
          </p:cNvPr>
          <p:cNvSpPr txBox="1">
            <a:spLocks noChangeArrowheads="1"/>
          </p:cNvSpPr>
          <p:nvPr/>
        </p:nvSpPr>
        <p:spPr bwMode="auto">
          <a:xfrm>
            <a:off x="459913" y="5504015"/>
            <a:ext cx="11441044" cy="76944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srgbClr val="0070C0"/>
                </a:solidFill>
                <a:effectLst/>
                <a:uLnTx/>
                <a:uFillTx/>
                <a:latin typeface="Corbel" panose="020B0503020204020204"/>
                <a:ea typeface="+mn-ea"/>
                <a:cs typeface="+mn-cs"/>
              </a:rPr>
              <a:t>Class Method</a:t>
            </a:r>
          </a:p>
          <a:p>
            <a:pPr lvl="0" algn="ctr">
              <a:defRPr/>
            </a:pP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A method that can only operate on class fields and has no access to any fields </a:t>
            </a:r>
            <a:r>
              <a:rPr kumimoji="0" lang="en-US" sz="2000" b="0" i="0" u="none" strike="noStrike" kern="1200" cap="none" spc="0" normalizeH="0" baseline="0" noProof="0" dirty="0" err="1">
                <a:ln>
                  <a:noFill/>
                </a:ln>
                <a:solidFill>
                  <a:prstClr val="black"/>
                </a:solidFill>
                <a:effectLst/>
                <a:uLnTx/>
                <a:uFillTx/>
                <a:latin typeface="Corbel" panose="020B0503020204020204"/>
                <a:ea typeface="+mn-ea"/>
                <a:cs typeface="+mn-cs"/>
              </a:rPr>
              <a:t>i</a:t>
            </a:r>
            <a:r>
              <a:rPr lang="en-US" sz="2000" dirty="0">
                <a:solidFill>
                  <a:prstClr val="black"/>
                </a:solidFill>
                <a:latin typeface="Corbel" panose="020B0503020204020204"/>
              </a:rPr>
              <a:t>n individual instances</a:t>
            </a:r>
            <a:r>
              <a:rPr kumimoji="0" lang="en-US" sz="20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nvGrpSpPr>
          <p:cNvPr id="204" name="Group 203">
            <a:extLst>
              <a:ext uri="{FF2B5EF4-FFF2-40B4-BE49-F238E27FC236}">
                <a16:creationId xmlns:a16="http://schemas.microsoft.com/office/drawing/2014/main" id="{C3E0E4AF-8DAE-45DF-A00E-4764757A180A}"/>
              </a:ext>
            </a:extLst>
          </p:cNvPr>
          <p:cNvGrpSpPr/>
          <p:nvPr/>
        </p:nvGrpSpPr>
        <p:grpSpPr>
          <a:xfrm>
            <a:off x="6888022" y="3294084"/>
            <a:ext cx="4458443" cy="1712018"/>
            <a:chOff x="6927779" y="2900937"/>
            <a:chExt cx="4458443" cy="1712018"/>
          </a:xfrm>
        </p:grpSpPr>
        <p:grpSp>
          <p:nvGrpSpPr>
            <p:cNvPr id="17" name="Group 16">
              <a:extLst>
                <a:ext uri="{FF2B5EF4-FFF2-40B4-BE49-F238E27FC236}">
                  <a16:creationId xmlns:a16="http://schemas.microsoft.com/office/drawing/2014/main" id="{BD94DE99-ECB0-4AA4-B401-377187AE9485}"/>
                </a:ext>
              </a:extLst>
            </p:cNvPr>
            <p:cNvGrpSpPr/>
            <p:nvPr/>
          </p:nvGrpSpPr>
          <p:grpSpPr>
            <a:xfrm>
              <a:off x="7599223" y="2900937"/>
              <a:ext cx="3300401" cy="772661"/>
              <a:chOff x="4155054" y="2362466"/>
              <a:chExt cx="3300401" cy="772661"/>
            </a:xfrm>
          </p:grpSpPr>
          <p:grpSp>
            <p:nvGrpSpPr>
              <p:cNvPr id="10" name="Group 9">
                <a:extLst>
                  <a:ext uri="{FF2B5EF4-FFF2-40B4-BE49-F238E27FC236}">
                    <a16:creationId xmlns:a16="http://schemas.microsoft.com/office/drawing/2014/main" id="{57DA8FC2-3771-48DE-A0A9-6FDE2889C7EB}"/>
                  </a:ext>
                </a:extLst>
              </p:cNvPr>
              <p:cNvGrpSpPr/>
              <p:nvPr/>
            </p:nvGrpSpPr>
            <p:grpSpPr>
              <a:xfrm>
                <a:off x="4155054" y="2362466"/>
                <a:ext cx="2479868" cy="400110"/>
                <a:chOff x="4155054" y="2362466"/>
                <a:chExt cx="2479868" cy="400110"/>
              </a:xfrm>
            </p:grpSpPr>
            <p:sp>
              <p:nvSpPr>
                <p:cNvPr id="8" name="Rectangle 7">
                  <a:extLst>
                    <a:ext uri="{FF2B5EF4-FFF2-40B4-BE49-F238E27FC236}">
                      <a16:creationId xmlns:a16="http://schemas.microsoft.com/office/drawing/2014/main" id="{D571D255-09FB-4210-9C8F-73CD2091A12F}"/>
                    </a:ext>
                  </a:extLst>
                </p:cNvPr>
                <p:cNvSpPr/>
                <p:nvPr/>
              </p:nvSpPr>
              <p:spPr>
                <a:xfrm>
                  <a:off x="5464314" y="2391347"/>
                  <a:ext cx="1170608" cy="3070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10000</a:t>
                  </a:r>
                </a:p>
              </p:txBody>
            </p:sp>
            <p:sp>
              <p:nvSpPr>
                <p:cNvPr id="9" name="TextBox 8">
                  <a:extLst>
                    <a:ext uri="{FF2B5EF4-FFF2-40B4-BE49-F238E27FC236}">
                      <a16:creationId xmlns:a16="http://schemas.microsoft.com/office/drawing/2014/main" id="{63077289-BDE4-44F7-B737-48735CFAA2C1}"/>
                    </a:ext>
                  </a:extLst>
                </p:cNvPr>
                <p:cNvSpPr txBox="1"/>
                <p:nvPr/>
              </p:nvSpPr>
              <p:spPr>
                <a:xfrm>
                  <a:off x="4155054" y="2362466"/>
                  <a:ext cx="1359668" cy="400110"/>
                </a:xfrm>
                <a:prstGeom prst="rect">
                  <a:avLst/>
                </a:prstGeom>
                <a:noFill/>
              </p:spPr>
              <p:txBody>
                <a:bodyPr wrap="none" rtlCol="0">
                  <a:spAutoFit/>
                </a:bodyPr>
                <a:lstStyle/>
                <a:p>
                  <a:pPr algn="ctr"/>
                  <a:r>
                    <a:rPr lang="en-US" sz="2000" dirty="0" err="1">
                      <a:latin typeface="+mj-lt"/>
                      <a:cs typeface="Times New Roman" pitchFamily="18" charset="0"/>
                    </a:rPr>
                    <a:t>kMaxItems</a:t>
                  </a:r>
                  <a:endParaRPr lang="en-US" sz="2000" dirty="0">
                    <a:latin typeface="+mj-lt"/>
                    <a:cs typeface="Times New Roman" pitchFamily="18" charset="0"/>
                  </a:endParaRPr>
                </a:p>
              </p:txBody>
            </p:sp>
          </p:grpSp>
          <p:cxnSp>
            <p:nvCxnSpPr>
              <p:cNvPr id="12" name="Straight Arrow Connector 11">
                <a:extLst>
                  <a:ext uri="{FF2B5EF4-FFF2-40B4-BE49-F238E27FC236}">
                    <a16:creationId xmlns:a16="http://schemas.microsoft.com/office/drawing/2014/main" id="{873B2FD9-A12C-40D3-A157-218295849291}"/>
                  </a:ext>
                </a:extLst>
              </p:cNvPr>
              <p:cNvCxnSpPr>
                <a:cxnSpLocks/>
              </p:cNvCxnSpPr>
              <p:nvPr/>
            </p:nvCxnSpPr>
            <p:spPr>
              <a:xfrm flipV="1">
                <a:off x="4640470" y="2698355"/>
                <a:ext cx="1186069" cy="436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B2027E-CD33-41E0-9BB1-44C1ACF74191}"/>
                  </a:ext>
                </a:extLst>
              </p:cNvPr>
              <p:cNvCxnSpPr>
                <a:cxnSpLocks/>
                <a:endCxn id="8" idx="2"/>
              </p:cNvCxnSpPr>
              <p:nvPr/>
            </p:nvCxnSpPr>
            <p:spPr>
              <a:xfrm flipV="1">
                <a:off x="6049618" y="2698355"/>
                <a:ext cx="0" cy="436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B33B91-F2D1-409B-A653-859C030AB12D}"/>
                  </a:ext>
                </a:extLst>
              </p:cNvPr>
              <p:cNvCxnSpPr>
                <a:cxnSpLocks/>
              </p:cNvCxnSpPr>
              <p:nvPr/>
            </p:nvCxnSpPr>
            <p:spPr>
              <a:xfrm flipH="1" flipV="1">
                <a:off x="6385339" y="2698355"/>
                <a:ext cx="1070116" cy="436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DE452A0-CD38-43E8-907C-26F3AF9AE95D}"/>
                </a:ext>
              </a:extLst>
            </p:cNvPr>
            <p:cNvGrpSpPr/>
            <p:nvPr/>
          </p:nvGrpSpPr>
          <p:grpSpPr>
            <a:xfrm>
              <a:off x="6927779" y="3526959"/>
              <a:ext cx="4458443" cy="1085996"/>
              <a:chOff x="4290146" y="2302482"/>
              <a:chExt cx="4458443" cy="1085996"/>
            </a:xfrm>
          </p:grpSpPr>
          <p:grpSp>
            <p:nvGrpSpPr>
              <p:cNvPr id="81" name="Group 80">
                <a:extLst>
                  <a:ext uri="{FF2B5EF4-FFF2-40B4-BE49-F238E27FC236}">
                    <a16:creationId xmlns:a16="http://schemas.microsoft.com/office/drawing/2014/main" id="{285C1EF5-2B59-42AB-BD2A-C096C2E65E11}"/>
                  </a:ext>
                </a:extLst>
              </p:cNvPr>
              <p:cNvGrpSpPr/>
              <p:nvPr/>
            </p:nvGrpSpPr>
            <p:grpSpPr>
              <a:xfrm>
                <a:off x="4290146" y="2320778"/>
                <a:ext cx="1480867" cy="1067700"/>
                <a:chOff x="4290146" y="2320778"/>
                <a:chExt cx="1480867" cy="1067700"/>
              </a:xfrm>
            </p:grpSpPr>
            <p:grpSp>
              <p:nvGrpSpPr>
                <p:cNvPr id="57" name="Group 56">
                  <a:extLst>
                    <a:ext uri="{FF2B5EF4-FFF2-40B4-BE49-F238E27FC236}">
                      <a16:creationId xmlns:a16="http://schemas.microsoft.com/office/drawing/2014/main" id="{45A74B80-1D57-4615-B0D8-7FA888252B48}"/>
                    </a:ext>
                  </a:extLst>
                </p:cNvPr>
                <p:cNvGrpSpPr/>
                <p:nvPr/>
              </p:nvGrpSpPr>
              <p:grpSpPr>
                <a:xfrm>
                  <a:off x="4290146" y="2320778"/>
                  <a:ext cx="1480867" cy="1067700"/>
                  <a:chOff x="4290146" y="2320778"/>
                  <a:chExt cx="1480867" cy="1067700"/>
                </a:xfrm>
              </p:grpSpPr>
              <p:grpSp>
                <p:nvGrpSpPr>
                  <p:cNvPr id="54" name="Group 53">
                    <a:extLst>
                      <a:ext uri="{FF2B5EF4-FFF2-40B4-BE49-F238E27FC236}">
                        <a16:creationId xmlns:a16="http://schemas.microsoft.com/office/drawing/2014/main" id="{233C8B25-8D1F-4BC2-AA3F-DD0B686F74D4}"/>
                      </a:ext>
                    </a:extLst>
                  </p:cNvPr>
                  <p:cNvGrpSpPr/>
                  <p:nvPr/>
                </p:nvGrpSpPr>
                <p:grpSpPr>
                  <a:xfrm>
                    <a:off x="4636139" y="2384921"/>
                    <a:ext cx="1134874" cy="1003557"/>
                    <a:chOff x="4055165" y="2369751"/>
                    <a:chExt cx="1134874" cy="1003557"/>
                  </a:xfrm>
                </p:grpSpPr>
                <p:sp>
                  <p:nvSpPr>
                    <p:cNvPr id="22" name="Rectangle 21">
                      <a:extLst>
                        <a:ext uri="{FF2B5EF4-FFF2-40B4-BE49-F238E27FC236}">
                          <a16:creationId xmlns:a16="http://schemas.microsoft.com/office/drawing/2014/main" id="{A16AA591-0C92-4C31-AD28-44061D726D70}"/>
                        </a:ext>
                      </a:extLst>
                    </p:cNvPr>
                    <p:cNvSpPr/>
                    <p:nvPr/>
                  </p:nvSpPr>
                  <p:spPr>
                    <a:xfrm>
                      <a:off x="4055165" y="2429987"/>
                      <a:ext cx="1134874" cy="943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grpSp>
                  <p:nvGrpSpPr>
                    <p:cNvPr id="48" name="Group 47">
                      <a:extLst>
                        <a:ext uri="{FF2B5EF4-FFF2-40B4-BE49-F238E27FC236}">
                          <a16:creationId xmlns:a16="http://schemas.microsoft.com/office/drawing/2014/main" id="{3D6E2044-9964-4EF7-8B67-F5C708ADE1AB}"/>
                        </a:ext>
                      </a:extLst>
                    </p:cNvPr>
                    <p:cNvGrpSpPr/>
                    <p:nvPr/>
                  </p:nvGrpSpPr>
                  <p:grpSpPr>
                    <a:xfrm>
                      <a:off x="4117395" y="2369751"/>
                      <a:ext cx="1022878" cy="508815"/>
                      <a:chOff x="4117395" y="2648046"/>
                      <a:chExt cx="1022878" cy="508815"/>
                    </a:xfrm>
                  </p:grpSpPr>
                  <p:sp>
                    <p:nvSpPr>
                      <p:cNvPr id="34" name="TextBox 33">
                        <a:extLst>
                          <a:ext uri="{FF2B5EF4-FFF2-40B4-BE49-F238E27FC236}">
                            <a16:creationId xmlns:a16="http://schemas.microsoft.com/office/drawing/2014/main" id="{0DE08E80-3AD8-4A17-A444-5214E475D316}"/>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40" name="Group 39">
                        <a:extLst>
                          <a:ext uri="{FF2B5EF4-FFF2-40B4-BE49-F238E27FC236}">
                            <a16:creationId xmlns:a16="http://schemas.microsoft.com/office/drawing/2014/main" id="{D060B4DC-CEC2-4585-A86C-BBEF6F9DBE51}"/>
                          </a:ext>
                        </a:extLst>
                      </p:cNvPr>
                      <p:cNvGrpSpPr/>
                      <p:nvPr/>
                    </p:nvGrpSpPr>
                    <p:grpSpPr>
                      <a:xfrm>
                        <a:off x="4117395" y="2967268"/>
                        <a:ext cx="399774" cy="182907"/>
                        <a:chOff x="4117395" y="2967268"/>
                        <a:chExt cx="399774" cy="182907"/>
                      </a:xfrm>
                    </p:grpSpPr>
                    <p:sp>
                      <p:nvSpPr>
                        <p:cNvPr id="35" name="Rectangle 34">
                          <a:extLst>
                            <a:ext uri="{FF2B5EF4-FFF2-40B4-BE49-F238E27FC236}">
                              <a16:creationId xmlns:a16="http://schemas.microsoft.com/office/drawing/2014/main" id="{4BED3A7D-F8F1-4855-BAF7-E0C7184B6566}"/>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D412C4-4C47-4149-98B6-7671110C5F6B}"/>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CD9BAD2-F181-4F34-9519-08AEE7E7E8CC}"/>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48C4D34A-1AEC-4427-833C-F5A0EA0ECEA6}"/>
                          </a:ext>
                        </a:extLst>
                      </p:cNvPr>
                      <p:cNvGrpSpPr/>
                      <p:nvPr/>
                    </p:nvGrpSpPr>
                    <p:grpSpPr>
                      <a:xfrm>
                        <a:off x="4740499" y="2973954"/>
                        <a:ext cx="399774" cy="182907"/>
                        <a:chOff x="4117395" y="2967268"/>
                        <a:chExt cx="399774" cy="182907"/>
                      </a:xfrm>
                    </p:grpSpPr>
                    <p:sp>
                      <p:nvSpPr>
                        <p:cNvPr id="42" name="Rectangle 41">
                          <a:extLst>
                            <a:ext uri="{FF2B5EF4-FFF2-40B4-BE49-F238E27FC236}">
                              <a16:creationId xmlns:a16="http://schemas.microsoft.com/office/drawing/2014/main" id="{C019C8E8-57B0-4F3F-ABD3-3F7F7BAA8E87}"/>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5217FDC-B2B0-43A4-95B5-5F7B030A239E}"/>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313676D-611F-4153-A1FA-C2A35696F5E8}"/>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TextBox 46">
                      <a:extLst>
                        <a:ext uri="{FF2B5EF4-FFF2-40B4-BE49-F238E27FC236}">
                          <a16:creationId xmlns:a16="http://schemas.microsoft.com/office/drawing/2014/main" id="{89CA55A4-E666-4664-AA08-930E875069B5}"/>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51" name="Group 50">
                      <a:extLst>
                        <a:ext uri="{FF2B5EF4-FFF2-40B4-BE49-F238E27FC236}">
                          <a16:creationId xmlns:a16="http://schemas.microsoft.com/office/drawing/2014/main" id="{897AB080-F8C7-43A0-ADF9-BE7767A18FC6}"/>
                        </a:ext>
                      </a:extLst>
                    </p:cNvPr>
                    <p:cNvGrpSpPr/>
                    <p:nvPr/>
                  </p:nvGrpSpPr>
                  <p:grpSpPr>
                    <a:xfrm>
                      <a:off x="4197710" y="2799267"/>
                      <a:ext cx="817415" cy="489160"/>
                      <a:chOff x="4360767" y="3320244"/>
                      <a:chExt cx="817415" cy="521461"/>
                    </a:xfrm>
                  </p:grpSpPr>
                  <p:sp>
                    <p:nvSpPr>
                      <p:cNvPr id="49" name="Rectangle 48">
                        <a:extLst>
                          <a:ext uri="{FF2B5EF4-FFF2-40B4-BE49-F238E27FC236}">
                            <a16:creationId xmlns:a16="http://schemas.microsoft.com/office/drawing/2014/main" id="{745C8934-5FDC-4413-A6BD-553FC0C8BC64}"/>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TextBox 49">
                        <a:extLst>
                          <a:ext uri="{FF2B5EF4-FFF2-40B4-BE49-F238E27FC236}">
                            <a16:creationId xmlns:a16="http://schemas.microsoft.com/office/drawing/2014/main" id="{2B9DD7EE-333D-4E0C-B23D-BA923E48DB1F}"/>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53" name="TextBox 52">
                      <a:extLst>
                        <a:ext uri="{FF2B5EF4-FFF2-40B4-BE49-F238E27FC236}">
                          <a16:creationId xmlns:a16="http://schemas.microsoft.com/office/drawing/2014/main" id="{59D0BAE8-8EB2-4516-B4A4-D6626572824A}"/>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2</a:t>
                      </a:r>
                    </a:p>
                  </p:txBody>
                </p:sp>
              </p:grpSp>
              <p:sp>
                <p:nvSpPr>
                  <p:cNvPr id="56" name="TextBox 55">
                    <a:extLst>
                      <a:ext uri="{FF2B5EF4-FFF2-40B4-BE49-F238E27FC236}">
                        <a16:creationId xmlns:a16="http://schemas.microsoft.com/office/drawing/2014/main" id="{950DFF17-3748-48A2-8AA5-3EFE26248A83}"/>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s1</a:t>
                    </a:r>
                    <a:endParaRPr lang="en-US" dirty="0"/>
                  </a:p>
                </p:txBody>
              </p:sp>
            </p:grpSp>
            <p:sp>
              <p:nvSpPr>
                <p:cNvPr id="80" name="TextBox 79">
                  <a:extLst>
                    <a:ext uri="{FF2B5EF4-FFF2-40B4-BE49-F238E27FC236}">
                      <a16:creationId xmlns:a16="http://schemas.microsoft.com/office/drawing/2014/main" id="{8A23D49E-CF54-4583-8491-6C0F88F4C5AB}"/>
                    </a:ext>
                  </a:extLst>
                </p:cNvPr>
                <p:cNvSpPr txBox="1"/>
                <p:nvPr/>
              </p:nvSpPr>
              <p:spPr>
                <a:xfrm>
                  <a:off x="4646073" y="2620276"/>
                  <a:ext cx="386644" cy="307777"/>
                </a:xfrm>
                <a:prstGeom prst="rect">
                  <a:avLst/>
                </a:prstGeom>
                <a:noFill/>
              </p:spPr>
              <p:txBody>
                <a:bodyPr wrap="none" rtlCol="0">
                  <a:spAutoFit/>
                </a:bodyPr>
                <a:lstStyle/>
                <a:p>
                  <a:pPr algn="ctr"/>
                  <a:r>
                    <a:rPr lang="en-US" sz="1400" dirty="0">
                      <a:latin typeface="+mj-lt"/>
                      <a:cs typeface="Times New Roman" pitchFamily="18" charset="0"/>
                    </a:rPr>
                    <a:t>1 5</a:t>
                  </a:r>
                </a:p>
              </p:txBody>
            </p:sp>
          </p:grpSp>
          <p:grpSp>
            <p:nvGrpSpPr>
              <p:cNvPr id="82" name="Group 81">
                <a:extLst>
                  <a:ext uri="{FF2B5EF4-FFF2-40B4-BE49-F238E27FC236}">
                    <a16:creationId xmlns:a16="http://schemas.microsoft.com/office/drawing/2014/main" id="{8E4EA530-A37D-4DBA-9678-61C8D6581848}"/>
                  </a:ext>
                </a:extLst>
              </p:cNvPr>
              <p:cNvGrpSpPr/>
              <p:nvPr/>
            </p:nvGrpSpPr>
            <p:grpSpPr>
              <a:xfrm>
                <a:off x="5804657" y="2316298"/>
                <a:ext cx="1480867" cy="1067700"/>
                <a:chOff x="4290146" y="2320778"/>
                <a:chExt cx="1480867" cy="1067700"/>
              </a:xfrm>
            </p:grpSpPr>
            <p:grpSp>
              <p:nvGrpSpPr>
                <p:cNvPr id="83" name="Group 82">
                  <a:extLst>
                    <a:ext uri="{FF2B5EF4-FFF2-40B4-BE49-F238E27FC236}">
                      <a16:creationId xmlns:a16="http://schemas.microsoft.com/office/drawing/2014/main" id="{D69DE3B4-0B9B-41FF-B946-BEBE63F0BDE0}"/>
                    </a:ext>
                  </a:extLst>
                </p:cNvPr>
                <p:cNvGrpSpPr/>
                <p:nvPr/>
              </p:nvGrpSpPr>
              <p:grpSpPr>
                <a:xfrm>
                  <a:off x="4290146" y="2320778"/>
                  <a:ext cx="1480867" cy="1067700"/>
                  <a:chOff x="4290146" y="2320778"/>
                  <a:chExt cx="1480867" cy="1067700"/>
                </a:xfrm>
              </p:grpSpPr>
              <p:grpSp>
                <p:nvGrpSpPr>
                  <p:cNvPr id="85" name="Group 84">
                    <a:extLst>
                      <a:ext uri="{FF2B5EF4-FFF2-40B4-BE49-F238E27FC236}">
                        <a16:creationId xmlns:a16="http://schemas.microsoft.com/office/drawing/2014/main" id="{32BB54AB-5A31-49D7-8F37-7F5D2E2FB47B}"/>
                      </a:ext>
                    </a:extLst>
                  </p:cNvPr>
                  <p:cNvGrpSpPr/>
                  <p:nvPr/>
                </p:nvGrpSpPr>
                <p:grpSpPr>
                  <a:xfrm>
                    <a:off x="4636139" y="2384921"/>
                    <a:ext cx="1134874" cy="1003557"/>
                    <a:chOff x="4055165" y="2369751"/>
                    <a:chExt cx="1134874" cy="1003557"/>
                  </a:xfrm>
                </p:grpSpPr>
                <p:sp>
                  <p:nvSpPr>
                    <p:cNvPr id="103" name="Rectangle 102">
                      <a:extLst>
                        <a:ext uri="{FF2B5EF4-FFF2-40B4-BE49-F238E27FC236}">
                          <a16:creationId xmlns:a16="http://schemas.microsoft.com/office/drawing/2014/main" id="{3A58BD9B-BB27-497E-B351-2127411E8A3D}"/>
                        </a:ext>
                      </a:extLst>
                    </p:cNvPr>
                    <p:cNvSpPr/>
                    <p:nvPr/>
                  </p:nvSpPr>
                  <p:spPr>
                    <a:xfrm>
                      <a:off x="4055165" y="2429987"/>
                      <a:ext cx="1134874" cy="943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grpSp>
                  <p:nvGrpSpPr>
                    <p:cNvPr id="88" name="Group 87">
                      <a:extLst>
                        <a:ext uri="{FF2B5EF4-FFF2-40B4-BE49-F238E27FC236}">
                          <a16:creationId xmlns:a16="http://schemas.microsoft.com/office/drawing/2014/main" id="{4B625D90-68BA-4E4A-8DDE-184F9A239EDF}"/>
                        </a:ext>
                      </a:extLst>
                    </p:cNvPr>
                    <p:cNvGrpSpPr/>
                    <p:nvPr/>
                  </p:nvGrpSpPr>
                  <p:grpSpPr>
                    <a:xfrm>
                      <a:off x="4117395" y="2369751"/>
                      <a:ext cx="1022878" cy="508815"/>
                      <a:chOff x="4117395" y="2648046"/>
                      <a:chExt cx="1022878" cy="508815"/>
                    </a:xfrm>
                  </p:grpSpPr>
                  <p:sp>
                    <p:nvSpPr>
                      <p:cNvPr id="94" name="TextBox 93">
                        <a:extLst>
                          <a:ext uri="{FF2B5EF4-FFF2-40B4-BE49-F238E27FC236}">
                            <a16:creationId xmlns:a16="http://schemas.microsoft.com/office/drawing/2014/main" id="{5F738871-586D-449F-BB7C-5F77B06EA4AB}"/>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95" name="Group 94">
                        <a:extLst>
                          <a:ext uri="{FF2B5EF4-FFF2-40B4-BE49-F238E27FC236}">
                            <a16:creationId xmlns:a16="http://schemas.microsoft.com/office/drawing/2014/main" id="{11FE59CE-5494-47A5-951C-E6D184B9B646}"/>
                          </a:ext>
                        </a:extLst>
                      </p:cNvPr>
                      <p:cNvGrpSpPr/>
                      <p:nvPr/>
                    </p:nvGrpSpPr>
                    <p:grpSpPr>
                      <a:xfrm>
                        <a:off x="4117395" y="2967268"/>
                        <a:ext cx="399774" cy="182907"/>
                        <a:chOff x="4117395" y="2967268"/>
                        <a:chExt cx="399774" cy="182907"/>
                      </a:xfrm>
                    </p:grpSpPr>
                    <p:sp>
                      <p:nvSpPr>
                        <p:cNvPr id="100" name="Rectangle 99">
                          <a:extLst>
                            <a:ext uri="{FF2B5EF4-FFF2-40B4-BE49-F238E27FC236}">
                              <a16:creationId xmlns:a16="http://schemas.microsoft.com/office/drawing/2014/main" id="{C415C587-9D49-4C39-880F-EC4A0C9CA55E}"/>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C951562-108E-49E1-892B-C5B0BDC7EA3C}"/>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FC99FF0-F3D2-4BAC-B939-7D7BBDBEEF43}"/>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95A5D436-D912-4622-A88C-82B274079E27}"/>
                          </a:ext>
                        </a:extLst>
                      </p:cNvPr>
                      <p:cNvGrpSpPr/>
                      <p:nvPr/>
                    </p:nvGrpSpPr>
                    <p:grpSpPr>
                      <a:xfrm>
                        <a:off x="4740499" y="2973954"/>
                        <a:ext cx="399774" cy="182907"/>
                        <a:chOff x="4117395" y="2967268"/>
                        <a:chExt cx="399774" cy="182907"/>
                      </a:xfrm>
                    </p:grpSpPr>
                    <p:sp>
                      <p:nvSpPr>
                        <p:cNvPr id="97" name="Rectangle 96">
                          <a:extLst>
                            <a:ext uri="{FF2B5EF4-FFF2-40B4-BE49-F238E27FC236}">
                              <a16:creationId xmlns:a16="http://schemas.microsoft.com/office/drawing/2014/main" id="{E5C47824-A050-4879-B70F-5E59A82C6FC9}"/>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4D7F49A-3CAA-422E-9E34-37116D968A78}"/>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4F0900F-C56A-49C9-AACD-CCFC25517D61}"/>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TextBox 88">
                      <a:extLst>
                        <a:ext uri="{FF2B5EF4-FFF2-40B4-BE49-F238E27FC236}">
                          <a16:creationId xmlns:a16="http://schemas.microsoft.com/office/drawing/2014/main" id="{876672A9-CFE9-4658-8B5A-680CE1900D33}"/>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90" name="Group 89">
                      <a:extLst>
                        <a:ext uri="{FF2B5EF4-FFF2-40B4-BE49-F238E27FC236}">
                          <a16:creationId xmlns:a16="http://schemas.microsoft.com/office/drawing/2014/main" id="{AA23BAA4-657D-425D-A26F-534E0AE762A4}"/>
                        </a:ext>
                      </a:extLst>
                    </p:cNvPr>
                    <p:cNvGrpSpPr/>
                    <p:nvPr/>
                  </p:nvGrpSpPr>
                  <p:grpSpPr>
                    <a:xfrm>
                      <a:off x="4197710" y="2799267"/>
                      <a:ext cx="817415" cy="489160"/>
                      <a:chOff x="4360767" y="3320244"/>
                      <a:chExt cx="817415" cy="521461"/>
                    </a:xfrm>
                  </p:grpSpPr>
                  <p:sp>
                    <p:nvSpPr>
                      <p:cNvPr id="92" name="Rectangle 91">
                        <a:extLst>
                          <a:ext uri="{FF2B5EF4-FFF2-40B4-BE49-F238E27FC236}">
                            <a16:creationId xmlns:a16="http://schemas.microsoft.com/office/drawing/2014/main" id="{448713B9-89F0-4872-9586-AB8D07C3AB52}"/>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69B5F9A7-38C4-4415-A716-DFD23AD6895C}"/>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91" name="TextBox 90">
                      <a:extLst>
                        <a:ext uri="{FF2B5EF4-FFF2-40B4-BE49-F238E27FC236}">
                          <a16:creationId xmlns:a16="http://schemas.microsoft.com/office/drawing/2014/main" id="{21F85682-18BD-4FD3-8206-F50675A14F7C}"/>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3</a:t>
                      </a:r>
                    </a:p>
                  </p:txBody>
                </p:sp>
              </p:grpSp>
              <p:sp>
                <p:nvSpPr>
                  <p:cNvPr id="86" name="TextBox 85">
                    <a:extLst>
                      <a:ext uri="{FF2B5EF4-FFF2-40B4-BE49-F238E27FC236}">
                        <a16:creationId xmlns:a16="http://schemas.microsoft.com/office/drawing/2014/main" id="{3BF1A129-9348-41FC-9296-4DFB80EC04E2}"/>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s2</a:t>
                    </a:r>
                    <a:endParaRPr lang="en-US" dirty="0"/>
                  </a:p>
                </p:txBody>
              </p:sp>
            </p:grpSp>
            <p:sp>
              <p:nvSpPr>
                <p:cNvPr id="84" name="TextBox 83">
                  <a:extLst>
                    <a:ext uri="{FF2B5EF4-FFF2-40B4-BE49-F238E27FC236}">
                      <a16:creationId xmlns:a16="http://schemas.microsoft.com/office/drawing/2014/main" id="{1509D630-02CA-4605-A9B0-65CDD2D8CF43}"/>
                    </a:ext>
                  </a:extLst>
                </p:cNvPr>
                <p:cNvSpPr txBox="1"/>
                <p:nvPr/>
              </p:nvSpPr>
              <p:spPr>
                <a:xfrm>
                  <a:off x="4626962" y="2620276"/>
                  <a:ext cx="548548" cy="307777"/>
                </a:xfrm>
                <a:prstGeom prst="rect">
                  <a:avLst/>
                </a:prstGeom>
                <a:noFill/>
              </p:spPr>
              <p:txBody>
                <a:bodyPr wrap="none" rtlCol="0">
                  <a:spAutoFit/>
                </a:bodyPr>
                <a:lstStyle/>
                <a:p>
                  <a:pPr algn="ctr"/>
                  <a:r>
                    <a:rPr lang="en-US" sz="1400" dirty="0">
                      <a:latin typeface="+mj-lt"/>
                      <a:cs typeface="Times New Roman" pitchFamily="18" charset="0"/>
                    </a:rPr>
                    <a:t>1 5  2</a:t>
                  </a:r>
                </a:p>
              </p:txBody>
            </p:sp>
          </p:grpSp>
          <p:grpSp>
            <p:nvGrpSpPr>
              <p:cNvPr id="106" name="Group 105">
                <a:extLst>
                  <a:ext uri="{FF2B5EF4-FFF2-40B4-BE49-F238E27FC236}">
                    <a16:creationId xmlns:a16="http://schemas.microsoft.com/office/drawing/2014/main" id="{1B73C32A-A234-4BC5-8ADD-8B496C5CEE0F}"/>
                  </a:ext>
                </a:extLst>
              </p:cNvPr>
              <p:cNvGrpSpPr/>
              <p:nvPr/>
            </p:nvGrpSpPr>
            <p:grpSpPr>
              <a:xfrm>
                <a:off x="7267722" y="2302482"/>
                <a:ext cx="1480867" cy="1085996"/>
                <a:chOff x="4290146" y="2320778"/>
                <a:chExt cx="1480867" cy="1085996"/>
              </a:xfrm>
            </p:grpSpPr>
            <p:grpSp>
              <p:nvGrpSpPr>
                <p:cNvPr id="107" name="Group 106">
                  <a:extLst>
                    <a:ext uri="{FF2B5EF4-FFF2-40B4-BE49-F238E27FC236}">
                      <a16:creationId xmlns:a16="http://schemas.microsoft.com/office/drawing/2014/main" id="{B2E02088-6FAF-4F8A-8683-BAEDA4BF9BFC}"/>
                    </a:ext>
                  </a:extLst>
                </p:cNvPr>
                <p:cNvGrpSpPr/>
                <p:nvPr/>
              </p:nvGrpSpPr>
              <p:grpSpPr>
                <a:xfrm>
                  <a:off x="4290146" y="2320778"/>
                  <a:ext cx="1480867" cy="1085996"/>
                  <a:chOff x="4290146" y="2320778"/>
                  <a:chExt cx="1480867" cy="1085996"/>
                </a:xfrm>
              </p:grpSpPr>
              <p:grpSp>
                <p:nvGrpSpPr>
                  <p:cNvPr id="109" name="Group 108">
                    <a:extLst>
                      <a:ext uri="{FF2B5EF4-FFF2-40B4-BE49-F238E27FC236}">
                        <a16:creationId xmlns:a16="http://schemas.microsoft.com/office/drawing/2014/main" id="{477A9190-9DDC-4FF1-AB19-A2AFF0ED8F74}"/>
                      </a:ext>
                    </a:extLst>
                  </p:cNvPr>
                  <p:cNvGrpSpPr/>
                  <p:nvPr/>
                </p:nvGrpSpPr>
                <p:grpSpPr>
                  <a:xfrm>
                    <a:off x="4636139" y="2384921"/>
                    <a:ext cx="1134874" cy="1021853"/>
                    <a:chOff x="4055165" y="2369751"/>
                    <a:chExt cx="1134874" cy="1021853"/>
                  </a:xfrm>
                </p:grpSpPr>
                <p:sp>
                  <p:nvSpPr>
                    <p:cNvPr id="127" name="Rectangle 126">
                      <a:extLst>
                        <a:ext uri="{FF2B5EF4-FFF2-40B4-BE49-F238E27FC236}">
                          <a16:creationId xmlns:a16="http://schemas.microsoft.com/office/drawing/2014/main" id="{2B738915-596E-4D63-BF9B-32570D946DEC}"/>
                        </a:ext>
                      </a:extLst>
                    </p:cNvPr>
                    <p:cNvSpPr/>
                    <p:nvPr/>
                  </p:nvSpPr>
                  <p:spPr>
                    <a:xfrm>
                      <a:off x="4055165" y="2429987"/>
                      <a:ext cx="1134874" cy="961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grpSp>
                  <p:nvGrpSpPr>
                    <p:cNvPr id="112" name="Group 111">
                      <a:extLst>
                        <a:ext uri="{FF2B5EF4-FFF2-40B4-BE49-F238E27FC236}">
                          <a16:creationId xmlns:a16="http://schemas.microsoft.com/office/drawing/2014/main" id="{7073D357-5F53-4BA5-BA04-90D8DDCAA211}"/>
                        </a:ext>
                      </a:extLst>
                    </p:cNvPr>
                    <p:cNvGrpSpPr/>
                    <p:nvPr/>
                  </p:nvGrpSpPr>
                  <p:grpSpPr>
                    <a:xfrm>
                      <a:off x="4117395" y="2369751"/>
                      <a:ext cx="1022878" cy="508815"/>
                      <a:chOff x="4117395" y="2648046"/>
                      <a:chExt cx="1022878" cy="508815"/>
                    </a:xfrm>
                  </p:grpSpPr>
                  <p:sp>
                    <p:nvSpPr>
                      <p:cNvPr id="118" name="TextBox 117">
                        <a:extLst>
                          <a:ext uri="{FF2B5EF4-FFF2-40B4-BE49-F238E27FC236}">
                            <a16:creationId xmlns:a16="http://schemas.microsoft.com/office/drawing/2014/main" id="{B82CA62F-23B0-4BF7-9073-8DEB39603D9C}"/>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119" name="Group 118">
                        <a:extLst>
                          <a:ext uri="{FF2B5EF4-FFF2-40B4-BE49-F238E27FC236}">
                            <a16:creationId xmlns:a16="http://schemas.microsoft.com/office/drawing/2014/main" id="{5127DA44-6C59-471C-9C2A-ECAF3485943F}"/>
                          </a:ext>
                        </a:extLst>
                      </p:cNvPr>
                      <p:cNvGrpSpPr/>
                      <p:nvPr/>
                    </p:nvGrpSpPr>
                    <p:grpSpPr>
                      <a:xfrm>
                        <a:off x="4117395" y="2967268"/>
                        <a:ext cx="399774" cy="182907"/>
                        <a:chOff x="4117395" y="2967268"/>
                        <a:chExt cx="399774" cy="182907"/>
                      </a:xfrm>
                    </p:grpSpPr>
                    <p:sp>
                      <p:nvSpPr>
                        <p:cNvPr id="124" name="Rectangle 123">
                          <a:extLst>
                            <a:ext uri="{FF2B5EF4-FFF2-40B4-BE49-F238E27FC236}">
                              <a16:creationId xmlns:a16="http://schemas.microsoft.com/office/drawing/2014/main" id="{7CE1DC2C-EB64-424C-9884-2620D085F68F}"/>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1F532E1-042D-4E61-8791-C839E31C0838}"/>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7E25073-979A-40E8-AA94-82E6C673194E}"/>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C28B29E9-ACFF-4765-8BC2-531C9DB85D77}"/>
                          </a:ext>
                        </a:extLst>
                      </p:cNvPr>
                      <p:cNvGrpSpPr/>
                      <p:nvPr/>
                    </p:nvGrpSpPr>
                    <p:grpSpPr>
                      <a:xfrm>
                        <a:off x="4740499" y="2973954"/>
                        <a:ext cx="399774" cy="182907"/>
                        <a:chOff x="4117395" y="2967268"/>
                        <a:chExt cx="399774" cy="182907"/>
                      </a:xfrm>
                    </p:grpSpPr>
                    <p:sp>
                      <p:nvSpPr>
                        <p:cNvPr id="121" name="Rectangle 120">
                          <a:extLst>
                            <a:ext uri="{FF2B5EF4-FFF2-40B4-BE49-F238E27FC236}">
                              <a16:creationId xmlns:a16="http://schemas.microsoft.com/office/drawing/2014/main" id="{50BCDB02-7C2F-4D46-85E0-EB50762B507A}"/>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F538A9D-AFDC-40B3-B2D2-078880507833}"/>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2A87A5C0-A443-42C7-8473-414D651E0415}"/>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F970ADC1-68D2-4EE0-B79B-C37381307E17}"/>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114" name="Group 113">
                      <a:extLst>
                        <a:ext uri="{FF2B5EF4-FFF2-40B4-BE49-F238E27FC236}">
                          <a16:creationId xmlns:a16="http://schemas.microsoft.com/office/drawing/2014/main" id="{41DCA25D-9B03-4BCC-A11E-EFA6B9747109}"/>
                        </a:ext>
                      </a:extLst>
                    </p:cNvPr>
                    <p:cNvGrpSpPr/>
                    <p:nvPr/>
                  </p:nvGrpSpPr>
                  <p:grpSpPr>
                    <a:xfrm>
                      <a:off x="4197710" y="2799267"/>
                      <a:ext cx="817415" cy="489160"/>
                      <a:chOff x="4360767" y="3320244"/>
                      <a:chExt cx="817415" cy="521461"/>
                    </a:xfrm>
                  </p:grpSpPr>
                  <p:sp>
                    <p:nvSpPr>
                      <p:cNvPr id="116" name="Rectangle 115">
                        <a:extLst>
                          <a:ext uri="{FF2B5EF4-FFF2-40B4-BE49-F238E27FC236}">
                            <a16:creationId xmlns:a16="http://schemas.microsoft.com/office/drawing/2014/main" id="{82707FBB-5A29-4E20-BB5F-047C50629E4B}"/>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TextBox 116">
                        <a:extLst>
                          <a:ext uri="{FF2B5EF4-FFF2-40B4-BE49-F238E27FC236}">
                            <a16:creationId xmlns:a16="http://schemas.microsoft.com/office/drawing/2014/main" id="{3F7F97E5-9303-4A44-84E8-03707E5EBBDF}"/>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115" name="TextBox 114">
                      <a:extLst>
                        <a:ext uri="{FF2B5EF4-FFF2-40B4-BE49-F238E27FC236}">
                          <a16:creationId xmlns:a16="http://schemas.microsoft.com/office/drawing/2014/main" id="{052BD6DD-B912-4C0D-BE87-17949FD04B55}"/>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0</a:t>
                      </a:r>
                    </a:p>
                  </p:txBody>
                </p:sp>
              </p:grpSp>
              <p:sp>
                <p:nvSpPr>
                  <p:cNvPr id="110" name="TextBox 109">
                    <a:extLst>
                      <a:ext uri="{FF2B5EF4-FFF2-40B4-BE49-F238E27FC236}">
                        <a16:creationId xmlns:a16="http://schemas.microsoft.com/office/drawing/2014/main" id="{9D3CBECA-7EA9-4E5C-97B6-80CF607027BB}"/>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s3</a:t>
                    </a:r>
                    <a:endParaRPr lang="en-US" dirty="0"/>
                  </a:p>
                </p:txBody>
              </p:sp>
            </p:grpSp>
            <p:sp>
              <p:nvSpPr>
                <p:cNvPr id="108" name="TextBox 107">
                  <a:extLst>
                    <a:ext uri="{FF2B5EF4-FFF2-40B4-BE49-F238E27FC236}">
                      <a16:creationId xmlns:a16="http://schemas.microsoft.com/office/drawing/2014/main" id="{BA536B6F-A0D1-4DD1-9061-9BE89F14274B}"/>
                    </a:ext>
                  </a:extLst>
                </p:cNvPr>
                <p:cNvSpPr txBox="1"/>
                <p:nvPr/>
              </p:nvSpPr>
              <p:spPr>
                <a:xfrm>
                  <a:off x="4808871" y="2620276"/>
                  <a:ext cx="184730" cy="307777"/>
                </a:xfrm>
                <a:prstGeom prst="rect">
                  <a:avLst/>
                </a:prstGeom>
                <a:noFill/>
              </p:spPr>
              <p:txBody>
                <a:bodyPr wrap="none" rtlCol="0">
                  <a:spAutoFit/>
                </a:bodyPr>
                <a:lstStyle/>
                <a:p>
                  <a:pPr algn="ctr"/>
                  <a:endParaRPr lang="en-US" sz="1400" dirty="0">
                    <a:latin typeface="+mj-lt"/>
                    <a:cs typeface="Times New Roman" pitchFamily="18" charset="0"/>
                  </a:endParaRPr>
                </a:p>
              </p:txBody>
            </p:sp>
          </p:grpSp>
        </p:grpSp>
      </p:grpSp>
      <p:grpSp>
        <p:nvGrpSpPr>
          <p:cNvPr id="131" name="Group 130">
            <a:extLst>
              <a:ext uri="{FF2B5EF4-FFF2-40B4-BE49-F238E27FC236}">
                <a16:creationId xmlns:a16="http://schemas.microsoft.com/office/drawing/2014/main" id="{4C7F9E98-15B3-4110-B7E7-DD4B1CBC8237}"/>
              </a:ext>
            </a:extLst>
          </p:cNvPr>
          <p:cNvGrpSpPr/>
          <p:nvPr/>
        </p:nvGrpSpPr>
        <p:grpSpPr>
          <a:xfrm>
            <a:off x="766021" y="3481452"/>
            <a:ext cx="4458443" cy="1476304"/>
            <a:chOff x="4290146" y="2302482"/>
            <a:chExt cx="4458443" cy="1476304"/>
          </a:xfrm>
        </p:grpSpPr>
        <p:grpSp>
          <p:nvGrpSpPr>
            <p:cNvPr id="132" name="Group 131">
              <a:extLst>
                <a:ext uri="{FF2B5EF4-FFF2-40B4-BE49-F238E27FC236}">
                  <a16:creationId xmlns:a16="http://schemas.microsoft.com/office/drawing/2014/main" id="{AAA3D86B-95FE-44ED-A72D-208EB6CA0FD1}"/>
                </a:ext>
              </a:extLst>
            </p:cNvPr>
            <p:cNvGrpSpPr/>
            <p:nvPr/>
          </p:nvGrpSpPr>
          <p:grpSpPr>
            <a:xfrm>
              <a:off x="4290146" y="2320778"/>
              <a:ext cx="1480867" cy="1458008"/>
              <a:chOff x="4290146" y="2320778"/>
              <a:chExt cx="1480867" cy="1458008"/>
            </a:xfrm>
          </p:grpSpPr>
          <p:grpSp>
            <p:nvGrpSpPr>
              <p:cNvPr id="181" name="Group 180">
                <a:extLst>
                  <a:ext uri="{FF2B5EF4-FFF2-40B4-BE49-F238E27FC236}">
                    <a16:creationId xmlns:a16="http://schemas.microsoft.com/office/drawing/2014/main" id="{59F17198-B735-4A49-BE80-EF56AEA8D393}"/>
                  </a:ext>
                </a:extLst>
              </p:cNvPr>
              <p:cNvGrpSpPr/>
              <p:nvPr/>
            </p:nvGrpSpPr>
            <p:grpSpPr>
              <a:xfrm>
                <a:off x="4290146" y="2320778"/>
                <a:ext cx="1480867" cy="1458008"/>
                <a:chOff x="4290146" y="2320778"/>
                <a:chExt cx="1480867" cy="1458008"/>
              </a:xfrm>
            </p:grpSpPr>
            <p:grpSp>
              <p:nvGrpSpPr>
                <p:cNvPr id="183" name="Group 182">
                  <a:extLst>
                    <a:ext uri="{FF2B5EF4-FFF2-40B4-BE49-F238E27FC236}">
                      <a16:creationId xmlns:a16="http://schemas.microsoft.com/office/drawing/2014/main" id="{7F556FB9-DEF7-4706-95F9-E9A6419DA6DC}"/>
                    </a:ext>
                  </a:extLst>
                </p:cNvPr>
                <p:cNvGrpSpPr/>
                <p:nvPr/>
              </p:nvGrpSpPr>
              <p:grpSpPr>
                <a:xfrm>
                  <a:off x="4636139" y="2384921"/>
                  <a:ext cx="1134874" cy="1393865"/>
                  <a:chOff x="4055165" y="2369751"/>
                  <a:chExt cx="1134874" cy="1393865"/>
                </a:xfrm>
              </p:grpSpPr>
              <p:grpSp>
                <p:nvGrpSpPr>
                  <p:cNvPr id="185" name="Group 184">
                    <a:extLst>
                      <a:ext uri="{FF2B5EF4-FFF2-40B4-BE49-F238E27FC236}">
                        <a16:creationId xmlns:a16="http://schemas.microsoft.com/office/drawing/2014/main" id="{F617E7E9-5576-4891-AB4B-B36D00496FF8}"/>
                      </a:ext>
                    </a:extLst>
                  </p:cNvPr>
                  <p:cNvGrpSpPr/>
                  <p:nvPr/>
                </p:nvGrpSpPr>
                <p:grpSpPr>
                  <a:xfrm>
                    <a:off x="4055165" y="2429987"/>
                    <a:ext cx="1134874" cy="1333629"/>
                    <a:chOff x="4055165" y="2429987"/>
                    <a:chExt cx="1134874" cy="1333629"/>
                  </a:xfrm>
                </p:grpSpPr>
                <p:sp>
                  <p:nvSpPr>
                    <p:cNvPr id="201" name="Rectangle 200">
                      <a:extLst>
                        <a:ext uri="{FF2B5EF4-FFF2-40B4-BE49-F238E27FC236}">
                          <a16:creationId xmlns:a16="http://schemas.microsoft.com/office/drawing/2014/main" id="{8905EDC0-7E1D-4177-ABE5-EADB09D57AB1}"/>
                        </a:ext>
                      </a:extLst>
                    </p:cNvPr>
                    <p:cNvSpPr/>
                    <p:nvPr/>
                  </p:nvSpPr>
                  <p:spPr>
                    <a:xfrm>
                      <a:off x="4055165" y="2429987"/>
                      <a:ext cx="1134874" cy="13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02" name="Rectangle 201">
                      <a:extLst>
                        <a:ext uri="{FF2B5EF4-FFF2-40B4-BE49-F238E27FC236}">
                          <a16:creationId xmlns:a16="http://schemas.microsoft.com/office/drawing/2014/main" id="{19AE5582-DA7E-4D8B-AEA7-12DBC5CD37B4}"/>
                        </a:ext>
                      </a:extLst>
                    </p:cNvPr>
                    <p:cNvSpPr/>
                    <p:nvPr/>
                  </p:nvSpPr>
                  <p:spPr>
                    <a:xfrm>
                      <a:off x="4208367" y="3469927"/>
                      <a:ext cx="817415" cy="2547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10000</a:t>
                      </a:r>
                    </a:p>
                  </p:txBody>
                </p:sp>
                <p:sp>
                  <p:nvSpPr>
                    <p:cNvPr id="203" name="TextBox 202">
                      <a:extLst>
                        <a:ext uri="{FF2B5EF4-FFF2-40B4-BE49-F238E27FC236}">
                          <a16:creationId xmlns:a16="http://schemas.microsoft.com/office/drawing/2014/main" id="{38D1AE19-F4B6-4935-AD8D-B41D4863471E}"/>
                        </a:ext>
                      </a:extLst>
                    </p:cNvPr>
                    <p:cNvSpPr txBox="1"/>
                    <p:nvPr/>
                  </p:nvSpPr>
                  <p:spPr>
                    <a:xfrm>
                      <a:off x="4055864" y="3203182"/>
                      <a:ext cx="1122423" cy="338554"/>
                    </a:xfrm>
                    <a:prstGeom prst="rect">
                      <a:avLst/>
                    </a:prstGeom>
                    <a:noFill/>
                  </p:spPr>
                  <p:txBody>
                    <a:bodyPr wrap="none" rtlCol="0">
                      <a:spAutoFit/>
                    </a:bodyPr>
                    <a:lstStyle/>
                    <a:p>
                      <a:pPr algn="ctr"/>
                      <a:r>
                        <a:rPr lang="en-US" sz="1600" dirty="0" err="1">
                          <a:solidFill>
                            <a:schemeClr val="bg1"/>
                          </a:solidFill>
                          <a:latin typeface="+mj-lt"/>
                          <a:cs typeface="Times New Roman" pitchFamily="18" charset="0"/>
                        </a:rPr>
                        <a:t>kMaxItems</a:t>
                      </a:r>
                      <a:endParaRPr lang="en-US" sz="1600" dirty="0">
                        <a:solidFill>
                          <a:schemeClr val="bg1"/>
                        </a:solidFill>
                        <a:latin typeface="+mj-lt"/>
                        <a:cs typeface="Times New Roman" pitchFamily="18" charset="0"/>
                      </a:endParaRPr>
                    </a:p>
                  </p:txBody>
                </p:sp>
              </p:grpSp>
              <p:grpSp>
                <p:nvGrpSpPr>
                  <p:cNvPr id="186" name="Group 185">
                    <a:extLst>
                      <a:ext uri="{FF2B5EF4-FFF2-40B4-BE49-F238E27FC236}">
                        <a16:creationId xmlns:a16="http://schemas.microsoft.com/office/drawing/2014/main" id="{7A6E1AB1-640C-4A88-80DC-8F84205F1833}"/>
                      </a:ext>
                    </a:extLst>
                  </p:cNvPr>
                  <p:cNvGrpSpPr/>
                  <p:nvPr/>
                </p:nvGrpSpPr>
                <p:grpSpPr>
                  <a:xfrm>
                    <a:off x="4117395" y="2369751"/>
                    <a:ext cx="1022878" cy="508815"/>
                    <a:chOff x="4117395" y="2648046"/>
                    <a:chExt cx="1022878" cy="508815"/>
                  </a:xfrm>
                </p:grpSpPr>
                <p:sp>
                  <p:nvSpPr>
                    <p:cNvPr id="192" name="TextBox 191">
                      <a:extLst>
                        <a:ext uri="{FF2B5EF4-FFF2-40B4-BE49-F238E27FC236}">
                          <a16:creationId xmlns:a16="http://schemas.microsoft.com/office/drawing/2014/main" id="{E8985278-8D1B-4D18-A629-DD628E61F267}"/>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193" name="Group 192">
                      <a:extLst>
                        <a:ext uri="{FF2B5EF4-FFF2-40B4-BE49-F238E27FC236}">
                          <a16:creationId xmlns:a16="http://schemas.microsoft.com/office/drawing/2014/main" id="{34CA8A2B-C115-457D-A92F-FC0FE5AF997E}"/>
                        </a:ext>
                      </a:extLst>
                    </p:cNvPr>
                    <p:cNvGrpSpPr/>
                    <p:nvPr/>
                  </p:nvGrpSpPr>
                  <p:grpSpPr>
                    <a:xfrm>
                      <a:off x="4117395" y="2967268"/>
                      <a:ext cx="399774" cy="182907"/>
                      <a:chOff x="4117395" y="2967268"/>
                      <a:chExt cx="399774" cy="182907"/>
                    </a:xfrm>
                  </p:grpSpPr>
                  <p:sp>
                    <p:nvSpPr>
                      <p:cNvPr id="198" name="Rectangle 197">
                        <a:extLst>
                          <a:ext uri="{FF2B5EF4-FFF2-40B4-BE49-F238E27FC236}">
                            <a16:creationId xmlns:a16="http://schemas.microsoft.com/office/drawing/2014/main" id="{BB79F138-02AC-49D3-8914-9DA147264F5F}"/>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1757C9FA-EAB9-4545-97A0-A91EE56E16C7}"/>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0DDEEAB9-DF85-4508-B42C-E4D5808C3BF6}"/>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72B41E5E-CFFB-44A8-B91E-610302901374}"/>
                        </a:ext>
                      </a:extLst>
                    </p:cNvPr>
                    <p:cNvGrpSpPr/>
                    <p:nvPr/>
                  </p:nvGrpSpPr>
                  <p:grpSpPr>
                    <a:xfrm>
                      <a:off x="4740499" y="2973954"/>
                      <a:ext cx="399774" cy="182907"/>
                      <a:chOff x="4117395" y="2967268"/>
                      <a:chExt cx="399774" cy="182907"/>
                    </a:xfrm>
                  </p:grpSpPr>
                  <p:sp>
                    <p:nvSpPr>
                      <p:cNvPr id="195" name="Rectangle 194">
                        <a:extLst>
                          <a:ext uri="{FF2B5EF4-FFF2-40B4-BE49-F238E27FC236}">
                            <a16:creationId xmlns:a16="http://schemas.microsoft.com/office/drawing/2014/main" id="{2B3CCE15-D879-4E5E-9B9B-713C38BE8D8D}"/>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72695149-D2E6-4CB1-AB37-970B2D153026}"/>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44728D6-A96B-42DF-97E6-DF6F4FD3FEFC}"/>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7" name="TextBox 186">
                    <a:extLst>
                      <a:ext uri="{FF2B5EF4-FFF2-40B4-BE49-F238E27FC236}">
                        <a16:creationId xmlns:a16="http://schemas.microsoft.com/office/drawing/2014/main" id="{C5DF702F-A7F5-4770-8C50-4A074D7D87C5}"/>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188" name="Group 187">
                    <a:extLst>
                      <a:ext uri="{FF2B5EF4-FFF2-40B4-BE49-F238E27FC236}">
                        <a16:creationId xmlns:a16="http://schemas.microsoft.com/office/drawing/2014/main" id="{B227C26E-841C-426F-B759-E00B3229758F}"/>
                      </a:ext>
                    </a:extLst>
                  </p:cNvPr>
                  <p:cNvGrpSpPr/>
                  <p:nvPr/>
                </p:nvGrpSpPr>
                <p:grpSpPr>
                  <a:xfrm>
                    <a:off x="4197710" y="2799267"/>
                    <a:ext cx="817415" cy="489160"/>
                    <a:chOff x="4360767" y="3320244"/>
                    <a:chExt cx="817415" cy="521461"/>
                  </a:xfrm>
                </p:grpSpPr>
                <p:sp>
                  <p:nvSpPr>
                    <p:cNvPr id="190" name="Rectangle 189">
                      <a:extLst>
                        <a:ext uri="{FF2B5EF4-FFF2-40B4-BE49-F238E27FC236}">
                          <a16:creationId xmlns:a16="http://schemas.microsoft.com/office/drawing/2014/main" id="{42EC40C5-D194-43C5-BC10-4E135E15C611}"/>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1" name="TextBox 190">
                      <a:extLst>
                        <a:ext uri="{FF2B5EF4-FFF2-40B4-BE49-F238E27FC236}">
                          <a16:creationId xmlns:a16="http://schemas.microsoft.com/office/drawing/2014/main" id="{3F867DE8-E3E8-465F-84BE-58F3E472DD8F}"/>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189" name="TextBox 188">
                    <a:extLst>
                      <a:ext uri="{FF2B5EF4-FFF2-40B4-BE49-F238E27FC236}">
                        <a16:creationId xmlns:a16="http://schemas.microsoft.com/office/drawing/2014/main" id="{F9A402F2-DC8F-4A3E-B5D3-54376D770DB8}"/>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2</a:t>
                    </a:r>
                  </a:p>
                </p:txBody>
              </p:sp>
            </p:grpSp>
            <p:sp>
              <p:nvSpPr>
                <p:cNvPr id="184" name="TextBox 183">
                  <a:extLst>
                    <a:ext uri="{FF2B5EF4-FFF2-40B4-BE49-F238E27FC236}">
                      <a16:creationId xmlns:a16="http://schemas.microsoft.com/office/drawing/2014/main" id="{424BCA05-273F-40D9-84B7-C1CEFCB34594}"/>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s1</a:t>
                  </a:r>
                  <a:endParaRPr lang="en-US" dirty="0"/>
                </a:p>
              </p:txBody>
            </p:sp>
          </p:grpSp>
          <p:sp>
            <p:nvSpPr>
              <p:cNvPr id="182" name="TextBox 181">
                <a:extLst>
                  <a:ext uri="{FF2B5EF4-FFF2-40B4-BE49-F238E27FC236}">
                    <a16:creationId xmlns:a16="http://schemas.microsoft.com/office/drawing/2014/main" id="{78961457-C791-454B-8883-8E301C04DB26}"/>
                  </a:ext>
                </a:extLst>
              </p:cNvPr>
              <p:cNvSpPr txBox="1"/>
              <p:nvPr/>
            </p:nvSpPr>
            <p:spPr>
              <a:xfrm>
                <a:off x="4646073" y="2620276"/>
                <a:ext cx="386644" cy="307777"/>
              </a:xfrm>
              <a:prstGeom prst="rect">
                <a:avLst/>
              </a:prstGeom>
              <a:noFill/>
            </p:spPr>
            <p:txBody>
              <a:bodyPr wrap="none" rtlCol="0">
                <a:spAutoFit/>
              </a:bodyPr>
              <a:lstStyle/>
              <a:p>
                <a:pPr algn="ctr"/>
                <a:r>
                  <a:rPr lang="en-US" sz="1400" dirty="0">
                    <a:latin typeface="+mj-lt"/>
                    <a:cs typeface="Times New Roman" pitchFamily="18" charset="0"/>
                  </a:rPr>
                  <a:t>1 5</a:t>
                </a:r>
              </a:p>
            </p:txBody>
          </p:sp>
        </p:grpSp>
        <p:grpSp>
          <p:nvGrpSpPr>
            <p:cNvPr id="133" name="Group 132">
              <a:extLst>
                <a:ext uri="{FF2B5EF4-FFF2-40B4-BE49-F238E27FC236}">
                  <a16:creationId xmlns:a16="http://schemas.microsoft.com/office/drawing/2014/main" id="{DDBBD357-8674-440F-97F3-CB6C71B2FD7C}"/>
                </a:ext>
              </a:extLst>
            </p:cNvPr>
            <p:cNvGrpSpPr/>
            <p:nvPr/>
          </p:nvGrpSpPr>
          <p:grpSpPr>
            <a:xfrm>
              <a:off x="5804657" y="2316298"/>
              <a:ext cx="1480867" cy="1458008"/>
              <a:chOff x="4290146" y="2320778"/>
              <a:chExt cx="1480867" cy="1458008"/>
            </a:xfrm>
          </p:grpSpPr>
          <p:grpSp>
            <p:nvGrpSpPr>
              <p:cNvPr id="158" name="Group 157">
                <a:extLst>
                  <a:ext uri="{FF2B5EF4-FFF2-40B4-BE49-F238E27FC236}">
                    <a16:creationId xmlns:a16="http://schemas.microsoft.com/office/drawing/2014/main" id="{C3BE0658-154D-45A6-9506-35A6ACE74C10}"/>
                  </a:ext>
                </a:extLst>
              </p:cNvPr>
              <p:cNvGrpSpPr/>
              <p:nvPr/>
            </p:nvGrpSpPr>
            <p:grpSpPr>
              <a:xfrm>
                <a:off x="4290146" y="2320778"/>
                <a:ext cx="1480867" cy="1458008"/>
                <a:chOff x="4290146" y="2320778"/>
                <a:chExt cx="1480867" cy="1458008"/>
              </a:xfrm>
            </p:grpSpPr>
            <p:grpSp>
              <p:nvGrpSpPr>
                <p:cNvPr id="160" name="Group 159">
                  <a:extLst>
                    <a:ext uri="{FF2B5EF4-FFF2-40B4-BE49-F238E27FC236}">
                      <a16:creationId xmlns:a16="http://schemas.microsoft.com/office/drawing/2014/main" id="{CAC54A42-1015-4A01-BCCD-E1F763AD07D2}"/>
                    </a:ext>
                  </a:extLst>
                </p:cNvPr>
                <p:cNvGrpSpPr/>
                <p:nvPr/>
              </p:nvGrpSpPr>
              <p:grpSpPr>
                <a:xfrm>
                  <a:off x="4636139" y="2384921"/>
                  <a:ext cx="1134874" cy="1393865"/>
                  <a:chOff x="4055165" y="2369751"/>
                  <a:chExt cx="1134874" cy="1393865"/>
                </a:xfrm>
              </p:grpSpPr>
              <p:grpSp>
                <p:nvGrpSpPr>
                  <p:cNvPr id="162" name="Group 161">
                    <a:extLst>
                      <a:ext uri="{FF2B5EF4-FFF2-40B4-BE49-F238E27FC236}">
                        <a16:creationId xmlns:a16="http://schemas.microsoft.com/office/drawing/2014/main" id="{E2C8B95D-FD4E-4D76-9C1E-36B1F7A50DA8}"/>
                      </a:ext>
                    </a:extLst>
                  </p:cNvPr>
                  <p:cNvGrpSpPr/>
                  <p:nvPr/>
                </p:nvGrpSpPr>
                <p:grpSpPr>
                  <a:xfrm>
                    <a:off x="4055165" y="2429987"/>
                    <a:ext cx="1134874" cy="1333629"/>
                    <a:chOff x="4055165" y="2429987"/>
                    <a:chExt cx="1134874" cy="1333629"/>
                  </a:xfrm>
                </p:grpSpPr>
                <p:sp>
                  <p:nvSpPr>
                    <p:cNvPr id="178" name="Rectangle 177">
                      <a:extLst>
                        <a:ext uri="{FF2B5EF4-FFF2-40B4-BE49-F238E27FC236}">
                          <a16:creationId xmlns:a16="http://schemas.microsoft.com/office/drawing/2014/main" id="{D7C25BD8-3D27-4574-89DC-83F56E19B62E}"/>
                        </a:ext>
                      </a:extLst>
                    </p:cNvPr>
                    <p:cNvSpPr/>
                    <p:nvPr/>
                  </p:nvSpPr>
                  <p:spPr>
                    <a:xfrm>
                      <a:off x="4055165" y="2429987"/>
                      <a:ext cx="1134874" cy="13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79" name="Rectangle 178">
                      <a:extLst>
                        <a:ext uri="{FF2B5EF4-FFF2-40B4-BE49-F238E27FC236}">
                          <a16:creationId xmlns:a16="http://schemas.microsoft.com/office/drawing/2014/main" id="{E0683F2E-AF7B-4BEF-A68F-91A96632F832}"/>
                        </a:ext>
                      </a:extLst>
                    </p:cNvPr>
                    <p:cNvSpPr/>
                    <p:nvPr/>
                  </p:nvSpPr>
                  <p:spPr>
                    <a:xfrm>
                      <a:off x="4208367" y="3469927"/>
                      <a:ext cx="817415" cy="2547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10000</a:t>
                      </a:r>
                    </a:p>
                  </p:txBody>
                </p:sp>
                <p:sp>
                  <p:nvSpPr>
                    <p:cNvPr id="180" name="TextBox 179">
                      <a:extLst>
                        <a:ext uri="{FF2B5EF4-FFF2-40B4-BE49-F238E27FC236}">
                          <a16:creationId xmlns:a16="http://schemas.microsoft.com/office/drawing/2014/main" id="{73B8B7B2-D9AC-4B44-9102-4858E5B7D240}"/>
                        </a:ext>
                      </a:extLst>
                    </p:cNvPr>
                    <p:cNvSpPr txBox="1"/>
                    <p:nvPr/>
                  </p:nvSpPr>
                  <p:spPr>
                    <a:xfrm>
                      <a:off x="4055864" y="3203182"/>
                      <a:ext cx="1122423" cy="338554"/>
                    </a:xfrm>
                    <a:prstGeom prst="rect">
                      <a:avLst/>
                    </a:prstGeom>
                    <a:noFill/>
                  </p:spPr>
                  <p:txBody>
                    <a:bodyPr wrap="none" rtlCol="0">
                      <a:spAutoFit/>
                    </a:bodyPr>
                    <a:lstStyle/>
                    <a:p>
                      <a:pPr algn="ctr"/>
                      <a:r>
                        <a:rPr lang="en-US" sz="1600" dirty="0" err="1">
                          <a:solidFill>
                            <a:schemeClr val="bg1"/>
                          </a:solidFill>
                          <a:latin typeface="+mj-lt"/>
                          <a:cs typeface="Times New Roman" pitchFamily="18" charset="0"/>
                        </a:rPr>
                        <a:t>kMaxItems</a:t>
                      </a:r>
                      <a:endParaRPr lang="en-US" sz="1600" dirty="0">
                        <a:solidFill>
                          <a:schemeClr val="bg1"/>
                        </a:solidFill>
                        <a:latin typeface="+mj-lt"/>
                        <a:cs typeface="Times New Roman" pitchFamily="18" charset="0"/>
                      </a:endParaRPr>
                    </a:p>
                  </p:txBody>
                </p:sp>
              </p:grpSp>
              <p:grpSp>
                <p:nvGrpSpPr>
                  <p:cNvPr id="163" name="Group 162">
                    <a:extLst>
                      <a:ext uri="{FF2B5EF4-FFF2-40B4-BE49-F238E27FC236}">
                        <a16:creationId xmlns:a16="http://schemas.microsoft.com/office/drawing/2014/main" id="{4F139F62-4E1F-4232-B1F6-036D70CBE5CD}"/>
                      </a:ext>
                    </a:extLst>
                  </p:cNvPr>
                  <p:cNvGrpSpPr/>
                  <p:nvPr/>
                </p:nvGrpSpPr>
                <p:grpSpPr>
                  <a:xfrm>
                    <a:off x="4117395" y="2369751"/>
                    <a:ext cx="1022878" cy="508815"/>
                    <a:chOff x="4117395" y="2648046"/>
                    <a:chExt cx="1022878" cy="508815"/>
                  </a:xfrm>
                </p:grpSpPr>
                <p:sp>
                  <p:nvSpPr>
                    <p:cNvPr id="169" name="TextBox 168">
                      <a:extLst>
                        <a:ext uri="{FF2B5EF4-FFF2-40B4-BE49-F238E27FC236}">
                          <a16:creationId xmlns:a16="http://schemas.microsoft.com/office/drawing/2014/main" id="{01511020-1764-45BB-AC05-EBB5AD982C23}"/>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170" name="Group 169">
                      <a:extLst>
                        <a:ext uri="{FF2B5EF4-FFF2-40B4-BE49-F238E27FC236}">
                          <a16:creationId xmlns:a16="http://schemas.microsoft.com/office/drawing/2014/main" id="{0DF5B06A-47F0-4F59-964C-7E3CD6C008D8}"/>
                        </a:ext>
                      </a:extLst>
                    </p:cNvPr>
                    <p:cNvGrpSpPr/>
                    <p:nvPr/>
                  </p:nvGrpSpPr>
                  <p:grpSpPr>
                    <a:xfrm>
                      <a:off x="4117395" y="2967268"/>
                      <a:ext cx="399774" cy="182907"/>
                      <a:chOff x="4117395" y="2967268"/>
                      <a:chExt cx="399774" cy="182907"/>
                    </a:xfrm>
                  </p:grpSpPr>
                  <p:sp>
                    <p:nvSpPr>
                      <p:cNvPr id="175" name="Rectangle 174">
                        <a:extLst>
                          <a:ext uri="{FF2B5EF4-FFF2-40B4-BE49-F238E27FC236}">
                            <a16:creationId xmlns:a16="http://schemas.microsoft.com/office/drawing/2014/main" id="{BD482181-6C01-4D22-B56F-1846597C5ACA}"/>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BE102E8B-DD96-4D90-991C-0E562ABCE0D6}"/>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2886CAA6-16AB-4E1A-AA57-696E648665C4}"/>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7A59C52-4975-4C1F-A7C0-8072F27D4598}"/>
                        </a:ext>
                      </a:extLst>
                    </p:cNvPr>
                    <p:cNvGrpSpPr/>
                    <p:nvPr/>
                  </p:nvGrpSpPr>
                  <p:grpSpPr>
                    <a:xfrm>
                      <a:off x="4740499" y="2973954"/>
                      <a:ext cx="399774" cy="182907"/>
                      <a:chOff x="4117395" y="2967268"/>
                      <a:chExt cx="399774" cy="182907"/>
                    </a:xfrm>
                  </p:grpSpPr>
                  <p:sp>
                    <p:nvSpPr>
                      <p:cNvPr id="172" name="Rectangle 171">
                        <a:extLst>
                          <a:ext uri="{FF2B5EF4-FFF2-40B4-BE49-F238E27FC236}">
                            <a16:creationId xmlns:a16="http://schemas.microsoft.com/office/drawing/2014/main" id="{805B7F60-FD90-4ED2-8EFA-222C4E12665A}"/>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F2FA0564-0F3C-4CC4-8000-DDB3437FAC42}"/>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8F9F06F-B301-4146-B1D5-28A8A9E27A50}"/>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4" name="TextBox 163">
                    <a:extLst>
                      <a:ext uri="{FF2B5EF4-FFF2-40B4-BE49-F238E27FC236}">
                        <a16:creationId xmlns:a16="http://schemas.microsoft.com/office/drawing/2014/main" id="{A38EF2F4-2AE3-44E2-ACF7-41C43026E663}"/>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165" name="Group 164">
                    <a:extLst>
                      <a:ext uri="{FF2B5EF4-FFF2-40B4-BE49-F238E27FC236}">
                        <a16:creationId xmlns:a16="http://schemas.microsoft.com/office/drawing/2014/main" id="{F3B54932-7200-4946-8A12-FC3CAB3D6B03}"/>
                      </a:ext>
                    </a:extLst>
                  </p:cNvPr>
                  <p:cNvGrpSpPr/>
                  <p:nvPr/>
                </p:nvGrpSpPr>
                <p:grpSpPr>
                  <a:xfrm>
                    <a:off x="4197710" y="2799267"/>
                    <a:ext cx="817415" cy="489160"/>
                    <a:chOff x="4360767" y="3320244"/>
                    <a:chExt cx="817415" cy="521461"/>
                  </a:xfrm>
                </p:grpSpPr>
                <p:sp>
                  <p:nvSpPr>
                    <p:cNvPr id="167" name="Rectangle 166">
                      <a:extLst>
                        <a:ext uri="{FF2B5EF4-FFF2-40B4-BE49-F238E27FC236}">
                          <a16:creationId xmlns:a16="http://schemas.microsoft.com/office/drawing/2014/main" id="{5D1471E2-CEC2-49EE-98BF-7EF26A53C2F6}"/>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TextBox 167">
                      <a:extLst>
                        <a:ext uri="{FF2B5EF4-FFF2-40B4-BE49-F238E27FC236}">
                          <a16:creationId xmlns:a16="http://schemas.microsoft.com/office/drawing/2014/main" id="{AEBA02FE-0875-4519-8BE2-514B2E1AB249}"/>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166" name="TextBox 165">
                    <a:extLst>
                      <a:ext uri="{FF2B5EF4-FFF2-40B4-BE49-F238E27FC236}">
                        <a16:creationId xmlns:a16="http://schemas.microsoft.com/office/drawing/2014/main" id="{6630E328-D9CE-4298-9824-ED4A30C50C8F}"/>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3</a:t>
                    </a:r>
                  </a:p>
                </p:txBody>
              </p:sp>
            </p:grpSp>
            <p:sp>
              <p:nvSpPr>
                <p:cNvPr id="161" name="TextBox 160">
                  <a:extLst>
                    <a:ext uri="{FF2B5EF4-FFF2-40B4-BE49-F238E27FC236}">
                      <a16:creationId xmlns:a16="http://schemas.microsoft.com/office/drawing/2014/main" id="{6BF95D95-2D0D-4E42-986C-B1C02AFE353A}"/>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s2</a:t>
                  </a:r>
                  <a:endParaRPr lang="en-US" dirty="0"/>
                </a:p>
              </p:txBody>
            </p:sp>
          </p:grpSp>
          <p:sp>
            <p:nvSpPr>
              <p:cNvPr id="159" name="TextBox 158">
                <a:extLst>
                  <a:ext uri="{FF2B5EF4-FFF2-40B4-BE49-F238E27FC236}">
                    <a16:creationId xmlns:a16="http://schemas.microsoft.com/office/drawing/2014/main" id="{15670C15-0C1C-4ACA-81DE-B4AAEB28B5C2}"/>
                  </a:ext>
                </a:extLst>
              </p:cNvPr>
              <p:cNvSpPr txBox="1"/>
              <p:nvPr/>
            </p:nvSpPr>
            <p:spPr>
              <a:xfrm>
                <a:off x="4626962" y="2620276"/>
                <a:ext cx="548548" cy="307777"/>
              </a:xfrm>
              <a:prstGeom prst="rect">
                <a:avLst/>
              </a:prstGeom>
              <a:noFill/>
            </p:spPr>
            <p:txBody>
              <a:bodyPr wrap="none" rtlCol="0">
                <a:spAutoFit/>
              </a:bodyPr>
              <a:lstStyle/>
              <a:p>
                <a:pPr algn="ctr"/>
                <a:r>
                  <a:rPr lang="en-US" sz="1400" dirty="0">
                    <a:latin typeface="+mj-lt"/>
                    <a:cs typeface="Times New Roman" pitchFamily="18" charset="0"/>
                  </a:rPr>
                  <a:t>1 5  2</a:t>
                </a:r>
              </a:p>
            </p:txBody>
          </p:sp>
        </p:grpSp>
        <p:grpSp>
          <p:nvGrpSpPr>
            <p:cNvPr id="134" name="Group 133">
              <a:extLst>
                <a:ext uri="{FF2B5EF4-FFF2-40B4-BE49-F238E27FC236}">
                  <a16:creationId xmlns:a16="http://schemas.microsoft.com/office/drawing/2014/main" id="{C4BD5C8F-3CEB-403B-A0DC-53490D2DF3AB}"/>
                </a:ext>
              </a:extLst>
            </p:cNvPr>
            <p:cNvGrpSpPr/>
            <p:nvPr/>
          </p:nvGrpSpPr>
          <p:grpSpPr>
            <a:xfrm>
              <a:off x="7267722" y="2302482"/>
              <a:ext cx="1480867" cy="1458008"/>
              <a:chOff x="4290146" y="2320778"/>
              <a:chExt cx="1480867" cy="1458008"/>
            </a:xfrm>
          </p:grpSpPr>
          <p:grpSp>
            <p:nvGrpSpPr>
              <p:cNvPr id="135" name="Group 134">
                <a:extLst>
                  <a:ext uri="{FF2B5EF4-FFF2-40B4-BE49-F238E27FC236}">
                    <a16:creationId xmlns:a16="http://schemas.microsoft.com/office/drawing/2014/main" id="{1FAD438F-7CA0-4251-AEEE-6AE01D23B33C}"/>
                  </a:ext>
                </a:extLst>
              </p:cNvPr>
              <p:cNvGrpSpPr/>
              <p:nvPr/>
            </p:nvGrpSpPr>
            <p:grpSpPr>
              <a:xfrm>
                <a:off x="4290146" y="2320778"/>
                <a:ext cx="1480867" cy="1458008"/>
                <a:chOff x="4290146" y="2320778"/>
                <a:chExt cx="1480867" cy="1458008"/>
              </a:xfrm>
            </p:grpSpPr>
            <p:grpSp>
              <p:nvGrpSpPr>
                <p:cNvPr id="137" name="Group 136">
                  <a:extLst>
                    <a:ext uri="{FF2B5EF4-FFF2-40B4-BE49-F238E27FC236}">
                      <a16:creationId xmlns:a16="http://schemas.microsoft.com/office/drawing/2014/main" id="{F05F9F34-248F-4C30-B5F1-BD79736D01C5}"/>
                    </a:ext>
                  </a:extLst>
                </p:cNvPr>
                <p:cNvGrpSpPr/>
                <p:nvPr/>
              </p:nvGrpSpPr>
              <p:grpSpPr>
                <a:xfrm>
                  <a:off x="4636139" y="2384921"/>
                  <a:ext cx="1134874" cy="1393865"/>
                  <a:chOff x="4055165" y="2369751"/>
                  <a:chExt cx="1134874" cy="1393865"/>
                </a:xfrm>
              </p:grpSpPr>
              <p:grpSp>
                <p:nvGrpSpPr>
                  <p:cNvPr id="139" name="Group 138">
                    <a:extLst>
                      <a:ext uri="{FF2B5EF4-FFF2-40B4-BE49-F238E27FC236}">
                        <a16:creationId xmlns:a16="http://schemas.microsoft.com/office/drawing/2014/main" id="{E07F20C5-7F2D-41A1-B971-1CB272C198E5}"/>
                      </a:ext>
                    </a:extLst>
                  </p:cNvPr>
                  <p:cNvGrpSpPr/>
                  <p:nvPr/>
                </p:nvGrpSpPr>
                <p:grpSpPr>
                  <a:xfrm>
                    <a:off x="4055165" y="2429987"/>
                    <a:ext cx="1134874" cy="1333629"/>
                    <a:chOff x="4055165" y="2429987"/>
                    <a:chExt cx="1134874" cy="1333629"/>
                  </a:xfrm>
                </p:grpSpPr>
                <p:sp>
                  <p:nvSpPr>
                    <p:cNvPr id="155" name="Rectangle 154">
                      <a:extLst>
                        <a:ext uri="{FF2B5EF4-FFF2-40B4-BE49-F238E27FC236}">
                          <a16:creationId xmlns:a16="http://schemas.microsoft.com/office/drawing/2014/main" id="{73950F0F-AB56-46DB-83B5-33B9BFC5FFF3}"/>
                        </a:ext>
                      </a:extLst>
                    </p:cNvPr>
                    <p:cNvSpPr/>
                    <p:nvPr/>
                  </p:nvSpPr>
                  <p:spPr>
                    <a:xfrm>
                      <a:off x="4055165" y="2429987"/>
                      <a:ext cx="1134874" cy="13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6" name="Rectangle 155">
                      <a:extLst>
                        <a:ext uri="{FF2B5EF4-FFF2-40B4-BE49-F238E27FC236}">
                          <a16:creationId xmlns:a16="http://schemas.microsoft.com/office/drawing/2014/main" id="{5F76CC35-233B-4EAD-BBBE-9211DA1417B0}"/>
                        </a:ext>
                      </a:extLst>
                    </p:cNvPr>
                    <p:cNvSpPr/>
                    <p:nvPr/>
                  </p:nvSpPr>
                  <p:spPr>
                    <a:xfrm>
                      <a:off x="4208367" y="3469927"/>
                      <a:ext cx="817415" cy="2547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10000</a:t>
                      </a:r>
                    </a:p>
                  </p:txBody>
                </p:sp>
                <p:sp>
                  <p:nvSpPr>
                    <p:cNvPr id="157" name="TextBox 156">
                      <a:extLst>
                        <a:ext uri="{FF2B5EF4-FFF2-40B4-BE49-F238E27FC236}">
                          <a16:creationId xmlns:a16="http://schemas.microsoft.com/office/drawing/2014/main" id="{4E2134E6-4B00-40F7-9C84-3CEACA5D5BBF}"/>
                        </a:ext>
                      </a:extLst>
                    </p:cNvPr>
                    <p:cNvSpPr txBox="1"/>
                    <p:nvPr/>
                  </p:nvSpPr>
                  <p:spPr>
                    <a:xfrm>
                      <a:off x="4055864" y="3203182"/>
                      <a:ext cx="1122423" cy="338554"/>
                    </a:xfrm>
                    <a:prstGeom prst="rect">
                      <a:avLst/>
                    </a:prstGeom>
                    <a:noFill/>
                  </p:spPr>
                  <p:txBody>
                    <a:bodyPr wrap="none" rtlCol="0">
                      <a:spAutoFit/>
                    </a:bodyPr>
                    <a:lstStyle/>
                    <a:p>
                      <a:pPr algn="ctr"/>
                      <a:r>
                        <a:rPr lang="en-US" sz="1600" dirty="0" err="1">
                          <a:solidFill>
                            <a:schemeClr val="bg1"/>
                          </a:solidFill>
                          <a:latin typeface="+mj-lt"/>
                          <a:cs typeface="Times New Roman" pitchFamily="18" charset="0"/>
                        </a:rPr>
                        <a:t>kMaxItems</a:t>
                      </a:r>
                      <a:endParaRPr lang="en-US" sz="1600" dirty="0">
                        <a:solidFill>
                          <a:schemeClr val="bg1"/>
                        </a:solidFill>
                        <a:latin typeface="+mj-lt"/>
                        <a:cs typeface="Times New Roman" pitchFamily="18" charset="0"/>
                      </a:endParaRPr>
                    </a:p>
                  </p:txBody>
                </p:sp>
              </p:grpSp>
              <p:grpSp>
                <p:nvGrpSpPr>
                  <p:cNvPr id="140" name="Group 139">
                    <a:extLst>
                      <a:ext uri="{FF2B5EF4-FFF2-40B4-BE49-F238E27FC236}">
                        <a16:creationId xmlns:a16="http://schemas.microsoft.com/office/drawing/2014/main" id="{59CAC6C6-E864-4E08-8AD1-95C682C2CC2D}"/>
                      </a:ext>
                    </a:extLst>
                  </p:cNvPr>
                  <p:cNvGrpSpPr/>
                  <p:nvPr/>
                </p:nvGrpSpPr>
                <p:grpSpPr>
                  <a:xfrm>
                    <a:off x="4117395" y="2369751"/>
                    <a:ext cx="1022878" cy="508815"/>
                    <a:chOff x="4117395" y="2648046"/>
                    <a:chExt cx="1022878" cy="508815"/>
                  </a:xfrm>
                </p:grpSpPr>
                <p:sp>
                  <p:nvSpPr>
                    <p:cNvPr id="146" name="TextBox 145">
                      <a:extLst>
                        <a:ext uri="{FF2B5EF4-FFF2-40B4-BE49-F238E27FC236}">
                          <a16:creationId xmlns:a16="http://schemas.microsoft.com/office/drawing/2014/main" id="{D321A629-3529-4B1E-AB89-FB561250DDB7}"/>
                        </a:ext>
                      </a:extLst>
                    </p:cNvPr>
                    <p:cNvSpPr txBox="1"/>
                    <p:nvPr/>
                  </p:nvSpPr>
                  <p:spPr>
                    <a:xfrm>
                      <a:off x="4310348" y="2648046"/>
                      <a:ext cx="622286"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array</a:t>
                      </a:r>
                    </a:p>
                  </p:txBody>
                </p:sp>
                <p:grpSp>
                  <p:nvGrpSpPr>
                    <p:cNvPr id="147" name="Group 146">
                      <a:extLst>
                        <a:ext uri="{FF2B5EF4-FFF2-40B4-BE49-F238E27FC236}">
                          <a16:creationId xmlns:a16="http://schemas.microsoft.com/office/drawing/2014/main" id="{55F0A40D-B0A7-4824-9082-04F25CE33F90}"/>
                        </a:ext>
                      </a:extLst>
                    </p:cNvPr>
                    <p:cNvGrpSpPr/>
                    <p:nvPr/>
                  </p:nvGrpSpPr>
                  <p:grpSpPr>
                    <a:xfrm>
                      <a:off x="4117395" y="2967268"/>
                      <a:ext cx="399774" cy="182907"/>
                      <a:chOff x="4117395" y="2967268"/>
                      <a:chExt cx="399774" cy="182907"/>
                    </a:xfrm>
                  </p:grpSpPr>
                  <p:sp>
                    <p:nvSpPr>
                      <p:cNvPr id="152" name="Rectangle 151">
                        <a:extLst>
                          <a:ext uri="{FF2B5EF4-FFF2-40B4-BE49-F238E27FC236}">
                            <a16:creationId xmlns:a16="http://schemas.microsoft.com/office/drawing/2014/main" id="{A1D85B58-A224-4998-99DC-482462F8A422}"/>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7E8035C-9E1C-4D61-A789-BE0E7B613BEE}"/>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9CEB4827-C58B-4E8D-B671-9F8354CF3060}"/>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A8EB9A1F-8FDD-4B6B-AE2D-685EC5F08D04}"/>
                        </a:ext>
                      </a:extLst>
                    </p:cNvPr>
                    <p:cNvGrpSpPr/>
                    <p:nvPr/>
                  </p:nvGrpSpPr>
                  <p:grpSpPr>
                    <a:xfrm>
                      <a:off x="4740499" y="2973954"/>
                      <a:ext cx="399774" cy="182907"/>
                      <a:chOff x="4117395" y="2967268"/>
                      <a:chExt cx="399774" cy="182907"/>
                    </a:xfrm>
                  </p:grpSpPr>
                  <p:sp>
                    <p:nvSpPr>
                      <p:cNvPr id="149" name="Rectangle 148">
                        <a:extLst>
                          <a:ext uri="{FF2B5EF4-FFF2-40B4-BE49-F238E27FC236}">
                            <a16:creationId xmlns:a16="http://schemas.microsoft.com/office/drawing/2014/main" id="{E418AF29-4FA0-4A22-B853-B645B0D85810}"/>
                          </a:ext>
                        </a:extLst>
                      </p:cNvPr>
                      <p:cNvSpPr/>
                      <p:nvPr/>
                    </p:nvSpPr>
                    <p:spPr>
                      <a:xfrm>
                        <a:off x="4117395"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EC2E24D-FCAB-49A9-BC8C-A86D3EAE2C0A}"/>
                          </a:ext>
                        </a:extLst>
                      </p:cNvPr>
                      <p:cNvSpPr/>
                      <p:nvPr/>
                    </p:nvSpPr>
                    <p:spPr>
                      <a:xfrm>
                        <a:off x="4248094"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28B3397B-849C-4DFE-AEFF-2E92BCD17BE7}"/>
                          </a:ext>
                        </a:extLst>
                      </p:cNvPr>
                      <p:cNvSpPr/>
                      <p:nvPr/>
                    </p:nvSpPr>
                    <p:spPr>
                      <a:xfrm>
                        <a:off x="4380616" y="2967268"/>
                        <a:ext cx="136553" cy="1829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1" name="TextBox 140">
                    <a:extLst>
                      <a:ext uri="{FF2B5EF4-FFF2-40B4-BE49-F238E27FC236}">
                        <a16:creationId xmlns:a16="http://schemas.microsoft.com/office/drawing/2014/main" id="{9A387E86-5B76-4153-838A-A1C386568289}"/>
                      </a:ext>
                    </a:extLst>
                  </p:cNvPr>
                  <p:cNvSpPr txBox="1"/>
                  <p:nvPr/>
                </p:nvSpPr>
                <p:spPr>
                  <a:xfrm>
                    <a:off x="4445583" y="2573664"/>
                    <a:ext cx="348172"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a:t>
                    </a:r>
                  </a:p>
                </p:txBody>
              </p:sp>
              <p:grpSp>
                <p:nvGrpSpPr>
                  <p:cNvPr id="142" name="Group 141">
                    <a:extLst>
                      <a:ext uri="{FF2B5EF4-FFF2-40B4-BE49-F238E27FC236}">
                        <a16:creationId xmlns:a16="http://schemas.microsoft.com/office/drawing/2014/main" id="{4894362D-ED60-4951-8ACE-677638A669E7}"/>
                      </a:ext>
                    </a:extLst>
                  </p:cNvPr>
                  <p:cNvGrpSpPr/>
                  <p:nvPr/>
                </p:nvGrpSpPr>
                <p:grpSpPr>
                  <a:xfrm>
                    <a:off x="4197710" y="2799267"/>
                    <a:ext cx="817415" cy="489160"/>
                    <a:chOff x="4360767" y="3320244"/>
                    <a:chExt cx="817415" cy="521461"/>
                  </a:xfrm>
                </p:grpSpPr>
                <p:sp>
                  <p:nvSpPr>
                    <p:cNvPr id="144" name="Rectangle 143">
                      <a:extLst>
                        <a:ext uri="{FF2B5EF4-FFF2-40B4-BE49-F238E27FC236}">
                          <a16:creationId xmlns:a16="http://schemas.microsoft.com/office/drawing/2014/main" id="{939810F8-D598-4763-A3DC-A71BF3984C2A}"/>
                        </a:ext>
                      </a:extLst>
                    </p:cNvPr>
                    <p:cNvSpPr/>
                    <p:nvPr/>
                  </p:nvSpPr>
                  <p:spPr>
                    <a:xfrm>
                      <a:off x="4360767" y="3586989"/>
                      <a:ext cx="817415" cy="2547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TextBox 144">
                      <a:extLst>
                        <a:ext uri="{FF2B5EF4-FFF2-40B4-BE49-F238E27FC236}">
                          <a16:creationId xmlns:a16="http://schemas.microsoft.com/office/drawing/2014/main" id="{983C0DBB-C0FB-4704-8449-8245145F6504}"/>
                        </a:ext>
                      </a:extLst>
                    </p:cNvPr>
                    <p:cNvSpPr txBox="1"/>
                    <p:nvPr/>
                  </p:nvSpPr>
                  <p:spPr>
                    <a:xfrm>
                      <a:off x="4435090" y="3320244"/>
                      <a:ext cx="668773" cy="338554"/>
                    </a:xfrm>
                    <a:prstGeom prst="rect">
                      <a:avLst/>
                    </a:prstGeom>
                    <a:noFill/>
                  </p:spPr>
                  <p:txBody>
                    <a:bodyPr wrap="none" rtlCol="0">
                      <a:spAutoFit/>
                    </a:bodyPr>
                    <a:lstStyle/>
                    <a:p>
                      <a:pPr algn="ctr"/>
                      <a:r>
                        <a:rPr lang="en-US" sz="1600" dirty="0">
                          <a:solidFill>
                            <a:schemeClr val="bg1"/>
                          </a:solidFill>
                          <a:latin typeface="+mj-lt"/>
                          <a:cs typeface="Times New Roman" pitchFamily="18" charset="0"/>
                        </a:rPr>
                        <a:t>count</a:t>
                      </a:r>
                    </a:p>
                  </p:txBody>
                </p:sp>
              </p:grpSp>
              <p:sp>
                <p:nvSpPr>
                  <p:cNvPr id="143" name="TextBox 142">
                    <a:extLst>
                      <a:ext uri="{FF2B5EF4-FFF2-40B4-BE49-F238E27FC236}">
                        <a16:creationId xmlns:a16="http://schemas.microsoft.com/office/drawing/2014/main" id="{96315AAC-23EC-4FA6-8542-ABF9D64811EC}"/>
                      </a:ext>
                    </a:extLst>
                  </p:cNvPr>
                  <p:cNvSpPr txBox="1"/>
                  <p:nvPr/>
                </p:nvSpPr>
                <p:spPr>
                  <a:xfrm>
                    <a:off x="4230428" y="2951671"/>
                    <a:ext cx="773292" cy="369332"/>
                  </a:xfrm>
                  <a:prstGeom prst="rect">
                    <a:avLst/>
                  </a:prstGeom>
                  <a:noFill/>
                </p:spPr>
                <p:txBody>
                  <a:bodyPr wrap="square">
                    <a:spAutoFit/>
                  </a:bodyPr>
                  <a:lstStyle/>
                  <a:p>
                    <a:pPr algn="ctr"/>
                    <a:r>
                      <a:rPr lang="en-US" dirty="0">
                        <a:solidFill>
                          <a:schemeClr val="tx1"/>
                        </a:solidFill>
                      </a:rPr>
                      <a:t>0</a:t>
                    </a:r>
                  </a:p>
                </p:txBody>
              </p:sp>
            </p:grpSp>
            <p:sp>
              <p:nvSpPr>
                <p:cNvPr id="138" name="TextBox 137">
                  <a:extLst>
                    <a:ext uri="{FF2B5EF4-FFF2-40B4-BE49-F238E27FC236}">
                      <a16:creationId xmlns:a16="http://schemas.microsoft.com/office/drawing/2014/main" id="{45F51DA9-42CB-4C9B-AC33-99584A4C0F11}"/>
                    </a:ext>
                  </a:extLst>
                </p:cNvPr>
                <p:cNvSpPr txBox="1"/>
                <p:nvPr/>
              </p:nvSpPr>
              <p:spPr>
                <a:xfrm>
                  <a:off x="4290146" y="2320778"/>
                  <a:ext cx="538922" cy="369332"/>
                </a:xfrm>
                <a:prstGeom prst="rect">
                  <a:avLst/>
                </a:prstGeom>
                <a:noFill/>
              </p:spPr>
              <p:txBody>
                <a:bodyPr wrap="square">
                  <a:spAutoFit/>
                </a:bodyPr>
                <a:lstStyle/>
                <a:p>
                  <a:r>
                    <a:rPr lang="en-US" sz="1800" dirty="0">
                      <a:latin typeface="+mj-lt"/>
                      <a:cs typeface="Times New Roman" pitchFamily="18" charset="0"/>
                    </a:rPr>
                    <a:t>s3</a:t>
                  </a:r>
                  <a:endParaRPr lang="en-US" dirty="0"/>
                </a:p>
              </p:txBody>
            </p:sp>
          </p:grpSp>
          <p:sp>
            <p:nvSpPr>
              <p:cNvPr id="136" name="TextBox 135">
                <a:extLst>
                  <a:ext uri="{FF2B5EF4-FFF2-40B4-BE49-F238E27FC236}">
                    <a16:creationId xmlns:a16="http://schemas.microsoft.com/office/drawing/2014/main" id="{11BEF97C-34F0-4A4F-A090-55E285B159CA}"/>
                  </a:ext>
                </a:extLst>
              </p:cNvPr>
              <p:cNvSpPr txBox="1"/>
              <p:nvPr/>
            </p:nvSpPr>
            <p:spPr>
              <a:xfrm>
                <a:off x="4808871" y="2620276"/>
                <a:ext cx="184730" cy="307777"/>
              </a:xfrm>
              <a:prstGeom prst="rect">
                <a:avLst/>
              </a:prstGeom>
              <a:noFill/>
            </p:spPr>
            <p:txBody>
              <a:bodyPr wrap="none" rtlCol="0">
                <a:spAutoFit/>
              </a:bodyPr>
              <a:lstStyle/>
              <a:p>
                <a:pPr algn="ctr"/>
                <a:endParaRPr lang="en-US" sz="1400" dirty="0">
                  <a:latin typeface="+mj-lt"/>
                  <a:cs typeface="Times New Roman" pitchFamily="18" charset="0"/>
                </a:endParaRPr>
              </a:p>
            </p:txBody>
          </p:sp>
        </p:grpSp>
      </p:grpSp>
      <p:sp>
        <p:nvSpPr>
          <p:cNvPr id="20" name="Speech Bubble: Rectangle with Corners Rounded 19">
            <a:extLst>
              <a:ext uri="{FF2B5EF4-FFF2-40B4-BE49-F238E27FC236}">
                <a16:creationId xmlns:a16="http://schemas.microsoft.com/office/drawing/2014/main" id="{4A491347-2F46-46F0-9568-6CCF0297F8C4}"/>
              </a:ext>
            </a:extLst>
          </p:cNvPr>
          <p:cNvSpPr/>
          <p:nvPr/>
        </p:nvSpPr>
        <p:spPr>
          <a:xfrm>
            <a:off x="1850605" y="5513192"/>
            <a:ext cx="4065392" cy="1117232"/>
          </a:xfrm>
          <a:prstGeom prst="wedgeRoundRectCallout">
            <a:avLst>
              <a:gd name="adj1" fmla="val -52432"/>
              <a:gd name="adj2" fmla="val -107530"/>
              <a:gd name="adj3" fmla="val 16667"/>
            </a:avLst>
          </a:prstGeom>
          <a:solidFill>
            <a:srgbClr val="0070C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For example, there's no value in keeping a copy of a </a:t>
            </a:r>
            <a:r>
              <a:rPr lang="en-US" sz="2000" dirty="0">
                <a:solidFill>
                  <a:schemeClr val="accent4">
                    <a:lumMod val="40000"/>
                    <a:lumOff val="60000"/>
                  </a:schemeClr>
                </a:solidFill>
              </a:rPr>
              <a:t>constant variable </a:t>
            </a:r>
            <a:r>
              <a:rPr lang="en-US" sz="2000" dirty="0">
                <a:solidFill>
                  <a:schemeClr val="bg1"/>
                </a:solidFill>
              </a:rPr>
              <a:t>in every instance of a class!</a:t>
            </a:r>
          </a:p>
        </p:txBody>
      </p:sp>
      <p:sp>
        <p:nvSpPr>
          <p:cNvPr id="205" name="Arrow: Right 204">
            <a:extLst>
              <a:ext uri="{FF2B5EF4-FFF2-40B4-BE49-F238E27FC236}">
                <a16:creationId xmlns:a16="http://schemas.microsoft.com/office/drawing/2014/main" id="{BB14D05E-C754-4BC1-B01F-F0537E2F3FE7}"/>
              </a:ext>
            </a:extLst>
          </p:cNvPr>
          <p:cNvSpPr/>
          <p:nvPr/>
        </p:nvSpPr>
        <p:spPr>
          <a:xfrm>
            <a:off x="5636591" y="3780950"/>
            <a:ext cx="1240026" cy="11545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peech Bubble: Rectangle with Corners Rounded 205">
            <a:extLst>
              <a:ext uri="{FF2B5EF4-FFF2-40B4-BE49-F238E27FC236}">
                <a16:creationId xmlns:a16="http://schemas.microsoft.com/office/drawing/2014/main" id="{8F388A7A-851F-4764-BB85-6EDD4EDF122F}"/>
              </a:ext>
            </a:extLst>
          </p:cNvPr>
          <p:cNvSpPr/>
          <p:nvPr/>
        </p:nvSpPr>
        <p:spPr>
          <a:xfrm>
            <a:off x="7942359" y="1387951"/>
            <a:ext cx="4065392" cy="1117232"/>
          </a:xfrm>
          <a:prstGeom prst="wedgeRoundRectCallout">
            <a:avLst>
              <a:gd name="adj1" fmla="val -21464"/>
              <a:gd name="adj2" fmla="val 132470"/>
              <a:gd name="adj3" fmla="val 16667"/>
            </a:avLst>
          </a:prstGeom>
          <a:solidFill>
            <a:srgbClr val="0070C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Instead, all instances can share a single copy of the field.</a:t>
            </a:r>
          </a:p>
        </p:txBody>
      </p:sp>
    </p:spTree>
    <p:extLst>
      <p:ext uri="{BB962C8B-B14F-4D97-AF65-F5344CB8AC3E}">
        <p14:creationId xmlns:p14="http://schemas.microsoft.com/office/powerpoint/2010/main" val="10533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4.16667E-7 3.33333E-6 L 0.24648 -0.00186 " pathEditMode="relative" rAng="0" ptsTypes="AA">
                                      <p:cBhvr>
                                        <p:cTn id="23" dur="2000" fill="hold"/>
                                        <p:tgtEl>
                                          <p:spTgt spid="20"/>
                                        </p:tgtEl>
                                        <p:attrNameLst>
                                          <p:attrName>ppt_x</p:attrName>
                                          <p:attrName>ppt_y</p:attrName>
                                        </p:attrNameLst>
                                      </p:cBhvr>
                                      <p:rCtr x="12318" y="-93"/>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
                                        </p:tgtEl>
                                        <p:attrNameLst>
                                          <p:attrName>style.visibility</p:attrName>
                                        </p:attrNameLst>
                                      </p:cBhvr>
                                      <p:to>
                                        <p:strVal val="visible"/>
                                      </p:to>
                                    </p:set>
                                    <p:animEffect transition="in" filter="wipe(left)">
                                      <p:cBhvr>
                                        <p:cTn id="32" dur="500"/>
                                        <p:tgtEl>
                                          <p:spTgt spid="20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06"/>
                                        </p:tgtEl>
                                        <p:attrNameLst>
                                          <p:attrName>style.visibility</p:attrName>
                                        </p:attrNameLst>
                                      </p:cBhvr>
                                      <p:to>
                                        <p:strVal val="visible"/>
                                      </p:to>
                                    </p:set>
                                    <p:animEffect transition="in" filter="wipe(down)">
                                      <p:cBhvr>
                                        <p:cTn id="41" dur="500"/>
                                        <p:tgtEl>
                                          <p:spTgt spid="20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0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0" grpId="0" animBg="1"/>
      <p:bldP spid="20" grpId="1" animBg="1"/>
      <p:bldP spid="20" grpId="2" animBg="1"/>
      <p:bldP spid="205" grpId="0" animBg="1"/>
      <p:bldP spid="206" grpId="0" animBg="1"/>
      <p:bldP spid="206" grpId="1"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838200" y="152209"/>
            <a:ext cx="10515600" cy="590931"/>
          </a:xfrm>
          <a:prstGeom prst="rect">
            <a:avLst/>
          </a:prstGeom>
          <a:noFill/>
        </p:spPr>
        <p:txBody>
          <a:bodyPr wrap="square">
            <a:spAutoFit/>
          </a:bodyPr>
          <a:lstStyle/>
          <a:p>
            <a:pPr algn="ctr"/>
            <a:r>
              <a:rPr lang="en-US" sz="3600" dirty="0"/>
              <a:t>Dynamic Dispatch: How Does it Work?</a:t>
            </a:r>
          </a:p>
        </p:txBody>
      </p:sp>
      <p:sp>
        <p:nvSpPr>
          <p:cNvPr id="514052" name="Rectangle 4"/>
          <p:cNvSpPr>
            <a:spLocks noChangeArrowheads="1"/>
          </p:cNvSpPr>
          <p:nvPr/>
        </p:nvSpPr>
        <p:spPr bwMode="auto">
          <a:xfrm>
            <a:off x="6190044" y="844659"/>
            <a:ext cx="5826949" cy="2585323"/>
          </a:xfrm>
          <a:prstGeom prst="rect">
            <a:avLst/>
          </a:prstGeom>
          <a:solidFill>
            <a:schemeClr val="accent4">
              <a:lumMod val="20000"/>
              <a:lumOff val="80000"/>
            </a:schemeClr>
          </a:solidFill>
          <a:ln w="3175">
            <a:solidFill>
              <a:schemeClr val="tx1"/>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4" name="Rectangle 6"/>
          <p:cNvSpPr>
            <a:spLocks noChangeArrowheads="1"/>
          </p:cNvSpPr>
          <p:nvPr/>
        </p:nvSpPr>
        <p:spPr bwMode="auto">
          <a:xfrm>
            <a:off x="6189662" y="3613289"/>
            <a:ext cx="5827713" cy="2800239"/>
          </a:xfrm>
          <a:prstGeom prst="rect">
            <a:avLst/>
          </a:prstGeom>
          <a:solidFill>
            <a:schemeClr val="accent4">
              <a:lumMod val="20000"/>
              <a:lumOff val="80000"/>
            </a:schemeClr>
          </a:solidFill>
          <a:ln w="3175">
            <a:solidFill>
              <a:schemeClr val="tx1"/>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514059" name="Text Box 11"/>
          <p:cNvSpPr txBox="1">
            <a:spLocks noChangeArrowheads="1"/>
          </p:cNvSpPr>
          <p:nvPr/>
        </p:nvSpPr>
        <p:spPr bwMode="auto">
          <a:xfrm>
            <a:off x="622600" y="867198"/>
            <a:ext cx="5165125"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When you define an object...</a:t>
            </a:r>
          </a:p>
        </p:txBody>
      </p:sp>
      <p:sp>
        <p:nvSpPr>
          <p:cNvPr id="514060" name="Rectangle 12"/>
          <p:cNvSpPr>
            <a:spLocks noChangeArrowheads="1"/>
          </p:cNvSpPr>
          <p:nvPr/>
        </p:nvSpPr>
        <p:spPr bwMode="auto">
          <a:xfrm>
            <a:off x="1012825" y="4430750"/>
            <a:ext cx="4495800" cy="2308324"/>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514061" name="Rectangle 13"/>
          <p:cNvSpPr>
            <a:spLocks noChangeArrowheads="1"/>
          </p:cNvSpPr>
          <p:nvPr/>
        </p:nvSpPr>
        <p:spPr bwMode="auto">
          <a:xfrm>
            <a:off x="1246355" y="5529205"/>
            <a:ext cx="1704313"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latin typeface="Consolas" panose="020B0609020204030204" pitchFamily="49" charset="0"/>
              </a:rPr>
              <a:t>Car outback;</a:t>
            </a:r>
          </a:p>
        </p:txBody>
      </p:sp>
      <p:sp>
        <p:nvSpPr>
          <p:cNvPr id="514062" name="Text Box 14"/>
          <p:cNvSpPr txBox="1">
            <a:spLocks noChangeArrowheads="1"/>
          </p:cNvSpPr>
          <p:nvPr/>
        </p:nvSpPr>
        <p:spPr bwMode="auto">
          <a:xfrm>
            <a:off x="1201265" y="1423989"/>
            <a:ext cx="4007794" cy="10156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The language adds an hidden </a:t>
            </a:r>
            <a:r>
              <a:rPr lang="en-US" sz="2000" dirty="0">
                <a:solidFill>
                  <a:srgbClr val="6600CC"/>
                </a:solidFill>
              </a:rPr>
              <a:t>table</a:t>
            </a:r>
            <a:r>
              <a:rPr lang="en-US" sz="2000" dirty="0"/>
              <a:t> to your object that points to the proper set of methods to use.</a:t>
            </a:r>
          </a:p>
        </p:txBody>
      </p:sp>
      <p:grpSp>
        <p:nvGrpSpPr>
          <p:cNvPr id="514075" name="Group 27"/>
          <p:cNvGrpSpPr>
            <a:grpSpLocks/>
          </p:cNvGrpSpPr>
          <p:nvPr/>
        </p:nvGrpSpPr>
        <p:grpSpPr bwMode="auto">
          <a:xfrm>
            <a:off x="2566981" y="2725737"/>
            <a:ext cx="3435342" cy="1573645"/>
            <a:chOff x="657" y="1717"/>
            <a:chExt cx="2164" cy="898"/>
          </a:xfrm>
        </p:grpSpPr>
        <p:sp>
          <p:nvSpPr>
            <p:cNvPr id="514063" name="Rectangle 15"/>
            <p:cNvSpPr>
              <a:spLocks noChangeArrowheads="1"/>
            </p:cNvSpPr>
            <p:nvPr/>
          </p:nvSpPr>
          <p:spPr bwMode="auto">
            <a:xfrm>
              <a:off x="1234" y="1759"/>
              <a:ext cx="1587" cy="856"/>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514064" name="Text Box 16"/>
            <p:cNvSpPr txBox="1">
              <a:spLocks noChangeArrowheads="1"/>
            </p:cNvSpPr>
            <p:nvPr/>
          </p:nvSpPr>
          <p:spPr bwMode="auto">
            <a:xfrm>
              <a:off x="657" y="1717"/>
              <a:ext cx="60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outback</a:t>
              </a:r>
            </a:p>
          </p:txBody>
        </p:sp>
        <p:grpSp>
          <p:nvGrpSpPr>
            <p:cNvPr id="514071" name="Group 23"/>
            <p:cNvGrpSpPr>
              <a:grpSpLocks/>
            </p:cNvGrpSpPr>
            <p:nvPr/>
          </p:nvGrpSpPr>
          <p:grpSpPr bwMode="auto">
            <a:xfrm>
              <a:off x="1992" y="2373"/>
              <a:ext cx="784" cy="211"/>
              <a:chOff x="-666" y="2614"/>
              <a:chExt cx="784" cy="211"/>
            </a:xfrm>
          </p:grpSpPr>
          <p:sp>
            <p:nvSpPr>
              <p:cNvPr id="514065" name="Text Box 17"/>
              <p:cNvSpPr txBox="1">
                <a:spLocks noChangeArrowheads="1"/>
              </p:cNvSpPr>
              <p:nvPr/>
            </p:nvSpPr>
            <p:spPr bwMode="auto">
              <a:xfrm>
                <a:off x="-666" y="2614"/>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14066" name="Rectangle 18"/>
              <p:cNvSpPr>
                <a:spLocks noChangeArrowheads="1"/>
              </p:cNvSpPr>
              <p:nvPr/>
            </p:nvSpPr>
            <p:spPr bwMode="auto">
              <a:xfrm>
                <a:off x="-122"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72" name="Group 24"/>
            <p:cNvGrpSpPr>
              <a:grpSpLocks/>
            </p:cNvGrpSpPr>
            <p:nvPr/>
          </p:nvGrpSpPr>
          <p:grpSpPr bwMode="auto">
            <a:xfrm>
              <a:off x="1208" y="2362"/>
              <a:ext cx="802" cy="211"/>
              <a:chOff x="-795" y="2602"/>
              <a:chExt cx="802" cy="211"/>
            </a:xfrm>
          </p:grpSpPr>
          <p:sp>
            <p:nvSpPr>
              <p:cNvPr id="514073" name="Text Box 25"/>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514074" name="Rectangle 26"/>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14092" name="Group 44"/>
          <p:cNvGrpSpPr>
            <a:grpSpLocks/>
          </p:cNvGrpSpPr>
          <p:nvPr/>
        </p:nvGrpSpPr>
        <p:grpSpPr bwMode="auto">
          <a:xfrm>
            <a:off x="3560763" y="2863855"/>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514093" name="Text Box 45"/>
          <p:cNvSpPr txBox="1">
            <a:spLocks noChangeArrowheads="1"/>
          </p:cNvSpPr>
          <p:nvPr/>
        </p:nvSpPr>
        <p:spPr bwMode="auto">
          <a:xfrm>
            <a:off x="4651375" y="28051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4" name="Text Box 46"/>
          <p:cNvSpPr txBox="1">
            <a:spLocks noChangeArrowheads="1"/>
          </p:cNvSpPr>
          <p:nvPr/>
        </p:nvSpPr>
        <p:spPr bwMode="auto">
          <a:xfrm>
            <a:off x="4688242" y="31125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5" name="Text Box 47"/>
          <p:cNvSpPr txBox="1">
            <a:spLocks noChangeArrowheads="1"/>
          </p:cNvSpPr>
          <p:nvPr/>
        </p:nvSpPr>
        <p:spPr bwMode="auto">
          <a:xfrm>
            <a:off x="4670425" y="33956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6" name="Text Box 48"/>
          <p:cNvSpPr txBox="1">
            <a:spLocks noChangeArrowheads="1"/>
          </p:cNvSpPr>
          <p:nvPr/>
        </p:nvSpPr>
        <p:spPr bwMode="auto">
          <a:xfrm>
            <a:off x="6387413" y="1240657"/>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8" name="Text Box 50"/>
          <p:cNvSpPr txBox="1">
            <a:spLocks noChangeArrowheads="1"/>
          </p:cNvSpPr>
          <p:nvPr/>
        </p:nvSpPr>
        <p:spPr bwMode="auto">
          <a:xfrm>
            <a:off x="6395864" y="1944456"/>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cxnSp>
        <p:nvCxnSpPr>
          <p:cNvPr id="514099" name="AutoShape 51"/>
          <p:cNvCxnSpPr>
            <a:cxnSpLocks noChangeShapeType="1"/>
            <a:stCxn id="73" idx="3"/>
          </p:cNvCxnSpPr>
          <p:nvPr/>
        </p:nvCxnSpPr>
        <p:spPr bwMode="auto">
          <a:xfrm flipV="1">
            <a:off x="4927415" y="1581280"/>
            <a:ext cx="1459998" cy="145323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100" name="AutoShape 52"/>
          <p:cNvCxnSpPr>
            <a:cxnSpLocks noChangeShapeType="1"/>
            <a:stCxn id="514094" idx="3"/>
          </p:cNvCxnSpPr>
          <p:nvPr/>
        </p:nvCxnSpPr>
        <p:spPr bwMode="auto">
          <a:xfrm flipV="1">
            <a:off x="4919396" y="1866944"/>
            <a:ext cx="1490452" cy="1430262"/>
          </a:xfrm>
          <a:prstGeom prst="curvedConnector3">
            <a:avLst>
              <a:gd name="adj1" fmla="val 54037"/>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4101" name="AutoShape 53"/>
          <p:cNvCxnSpPr>
            <a:cxnSpLocks noChangeShapeType="1"/>
            <a:stCxn id="59" idx="3"/>
            <a:endCxn id="514098" idx="1"/>
          </p:cNvCxnSpPr>
          <p:nvPr/>
        </p:nvCxnSpPr>
        <p:spPr bwMode="auto">
          <a:xfrm flipV="1">
            <a:off x="4926140" y="2129122"/>
            <a:ext cx="1469724" cy="1516216"/>
          </a:xfrm>
          <a:prstGeom prst="curvedConnector3">
            <a:avLst>
              <a:gd name="adj1" fmla="val 59414"/>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50">
            <a:extLst>
              <a:ext uri="{FF2B5EF4-FFF2-40B4-BE49-F238E27FC236}">
                <a16:creationId xmlns:a16="http://schemas.microsoft.com/office/drawing/2014/main" id="{4F3E0545-072C-4F0C-9698-AEE76F2F05CC}"/>
              </a:ext>
            </a:extLst>
          </p:cNvPr>
          <p:cNvSpPr txBox="1">
            <a:spLocks noChangeArrowheads="1"/>
          </p:cNvSpPr>
          <p:nvPr/>
        </p:nvSpPr>
        <p:spPr bwMode="auto">
          <a:xfrm>
            <a:off x="6432509" y="96967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9" name="Text Box 46">
            <a:extLst>
              <a:ext uri="{FF2B5EF4-FFF2-40B4-BE49-F238E27FC236}">
                <a16:creationId xmlns:a16="http://schemas.microsoft.com/office/drawing/2014/main" id="{4FDAD134-4743-43E3-B100-771AA7F87EFB}"/>
              </a:ext>
            </a:extLst>
          </p:cNvPr>
          <p:cNvSpPr txBox="1">
            <a:spLocks noChangeArrowheads="1"/>
          </p:cNvSpPr>
          <p:nvPr/>
        </p:nvSpPr>
        <p:spPr bwMode="auto">
          <a:xfrm>
            <a:off x="4694986" y="34606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73" name="Text Box 46">
            <a:extLst>
              <a:ext uri="{FF2B5EF4-FFF2-40B4-BE49-F238E27FC236}">
                <a16:creationId xmlns:a16="http://schemas.microsoft.com/office/drawing/2014/main" id="{411E2949-CA8A-4DAA-97CF-D6471AE80C04}"/>
              </a:ext>
            </a:extLst>
          </p:cNvPr>
          <p:cNvSpPr txBox="1">
            <a:spLocks noChangeArrowheads="1"/>
          </p:cNvSpPr>
          <p:nvPr/>
        </p:nvSpPr>
        <p:spPr bwMode="auto">
          <a:xfrm>
            <a:off x="4696261" y="284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102" name="AutoShape 54"/>
          <p:cNvSpPr>
            <a:spLocks noChangeArrowheads="1"/>
          </p:cNvSpPr>
          <p:nvPr/>
        </p:nvSpPr>
        <p:spPr bwMode="auto">
          <a:xfrm>
            <a:off x="7046348" y="2768971"/>
            <a:ext cx="4503968" cy="2588136"/>
          </a:xfrm>
          <a:prstGeom prst="wedgeRoundRectCallout">
            <a:avLst>
              <a:gd name="adj1" fmla="val -93727"/>
              <a:gd name="adj2" fmla="val -3359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C++, this table is called a “</a:t>
            </a:r>
            <a:r>
              <a:rPr lang="en-US" sz="2000" dirty="0" err="1">
                <a:solidFill>
                  <a:schemeClr val="bg1"/>
                </a:solidFill>
              </a:rPr>
              <a:t>vtable</a:t>
            </a:r>
            <a:r>
              <a:rPr lang="en-US" sz="2000" dirty="0">
                <a:solidFill>
                  <a:schemeClr val="bg1"/>
                </a:solidFill>
              </a:rPr>
              <a:t>.”  </a:t>
            </a:r>
          </a:p>
          <a:p>
            <a:pPr algn="ctr"/>
            <a:endParaRPr lang="en-US" sz="1400" dirty="0">
              <a:solidFill>
                <a:schemeClr val="bg1"/>
              </a:solidFill>
            </a:endParaRPr>
          </a:p>
          <a:p>
            <a:pPr algn="ctr"/>
            <a:r>
              <a:rPr lang="en-US" sz="2000" dirty="0">
                <a:solidFill>
                  <a:schemeClr val="bg1"/>
                </a:solidFill>
              </a:rPr>
              <a:t>It contains an entry for </a:t>
            </a:r>
            <a:r>
              <a:rPr lang="en-US" sz="2000" i="1" dirty="0">
                <a:solidFill>
                  <a:schemeClr val="bg1"/>
                </a:solidFill>
              </a:rPr>
              <a:t>every</a:t>
            </a:r>
            <a:r>
              <a:rPr lang="en-US" sz="2000" dirty="0">
                <a:solidFill>
                  <a:schemeClr val="bg1"/>
                </a:solidFill>
              </a:rPr>
              <a:t> virtual function in our class.</a:t>
            </a:r>
          </a:p>
          <a:p>
            <a:pPr algn="ctr"/>
            <a:endParaRPr lang="en-US" sz="1400" dirty="0">
              <a:solidFill>
                <a:schemeClr val="bg1"/>
              </a:solidFill>
            </a:endParaRPr>
          </a:p>
          <a:p>
            <a:pPr algn="ctr"/>
            <a:r>
              <a:rPr lang="en-US" sz="2000" dirty="0">
                <a:solidFill>
                  <a:schemeClr val="bg1"/>
                </a:solidFill>
              </a:rPr>
              <a:t>In the case of a Car variable, all three pointers in our </a:t>
            </a:r>
            <a:r>
              <a:rPr lang="en-US" sz="2000" dirty="0" err="1">
                <a:solidFill>
                  <a:schemeClr val="bg1"/>
                </a:solidFill>
              </a:rPr>
              <a:t>vtable</a:t>
            </a:r>
            <a:r>
              <a:rPr lang="en-US" sz="2000" dirty="0">
                <a:solidFill>
                  <a:schemeClr val="bg1"/>
                </a:solidFill>
              </a:rPr>
              <a:t> point to our Car class’s methods.</a:t>
            </a:r>
          </a:p>
        </p:txBody>
      </p:sp>
      <p:cxnSp>
        <p:nvCxnSpPr>
          <p:cNvPr id="96" name="Straight Arrow Connector 95">
            <a:extLst>
              <a:ext uri="{FF2B5EF4-FFF2-40B4-BE49-F238E27FC236}">
                <a16:creationId xmlns:a16="http://schemas.microsoft.com/office/drawing/2014/main" id="{63444771-E971-4341-9933-F8E4C529E151}"/>
              </a:ext>
            </a:extLst>
          </p:cNvPr>
          <p:cNvCxnSpPr/>
          <p:nvPr/>
        </p:nvCxnSpPr>
        <p:spPr>
          <a:xfrm>
            <a:off x="1012825" y="57116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35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40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4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14061"/>
                                        </p:tgtEl>
                                        <p:attrNameLst>
                                          <p:attrName>style.visibility</p:attrName>
                                        </p:attrNameLst>
                                      </p:cBhvr>
                                      <p:to>
                                        <p:strVal val="visible"/>
                                      </p:to>
                                    </p:set>
                                    <p:animEffect transition="in" filter="wipe(left)">
                                      <p:cBhvr>
                                        <p:cTn id="23" dur="500"/>
                                        <p:tgtEl>
                                          <p:spTgt spid="5140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4062">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514075"/>
                                        </p:tgtEl>
                                        <p:attrNameLst>
                                          <p:attrName>style.visibility</p:attrName>
                                        </p:attrNameLst>
                                      </p:cBhvr>
                                      <p:to>
                                        <p:strVal val="visible"/>
                                      </p:to>
                                    </p:set>
                                    <p:animEffect transition="in" filter="wipe(down)">
                                      <p:cBhvr>
                                        <p:cTn id="36" dur="500"/>
                                        <p:tgtEl>
                                          <p:spTgt spid="5140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14092"/>
                                        </p:tgtEl>
                                        <p:attrNameLst>
                                          <p:attrName>style.visibility</p:attrName>
                                        </p:attrNameLst>
                                      </p:cBhvr>
                                      <p:to>
                                        <p:strVal val="visible"/>
                                      </p:to>
                                    </p:set>
                                    <p:animEffect transition="in" filter="wipe(left)">
                                      <p:cBhvr>
                                        <p:cTn id="41" dur="500"/>
                                        <p:tgtEl>
                                          <p:spTgt spid="51409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14102">
                                            <p:bg/>
                                          </p:spTgt>
                                        </p:tgtEl>
                                        <p:attrNameLst>
                                          <p:attrName>style.visibility</p:attrName>
                                        </p:attrNameLst>
                                      </p:cBhvr>
                                      <p:to>
                                        <p:strVal val="visible"/>
                                      </p:to>
                                    </p:set>
                                    <p:animEffect transition="in" filter="wipe(down)">
                                      <p:cBhvr>
                                        <p:cTn id="46" dur="500"/>
                                        <p:tgtEl>
                                          <p:spTgt spid="514102">
                                            <p:bg/>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14102">
                                            <p:txEl>
                                              <p:pRg st="0" end="0"/>
                                            </p:txEl>
                                          </p:spTgt>
                                        </p:tgtEl>
                                        <p:attrNameLst>
                                          <p:attrName>style.visibility</p:attrName>
                                        </p:attrNameLst>
                                      </p:cBhvr>
                                      <p:to>
                                        <p:strVal val="visible"/>
                                      </p:to>
                                    </p:set>
                                    <p:animEffect transition="in" filter="wipe(up)">
                                      <p:cBhvr>
                                        <p:cTn id="51" dur="500"/>
                                        <p:tgtEl>
                                          <p:spTgt spid="514102">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514102">
                                            <p:txEl>
                                              <p:pRg st="2" end="2"/>
                                            </p:txEl>
                                          </p:spTgt>
                                        </p:tgtEl>
                                        <p:attrNameLst>
                                          <p:attrName>style.visibility</p:attrName>
                                        </p:attrNameLst>
                                      </p:cBhvr>
                                      <p:to>
                                        <p:strVal val="visible"/>
                                      </p:to>
                                    </p:set>
                                    <p:animEffect transition="in" filter="wipe(up)">
                                      <p:cBhvr>
                                        <p:cTn id="56" dur="500"/>
                                        <p:tgtEl>
                                          <p:spTgt spid="514102">
                                            <p:txEl>
                                              <p:pRg st="2" end="2"/>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14102">
                                            <p:txEl>
                                              <p:pRg st="4" end="4"/>
                                            </p:txEl>
                                          </p:spTgt>
                                        </p:tgtEl>
                                        <p:attrNameLst>
                                          <p:attrName>style.visibility</p:attrName>
                                        </p:attrNameLst>
                                      </p:cBhvr>
                                      <p:to>
                                        <p:strVal val="visible"/>
                                      </p:to>
                                    </p:set>
                                    <p:animEffect transition="in" filter="wipe(up)">
                                      <p:cBhvr>
                                        <p:cTn id="61" dur="500"/>
                                        <p:tgtEl>
                                          <p:spTgt spid="514102">
                                            <p:txEl>
                                              <p:pRg st="4" end="4"/>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514099"/>
                                        </p:tgtEl>
                                        <p:attrNameLst>
                                          <p:attrName>style.visibility</p:attrName>
                                        </p:attrNameLst>
                                      </p:cBhvr>
                                      <p:to>
                                        <p:strVal val="visible"/>
                                      </p:to>
                                    </p:set>
                                    <p:animEffect transition="in" filter="wipe(down)">
                                      <p:cBhvr>
                                        <p:cTn id="66" dur="500"/>
                                        <p:tgtEl>
                                          <p:spTgt spid="51409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514100"/>
                                        </p:tgtEl>
                                        <p:attrNameLst>
                                          <p:attrName>style.visibility</p:attrName>
                                        </p:attrNameLst>
                                      </p:cBhvr>
                                      <p:to>
                                        <p:strVal val="visible"/>
                                      </p:to>
                                    </p:set>
                                    <p:animEffect transition="in" filter="wipe(down)">
                                      <p:cBhvr>
                                        <p:cTn id="71" dur="500"/>
                                        <p:tgtEl>
                                          <p:spTgt spid="51410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nodeType="clickEffect">
                                  <p:stCondLst>
                                    <p:cond delay="0"/>
                                  </p:stCondLst>
                                  <p:childTnLst>
                                    <p:set>
                                      <p:cBhvr>
                                        <p:cTn id="75" dur="1" fill="hold">
                                          <p:stCondLst>
                                            <p:cond delay="0"/>
                                          </p:stCondLst>
                                        </p:cTn>
                                        <p:tgtEl>
                                          <p:spTgt spid="514101"/>
                                        </p:tgtEl>
                                        <p:attrNameLst>
                                          <p:attrName>style.visibility</p:attrName>
                                        </p:attrNameLst>
                                      </p:cBhvr>
                                      <p:to>
                                        <p:strVal val="visible"/>
                                      </p:to>
                                    </p:set>
                                    <p:animEffect transition="in" filter="wipe(down)">
                                      <p:cBhvr>
                                        <p:cTn id="76" dur="500"/>
                                        <p:tgtEl>
                                          <p:spTgt spid="51410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514102">
                                            <p:txEl>
                                              <p:pRg st="0" end="0"/>
                                            </p:txEl>
                                          </p:spTgt>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14102">
                                            <p:txEl>
                                              <p:pRg st="2" end="2"/>
                                            </p:txEl>
                                          </p:spTgt>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14102">
                                            <p:txEl>
                                              <p:pRg st="4" end="4"/>
                                            </p:txEl>
                                          </p:spTgt>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14102">
                                            <p:bg/>
                                          </p:spTgt>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96"/>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xit" presetSubtype="8" fill="hold" grpId="0" nodeType="clickEffect">
                                  <p:stCondLst>
                                    <p:cond delay="0"/>
                                  </p:stCondLst>
                                  <p:childTnLst>
                                    <p:anim calcmode="lin" valueType="num">
                                      <p:cBhvr additive="base">
                                        <p:cTn id="94" dur="500"/>
                                        <p:tgtEl>
                                          <p:spTgt spid="514062">
                                            <p:txEl>
                                              <p:pRg st="0" end="0"/>
                                            </p:txEl>
                                          </p:spTgt>
                                        </p:tgtEl>
                                        <p:attrNameLst>
                                          <p:attrName>ppt_x</p:attrName>
                                        </p:attrNameLst>
                                      </p:cBhvr>
                                      <p:tavLst>
                                        <p:tav tm="0">
                                          <p:val>
                                            <p:strVal val="ppt_x"/>
                                          </p:val>
                                        </p:tav>
                                        <p:tav tm="100000">
                                          <p:val>
                                            <p:strVal val="0-ppt_w/2"/>
                                          </p:val>
                                        </p:tav>
                                      </p:tavLst>
                                    </p:anim>
                                    <p:anim calcmode="lin" valueType="num">
                                      <p:cBhvr additive="base">
                                        <p:cTn id="95" dur="500"/>
                                        <p:tgtEl>
                                          <p:spTgt spid="514062">
                                            <p:txEl>
                                              <p:pRg st="0" end="0"/>
                                            </p:txEl>
                                          </p:spTgt>
                                        </p:tgtEl>
                                        <p:attrNameLst>
                                          <p:attrName>ppt_y</p:attrName>
                                        </p:attrNameLst>
                                      </p:cBhvr>
                                      <p:tavLst>
                                        <p:tav tm="0">
                                          <p:val>
                                            <p:strVal val="ppt_y"/>
                                          </p:val>
                                        </p:tav>
                                        <p:tav tm="100000">
                                          <p:val>
                                            <p:strVal val="ppt_y"/>
                                          </p:val>
                                        </p:tav>
                                      </p:tavLst>
                                    </p:anim>
                                    <p:set>
                                      <p:cBhvr>
                                        <p:cTn id="96" dur="1" fill="hold">
                                          <p:stCondLst>
                                            <p:cond delay="499"/>
                                          </p:stCondLst>
                                        </p:cTn>
                                        <p:tgtEl>
                                          <p:spTgt spid="514062">
                                            <p:txEl>
                                              <p:pRg st="0" end="0"/>
                                            </p:txEl>
                                          </p:spTgt>
                                        </p:tgtEl>
                                        <p:attrNameLst>
                                          <p:attrName>style.visibility</p:attrName>
                                        </p:attrNameLst>
                                      </p:cBhvr>
                                      <p:to>
                                        <p:strVal val="hidden"/>
                                      </p:to>
                                    </p:set>
                                  </p:childTnLst>
                                </p:cTn>
                              </p:par>
                              <p:par>
                                <p:cTn id="97" presetID="2" presetClass="exit" presetSubtype="8" fill="hold" grpId="1" nodeType="withEffect">
                                  <p:stCondLst>
                                    <p:cond delay="0"/>
                                  </p:stCondLst>
                                  <p:childTnLst>
                                    <p:anim calcmode="lin" valueType="num">
                                      <p:cBhvr additive="base">
                                        <p:cTn id="98" dur="500"/>
                                        <p:tgtEl>
                                          <p:spTgt spid="514059"/>
                                        </p:tgtEl>
                                        <p:attrNameLst>
                                          <p:attrName>ppt_x</p:attrName>
                                        </p:attrNameLst>
                                      </p:cBhvr>
                                      <p:tavLst>
                                        <p:tav tm="0">
                                          <p:val>
                                            <p:strVal val="ppt_x"/>
                                          </p:val>
                                        </p:tav>
                                        <p:tav tm="100000">
                                          <p:val>
                                            <p:strVal val="0-ppt_w/2"/>
                                          </p:val>
                                        </p:tav>
                                      </p:tavLst>
                                    </p:anim>
                                    <p:anim calcmode="lin" valueType="num">
                                      <p:cBhvr additive="base">
                                        <p:cTn id="99" dur="500"/>
                                        <p:tgtEl>
                                          <p:spTgt spid="514059"/>
                                        </p:tgtEl>
                                        <p:attrNameLst>
                                          <p:attrName>ppt_y</p:attrName>
                                        </p:attrNameLst>
                                      </p:cBhvr>
                                      <p:tavLst>
                                        <p:tav tm="0">
                                          <p:val>
                                            <p:strVal val="ppt_y"/>
                                          </p:val>
                                        </p:tav>
                                        <p:tav tm="100000">
                                          <p:val>
                                            <p:strVal val="ppt_y"/>
                                          </p:val>
                                        </p:tav>
                                      </p:tavLst>
                                    </p:anim>
                                    <p:set>
                                      <p:cBhvr>
                                        <p:cTn id="100" dur="1" fill="hold">
                                          <p:stCondLst>
                                            <p:cond delay="499"/>
                                          </p:stCondLst>
                                        </p:cTn>
                                        <p:tgtEl>
                                          <p:spTgt spid="5140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animBg="1"/>
      <p:bldP spid="514054" grpId="0" animBg="1"/>
      <p:bldP spid="514059" grpId="0"/>
      <p:bldP spid="514059" grpId="1"/>
      <p:bldP spid="514060" grpId="0" animBg="1"/>
      <p:bldP spid="514061" grpId="0"/>
      <p:bldP spid="514062" grpId="0" build="allAtOnce"/>
      <p:bldP spid="514102" grpId="0" uiExpand="1" build="p" animBg="1"/>
      <p:bldP spid="514102" grpId="1" build="allAtOnce"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A9C6829-9439-4D39-87A3-1F8E7FB9DC66}"/>
              </a:ext>
            </a:extLst>
          </p:cNvPr>
          <p:cNvGrpSpPr/>
          <p:nvPr/>
        </p:nvGrpSpPr>
        <p:grpSpPr>
          <a:xfrm>
            <a:off x="6189662" y="844659"/>
            <a:ext cx="5827713" cy="5568869"/>
            <a:chOff x="6189662" y="844659"/>
            <a:chExt cx="5827713" cy="5568869"/>
          </a:xfrm>
        </p:grpSpPr>
        <p:sp>
          <p:nvSpPr>
            <p:cNvPr id="99" name="Rectangle 4">
              <a:extLst>
                <a:ext uri="{FF2B5EF4-FFF2-40B4-BE49-F238E27FC236}">
                  <a16:creationId xmlns:a16="http://schemas.microsoft.com/office/drawing/2014/main" id="{C5E11A1B-4AC4-4B8B-921A-82FE78F6D634}"/>
                </a:ext>
              </a:extLst>
            </p:cNvPr>
            <p:cNvSpPr>
              <a:spLocks noChangeArrowheads="1"/>
            </p:cNvSpPr>
            <p:nvPr/>
          </p:nvSpPr>
          <p:spPr bwMode="auto">
            <a:xfrm>
              <a:off x="6190044" y="844659"/>
              <a:ext cx="5826949" cy="2585323"/>
            </a:xfrm>
            <a:prstGeom prst="rect">
              <a:avLst/>
            </a:prstGeom>
            <a:solidFill>
              <a:schemeClr val="accent4">
                <a:lumMod val="20000"/>
                <a:lumOff val="80000"/>
              </a:schemeClr>
            </a:solidFill>
            <a:ln w="3175">
              <a:solidFill>
                <a:schemeClr val="tx1"/>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100" name="Rectangle 6">
              <a:extLst>
                <a:ext uri="{FF2B5EF4-FFF2-40B4-BE49-F238E27FC236}">
                  <a16:creationId xmlns:a16="http://schemas.microsoft.com/office/drawing/2014/main" id="{E48780D3-B4AF-4089-8BE0-A7E590152B6A}"/>
                </a:ext>
              </a:extLst>
            </p:cNvPr>
            <p:cNvSpPr>
              <a:spLocks noChangeArrowheads="1"/>
            </p:cNvSpPr>
            <p:nvPr/>
          </p:nvSpPr>
          <p:spPr bwMode="auto">
            <a:xfrm>
              <a:off x="6189662" y="3613289"/>
              <a:ext cx="5827713" cy="2800239"/>
            </a:xfrm>
            <a:prstGeom prst="rect">
              <a:avLst/>
            </a:prstGeom>
            <a:solidFill>
              <a:schemeClr val="accent4">
                <a:lumMod val="20000"/>
                <a:lumOff val="80000"/>
              </a:schemeClr>
            </a:solidFill>
            <a:ln w="3175">
              <a:solidFill>
                <a:schemeClr val="tx1"/>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grpSp>
      <p:sp>
        <p:nvSpPr>
          <p:cNvPr id="95" name="Rectangle 12">
            <a:extLst>
              <a:ext uri="{FF2B5EF4-FFF2-40B4-BE49-F238E27FC236}">
                <a16:creationId xmlns:a16="http://schemas.microsoft.com/office/drawing/2014/main" id="{2A8F8FB6-107A-4C0F-B207-00B9A35C7671}"/>
              </a:ext>
            </a:extLst>
          </p:cNvPr>
          <p:cNvSpPr>
            <a:spLocks noChangeArrowheads="1"/>
          </p:cNvSpPr>
          <p:nvPr/>
        </p:nvSpPr>
        <p:spPr bwMode="auto">
          <a:xfrm>
            <a:off x="1012825" y="4430750"/>
            <a:ext cx="4495800" cy="2308324"/>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838200" y="152209"/>
            <a:ext cx="10515600" cy="590931"/>
          </a:xfrm>
          <a:prstGeom prst="rect">
            <a:avLst/>
          </a:prstGeom>
          <a:noFill/>
        </p:spPr>
        <p:txBody>
          <a:bodyPr wrap="square">
            <a:spAutoFit/>
          </a:bodyPr>
          <a:lstStyle/>
          <a:p>
            <a:pPr algn="ctr"/>
            <a:r>
              <a:rPr lang="en-US" sz="3600" dirty="0"/>
              <a:t>Dynamic Dispatch: How Does it Work?</a:t>
            </a:r>
          </a:p>
        </p:txBody>
      </p:sp>
      <p:grpSp>
        <p:nvGrpSpPr>
          <p:cNvPr id="514075" name="Group 27"/>
          <p:cNvGrpSpPr>
            <a:grpSpLocks/>
          </p:cNvGrpSpPr>
          <p:nvPr/>
        </p:nvGrpSpPr>
        <p:grpSpPr bwMode="auto">
          <a:xfrm>
            <a:off x="2571745" y="2725737"/>
            <a:ext cx="3430581" cy="1573645"/>
            <a:chOff x="660" y="1717"/>
            <a:chExt cx="2161" cy="898"/>
          </a:xfrm>
        </p:grpSpPr>
        <p:sp>
          <p:nvSpPr>
            <p:cNvPr id="514063" name="Rectangle 15"/>
            <p:cNvSpPr>
              <a:spLocks noChangeArrowheads="1"/>
            </p:cNvSpPr>
            <p:nvPr/>
          </p:nvSpPr>
          <p:spPr bwMode="auto">
            <a:xfrm>
              <a:off x="1234" y="1759"/>
              <a:ext cx="1587" cy="856"/>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514064" name="Text Box 16"/>
            <p:cNvSpPr txBox="1">
              <a:spLocks noChangeArrowheads="1"/>
            </p:cNvSpPr>
            <p:nvPr/>
          </p:nvSpPr>
          <p:spPr bwMode="auto">
            <a:xfrm>
              <a:off x="660" y="1717"/>
              <a:ext cx="60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outback</a:t>
              </a:r>
            </a:p>
          </p:txBody>
        </p:sp>
        <p:grpSp>
          <p:nvGrpSpPr>
            <p:cNvPr id="514071" name="Group 23"/>
            <p:cNvGrpSpPr>
              <a:grpSpLocks/>
            </p:cNvGrpSpPr>
            <p:nvPr/>
          </p:nvGrpSpPr>
          <p:grpSpPr bwMode="auto">
            <a:xfrm>
              <a:off x="1992" y="2373"/>
              <a:ext cx="784" cy="211"/>
              <a:chOff x="-666" y="2614"/>
              <a:chExt cx="784" cy="211"/>
            </a:xfrm>
          </p:grpSpPr>
          <p:sp>
            <p:nvSpPr>
              <p:cNvPr id="514065" name="Text Box 17"/>
              <p:cNvSpPr txBox="1">
                <a:spLocks noChangeArrowheads="1"/>
              </p:cNvSpPr>
              <p:nvPr/>
            </p:nvSpPr>
            <p:spPr bwMode="auto">
              <a:xfrm>
                <a:off x="-666" y="2614"/>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14066" name="Rectangle 18"/>
              <p:cNvSpPr>
                <a:spLocks noChangeArrowheads="1"/>
              </p:cNvSpPr>
              <p:nvPr/>
            </p:nvSpPr>
            <p:spPr bwMode="auto">
              <a:xfrm>
                <a:off x="-122"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72" name="Group 24"/>
            <p:cNvGrpSpPr>
              <a:grpSpLocks/>
            </p:cNvGrpSpPr>
            <p:nvPr/>
          </p:nvGrpSpPr>
          <p:grpSpPr bwMode="auto">
            <a:xfrm>
              <a:off x="1208" y="2362"/>
              <a:ext cx="802" cy="211"/>
              <a:chOff x="-795" y="2602"/>
              <a:chExt cx="802" cy="211"/>
            </a:xfrm>
          </p:grpSpPr>
          <p:sp>
            <p:nvSpPr>
              <p:cNvPr id="514073" name="Text Box 25"/>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514074" name="Rectangle 26"/>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14092" name="Group 44"/>
          <p:cNvGrpSpPr>
            <a:grpSpLocks/>
          </p:cNvGrpSpPr>
          <p:nvPr/>
        </p:nvGrpSpPr>
        <p:grpSpPr bwMode="auto">
          <a:xfrm>
            <a:off x="3560763" y="2863855"/>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514093" name="Text Box 45"/>
          <p:cNvSpPr txBox="1">
            <a:spLocks noChangeArrowheads="1"/>
          </p:cNvSpPr>
          <p:nvPr/>
        </p:nvSpPr>
        <p:spPr bwMode="auto">
          <a:xfrm>
            <a:off x="4651375" y="28051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4" name="Text Box 46"/>
          <p:cNvSpPr txBox="1">
            <a:spLocks noChangeArrowheads="1"/>
          </p:cNvSpPr>
          <p:nvPr/>
        </p:nvSpPr>
        <p:spPr bwMode="auto">
          <a:xfrm>
            <a:off x="4688242" y="31125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5" name="Text Box 47"/>
          <p:cNvSpPr txBox="1">
            <a:spLocks noChangeArrowheads="1"/>
          </p:cNvSpPr>
          <p:nvPr/>
        </p:nvSpPr>
        <p:spPr bwMode="auto">
          <a:xfrm>
            <a:off x="4670425" y="33956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6" name="Text Box 48"/>
          <p:cNvSpPr txBox="1">
            <a:spLocks noChangeArrowheads="1"/>
          </p:cNvSpPr>
          <p:nvPr/>
        </p:nvSpPr>
        <p:spPr bwMode="auto">
          <a:xfrm>
            <a:off x="6387413" y="1240657"/>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8" name="Text Box 50"/>
          <p:cNvSpPr txBox="1">
            <a:spLocks noChangeArrowheads="1"/>
          </p:cNvSpPr>
          <p:nvPr/>
        </p:nvSpPr>
        <p:spPr bwMode="auto">
          <a:xfrm>
            <a:off x="6389770" y="69599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0" name="Text Box 50">
            <a:extLst>
              <a:ext uri="{FF2B5EF4-FFF2-40B4-BE49-F238E27FC236}">
                <a16:creationId xmlns:a16="http://schemas.microsoft.com/office/drawing/2014/main" id="{4F3E0545-072C-4F0C-9698-AEE76F2F05CC}"/>
              </a:ext>
            </a:extLst>
          </p:cNvPr>
          <p:cNvSpPr txBox="1">
            <a:spLocks noChangeArrowheads="1"/>
          </p:cNvSpPr>
          <p:nvPr/>
        </p:nvSpPr>
        <p:spPr bwMode="auto">
          <a:xfrm>
            <a:off x="6432509" y="96967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9" name="Text Box 46">
            <a:extLst>
              <a:ext uri="{FF2B5EF4-FFF2-40B4-BE49-F238E27FC236}">
                <a16:creationId xmlns:a16="http://schemas.microsoft.com/office/drawing/2014/main" id="{4FDAD134-4743-43E3-B100-771AA7F87EFB}"/>
              </a:ext>
            </a:extLst>
          </p:cNvPr>
          <p:cNvSpPr txBox="1">
            <a:spLocks noChangeArrowheads="1"/>
          </p:cNvSpPr>
          <p:nvPr/>
        </p:nvSpPr>
        <p:spPr bwMode="auto">
          <a:xfrm>
            <a:off x="4694986" y="34606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73" name="Text Box 46">
            <a:extLst>
              <a:ext uri="{FF2B5EF4-FFF2-40B4-BE49-F238E27FC236}">
                <a16:creationId xmlns:a16="http://schemas.microsoft.com/office/drawing/2014/main" id="{411E2949-CA8A-4DAA-97CF-D6471AE80C04}"/>
              </a:ext>
            </a:extLst>
          </p:cNvPr>
          <p:cNvSpPr txBox="1">
            <a:spLocks noChangeArrowheads="1"/>
          </p:cNvSpPr>
          <p:nvPr/>
        </p:nvSpPr>
        <p:spPr bwMode="auto">
          <a:xfrm>
            <a:off x="4696261" y="284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102" name="AutoShape 54" hidden="1"/>
          <p:cNvSpPr>
            <a:spLocks noChangeArrowheads="1"/>
          </p:cNvSpPr>
          <p:nvPr/>
        </p:nvSpPr>
        <p:spPr bwMode="auto">
          <a:xfrm>
            <a:off x="7046348" y="2768971"/>
            <a:ext cx="4503968" cy="2588136"/>
          </a:xfrm>
          <a:prstGeom prst="wedgeRoundRectCallout">
            <a:avLst>
              <a:gd name="adj1" fmla="val -93727"/>
              <a:gd name="adj2" fmla="val -3359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C++, this table is called a “</a:t>
            </a:r>
            <a:r>
              <a:rPr lang="en-US" sz="2000" dirty="0" err="1">
                <a:solidFill>
                  <a:schemeClr val="bg1"/>
                </a:solidFill>
              </a:rPr>
              <a:t>vtable</a:t>
            </a:r>
            <a:r>
              <a:rPr lang="en-US" sz="2000" dirty="0">
                <a:solidFill>
                  <a:schemeClr val="bg1"/>
                </a:solidFill>
              </a:rPr>
              <a:t>.”  </a:t>
            </a:r>
          </a:p>
          <a:p>
            <a:pPr algn="ctr"/>
            <a:endParaRPr lang="en-US" sz="1400" dirty="0">
              <a:solidFill>
                <a:schemeClr val="bg1"/>
              </a:solidFill>
            </a:endParaRPr>
          </a:p>
          <a:p>
            <a:pPr algn="ctr"/>
            <a:r>
              <a:rPr lang="en-US" sz="2000" dirty="0">
                <a:solidFill>
                  <a:schemeClr val="bg1"/>
                </a:solidFill>
              </a:rPr>
              <a:t>It contains an entry for </a:t>
            </a:r>
            <a:r>
              <a:rPr lang="en-US" sz="2000" i="1" dirty="0">
                <a:solidFill>
                  <a:schemeClr val="bg1"/>
                </a:solidFill>
              </a:rPr>
              <a:t>every</a:t>
            </a:r>
            <a:r>
              <a:rPr lang="en-US" sz="2000" dirty="0">
                <a:solidFill>
                  <a:schemeClr val="bg1"/>
                </a:solidFill>
              </a:rPr>
              <a:t> virtual function in our class.</a:t>
            </a:r>
          </a:p>
          <a:p>
            <a:pPr algn="ctr"/>
            <a:endParaRPr lang="en-US" sz="1400" dirty="0">
              <a:solidFill>
                <a:schemeClr val="bg1"/>
              </a:solidFill>
            </a:endParaRPr>
          </a:p>
          <a:p>
            <a:pPr algn="ctr"/>
            <a:r>
              <a:rPr lang="en-US" sz="2000" dirty="0">
                <a:solidFill>
                  <a:schemeClr val="bg1"/>
                </a:solidFill>
              </a:rPr>
              <a:t>In the case of a Car variable, all three pointers in our </a:t>
            </a:r>
            <a:r>
              <a:rPr lang="en-US" sz="2000" dirty="0" err="1">
                <a:solidFill>
                  <a:schemeClr val="bg1"/>
                </a:solidFill>
              </a:rPr>
              <a:t>vtable</a:t>
            </a:r>
            <a:r>
              <a:rPr lang="en-US" sz="2000" dirty="0">
                <a:solidFill>
                  <a:schemeClr val="bg1"/>
                </a:solidFill>
              </a:rPr>
              <a:t> point to our Car class’s methods.</a:t>
            </a:r>
          </a:p>
        </p:txBody>
      </p:sp>
      <p:grpSp>
        <p:nvGrpSpPr>
          <p:cNvPr id="4" name="Group 3">
            <a:extLst>
              <a:ext uri="{FF2B5EF4-FFF2-40B4-BE49-F238E27FC236}">
                <a16:creationId xmlns:a16="http://schemas.microsoft.com/office/drawing/2014/main" id="{A6FF6735-15CC-4310-83B3-020717A2AE90}"/>
              </a:ext>
            </a:extLst>
          </p:cNvPr>
          <p:cNvGrpSpPr/>
          <p:nvPr/>
        </p:nvGrpSpPr>
        <p:grpSpPr>
          <a:xfrm>
            <a:off x="25960" y="866090"/>
            <a:ext cx="3111496" cy="1854027"/>
            <a:chOff x="80127" y="1562955"/>
            <a:chExt cx="3111496" cy="1854027"/>
          </a:xfrm>
        </p:grpSpPr>
        <p:grpSp>
          <p:nvGrpSpPr>
            <p:cNvPr id="2" name="Group 1">
              <a:extLst>
                <a:ext uri="{FF2B5EF4-FFF2-40B4-BE49-F238E27FC236}">
                  <a16:creationId xmlns:a16="http://schemas.microsoft.com/office/drawing/2014/main" id="{2D93B9F7-A0F9-4786-B29F-31DA99BE891B}"/>
                </a:ext>
              </a:extLst>
            </p:cNvPr>
            <p:cNvGrpSpPr/>
            <p:nvPr/>
          </p:nvGrpSpPr>
          <p:grpSpPr>
            <a:xfrm>
              <a:off x="80127" y="1562955"/>
              <a:ext cx="3111496" cy="1854027"/>
              <a:chOff x="3043235" y="2878138"/>
              <a:chExt cx="3111496" cy="1854027"/>
            </a:xfrm>
          </p:grpSpPr>
          <p:grpSp>
            <p:nvGrpSpPr>
              <p:cNvPr id="42" name="Group 27">
                <a:extLst>
                  <a:ext uri="{FF2B5EF4-FFF2-40B4-BE49-F238E27FC236}">
                    <a16:creationId xmlns:a16="http://schemas.microsoft.com/office/drawing/2014/main" id="{7FFD08ED-8621-4A4E-ADE2-92152E7A5AEA}"/>
                  </a:ext>
                </a:extLst>
              </p:cNvPr>
              <p:cNvGrpSpPr>
                <a:grpSpLocks/>
              </p:cNvGrpSpPr>
              <p:nvPr/>
            </p:nvGrpSpPr>
            <p:grpSpPr bwMode="auto">
              <a:xfrm>
                <a:off x="3043235" y="2878138"/>
                <a:ext cx="3111496" cy="1854027"/>
                <a:chOff x="861" y="1717"/>
                <a:chExt cx="1960" cy="1058"/>
              </a:xfrm>
            </p:grpSpPr>
            <p:sp>
              <p:nvSpPr>
                <p:cNvPr id="43" name="Rectangle 15">
                  <a:extLst>
                    <a:ext uri="{FF2B5EF4-FFF2-40B4-BE49-F238E27FC236}">
                      <a16:creationId xmlns:a16="http://schemas.microsoft.com/office/drawing/2014/main" id="{087DCEEE-A8E4-4F69-893F-C9C6F690CC0C}"/>
                    </a:ext>
                  </a:extLst>
                </p:cNvPr>
                <p:cNvSpPr>
                  <a:spLocks noChangeArrowheads="1"/>
                </p:cNvSpPr>
                <p:nvPr/>
              </p:nvSpPr>
              <p:spPr bwMode="auto">
                <a:xfrm>
                  <a:off x="1234" y="1759"/>
                  <a:ext cx="1587" cy="1004"/>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44" name="Text Box 16">
                  <a:extLst>
                    <a:ext uri="{FF2B5EF4-FFF2-40B4-BE49-F238E27FC236}">
                      <a16:creationId xmlns:a16="http://schemas.microsoft.com/office/drawing/2014/main" id="{75A59A38-31D8-49A0-8B6B-32718CCB089D}"/>
                    </a:ext>
                  </a:extLst>
                </p:cNvPr>
                <p:cNvSpPr txBox="1">
                  <a:spLocks noChangeArrowheads="1"/>
                </p:cNvSpPr>
                <p:nvPr/>
              </p:nvSpPr>
              <p:spPr bwMode="auto">
                <a:xfrm>
                  <a:off x="861" y="1717"/>
                  <a:ext cx="409"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t>prius</a:t>
                  </a:r>
                  <a:endParaRPr lang="en-US" dirty="0"/>
                </a:p>
              </p:txBody>
            </p:sp>
            <p:grpSp>
              <p:nvGrpSpPr>
                <p:cNvPr id="45" name="Group 23">
                  <a:extLst>
                    <a:ext uri="{FF2B5EF4-FFF2-40B4-BE49-F238E27FC236}">
                      <a16:creationId xmlns:a16="http://schemas.microsoft.com/office/drawing/2014/main" id="{CC549467-94C4-4661-8FE3-DE370B9103C3}"/>
                    </a:ext>
                  </a:extLst>
                </p:cNvPr>
                <p:cNvGrpSpPr>
                  <a:grpSpLocks/>
                </p:cNvGrpSpPr>
                <p:nvPr/>
              </p:nvGrpSpPr>
              <p:grpSpPr bwMode="auto">
                <a:xfrm>
                  <a:off x="1992" y="2564"/>
                  <a:ext cx="784" cy="211"/>
                  <a:chOff x="-666" y="2805"/>
                  <a:chExt cx="784" cy="211"/>
                </a:xfrm>
              </p:grpSpPr>
              <p:sp>
                <p:nvSpPr>
                  <p:cNvPr id="51" name="Text Box 17">
                    <a:extLst>
                      <a:ext uri="{FF2B5EF4-FFF2-40B4-BE49-F238E27FC236}">
                        <a16:creationId xmlns:a16="http://schemas.microsoft.com/office/drawing/2014/main" id="{1F2730D6-2FC5-428C-840D-E3976440BBCA}"/>
                      </a:ext>
                    </a:extLst>
                  </p:cNvPr>
                  <p:cNvSpPr txBox="1">
                    <a:spLocks noChangeArrowheads="1"/>
                  </p:cNvSpPr>
                  <p:nvPr/>
                </p:nvSpPr>
                <p:spPr bwMode="auto">
                  <a:xfrm>
                    <a:off x="-666" y="2805"/>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2" name="Rectangle 18">
                    <a:extLst>
                      <a:ext uri="{FF2B5EF4-FFF2-40B4-BE49-F238E27FC236}">
                        <a16:creationId xmlns:a16="http://schemas.microsoft.com/office/drawing/2014/main" id="{D341A227-EF4D-450C-B0BB-EE28EA90F475}"/>
                      </a:ext>
                    </a:extLst>
                  </p:cNvPr>
                  <p:cNvSpPr>
                    <a:spLocks noChangeArrowheads="1"/>
                  </p:cNvSpPr>
                  <p:nvPr/>
                </p:nvSpPr>
                <p:spPr bwMode="auto">
                  <a:xfrm>
                    <a:off x="-122"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47" name="Group 24">
                  <a:extLst>
                    <a:ext uri="{FF2B5EF4-FFF2-40B4-BE49-F238E27FC236}">
                      <a16:creationId xmlns:a16="http://schemas.microsoft.com/office/drawing/2014/main" id="{3C8B63CF-26C8-4441-912F-3897ED831204}"/>
                    </a:ext>
                  </a:extLst>
                </p:cNvPr>
                <p:cNvGrpSpPr>
                  <a:grpSpLocks/>
                </p:cNvGrpSpPr>
                <p:nvPr/>
              </p:nvGrpSpPr>
              <p:grpSpPr bwMode="auto">
                <a:xfrm>
                  <a:off x="1208" y="2553"/>
                  <a:ext cx="802" cy="211"/>
                  <a:chOff x="-795" y="2793"/>
                  <a:chExt cx="802" cy="211"/>
                </a:xfrm>
              </p:grpSpPr>
              <p:sp>
                <p:nvSpPr>
                  <p:cNvPr id="48" name="Text Box 25">
                    <a:extLst>
                      <a:ext uri="{FF2B5EF4-FFF2-40B4-BE49-F238E27FC236}">
                        <a16:creationId xmlns:a16="http://schemas.microsoft.com/office/drawing/2014/main" id="{D847DBBF-4A2A-442D-8219-814CB7553D36}"/>
                      </a:ext>
                    </a:extLst>
                  </p:cNvPr>
                  <p:cNvSpPr txBox="1">
                    <a:spLocks noChangeArrowheads="1"/>
                  </p:cNvSpPr>
                  <p:nvPr/>
                </p:nvSpPr>
                <p:spPr bwMode="auto">
                  <a:xfrm>
                    <a:off x="-795" y="2793"/>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49" name="Rectangle 26">
                    <a:extLst>
                      <a:ext uri="{FF2B5EF4-FFF2-40B4-BE49-F238E27FC236}">
                        <a16:creationId xmlns:a16="http://schemas.microsoft.com/office/drawing/2014/main" id="{EBD9F86C-F6ED-4236-8567-44C303ED7074}"/>
                      </a:ext>
                    </a:extLst>
                  </p:cNvPr>
                  <p:cNvSpPr>
                    <a:spLocks noChangeArrowheads="1"/>
                  </p:cNvSpPr>
                  <p:nvPr/>
                </p:nvSpPr>
                <p:spPr bwMode="auto">
                  <a:xfrm>
                    <a:off x="-233"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3" name="Group 44">
                <a:extLst>
                  <a:ext uri="{FF2B5EF4-FFF2-40B4-BE49-F238E27FC236}">
                    <a16:creationId xmlns:a16="http://schemas.microsoft.com/office/drawing/2014/main" id="{FC14505C-ADFC-43D9-BE4E-94332C13723D}"/>
                  </a:ext>
                </a:extLst>
              </p:cNvPr>
              <p:cNvGrpSpPr>
                <a:grpSpLocks/>
              </p:cNvGrpSpPr>
              <p:nvPr/>
            </p:nvGrpSpPr>
            <p:grpSpPr bwMode="auto">
              <a:xfrm>
                <a:off x="3713163" y="3016255"/>
                <a:ext cx="1839913" cy="989014"/>
                <a:chOff x="1283" y="1795"/>
                <a:chExt cx="1159" cy="623"/>
              </a:xfrm>
            </p:grpSpPr>
            <p:sp>
              <p:nvSpPr>
                <p:cNvPr id="54" name="Rectangle 43">
                  <a:extLst>
                    <a:ext uri="{FF2B5EF4-FFF2-40B4-BE49-F238E27FC236}">
                      <a16:creationId xmlns:a16="http://schemas.microsoft.com/office/drawing/2014/main" id="{0B9614CD-F0F4-409B-8223-A008AE621B7E}"/>
                    </a:ext>
                  </a:extLst>
                </p:cNvPr>
                <p:cNvSpPr>
                  <a:spLocks noChangeArrowheads="1"/>
                </p:cNvSpPr>
                <p:nvPr/>
              </p:nvSpPr>
              <p:spPr bwMode="auto">
                <a:xfrm>
                  <a:off x="1290" y="1795"/>
                  <a:ext cx="1152" cy="623"/>
                </a:xfrm>
                <a:prstGeom prst="rect">
                  <a:avLst/>
                </a:prstGeom>
                <a:solidFill>
                  <a:srgbClr val="7030A0"/>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5" name="Group 34">
                  <a:extLst>
                    <a:ext uri="{FF2B5EF4-FFF2-40B4-BE49-F238E27FC236}">
                      <a16:creationId xmlns:a16="http://schemas.microsoft.com/office/drawing/2014/main" id="{368B1B36-7E60-47DD-B07F-A69539719294}"/>
                    </a:ext>
                  </a:extLst>
                </p:cNvPr>
                <p:cNvGrpSpPr>
                  <a:grpSpLocks/>
                </p:cNvGrpSpPr>
                <p:nvPr/>
              </p:nvGrpSpPr>
              <p:grpSpPr bwMode="auto">
                <a:xfrm>
                  <a:off x="1378" y="1795"/>
                  <a:ext cx="884" cy="233"/>
                  <a:chOff x="-1053" y="2590"/>
                  <a:chExt cx="884" cy="273"/>
                </a:xfrm>
              </p:grpSpPr>
              <p:sp>
                <p:nvSpPr>
                  <p:cNvPr id="63" name="Text Box 35">
                    <a:extLst>
                      <a:ext uri="{FF2B5EF4-FFF2-40B4-BE49-F238E27FC236}">
                        <a16:creationId xmlns:a16="http://schemas.microsoft.com/office/drawing/2014/main" id="{0665C658-6A94-46CD-8F72-840E5A3E9407}"/>
                      </a:ext>
                    </a:extLst>
                  </p:cNvPr>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64" name="Rectangle 36">
                    <a:extLst>
                      <a:ext uri="{FF2B5EF4-FFF2-40B4-BE49-F238E27FC236}">
                        <a16:creationId xmlns:a16="http://schemas.microsoft.com/office/drawing/2014/main" id="{AFBAC8B0-0067-48AD-8269-D2DFA4209B5C}"/>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6" name="Group 37">
                  <a:extLst>
                    <a:ext uri="{FF2B5EF4-FFF2-40B4-BE49-F238E27FC236}">
                      <a16:creationId xmlns:a16="http://schemas.microsoft.com/office/drawing/2014/main" id="{0D3A5D2E-7EFC-41E5-B2E7-F419541ED89B}"/>
                    </a:ext>
                  </a:extLst>
                </p:cNvPr>
                <p:cNvGrpSpPr>
                  <a:grpSpLocks/>
                </p:cNvGrpSpPr>
                <p:nvPr/>
              </p:nvGrpSpPr>
              <p:grpSpPr bwMode="auto">
                <a:xfrm>
                  <a:off x="1283" y="1981"/>
                  <a:ext cx="981" cy="233"/>
                  <a:chOff x="-1150" y="2590"/>
                  <a:chExt cx="981" cy="273"/>
                </a:xfrm>
              </p:grpSpPr>
              <p:sp>
                <p:nvSpPr>
                  <p:cNvPr id="61" name="Text Box 38">
                    <a:extLst>
                      <a:ext uri="{FF2B5EF4-FFF2-40B4-BE49-F238E27FC236}">
                        <a16:creationId xmlns:a16="http://schemas.microsoft.com/office/drawing/2014/main" id="{03F1687A-7E4D-4E5D-84C8-3073EA14D151}"/>
                      </a:ext>
                    </a:extLst>
                  </p:cNvPr>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62" name="Rectangle 39">
                    <a:extLst>
                      <a:ext uri="{FF2B5EF4-FFF2-40B4-BE49-F238E27FC236}">
                        <a16:creationId xmlns:a16="http://schemas.microsoft.com/office/drawing/2014/main" id="{0D78ADCC-7C5C-4336-8675-BE6E129C1BE1}"/>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7" name="Group 40">
                  <a:extLst>
                    <a:ext uri="{FF2B5EF4-FFF2-40B4-BE49-F238E27FC236}">
                      <a16:creationId xmlns:a16="http://schemas.microsoft.com/office/drawing/2014/main" id="{31598F1A-62AB-48F4-92A4-733F96D87C65}"/>
                    </a:ext>
                  </a:extLst>
                </p:cNvPr>
                <p:cNvGrpSpPr>
                  <a:grpSpLocks/>
                </p:cNvGrpSpPr>
                <p:nvPr/>
              </p:nvGrpSpPr>
              <p:grpSpPr bwMode="auto">
                <a:xfrm>
                  <a:off x="1607" y="2176"/>
                  <a:ext cx="654" cy="233"/>
                  <a:chOff x="-823" y="2590"/>
                  <a:chExt cx="654" cy="273"/>
                </a:xfrm>
              </p:grpSpPr>
              <p:sp>
                <p:nvSpPr>
                  <p:cNvPr id="58" name="Text Box 41">
                    <a:extLst>
                      <a:ext uri="{FF2B5EF4-FFF2-40B4-BE49-F238E27FC236}">
                        <a16:creationId xmlns:a16="http://schemas.microsoft.com/office/drawing/2014/main" id="{F6B29191-127E-4B85-892C-490D5566A7FC}"/>
                      </a:ext>
                    </a:extLst>
                  </p:cNvPr>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60" name="Rectangle 42">
                    <a:extLst>
                      <a:ext uri="{FF2B5EF4-FFF2-40B4-BE49-F238E27FC236}">
                        <a16:creationId xmlns:a16="http://schemas.microsoft.com/office/drawing/2014/main" id="{1A864396-E089-4CAD-B854-4CA52947C646}"/>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5" name="Text Box 45">
                <a:extLst>
                  <a:ext uri="{FF2B5EF4-FFF2-40B4-BE49-F238E27FC236}">
                    <a16:creationId xmlns:a16="http://schemas.microsoft.com/office/drawing/2014/main" id="{309ACB2F-8BFD-4EF3-8E6B-BC912AD955C2}"/>
                  </a:ext>
                </a:extLst>
              </p:cNvPr>
              <p:cNvSpPr txBox="1">
                <a:spLocks noChangeArrowheads="1"/>
              </p:cNvSpPr>
              <p:nvPr/>
            </p:nvSpPr>
            <p:spPr bwMode="auto">
              <a:xfrm>
                <a:off x="4803775" y="29575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6" name="Text Box 46">
                <a:extLst>
                  <a:ext uri="{FF2B5EF4-FFF2-40B4-BE49-F238E27FC236}">
                    <a16:creationId xmlns:a16="http://schemas.microsoft.com/office/drawing/2014/main" id="{7EE95EFE-2E2C-4799-A5C6-2700F9DB1FE9}"/>
                  </a:ext>
                </a:extLst>
              </p:cNvPr>
              <p:cNvSpPr txBox="1">
                <a:spLocks noChangeArrowheads="1"/>
              </p:cNvSpPr>
              <p:nvPr/>
            </p:nvSpPr>
            <p:spPr bwMode="auto">
              <a:xfrm>
                <a:off x="4840642" y="32649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7" name="Text Box 47">
                <a:extLst>
                  <a:ext uri="{FF2B5EF4-FFF2-40B4-BE49-F238E27FC236}">
                    <a16:creationId xmlns:a16="http://schemas.microsoft.com/office/drawing/2014/main" id="{006DEF43-0A27-457A-AE8E-1E9C5E66C695}"/>
                  </a:ext>
                </a:extLst>
              </p:cNvPr>
              <p:cNvSpPr txBox="1">
                <a:spLocks noChangeArrowheads="1"/>
              </p:cNvSpPr>
              <p:nvPr/>
            </p:nvSpPr>
            <p:spPr bwMode="auto">
              <a:xfrm>
                <a:off x="4822825" y="35480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8" name="Text Box 46">
                <a:extLst>
                  <a:ext uri="{FF2B5EF4-FFF2-40B4-BE49-F238E27FC236}">
                    <a16:creationId xmlns:a16="http://schemas.microsoft.com/office/drawing/2014/main" id="{8F6384EA-24F0-4016-B496-F061122C3143}"/>
                  </a:ext>
                </a:extLst>
              </p:cNvPr>
              <p:cNvSpPr txBox="1">
                <a:spLocks noChangeArrowheads="1"/>
              </p:cNvSpPr>
              <p:nvPr/>
            </p:nvSpPr>
            <p:spPr bwMode="auto">
              <a:xfrm>
                <a:off x="4847386" y="36130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9" name="Text Box 46">
                <a:extLst>
                  <a:ext uri="{FF2B5EF4-FFF2-40B4-BE49-F238E27FC236}">
                    <a16:creationId xmlns:a16="http://schemas.microsoft.com/office/drawing/2014/main" id="{1912FD73-A9D3-4283-9EBA-EC665EABD440}"/>
                  </a:ext>
                </a:extLst>
              </p:cNvPr>
              <p:cNvSpPr txBox="1">
                <a:spLocks noChangeArrowheads="1"/>
              </p:cNvSpPr>
              <p:nvPr/>
            </p:nvSpPr>
            <p:spPr bwMode="auto">
              <a:xfrm>
                <a:off x="4848661" y="30022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grpSp>
        <p:grpSp>
          <p:nvGrpSpPr>
            <p:cNvPr id="3" name="Group 2">
              <a:extLst>
                <a:ext uri="{FF2B5EF4-FFF2-40B4-BE49-F238E27FC236}">
                  <a16:creationId xmlns:a16="http://schemas.microsoft.com/office/drawing/2014/main" id="{AFC9ED3C-A561-4473-AA5F-553FA0C26855}"/>
                </a:ext>
              </a:extLst>
            </p:cNvPr>
            <p:cNvGrpSpPr/>
            <p:nvPr/>
          </p:nvGrpSpPr>
          <p:grpSpPr>
            <a:xfrm>
              <a:off x="596902" y="2687054"/>
              <a:ext cx="2519279" cy="388608"/>
              <a:chOff x="753313" y="3180352"/>
              <a:chExt cx="2519279" cy="388608"/>
            </a:xfrm>
          </p:grpSpPr>
          <p:sp>
            <p:nvSpPr>
              <p:cNvPr id="70" name="Text Box 17">
                <a:extLst>
                  <a:ext uri="{FF2B5EF4-FFF2-40B4-BE49-F238E27FC236}">
                    <a16:creationId xmlns:a16="http://schemas.microsoft.com/office/drawing/2014/main" id="{E438B6FE-4937-4C9F-83A5-C48C10A60FA4}"/>
                  </a:ext>
                </a:extLst>
              </p:cNvPr>
              <p:cNvSpPr txBox="1">
                <a:spLocks noChangeArrowheads="1"/>
              </p:cNvSpPr>
              <p:nvPr/>
            </p:nvSpPr>
            <p:spPr bwMode="auto">
              <a:xfrm>
                <a:off x="2027992" y="3199628"/>
                <a:ext cx="891591"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motor_</a:t>
                </a:r>
              </a:p>
            </p:txBody>
          </p:sp>
          <p:sp>
            <p:nvSpPr>
              <p:cNvPr id="71" name="Rectangle 18">
                <a:extLst>
                  <a:ext uri="{FF2B5EF4-FFF2-40B4-BE49-F238E27FC236}">
                    <a16:creationId xmlns:a16="http://schemas.microsoft.com/office/drawing/2014/main" id="{CD21A660-21BC-4E7B-9939-83CC5DB678F0}"/>
                  </a:ext>
                </a:extLst>
              </p:cNvPr>
              <p:cNvSpPr>
                <a:spLocks noChangeArrowheads="1"/>
              </p:cNvSpPr>
              <p:nvPr/>
            </p:nvSpPr>
            <p:spPr bwMode="auto">
              <a:xfrm>
                <a:off x="2891592" y="3273228"/>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sp>
            <p:nvSpPr>
              <p:cNvPr id="72" name="Text Box 25">
                <a:extLst>
                  <a:ext uri="{FF2B5EF4-FFF2-40B4-BE49-F238E27FC236}">
                    <a16:creationId xmlns:a16="http://schemas.microsoft.com/office/drawing/2014/main" id="{A58097F8-2779-496F-9A16-068812B432A4}"/>
                  </a:ext>
                </a:extLst>
              </p:cNvPr>
              <p:cNvSpPr txBox="1">
                <a:spLocks noChangeArrowheads="1"/>
              </p:cNvSpPr>
              <p:nvPr/>
            </p:nvSpPr>
            <p:spPr bwMode="auto">
              <a:xfrm>
                <a:off x="753313" y="3180352"/>
                <a:ext cx="997389"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battery_</a:t>
                </a:r>
              </a:p>
            </p:txBody>
          </p:sp>
          <p:sp>
            <p:nvSpPr>
              <p:cNvPr id="74" name="Rectangle 26">
                <a:extLst>
                  <a:ext uri="{FF2B5EF4-FFF2-40B4-BE49-F238E27FC236}">
                    <a16:creationId xmlns:a16="http://schemas.microsoft.com/office/drawing/2014/main" id="{A3E2359B-F286-484E-BE16-0E37ED1C7906}"/>
                  </a:ext>
                </a:extLst>
              </p:cNvPr>
              <p:cNvSpPr>
                <a:spLocks noChangeArrowheads="1"/>
              </p:cNvSpPr>
              <p:nvPr/>
            </p:nvSpPr>
            <p:spPr bwMode="auto">
              <a:xfrm>
                <a:off x="1675567" y="3274981"/>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sp>
        <p:nvSpPr>
          <p:cNvPr id="77" name="Rectangle 13">
            <a:extLst>
              <a:ext uri="{FF2B5EF4-FFF2-40B4-BE49-F238E27FC236}">
                <a16:creationId xmlns:a16="http://schemas.microsoft.com/office/drawing/2014/main" id="{805BB169-5EFB-44F7-94CD-09C1F6FA170D}"/>
              </a:ext>
            </a:extLst>
          </p:cNvPr>
          <p:cNvSpPr>
            <a:spLocks noChangeArrowheads="1"/>
          </p:cNvSpPr>
          <p:nvPr/>
        </p:nvSpPr>
        <p:spPr bwMode="auto">
          <a:xfrm>
            <a:off x="1254375" y="5807941"/>
            <a:ext cx="2210862"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solidFill>
                  <a:srgbClr val="7030A0"/>
                </a:solidFill>
                <a:latin typeface="Consolas" panose="020B0609020204030204" pitchFamily="49" charset="0"/>
              </a:rPr>
              <a:t>;</a:t>
            </a:r>
          </a:p>
        </p:txBody>
      </p:sp>
      <p:cxnSp>
        <p:nvCxnSpPr>
          <p:cNvPr id="78" name="AutoShape 51">
            <a:extLst>
              <a:ext uri="{FF2B5EF4-FFF2-40B4-BE49-F238E27FC236}">
                <a16:creationId xmlns:a16="http://schemas.microsoft.com/office/drawing/2014/main" id="{00569081-BA90-480A-9C8F-7B874DD67BAA}"/>
              </a:ext>
            </a:extLst>
          </p:cNvPr>
          <p:cNvCxnSpPr>
            <a:cxnSpLocks noChangeShapeType="1"/>
          </p:cNvCxnSpPr>
          <p:nvPr/>
        </p:nvCxnSpPr>
        <p:spPr bwMode="auto">
          <a:xfrm>
            <a:off x="2017150" y="1176267"/>
            <a:ext cx="4601417" cy="3167133"/>
          </a:xfrm>
          <a:prstGeom prst="curvedConnector3">
            <a:avLst>
              <a:gd name="adj1" fmla="val 53791"/>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AutoShape 52">
            <a:extLst>
              <a:ext uri="{FF2B5EF4-FFF2-40B4-BE49-F238E27FC236}">
                <a16:creationId xmlns:a16="http://schemas.microsoft.com/office/drawing/2014/main" id="{BA0D8991-51DC-4AB5-A16F-D30E55303C11}"/>
              </a:ext>
            </a:extLst>
          </p:cNvPr>
          <p:cNvCxnSpPr>
            <a:cxnSpLocks noChangeShapeType="1"/>
          </p:cNvCxnSpPr>
          <p:nvPr/>
        </p:nvCxnSpPr>
        <p:spPr bwMode="auto">
          <a:xfrm>
            <a:off x="2009130" y="1438960"/>
            <a:ext cx="4569482" cy="3448685"/>
          </a:xfrm>
          <a:prstGeom prst="curvedConnector3">
            <a:avLst>
              <a:gd name="adj1" fmla="val 50000"/>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AutoShape 53">
            <a:extLst>
              <a:ext uri="{FF2B5EF4-FFF2-40B4-BE49-F238E27FC236}">
                <a16:creationId xmlns:a16="http://schemas.microsoft.com/office/drawing/2014/main" id="{15B5B04C-B925-491D-93F3-0CCE1BA5E19B}"/>
              </a:ext>
            </a:extLst>
          </p:cNvPr>
          <p:cNvCxnSpPr>
            <a:cxnSpLocks noChangeShapeType="1"/>
          </p:cNvCxnSpPr>
          <p:nvPr/>
        </p:nvCxnSpPr>
        <p:spPr bwMode="auto">
          <a:xfrm>
            <a:off x="2015875" y="1787094"/>
            <a:ext cx="4379989" cy="36192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5">
            <a:extLst>
              <a:ext uri="{FF2B5EF4-FFF2-40B4-BE49-F238E27FC236}">
                <a16:creationId xmlns:a16="http://schemas.microsoft.com/office/drawing/2014/main" id="{2EED5802-1C71-49A2-95E5-4EE273AB16F6}"/>
              </a:ext>
            </a:extLst>
          </p:cNvPr>
          <p:cNvGrpSpPr/>
          <p:nvPr/>
        </p:nvGrpSpPr>
        <p:grpSpPr>
          <a:xfrm>
            <a:off x="4919396" y="1581280"/>
            <a:ext cx="1490452" cy="2064058"/>
            <a:chOff x="4919396" y="1581280"/>
            <a:chExt cx="1490452" cy="2064058"/>
          </a:xfrm>
        </p:grpSpPr>
        <p:cxnSp>
          <p:nvCxnSpPr>
            <p:cNvPr id="105" name="AutoShape 51">
              <a:extLst>
                <a:ext uri="{FF2B5EF4-FFF2-40B4-BE49-F238E27FC236}">
                  <a16:creationId xmlns:a16="http://schemas.microsoft.com/office/drawing/2014/main" id="{13DFEFE0-5B2C-4B65-9099-C3D95DACAEFA}"/>
                </a:ext>
              </a:extLst>
            </p:cNvPr>
            <p:cNvCxnSpPr>
              <a:cxnSpLocks noChangeShapeType="1"/>
            </p:cNvCxnSpPr>
            <p:nvPr/>
          </p:nvCxnSpPr>
          <p:spPr bwMode="auto">
            <a:xfrm flipV="1">
              <a:off x="4927415" y="1581280"/>
              <a:ext cx="1459998" cy="145323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AutoShape 52">
              <a:extLst>
                <a:ext uri="{FF2B5EF4-FFF2-40B4-BE49-F238E27FC236}">
                  <a16:creationId xmlns:a16="http://schemas.microsoft.com/office/drawing/2014/main" id="{DABEBFD6-D868-4A29-83FB-CCA362001D86}"/>
                </a:ext>
              </a:extLst>
            </p:cNvPr>
            <p:cNvCxnSpPr>
              <a:cxnSpLocks noChangeShapeType="1"/>
            </p:cNvCxnSpPr>
            <p:nvPr/>
          </p:nvCxnSpPr>
          <p:spPr bwMode="auto">
            <a:xfrm flipV="1">
              <a:off x="4919396" y="1866944"/>
              <a:ext cx="1490452" cy="1430262"/>
            </a:xfrm>
            <a:prstGeom prst="curvedConnector3">
              <a:avLst>
                <a:gd name="adj1" fmla="val 54037"/>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AutoShape 53">
              <a:extLst>
                <a:ext uri="{FF2B5EF4-FFF2-40B4-BE49-F238E27FC236}">
                  <a16:creationId xmlns:a16="http://schemas.microsoft.com/office/drawing/2014/main" id="{9220F096-7118-4F04-8C96-A53353BA5B5F}"/>
                </a:ext>
              </a:extLst>
            </p:cNvPr>
            <p:cNvCxnSpPr>
              <a:cxnSpLocks noChangeShapeType="1"/>
            </p:cNvCxnSpPr>
            <p:nvPr/>
          </p:nvCxnSpPr>
          <p:spPr bwMode="auto">
            <a:xfrm flipV="1">
              <a:off x="4926140" y="2129122"/>
              <a:ext cx="1469724" cy="1516216"/>
            </a:xfrm>
            <a:prstGeom prst="curvedConnector3">
              <a:avLst>
                <a:gd name="adj1" fmla="val 59414"/>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6" name="AutoShape 42">
            <a:extLst>
              <a:ext uri="{FF2B5EF4-FFF2-40B4-BE49-F238E27FC236}">
                <a16:creationId xmlns:a16="http://schemas.microsoft.com/office/drawing/2014/main" id="{1240FE8D-350A-4262-887B-5CCD8A504E75}"/>
              </a:ext>
            </a:extLst>
          </p:cNvPr>
          <p:cNvSpPr>
            <a:spLocks noChangeArrowheads="1"/>
          </p:cNvSpPr>
          <p:nvPr/>
        </p:nvSpPr>
        <p:spPr bwMode="auto">
          <a:xfrm>
            <a:off x="7571553" y="2566744"/>
            <a:ext cx="4426675" cy="1286125"/>
          </a:xfrm>
          <a:prstGeom prst="wedgeRoundRectCallout">
            <a:avLst>
              <a:gd name="adj1" fmla="val -46063"/>
              <a:gd name="adj2" fmla="val 7889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a:t>
            </a:r>
            <a:r>
              <a:rPr lang="en-US" sz="2000" dirty="0" err="1">
                <a:solidFill>
                  <a:schemeClr val="bg1"/>
                </a:solidFill>
              </a:rPr>
              <a:t>HybridCar</a:t>
            </a:r>
            <a:r>
              <a:rPr lang="en-US" sz="2000" dirty="0">
                <a:solidFill>
                  <a:schemeClr val="bg1"/>
                </a:solidFill>
              </a:rPr>
              <a:t> has its own </a:t>
            </a:r>
            <a:r>
              <a:rPr lang="en-US" sz="2000" dirty="0" err="1">
                <a:solidFill>
                  <a:schemeClr val="bg1"/>
                </a:solidFill>
              </a:rPr>
              <a:t>speedUp</a:t>
            </a:r>
            <a:r>
              <a:rPr lang="en-US" sz="2000" dirty="0">
                <a:solidFill>
                  <a:schemeClr val="bg1"/>
                </a:solidFill>
              </a:rPr>
              <a:t>() and slowdown() methods…</a:t>
            </a:r>
            <a:br>
              <a:rPr lang="en-US" sz="2000" dirty="0">
                <a:solidFill>
                  <a:schemeClr val="bg1"/>
                </a:solidFill>
              </a:rPr>
            </a:br>
            <a:endParaRPr lang="en-US" sz="1000" dirty="0">
              <a:solidFill>
                <a:schemeClr val="bg1"/>
              </a:solidFill>
            </a:endParaRPr>
          </a:p>
          <a:p>
            <a:pPr algn="ctr"/>
            <a:r>
              <a:rPr lang="en-US" sz="2000" dirty="0">
                <a:solidFill>
                  <a:schemeClr val="bg1"/>
                </a:solidFill>
              </a:rPr>
              <a:t>So its </a:t>
            </a:r>
            <a:r>
              <a:rPr lang="en-US" sz="2000" dirty="0" err="1">
                <a:solidFill>
                  <a:schemeClr val="bg1"/>
                </a:solidFill>
              </a:rPr>
              <a:t>vtable</a:t>
            </a:r>
            <a:r>
              <a:rPr lang="en-US" sz="2000" dirty="0">
                <a:solidFill>
                  <a:schemeClr val="bg1"/>
                </a:solidFill>
              </a:rPr>
              <a:t> points to those versions…</a:t>
            </a:r>
          </a:p>
        </p:txBody>
      </p:sp>
      <p:sp>
        <p:nvSpPr>
          <p:cNvPr id="117" name="AutoShape 75">
            <a:extLst>
              <a:ext uri="{FF2B5EF4-FFF2-40B4-BE49-F238E27FC236}">
                <a16:creationId xmlns:a16="http://schemas.microsoft.com/office/drawing/2014/main" id="{33CDAFC3-CD52-4224-8B6E-0637EE048C69}"/>
              </a:ext>
            </a:extLst>
          </p:cNvPr>
          <p:cNvSpPr>
            <a:spLocks noChangeArrowheads="1"/>
          </p:cNvSpPr>
          <p:nvPr/>
        </p:nvSpPr>
        <p:spPr bwMode="auto">
          <a:xfrm>
            <a:off x="3441694" y="-3036"/>
            <a:ext cx="3137608" cy="1254235"/>
          </a:xfrm>
          <a:prstGeom prst="wedgeRoundRectCallout">
            <a:avLst>
              <a:gd name="adj1" fmla="val 108474"/>
              <a:gd name="adj2" fmla="val 11049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However, it uses Car's original steer() method, so its </a:t>
            </a:r>
            <a:r>
              <a:rPr lang="en-US" sz="2000" dirty="0" err="1">
                <a:solidFill>
                  <a:schemeClr val="bg1"/>
                </a:solidFill>
              </a:rPr>
              <a:t>vtable</a:t>
            </a:r>
            <a:r>
              <a:rPr lang="en-US" sz="2000" dirty="0">
                <a:solidFill>
                  <a:schemeClr val="bg1"/>
                </a:solidFill>
              </a:rPr>
              <a:t> will point to it.</a:t>
            </a:r>
          </a:p>
        </p:txBody>
      </p:sp>
      <p:sp>
        <p:nvSpPr>
          <p:cNvPr id="119" name="Rectangle 13">
            <a:extLst>
              <a:ext uri="{FF2B5EF4-FFF2-40B4-BE49-F238E27FC236}">
                <a16:creationId xmlns:a16="http://schemas.microsoft.com/office/drawing/2014/main" id="{EB4FBF72-B800-480A-88E5-308C9BE2F9E5}"/>
              </a:ext>
            </a:extLst>
          </p:cNvPr>
          <p:cNvSpPr>
            <a:spLocks noChangeArrowheads="1"/>
          </p:cNvSpPr>
          <p:nvPr/>
        </p:nvSpPr>
        <p:spPr bwMode="auto">
          <a:xfrm>
            <a:off x="1246355" y="5529205"/>
            <a:ext cx="1704313"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latin typeface="Consolas" panose="020B0609020204030204" pitchFamily="49" charset="0"/>
              </a:rPr>
              <a:t>Car outback;</a:t>
            </a:r>
          </a:p>
        </p:txBody>
      </p:sp>
      <p:cxnSp>
        <p:nvCxnSpPr>
          <p:cNvPr id="120" name="Straight Arrow Connector 119">
            <a:extLst>
              <a:ext uri="{FF2B5EF4-FFF2-40B4-BE49-F238E27FC236}">
                <a16:creationId xmlns:a16="http://schemas.microsoft.com/office/drawing/2014/main" id="{C849982E-11A6-49C9-BBA6-77BB08701281}"/>
              </a:ext>
            </a:extLst>
          </p:cNvPr>
          <p:cNvCxnSpPr/>
          <p:nvPr/>
        </p:nvCxnSpPr>
        <p:spPr>
          <a:xfrm>
            <a:off x="1025921" y="60004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95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4102">
                                            <p:bg/>
                                          </p:spTgt>
                                        </p:tgtEl>
                                        <p:attrNameLst>
                                          <p:attrName>style.visibility</p:attrName>
                                        </p:attrNameLst>
                                      </p:cBhvr>
                                      <p:to>
                                        <p:strVal val="visible"/>
                                      </p:to>
                                    </p:set>
                                    <p:animEffect transition="in" filter="wipe(down)">
                                      <p:cBhvr>
                                        <p:cTn id="7" dur="500"/>
                                        <p:tgtEl>
                                          <p:spTgt spid="51410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4102">
                                            <p:txEl>
                                              <p:pRg st="0" end="0"/>
                                            </p:txEl>
                                          </p:spTgt>
                                        </p:tgtEl>
                                        <p:attrNameLst>
                                          <p:attrName>style.visibility</p:attrName>
                                        </p:attrNameLst>
                                      </p:cBhvr>
                                      <p:to>
                                        <p:strVal val="visible"/>
                                      </p:to>
                                    </p:set>
                                    <p:animEffect transition="in" filter="wipe(up)">
                                      <p:cBhvr>
                                        <p:cTn id="12" dur="500"/>
                                        <p:tgtEl>
                                          <p:spTgt spid="5141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4102">
                                            <p:txEl>
                                              <p:pRg st="2" end="2"/>
                                            </p:txEl>
                                          </p:spTgt>
                                        </p:tgtEl>
                                        <p:attrNameLst>
                                          <p:attrName>style.visibility</p:attrName>
                                        </p:attrNameLst>
                                      </p:cBhvr>
                                      <p:to>
                                        <p:strVal val="visible"/>
                                      </p:to>
                                    </p:set>
                                    <p:animEffect transition="in" filter="wipe(up)">
                                      <p:cBhvr>
                                        <p:cTn id="17" dur="500"/>
                                        <p:tgtEl>
                                          <p:spTgt spid="5141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4102">
                                            <p:txEl>
                                              <p:pRg st="4" end="4"/>
                                            </p:txEl>
                                          </p:spTgt>
                                        </p:tgtEl>
                                        <p:attrNameLst>
                                          <p:attrName>style.visibility</p:attrName>
                                        </p:attrNameLst>
                                      </p:cBhvr>
                                      <p:to>
                                        <p:strVal val="visible"/>
                                      </p:to>
                                    </p:set>
                                    <p:animEffect transition="in" filter="wipe(up)">
                                      <p:cBhvr>
                                        <p:cTn id="22" dur="500"/>
                                        <p:tgtEl>
                                          <p:spTgt spid="5141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14102">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1410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4102">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14102">
                                            <p:bg/>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16"/>
                                        </p:tgtEl>
                                        <p:attrNameLst>
                                          <p:attrName>style.visibility</p:attrName>
                                        </p:attrNameLst>
                                      </p:cBhvr>
                                      <p:to>
                                        <p:strVal val="visible"/>
                                      </p:to>
                                    </p:set>
                                    <p:animEffect transition="in" filter="wipe(down)">
                                      <p:cBhvr>
                                        <p:cTn id="50" dur="500"/>
                                        <p:tgtEl>
                                          <p:spTgt spid="1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left)">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wipe(down)">
                                      <p:cBhvr>
                                        <p:cTn id="69" dur="500"/>
                                        <p:tgtEl>
                                          <p:spTgt spid="1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wipe(left)">
                                      <p:cBhvr>
                                        <p:cTn id="74" dur="500"/>
                                        <p:tgtEl>
                                          <p:spTgt spid="8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1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02" grpId="0" uiExpand="1" build="p" animBg="1"/>
      <p:bldP spid="514102" grpId="1" build="allAtOnce" animBg="1"/>
      <p:bldP spid="77" grpId="0"/>
      <p:bldP spid="116" grpId="0" animBg="1"/>
      <p:bldP spid="116" grpId="1" animBg="1"/>
      <p:bldP spid="117" grpId="0" animBg="1"/>
      <p:bldP spid="117" grpId="1"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A9C6829-9439-4D39-87A3-1F8E7FB9DC66}"/>
              </a:ext>
            </a:extLst>
          </p:cNvPr>
          <p:cNvGrpSpPr/>
          <p:nvPr/>
        </p:nvGrpSpPr>
        <p:grpSpPr>
          <a:xfrm>
            <a:off x="6189662" y="844659"/>
            <a:ext cx="5827713" cy="5568869"/>
            <a:chOff x="6189662" y="844659"/>
            <a:chExt cx="5827713" cy="5568869"/>
          </a:xfrm>
        </p:grpSpPr>
        <p:sp>
          <p:nvSpPr>
            <p:cNvPr id="99" name="Rectangle 4">
              <a:extLst>
                <a:ext uri="{FF2B5EF4-FFF2-40B4-BE49-F238E27FC236}">
                  <a16:creationId xmlns:a16="http://schemas.microsoft.com/office/drawing/2014/main" id="{C5E11A1B-4AC4-4B8B-921A-82FE78F6D634}"/>
                </a:ext>
              </a:extLst>
            </p:cNvPr>
            <p:cNvSpPr>
              <a:spLocks noChangeArrowheads="1"/>
            </p:cNvSpPr>
            <p:nvPr/>
          </p:nvSpPr>
          <p:spPr bwMode="auto">
            <a:xfrm>
              <a:off x="6190044" y="844659"/>
              <a:ext cx="5826949" cy="2585323"/>
            </a:xfrm>
            <a:prstGeom prst="rect">
              <a:avLst/>
            </a:prstGeom>
            <a:solidFill>
              <a:schemeClr val="accent4">
                <a:lumMod val="20000"/>
                <a:lumOff val="80000"/>
              </a:schemeClr>
            </a:solidFill>
            <a:ln w="3175">
              <a:solidFill>
                <a:schemeClr val="tx1"/>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100" name="Rectangle 6">
              <a:extLst>
                <a:ext uri="{FF2B5EF4-FFF2-40B4-BE49-F238E27FC236}">
                  <a16:creationId xmlns:a16="http://schemas.microsoft.com/office/drawing/2014/main" id="{E48780D3-B4AF-4089-8BE0-A7E590152B6A}"/>
                </a:ext>
              </a:extLst>
            </p:cNvPr>
            <p:cNvSpPr>
              <a:spLocks noChangeArrowheads="1"/>
            </p:cNvSpPr>
            <p:nvPr/>
          </p:nvSpPr>
          <p:spPr bwMode="auto">
            <a:xfrm>
              <a:off x="6189662" y="3613289"/>
              <a:ext cx="5827713" cy="2800239"/>
            </a:xfrm>
            <a:prstGeom prst="rect">
              <a:avLst/>
            </a:prstGeom>
            <a:solidFill>
              <a:schemeClr val="accent4">
                <a:lumMod val="20000"/>
                <a:lumOff val="80000"/>
              </a:schemeClr>
            </a:solidFill>
            <a:ln w="3175">
              <a:solidFill>
                <a:schemeClr val="tx1"/>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grpSp>
      <p:sp>
        <p:nvSpPr>
          <p:cNvPr id="95" name="Rectangle 12">
            <a:extLst>
              <a:ext uri="{FF2B5EF4-FFF2-40B4-BE49-F238E27FC236}">
                <a16:creationId xmlns:a16="http://schemas.microsoft.com/office/drawing/2014/main" id="{2A8F8FB6-107A-4C0F-B207-00B9A35C7671}"/>
              </a:ext>
            </a:extLst>
          </p:cNvPr>
          <p:cNvSpPr>
            <a:spLocks noChangeArrowheads="1"/>
          </p:cNvSpPr>
          <p:nvPr/>
        </p:nvSpPr>
        <p:spPr bwMode="auto">
          <a:xfrm>
            <a:off x="1012825" y="4430750"/>
            <a:ext cx="4495800" cy="2308324"/>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838200" y="0"/>
            <a:ext cx="10515600" cy="895350"/>
          </a:xfrm>
          <a:prstGeom prst="rect">
            <a:avLst/>
          </a:prstGeom>
          <a:noFill/>
        </p:spPr>
        <p:txBody>
          <a:bodyPr wrap="square">
            <a:spAutoFit/>
          </a:bodyPr>
          <a:lstStyle/>
          <a:p>
            <a:pPr algn="ctr"/>
            <a:r>
              <a:rPr lang="en-US" sz="3600" dirty="0"/>
              <a:t>Subtype Polymorphism: How Does it Work?</a:t>
            </a:r>
          </a:p>
        </p:txBody>
      </p:sp>
      <p:grpSp>
        <p:nvGrpSpPr>
          <p:cNvPr id="514075" name="Group 27"/>
          <p:cNvGrpSpPr>
            <a:grpSpLocks/>
          </p:cNvGrpSpPr>
          <p:nvPr/>
        </p:nvGrpSpPr>
        <p:grpSpPr bwMode="auto">
          <a:xfrm>
            <a:off x="2571745" y="2725737"/>
            <a:ext cx="3430581" cy="1573645"/>
            <a:chOff x="660" y="1717"/>
            <a:chExt cx="2161" cy="898"/>
          </a:xfrm>
        </p:grpSpPr>
        <p:sp>
          <p:nvSpPr>
            <p:cNvPr id="514063" name="Rectangle 15"/>
            <p:cNvSpPr>
              <a:spLocks noChangeArrowheads="1"/>
            </p:cNvSpPr>
            <p:nvPr/>
          </p:nvSpPr>
          <p:spPr bwMode="auto">
            <a:xfrm>
              <a:off x="1234" y="1759"/>
              <a:ext cx="1587" cy="856"/>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514064" name="Text Box 16"/>
            <p:cNvSpPr txBox="1">
              <a:spLocks noChangeArrowheads="1"/>
            </p:cNvSpPr>
            <p:nvPr/>
          </p:nvSpPr>
          <p:spPr bwMode="auto">
            <a:xfrm>
              <a:off x="660" y="1717"/>
              <a:ext cx="60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outback</a:t>
              </a:r>
            </a:p>
          </p:txBody>
        </p:sp>
        <p:grpSp>
          <p:nvGrpSpPr>
            <p:cNvPr id="514071" name="Group 23"/>
            <p:cNvGrpSpPr>
              <a:grpSpLocks/>
            </p:cNvGrpSpPr>
            <p:nvPr/>
          </p:nvGrpSpPr>
          <p:grpSpPr bwMode="auto">
            <a:xfrm>
              <a:off x="1992" y="2373"/>
              <a:ext cx="784" cy="211"/>
              <a:chOff x="-666" y="2614"/>
              <a:chExt cx="784" cy="211"/>
            </a:xfrm>
          </p:grpSpPr>
          <p:sp>
            <p:nvSpPr>
              <p:cNvPr id="514065" name="Text Box 17"/>
              <p:cNvSpPr txBox="1">
                <a:spLocks noChangeArrowheads="1"/>
              </p:cNvSpPr>
              <p:nvPr/>
            </p:nvSpPr>
            <p:spPr bwMode="auto">
              <a:xfrm>
                <a:off x="-666" y="2614"/>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14066" name="Rectangle 18"/>
              <p:cNvSpPr>
                <a:spLocks noChangeArrowheads="1"/>
              </p:cNvSpPr>
              <p:nvPr/>
            </p:nvSpPr>
            <p:spPr bwMode="auto">
              <a:xfrm>
                <a:off x="-122"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72" name="Group 24"/>
            <p:cNvGrpSpPr>
              <a:grpSpLocks/>
            </p:cNvGrpSpPr>
            <p:nvPr/>
          </p:nvGrpSpPr>
          <p:grpSpPr bwMode="auto">
            <a:xfrm>
              <a:off x="1208" y="2362"/>
              <a:ext cx="802" cy="211"/>
              <a:chOff x="-795" y="2602"/>
              <a:chExt cx="802" cy="211"/>
            </a:xfrm>
          </p:grpSpPr>
          <p:sp>
            <p:nvSpPr>
              <p:cNvPr id="514073" name="Text Box 25"/>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514074" name="Rectangle 26"/>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14092" name="Group 44"/>
          <p:cNvGrpSpPr>
            <a:grpSpLocks/>
          </p:cNvGrpSpPr>
          <p:nvPr/>
        </p:nvGrpSpPr>
        <p:grpSpPr bwMode="auto">
          <a:xfrm>
            <a:off x="3560763" y="2863855"/>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514093" name="Text Box 45"/>
          <p:cNvSpPr txBox="1">
            <a:spLocks noChangeArrowheads="1"/>
          </p:cNvSpPr>
          <p:nvPr/>
        </p:nvSpPr>
        <p:spPr bwMode="auto">
          <a:xfrm>
            <a:off x="4651375" y="28051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4" name="Text Box 46"/>
          <p:cNvSpPr txBox="1">
            <a:spLocks noChangeArrowheads="1"/>
          </p:cNvSpPr>
          <p:nvPr/>
        </p:nvSpPr>
        <p:spPr bwMode="auto">
          <a:xfrm>
            <a:off x="4688242" y="31125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5" name="Text Box 47"/>
          <p:cNvSpPr txBox="1">
            <a:spLocks noChangeArrowheads="1"/>
          </p:cNvSpPr>
          <p:nvPr/>
        </p:nvSpPr>
        <p:spPr bwMode="auto">
          <a:xfrm>
            <a:off x="4670425" y="33956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6" name="Text Box 48"/>
          <p:cNvSpPr txBox="1">
            <a:spLocks noChangeArrowheads="1"/>
          </p:cNvSpPr>
          <p:nvPr/>
        </p:nvSpPr>
        <p:spPr bwMode="auto">
          <a:xfrm>
            <a:off x="6387413" y="1240657"/>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8" name="Text Box 50"/>
          <p:cNvSpPr txBox="1">
            <a:spLocks noChangeArrowheads="1"/>
          </p:cNvSpPr>
          <p:nvPr/>
        </p:nvSpPr>
        <p:spPr bwMode="auto">
          <a:xfrm>
            <a:off x="6389770" y="69599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9" name="Text Box 46">
            <a:extLst>
              <a:ext uri="{FF2B5EF4-FFF2-40B4-BE49-F238E27FC236}">
                <a16:creationId xmlns:a16="http://schemas.microsoft.com/office/drawing/2014/main" id="{4FDAD134-4743-43E3-B100-771AA7F87EFB}"/>
              </a:ext>
            </a:extLst>
          </p:cNvPr>
          <p:cNvSpPr txBox="1">
            <a:spLocks noChangeArrowheads="1"/>
          </p:cNvSpPr>
          <p:nvPr/>
        </p:nvSpPr>
        <p:spPr bwMode="auto">
          <a:xfrm>
            <a:off x="4694986" y="34606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73" name="Text Box 46">
            <a:extLst>
              <a:ext uri="{FF2B5EF4-FFF2-40B4-BE49-F238E27FC236}">
                <a16:creationId xmlns:a16="http://schemas.microsoft.com/office/drawing/2014/main" id="{411E2949-CA8A-4DAA-97CF-D6471AE80C04}"/>
              </a:ext>
            </a:extLst>
          </p:cNvPr>
          <p:cNvSpPr txBox="1">
            <a:spLocks noChangeArrowheads="1"/>
          </p:cNvSpPr>
          <p:nvPr/>
        </p:nvSpPr>
        <p:spPr bwMode="auto">
          <a:xfrm>
            <a:off x="4696261" y="284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102" name="AutoShape 54" hidden="1"/>
          <p:cNvSpPr>
            <a:spLocks noChangeArrowheads="1"/>
          </p:cNvSpPr>
          <p:nvPr/>
        </p:nvSpPr>
        <p:spPr bwMode="auto">
          <a:xfrm>
            <a:off x="7046348" y="2768971"/>
            <a:ext cx="4503968" cy="2588136"/>
          </a:xfrm>
          <a:prstGeom prst="wedgeRoundRectCallout">
            <a:avLst>
              <a:gd name="adj1" fmla="val -93727"/>
              <a:gd name="adj2" fmla="val -3359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C++, this table is called a “</a:t>
            </a:r>
            <a:r>
              <a:rPr lang="en-US" sz="2000" dirty="0" err="1">
                <a:solidFill>
                  <a:schemeClr val="bg1"/>
                </a:solidFill>
              </a:rPr>
              <a:t>vtable</a:t>
            </a:r>
            <a:r>
              <a:rPr lang="en-US" sz="2000" dirty="0">
                <a:solidFill>
                  <a:schemeClr val="bg1"/>
                </a:solidFill>
              </a:rPr>
              <a:t>.”  </a:t>
            </a:r>
          </a:p>
          <a:p>
            <a:pPr algn="ctr"/>
            <a:endParaRPr lang="en-US" sz="1400" dirty="0">
              <a:solidFill>
                <a:schemeClr val="bg1"/>
              </a:solidFill>
            </a:endParaRPr>
          </a:p>
          <a:p>
            <a:pPr algn="ctr"/>
            <a:r>
              <a:rPr lang="en-US" sz="2000" dirty="0">
                <a:solidFill>
                  <a:schemeClr val="bg1"/>
                </a:solidFill>
              </a:rPr>
              <a:t>It contains an entry for </a:t>
            </a:r>
            <a:r>
              <a:rPr lang="en-US" sz="2000" i="1" dirty="0">
                <a:solidFill>
                  <a:schemeClr val="bg1"/>
                </a:solidFill>
              </a:rPr>
              <a:t>every</a:t>
            </a:r>
            <a:r>
              <a:rPr lang="en-US" sz="2000" dirty="0">
                <a:solidFill>
                  <a:schemeClr val="bg1"/>
                </a:solidFill>
              </a:rPr>
              <a:t> virtual function in our class.</a:t>
            </a:r>
          </a:p>
          <a:p>
            <a:pPr algn="ctr"/>
            <a:endParaRPr lang="en-US" sz="1400" dirty="0">
              <a:solidFill>
                <a:schemeClr val="bg1"/>
              </a:solidFill>
            </a:endParaRPr>
          </a:p>
          <a:p>
            <a:pPr algn="ctr"/>
            <a:r>
              <a:rPr lang="en-US" sz="2000" dirty="0">
                <a:solidFill>
                  <a:schemeClr val="bg1"/>
                </a:solidFill>
              </a:rPr>
              <a:t>In the case of a Car variable, all three pointers in our </a:t>
            </a:r>
            <a:r>
              <a:rPr lang="en-US" sz="2000" dirty="0" err="1">
                <a:solidFill>
                  <a:schemeClr val="bg1"/>
                </a:solidFill>
              </a:rPr>
              <a:t>vtable</a:t>
            </a:r>
            <a:r>
              <a:rPr lang="en-US" sz="2000" dirty="0">
                <a:solidFill>
                  <a:schemeClr val="bg1"/>
                </a:solidFill>
              </a:rPr>
              <a:t> point to our Car class’s methods.</a:t>
            </a:r>
          </a:p>
        </p:txBody>
      </p:sp>
      <p:grpSp>
        <p:nvGrpSpPr>
          <p:cNvPr id="4" name="Group 3">
            <a:extLst>
              <a:ext uri="{FF2B5EF4-FFF2-40B4-BE49-F238E27FC236}">
                <a16:creationId xmlns:a16="http://schemas.microsoft.com/office/drawing/2014/main" id="{A6FF6735-15CC-4310-83B3-020717A2AE90}"/>
              </a:ext>
            </a:extLst>
          </p:cNvPr>
          <p:cNvGrpSpPr/>
          <p:nvPr/>
        </p:nvGrpSpPr>
        <p:grpSpPr>
          <a:xfrm>
            <a:off x="25960" y="866090"/>
            <a:ext cx="3111496" cy="1854027"/>
            <a:chOff x="80127" y="1562955"/>
            <a:chExt cx="3111496" cy="1854027"/>
          </a:xfrm>
        </p:grpSpPr>
        <p:grpSp>
          <p:nvGrpSpPr>
            <p:cNvPr id="2" name="Group 1">
              <a:extLst>
                <a:ext uri="{FF2B5EF4-FFF2-40B4-BE49-F238E27FC236}">
                  <a16:creationId xmlns:a16="http://schemas.microsoft.com/office/drawing/2014/main" id="{2D93B9F7-A0F9-4786-B29F-31DA99BE891B}"/>
                </a:ext>
              </a:extLst>
            </p:cNvPr>
            <p:cNvGrpSpPr/>
            <p:nvPr/>
          </p:nvGrpSpPr>
          <p:grpSpPr>
            <a:xfrm>
              <a:off x="80127" y="1562955"/>
              <a:ext cx="3111496" cy="1854027"/>
              <a:chOff x="3043235" y="2878138"/>
              <a:chExt cx="3111496" cy="1854027"/>
            </a:xfrm>
          </p:grpSpPr>
          <p:grpSp>
            <p:nvGrpSpPr>
              <p:cNvPr id="42" name="Group 27">
                <a:extLst>
                  <a:ext uri="{FF2B5EF4-FFF2-40B4-BE49-F238E27FC236}">
                    <a16:creationId xmlns:a16="http://schemas.microsoft.com/office/drawing/2014/main" id="{7FFD08ED-8621-4A4E-ADE2-92152E7A5AEA}"/>
                  </a:ext>
                </a:extLst>
              </p:cNvPr>
              <p:cNvGrpSpPr>
                <a:grpSpLocks/>
              </p:cNvGrpSpPr>
              <p:nvPr/>
            </p:nvGrpSpPr>
            <p:grpSpPr bwMode="auto">
              <a:xfrm>
                <a:off x="3043235" y="2878138"/>
                <a:ext cx="3111496" cy="1854027"/>
                <a:chOff x="861" y="1717"/>
                <a:chExt cx="1960" cy="1058"/>
              </a:xfrm>
            </p:grpSpPr>
            <p:sp>
              <p:nvSpPr>
                <p:cNvPr id="43" name="Rectangle 15">
                  <a:extLst>
                    <a:ext uri="{FF2B5EF4-FFF2-40B4-BE49-F238E27FC236}">
                      <a16:creationId xmlns:a16="http://schemas.microsoft.com/office/drawing/2014/main" id="{087DCEEE-A8E4-4F69-893F-C9C6F690CC0C}"/>
                    </a:ext>
                  </a:extLst>
                </p:cNvPr>
                <p:cNvSpPr>
                  <a:spLocks noChangeArrowheads="1"/>
                </p:cNvSpPr>
                <p:nvPr/>
              </p:nvSpPr>
              <p:spPr bwMode="auto">
                <a:xfrm>
                  <a:off x="1234" y="1759"/>
                  <a:ext cx="1587" cy="1004"/>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44" name="Text Box 16">
                  <a:extLst>
                    <a:ext uri="{FF2B5EF4-FFF2-40B4-BE49-F238E27FC236}">
                      <a16:creationId xmlns:a16="http://schemas.microsoft.com/office/drawing/2014/main" id="{75A59A38-31D8-49A0-8B6B-32718CCB089D}"/>
                    </a:ext>
                  </a:extLst>
                </p:cNvPr>
                <p:cNvSpPr txBox="1">
                  <a:spLocks noChangeArrowheads="1"/>
                </p:cNvSpPr>
                <p:nvPr/>
              </p:nvSpPr>
              <p:spPr bwMode="auto">
                <a:xfrm>
                  <a:off x="861" y="1717"/>
                  <a:ext cx="409"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t>prius</a:t>
                  </a:r>
                  <a:endParaRPr lang="en-US" dirty="0"/>
                </a:p>
              </p:txBody>
            </p:sp>
            <p:grpSp>
              <p:nvGrpSpPr>
                <p:cNvPr id="45" name="Group 23">
                  <a:extLst>
                    <a:ext uri="{FF2B5EF4-FFF2-40B4-BE49-F238E27FC236}">
                      <a16:creationId xmlns:a16="http://schemas.microsoft.com/office/drawing/2014/main" id="{CC549467-94C4-4661-8FE3-DE370B9103C3}"/>
                    </a:ext>
                  </a:extLst>
                </p:cNvPr>
                <p:cNvGrpSpPr>
                  <a:grpSpLocks/>
                </p:cNvGrpSpPr>
                <p:nvPr/>
              </p:nvGrpSpPr>
              <p:grpSpPr bwMode="auto">
                <a:xfrm>
                  <a:off x="1992" y="2564"/>
                  <a:ext cx="784" cy="211"/>
                  <a:chOff x="-666" y="2805"/>
                  <a:chExt cx="784" cy="211"/>
                </a:xfrm>
              </p:grpSpPr>
              <p:sp>
                <p:nvSpPr>
                  <p:cNvPr id="51" name="Text Box 17">
                    <a:extLst>
                      <a:ext uri="{FF2B5EF4-FFF2-40B4-BE49-F238E27FC236}">
                        <a16:creationId xmlns:a16="http://schemas.microsoft.com/office/drawing/2014/main" id="{1F2730D6-2FC5-428C-840D-E3976440BBCA}"/>
                      </a:ext>
                    </a:extLst>
                  </p:cNvPr>
                  <p:cNvSpPr txBox="1">
                    <a:spLocks noChangeArrowheads="1"/>
                  </p:cNvSpPr>
                  <p:nvPr/>
                </p:nvSpPr>
                <p:spPr bwMode="auto">
                  <a:xfrm>
                    <a:off x="-666" y="2805"/>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2" name="Rectangle 18">
                    <a:extLst>
                      <a:ext uri="{FF2B5EF4-FFF2-40B4-BE49-F238E27FC236}">
                        <a16:creationId xmlns:a16="http://schemas.microsoft.com/office/drawing/2014/main" id="{D341A227-EF4D-450C-B0BB-EE28EA90F475}"/>
                      </a:ext>
                    </a:extLst>
                  </p:cNvPr>
                  <p:cNvSpPr>
                    <a:spLocks noChangeArrowheads="1"/>
                  </p:cNvSpPr>
                  <p:nvPr/>
                </p:nvSpPr>
                <p:spPr bwMode="auto">
                  <a:xfrm>
                    <a:off x="-122"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47" name="Group 24">
                  <a:extLst>
                    <a:ext uri="{FF2B5EF4-FFF2-40B4-BE49-F238E27FC236}">
                      <a16:creationId xmlns:a16="http://schemas.microsoft.com/office/drawing/2014/main" id="{3C8B63CF-26C8-4441-912F-3897ED831204}"/>
                    </a:ext>
                  </a:extLst>
                </p:cNvPr>
                <p:cNvGrpSpPr>
                  <a:grpSpLocks/>
                </p:cNvGrpSpPr>
                <p:nvPr/>
              </p:nvGrpSpPr>
              <p:grpSpPr bwMode="auto">
                <a:xfrm>
                  <a:off x="1208" y="2553"/>
                  <a:ext cx="802" cy="211"/>
                  <a:chOff x="-795" y="2793"/>
                  <a:chExt cx="802" cy="211"/>
                </a:xfrm>
              </p:grpSpPr>
              <p:sp>
                <p:nvSpPr>
                  <p:cNvPr id="48" name="Text Box 25">
                    <a:extLst>
                      <a:ext uri="{FF2B5EF4-FFF2-40B4-BE49-F238E27FC236}">
                        <a16:creationId xmlns:a16="http://schemas.microsoft.com/office/drawing/2014/main" id="{D847DBBF-4A2A-442D-8219-814CB7553D36}"/>
                      </a:ext>
                    </a:extLst>
                  </p:cNvPr>
                  <p:cNvSpPr txBox="1">
                    <a:spLocks noChangeArrowheads="1"/>
                  </p:cNvSpPr>
                  <p:nvPr/>
                </p:nvSpPr>
                <p:spPr bwMode="auto">
                  <a:xfrm>
                    <a:off x="-795" y="2793"/>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49" name="Rectangle 26">
                    <a:extLst>
                      <a:ext uri="{FF2B5EF4-FFF2-40B4-BE49-F238E27FC236}">
                        <a16:creationId xmlns:a16="http://schemas.microsoft.com/office/drawing/2014/main" id="{EBD9F86C-F6ED-4236-8567-44C303ED7074}"/>
                      </a:ext>
                    </a:extLst>
                  </p:cNvPr>
                  <p:cNvSpPr>
                    <a:spLocks noChangeArrowheads="1"/>
                  </p:cNvSpPr>
                  <p:nvPr/>
                </p:nvSpPr>
                <p:spPr bwMode="auto">
                  <a:xfrm>
                    <a:off x="-233"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3" name="Group 44">
                <a:extLst>
                  <a:ext uri="{FF2B5EF4-FFF2-40B4-BE49-F238E27FC236}">
                    <a16:creationId xmlns:a16="http://schemas.microsoft.com/office/drawing/2014/main" id="{FC14505C-ADFC-43D9-BE4E-94332C13723D}"/>
                  </a:ext>
                </a:extLst>
              </p:cNvPr>
              <p:cNvGrpSpPr>
                <a:grpSpLocks/>
              </p:cNvGrpSpPr>
              <p:nvPr/>
            </p:nvGrpSpPr>
            <p:grpSpPr bwMode="auto">
              <a:xfrm>
                <a:off x="3713163" y="3016255"/>
                <a:ext cx="1839913" cy="989014"/>
                <a:chOff x="1283" y="1795"/>
                <a:chExt cx="1159" cy="623"/>
              </a:xfrm>
            </p:grpSpPr>
            <p:sp>
              <p:nvSpPr>
                <p:cNvPr id="54" name="Rectangle 43">
                  <a:extLst>
                    <a:ext uri="{FF2B5EF4-FFF2-40B4-BE49-F238E27FC236}">
                      <a16:creationId xmlns:a16="http://schemas.microsoft.com/office/drawing/2014/main" id="{0B9614CD-F0F4-409B-8223-A008AE621B7E}"/>
                    </a:ext>
                  </a:extLst>
                </p:cNvPr>
                <p:cNvSpPr>
                  <a:spLocks noChangeArrowheads="1"/>
                </p:cNvSpPr>
                <p:nvPr/>
              </p:nvSpPr>
              <p:spPr bwMode="auto">
                <a:xfrm>
                  <a:off x="1290" y="1795"/>
                  <a:ext cx="1152" cy="623"/>
                </a:xfrm>
                <a:prstGeom prst="rect">
                  <a:avLst/>
                </a:prstGeom>
                <a:solidFill>
                  <a:srgbClr val="7030A0"/>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5" name="Group 34">
                  <a:extLst>
                    <a:ext uri="{FF2B5EF4-FFF2-40B4-BE49-F238E27FC236}">
                      <a16:creationId xmlns:a16="http://schemas.microsoft.com/office/drawing/2014/main" id="{368B1B36-7E60-47DD-B07F-A69539719294}"/>
                    </a:ext>
                  </a:extLst>
                </p:cNvPr>
                <p:cNvGrpSpPr>
                  <a:grpSpLocks/>
                </p:cNvGrpSpPr>
                <p:nvPr/>
              </p:nvGrpSpPr>
              <p:grpSpPr bwMode="auto">
                <a:xfrm>
                  <a:off x="1378" y="1795"/>
                  <a:ext cx="884" cy="233"/>
                  <a:chOff x="-1053" y="2590"/>
                  <a:chExt cx="884" cy="273"/>
                </a:xfrm>
              </p:grpSpPr>
              <p:sp>
                <p:nvSpPr>
                  <p:cNvPr id="63" name="Text Box 35">
                    <a:extLst>
                      <a:ext uri="{FF2B5EF4-FFF2-40B4-BE49-F238E27FC236}">
                        <a16:creationId xmlns:a16="http://schemas.microsoft.com/office/drawing/2014/main" id="{0665C658-6A94-46CD-8F72-840E5A3E9407}"/>
                      </a:ext>
                    </a:extLst>
                  </p:cNvPr>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64" name="Rectangle 36">
                    <a:extLst>
                      <a:ext uri="{FF2B5EF4-FFF2-40B4-BE49-F238E27FC236}">
                        <a16:creationId xmlns:a16="http://schemas.microsoft.com/office/drawing/2014/main" id="{AFBAC8B0-0067-48AD-8269-D2DFA4209B5C}"/>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6" name="Group 37">
                  <a:extLst>
                    <a:ext uri="{FF2B5EF4-FFF2-40B4-BE49-F238E27FC236}">
                      <a16:creationId xmlns:a16="http://schemas.microsoft.com/office/drawing/2014/main" id="{0D3A5D2E-7EFC-41E5-B2E7-F419541ED89B}"/>
                    </a:ext>
                  </a:extLst>
                </p:cNvPr>
                <p:cNvGrpSpPr>
                  <a:grpSpLocks/>
                </p:cNvGrpSpPr>
                <p:nvPr/>
              </p:nvGrpSpPr>
              <p:grpSpPr bwMode="auto">
                <a:xfrm>
                  <a:off x="1283" y="1981"/>
                  <a:ext cx="981" cy="233"/>
                  <a:chOff x="-1150" y="2590"/>
                  <a:chExt cx="981" cy="273"/>
                </a:xfrm>
              </p:grpSpPr>
              <p:sp>
                <p:nvSpPr>
                  <p:cNvPr id="61" name="Text Box 38">
                    <a:extLst>
                      <a:ext uri="{FF2B5EF4-FFF2-40B4-BE49-F238E27FC236}">
                        <a16:creationId xmlns:a16="http://schemas.microsoft.com/office/drawing/2014/main" id="{03F1687A-7E4D-4E5D-84C8-3073EA14D151}"/>
                      </a:ext>
                    </a:extLst>
                  </p:cNvPr>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62" name="Rectangle 39">
                    <a:extLst>
                      <a:ext uri="{FF2B5EF4-FFF2-40B4-BE49-F238E27FC236}">
                        <a16:creationId xmlns:a16="http://schemas.microsoft.com/office/drawing/2014/main" id="{0D78ADCC-7C5C-4336-8675-BE6E129C1BE1}"/>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7" name="Group 40">
                  <a:extLst>
                    <a:ext uri="{FF2B5EF4-FFF2-40B4-BE49-F238E27FC236}">
                      <a16:creationId xmlns:a16="http://schemas.microsoft.com/office/drawing/2014/main" id="{31598F1A-62AB-48F4-92A4-733F96D87C65}"/>
                    </a:ext>
                  </a:extLst>
                </p:cNvPr>
                <p:cNvGrpSpPr>
                  <a:grpSpLocks/>
                </p:cNvGrpSpPr>
                <p:nvPr/>
              </p:nvGrpSpPr>
              <p:grpSpPr bwMode="auto">
                <a:xfrm>
                  <a:off x="1607" y="2176"/>
                  <a:ext cx="654" cy="233"/>
                  <a:chOff x="-823" y="2590"/>
                  <a:chExt cx="654" cy="273"/>
                </a:xfrm>
              </p:grpSpPr>
              <p:sp>
                <p:nvSpPr>
                  <p:cNvPr id="58" name="Text Box 41">
                    <a:extLst>
                      <a:ext uri="{FF2B5EF4-FFF2-40B4-BE49-F238E27FC236}">
                        <a16:creationId xmlns:a16="http://schemas.microsoft.com/office/drawing/2014/main" id="{F6B29191-127E-4B85-892C-490D5566A7FC}"/>
                      </a:ext>
                    </a:extLst>
                  </p:cNvPr>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60" name="Rectangle 42">
                    <a:extLst>
                      <a:ext uri="{FF2B5EF4-FFF2-40B4-BE49-F238E27FC236}">
                        <a16:creationId xmlns:a16="http://schemas.microsoft.com/office/drawing/2014/main" id="{1A864396-E089-4CAD-B854-4CA52947C646}"/>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5" name="Text Box 45">
                <a:extLst>
                  <a:ext uri="{FF2B5EF4-FFF2-40B4-BE49-F238E27FC236}">
                    <a16:creationId xmlns:a16="http://schemas.microsoft.com/office/drawing/2014/main" id="{309ACB2F-8BFD-4EF3-8E6B-BC912AD955C2}"/>
                  </a:ext>
                </a:extLst>
              </p:cNvPr>
              <p:cNvSpPr txBox="1">
                <a:spLocks noChangeArrowheads="1"/>
              </p:cNvSpPr>
              <p:nvPr/>
            </p:nvSpPr>
            <p:spPr bwMode="auto">
              <a:xfrm>
                <a:off x="4803775" y="29575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6" name="Text Box 46">
                <a:extLst>
                  <a:ext uri="{FF2B5EF4-FFF2-40B4-BE49-F238E27FC236}">
                    <a16:creationId xmlns:a16="http://schemas.microsoft.com/office/drawing/2014/main" id="{7EE95EFE-2E2C-4799-A5C6-2700F9DB1FE9}"/>
                  </a:ext>
                </a:extLst>
              </p:cNvPr>
              <p:cNvSpPr txBox="1">
                <a:spLocks noChangeArrowheads="1"/>
              </p:cNvSpPr>
              <p:nvPr/>
            </p:nvSpPr>
            <p:spPr bwMode="auto">
              <a:xfrm>
                <a:off x="4840642" y="32649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7" name="Text Box 47">
                <a:extLst>
                  <a:ext uri="{FF2B5EF4-FFF2-40B4-BE49-F238E27FC236}">
                    <a16:creationId xmlns:a16="http://schemas.microsoft.com/office/drawing/2014/main" id="{006DEF43-0A27-457A-AE8E-1E9C5E66C695}"/>
                  </a:ext>
                </a:extLst>
              </p:cNvPr>
              <p:cNvSpPr txBox="1">
                <a:spLocks noChangeArrowheads="1"/>
              </p:cNvSpPr>
              <p:nvPr/>
            </p:nvSpPr>
            <p:spPr bwMode="auto">
              <a:xfrm>
                <a:off x="4822825" y="35480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8" name="Text Box 46">
                <a:extLst>
                  <a:ext uri="{FF2B5EF4-FFF2-40B4-BE49-F238E27FC236}">
                    <a16:creationId xmlns:a16="http://schemas.microsoft.com/office/drawing/2014/main" id="{8F6384EA-24F0-4016-B496-F061122C3143}"/>
                  </a:ext>
                </a:extLst>
              </p:cNvPr>
              <p:cNvSpPr txBox="1">
                <a:spLocks noChangeArrowheads="1"/>
              </p:cNvSpPr>
              <p:nvPr/>
            </p:nvSpPr>
            <p:spPr bwMode="auto">
              <a:xfrm>
                <a:off x="4847386" y="36130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9" name="Text Box 46">
                <a:extLst>
                  <a:ext uri="{FF2B5EF4-FFF2-40B4-BE49-F238E27FC236}">
                    <a16:creationId xmlns:a16="http://schemas.microsoft.com/office/drawing/2014/main" id="{1912FD73-A9D3-4283-9EBA-EC665EABD440}"/>
                  </a:ext>
                </a:extLst>
              </p:cNvPr>
              <p:cNvSpPr txBox="1">
                <a:spLocks noChangeArrowheads="1"/>
              </p:cNvSpPr>
              <p:nvPr/>
            </p:nvSpPr>
            <p:spPr bwMode="auto">
              <a:xfrm>
                <a:off x="4848661" y="30022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grpSp>
        <p:grpSp>
          <p:nvGrpSpPr>
            <p:cNvPr id="3" name="Group 2">
              <a:extLst>
                <a:ext uri="{FF2B5EF4-FFF2-40B4-BE49-F238E27FC236}">
                  <a16:creationId xmlns:a16="http://schemas.microsoft.com/office/drawing/2014/main" id="{AFC9ED3C-A561-4473-AA5F-553FA0C26855}"/>
                </a:ext>
              </a:extLst>
            </p:cNvPr>
            <p:cNvGrpSpPr/>
            <p:nvPr/>
          </p:nvGrpSpPr>
          <p:grpSpPr>
            <a:xfrm>
              <a:off x="596902" y="2687054"/>
              <a:ext cx="2519279" cy="388608"/>
              <a:chOff x="753313" y="3180352"/>
              <a:chExt cx="2519279" cy="388608"/>
            </a:xfrm>
          </p:grpSpPr>
          <p:sp>
            <p:nvSpPr>
              <p:cNvPr id="70" name="Text Box 17">
                <a:extLst>
                  <a:ext uri="{FF2B5EF4-FFF2-40B4-BE49-F238E27FC236}">
                    <a16:creationId xmlns:a16="http://schemas.microsoft.com/office/drawing/2014/main" id="{E438B6FE-4937-4C9F-83A5-C48C10A60FA4}"/>
                  </a:ext>
                </a:extLst>
              </p:cNvPr>
              <p:cNvSpPr txBox="1">
                <a:spLocks noChangeArrowheads="1"/>
              </p:cNvSpPr>
              <p:nvPr/>
            </p:nvSpPr>
            <p:spPr bwMode="auto">
              <a:xfrm>
                <a:off x="2027992" y="3199628"/>
                <a:ext cx="891591"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motor_</a:t>
                </a:r>
              </a:p>
            </p:txBody>
          </p:sp>
          <p:sp>
            <p:nvSpPr>
              <p:cNvPr id="71" name="Rectangle 18">
                <a:extLst>
                  <a:ext uri="{FF2B5EF4-FFF2-40B4-BE49-F238E27FC236}">
                    <a16:creationId xmlns:a16="http://schemas.microsoft.com/office/drawing/2014/main" id="{CD21A660-21BC-4E7B-9939-83CC5DB678F0}"/>
                  </a:ext>
                </a:extLst>
              </p:cNvPr>
              <p:cNvSpPr>
                <a:spLocks noChangeArrowheads="1"/>
              </p:cNvSpPr>
              <p:nvPr/>
            </p:nvSpPr>
            <p:spPr bwMode="auto">
              <a:xfrm>
                <a:off x="2891592" y="3273228"/>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sp>
            <p:nvSpPr>
              <p:cNvPr id="72" name="Text Box 25">
                <a:extLst>
                  <a:ext uri="{FF2B5EF4-FFF2-40B4-BE49-F238E27FC236}">
                    <a16:creationId xmlns:a16="http://schemas.microsoft.com/office/drawing/2014/main" id="{A58097F8-2779-496F-9A16-068812B432A4}"/>
                  </a:ext>
                </a:extLst>
              </p:cNvPr>
              <p:cNvSpPr txBox="1">
                <a:spLocks noChangeArrowheads="1"/>
              </p:cNvSpPr>
              <p:nvPr/>
            </p:nvSpPr>
            <p:spPr bwMode="auto">
              <a:xfrm>
                <a:off x="753313" y="3180352"/>
                <a:ext cx="997389"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battery_</a:t>
                </a:r>
              </a:p>
            </p:txBody>
          </p:sp>
          <p:sp>
            <p:nvSpPr>
              <p:cNvPr id="74" name="Rectangle 26">
                <a:extLst>
                  <a:ext uri="{FF2B5EF4-FFF2-40B4-BE49-F238E27FC236}">
                    <a16:creationId xmlns:a16="http://schemas.microsoft.com/office/drawing/2014/main" id="{A3E2359B-F286-484E-BE16-0E37ED1C7906}"/>
                  </a:ext>
                </a:extLst>
              </p:cNvPr>
              <p:cNvSpPr>
                <a:spLocks noChangeArrowheads="1"/>
              </p:cNvSpPr>
              <p:nvPr/>
            </p:nvSpPr>
            <p:spPr bwMode="auto">
              <a:xfrm>
                <a:off x="1675567" y="3274981"/>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sp>
        <p:nvSpPr>
          <p:cNvPr id="77" name="Rectangle 13">
            <a:extLst>
              <a:ext uri="{FF2B5EF4-FFF2-40B4-BE49-F238E27FC236}">
                <a16:creationId xmlns:a16="http://schemas.microsoft.com/office/drawing/2014/main" id="{805BB169-5EFB-44F7-94CD-09C1F6FA170D}"/>
              </a:ext>
            </a:extLst>
          </p:cNvPr>
          <p:cNvSpPr>
            <a:spLocks noChangeArrowheads="1"/>
          </p:cNvSpPr>
          <p:nvPr/>
        </p:nvSpPr>
        <p:spPr bwMode="auto">
          <a:xfrm>
            <a:off x="1254375" y="5807941"/>
            <a:ext cx="2210862"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solidFill>
                  <a:srgbClr val="7030A0"/>
                </a:solidFill>
                <a:latin typeface="Consolas" panose="020B0609020204030204" pitchFamily="49" charset="0"/>
              </a:rPr>
              <a:t>;</a:t>
            </a:r>
          </a:p>
        </p:txBody>
      </p:sp>
      <p:cxnSp>
        <p:nvCxnSpPr>
          <p:cNvPr id="78" name="AutoShape 51">
            <a:extLst>
              <a:ext uri="{FF2B5EF4-FFF2-40B4-BE49-F238E27FC236}">
                <a16:creationId xmlns:a16="http://schemas.microsoft.com/office/drawing/2014/main" id="{00569081-BA90-480A-9C8F-7B874DD67BAA}"/>
              </a:ext>
            </a:extLst>
          </p:cNvPr>
          <p:cNvCxnSpPr>
            <a:cxnSpLocks noChangeShapeType="1"/>
          </p:cNvCxnSpPr>
          <p:nvPr/>
        </p:nvCxnSpPr>
        <p:spPr bwMode="auto">
          <a:xfrm>
            <a:off x="2017150" y="1176267"/>
            <a:ext cx="4601417" cy="3167133"/>
          </a:xfrm>
          <a:prstGeom prst="curvedConnector3">
            <a:avLst>
              <a:gd name="adj1" fmla="val 53791"/>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AutoShape 52">
            <a:extLst>
              <a:ext uri="{FF2B5EF4-FFF2-40B4-BE49-F238E27FC236}">
                <a16:creationId xmlns:a16="http://schemas.microsoft.com/office/drawing/2014/main" id="{BA0D8991-51DC-4AB5-A16F-D30E55303C11}"/>
              </a:ext>
            </a:extLst>
          </p:cNvPr>
          <p:cNvCxnSpPr>
            <a:cxnSpLocks noChangeShapeType="1"/>
          </p:cNvCxnSpPr>
          <p:nvPr/>
        </p:nvCxnSpPr>
        <p:spPr bwMode="auto">
          <a:xfrm>
            <a:off x="2009130" y="1438960"/>
            <a:ext cx="4569482" cy="3448685"/>
          </a:xfrm>
          <a:prstGeom prst="curvedConnector3">
            <a:avLst>
              <a:gd name="adj1" fmla="val 50000"/>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AutoShape 53">
            <a:extLst>
              <a:ext uri="{FF2B5EF4-FFF2-40B4-BE49-F238E27FC236}">
                <a16:creationId xmlns:a16="http://schemas.microsoft.com/office/drawing/2014/main" id="{15B5B04C-B925-491D-93F3-0CCE1BA5E19B}"/>
              </a:ext>
            </a:extLst>
          </p:cNvPr>
          <p:cNvCxnSpPr>
            <a:cxnSpLocks noChangeShapeType="1"/>
          </p:cNvCxnSpPr>
          <p:nvPr/>
        </p:nvCxnSpPr>
        <p:spPr bwMode="auto">
          <a:xfrm>
            <a:off x="2015875" y="1787094"/>
            <a:ext cx="4379989" cy="36192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5">
            <a:extLst>
              <a:ext uri="{FF2B5EF4-FFF2-40B4-BE49-F238E27FC236}">
                <a16:creationId xmlns:a16="http://schemas.microsoft.com/office/drawing/2014/main" id="{2EED5802-1C71-49A2-95E5-4EE273AB16F6}"/>
              </a:ext>
            </a:extLst>
          </p:cNvPr>
          <p:cNvGrpSpPr/>
          <p:nvPr/>
        </p:nvGrpSpPr>
        <p:grpSpPr>
          <a:xfrm>
            <a:off x="4919396" y="1866944"/>
            <a:ext cx="1490452" cy="1778394"/>
            <a:chOff x="4919396" y="1866944"/>
            <a:chExt cx="1490452" cy="1778394"/>
          </a:xfrm>
        </p:grpSpPr>
        <p:cxnSp>
          <p:nvCxnSpPr>
            <p:cNvPr id="106" name="AutoShape 52">
              <a:extLst>
                <a:ext uri="{FF2B5EF4-FFF2-40B4-BE49-F238E27FC236}">
                  <a16:creationId xmlns:a16="http://schemas.microsoft.com/office/drawing/2014/main" id="{DABEBFD6-D868-4A29-83FB-CCA362001D86}"/>
                </a:ext>
              </a:extLst>
            </p:cNvPr>
            <p:cNvCxnSpPr>
              <a:cxnSpLocks noChangeShapeType="1"/>
            </p:cNvCxnSpPr>
            <p:nvPr/>
          </p:nvCxnSpPr>
          <p:spPr bwMode="auto">
            <a:xfrm flipV="1">
              <a:off x="4919396" y="1866944"/>
              <a:ext cx="1490452" cy="1430262"/>
            </a:xfrm>
            <a:prstGeom prst="curvedConnector3">
              <a:avLst>
                <a:gd name="adj1" fmla="val 54037"/>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AutoShape 53">
              <a:extLst>
                <a:ext uri="{FF2B5EF4-FFF2-40B4-BE49-F238E27FC236}">
                  <a16:creationId xmlns:a16="http://schemas.microsoft.com/office/drawing/2014/main" id="{9220F096-7118-4F04-8C96-A53353BA5B5F}"/>
                </a:ext>
              </a:extLst>
            </p:cNvPr>
            <p:cNvCxnSpPr>
              <a:cxnSpLocks noChangeShapeType="1"/>
            </p:cNvCxnSpPr>
            <p:nvPr/>
          </p:nvCxnSpPr>
          <p:spPr bwMode="auto">
            <a:xfrm flipV="1">
              <a:off x="4926140" y="2129122"/>
              <a:ext cx="1469724" cy="1516216"/>
            </a:xfrm>
            <a:prstGeom prst="curvedConnector3">
              <a:avLst>
                <a:gd name="adj1" fmla="val 59414"/>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9" name="Rectangle 13">
            <a:extLst>
              <a:ext uri="{FF2B5EF4-FFF2-40B4-BE49-F238E27FC236}">
                <a16:creationId xmlns:a16="http://schemas.microsoft.com/office/drawing/2014/main" id="{EB4FBF72-B800-480A-88E5-308C9BE2F9E5}"/>
              </a:ext>
            </a:extLst>
          </p:cNvPr>
          <p:cNvSpPr>
            <a:spLocks noChangeArrowheads="1"/>
          </p:cNvSpPr>
          <p:nvPr/>
        </p:nvSpPr>
        <p:spPr bwMode="auto">
          <a:xfrm>
            <a:off x="1246355" y="5529205"/>
            <a:ext cx="1704313"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latin typeface="Consolas" panose="020B0609020204030204" pitchFamily="49" charset="0"/>
              </a:rPr>
              <a:t>Car outback;</a:t>
            </a:r>
          </a:p>
        </p:txBody>
      </p:sp>
      <p:sp>
        <p:nvSpPr>
          <p:cNvPr id="81" name="TextBox 80">
            <a:extLst>
              <a:ext uri="{FF2B5EF4-FFF2-40B4-BE49-F238E27FC236}">
                <a16:creationId xmlns:a16="http://schemas.microsoft.com/office/drawing/2014/main" id="{C325D02D-EA79-4448-A38C-836AEBDDE5C7}"/>
              </a:ext>
            </a:extLst>
          </p:cNvPr>
          <p:cNvSpPr txBox="1"/>
          <p:nvPr/>
        </p:nvSpPr>
        <p:spPr>
          <a:xfrm>
            <a:off x="1084961" y="4411707"/>
            <a:ext cx="4154792" cy="923330"/>
          </a:xfrm>
          <a:prstGeom prst="rect">
            <a:avLst/>
          </a:prstGeom>
          <a:noFill/>
        </p:spPr>
        <p:txBody>
          <a:bodyPr wrap="square">
            <a:spAutoFit/>
          </a:bodyPr>
          <a:lstStyle/>
          <a:p>
            <a:pPr algn="l"/>
            <a:r>
              <a:rPr lang="en-US" dirty="0">
                <a:latin typeface="Consolas" panose="020B0609020204030204" pitchFamily="49" charset="0"/>
                <a:ea typeface="MS Mincho" pitchFamily="49" charset="-128"/>
              </a:rPr>
              <a:t>void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Car&amp; c</a:t>
            </a:r>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 </a:t>
            </a:r>
          </a:p>
          <a:p>
            <a:pPr algn="l"/>
            <a:r>
              <a:rPr lang="en-US" dirty="0">
                <a:latin typeface="Consolas" panose="020B0609020204030204" pitchFamily="49" charset="0"/>
                <a:ea typeface="MS Mincho" pitchFamily="49" charset="-128"/>
              </a:rPr>
              <a:t>}</a:t>
            </a:r>
            <a:endParaRPr lang="en-US" dirty="0"/>
          </a:p>
        </p:txBody>
      </p:sp>
      <p:cxnSp>
        <p:nvCxnSpPr>
          <p:cNvPr id="82" name="Straight Arrow Connector 81">
            <a:extLst>
              <a:ext uri="{FF2B5EF4-FFF2-40B4-BE49-F238E27FC236}">
                <a16:creationId xmlns:a16="http://schemas.microsoft.com/office/drawing/2014/main" id="{58949121-6672-4617-8791-D9D421E850D6}"/>
              </a:ext>
            </a:extLst>
          </p:cNvPr>
          <p:cNvCxnSpPr/>
          <p:nvPr/>
        </p:nvCxnSpPr>
        <p:spPr>
          <a:xfrm>
            <a:off x="1041429" y="63072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3041780-2B5A-463E-A93E-3033E9F51494}"/>
              </a:ext>
            </a:extLst>
          </p:cNvPr>
          <p:cNvSpPr txBox="1"/>
          <p:nvPr/>
        </p:nvSpPr>
        <p:spPr>
          <a:xfrm>
            <a:off x="1254375" y="6122573"/>
            <a:ext cx="4154792" cy="369332"/>
          </a:xfrm>
          <a:prstGeom prst="rect">
            <a:avLst/>
          </a:prstGeom>
          <a:noFill/>
        </p:spPr>
        <p:txBody>
          <a:bodyPr wrap="square">
            <a:spAutoFit/>
          </a:bodyPr>
          <a:lstStyle/>
          <a:p>
            <a:pPr algn="l"/>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outback</a:t>
            </a:r>
            <a:r>
              <a:rPr lang="en-US" dirty="0">
                <a:latin typeface="Consolas" panose="020B0609020204030204" pitchFamily="49" charset="0"/>
                <a:ea typeface="MS Mincho" pitchFamily="49" charset="-128"/>
              </a:rPr>
              <a:t>);</a:t>
            </a:r>
            <a:endParaRPr lang="en-US" dirty="0"/>
          </a:p>
        </p:txBody>
      </p:sp>
      <p:cxnSp>
        <p:nvCxnSpPr>
          <p:cNvPr id="84" name="Straight Arrow Connector 83">
            <a:extLst>
              <a:ext uri="{FF2B5EF4-FFF2-40B4-BE49-F238E27FC236}">
                <a16:creationId xmlns:a16="http://schemas.microsoft.com/office/drawing/2014/main" id="{89D679BB-92E0-43A7-929A-E94E5C945D71}"/>
              </a:ext>
            </a:extLst>
          </p:cNvPr>
          <p:cNvCxnSpPr/>
          <p:nvPr/>
        </p:nvCxnSpPr>
        <p:spPr>
          <a:xfrm>
            <a:off x="871149" y="46127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F1DF509-7C70-4A06-962B-BD3089CCDA78}"/>
              </a:ext>
            </a:extLst>
          </p:cNvPr>
          <p:cNvGrpSpPr/>
          <p:nvPr/>
        </p:nvGrpSpPr>
        <p:grpSpPr>
          <a:xfrm>
            <a:off x="1810725" y="3988375"/>
            <a:ext cx="946761" cy="369332"/>
            <a:chOff x="4231771" y="4026475"/>
            <a:chExt cx="553189" cy="369332"/>
          </a:xfrm>
        </p:grpSpPr>
        <p:sp>
          <p:nvSpPr>
            <p:cNvPr id="86" name="Text Box 25">
              <a:extLst>
                <a:ext uri="{FF2B5EF4-FFF2-40B4-BE49-F238E27FC236}">
                  <a16:creationId xmlns:a16="http://schemas.microsoft.com/office/drawing/2014/main" id="{C4F7490F-754F-40E0-8C24-CC1B2D79C000}"/>
                </a:ext>
              </a:extLst>
            </p:cNvPr>
            <p:cNvSpPr txBox="1">
              <a:spLocks noChangeArrowheads="1"/>
            </p:cNvSpPr>
            <p:nvPr/>
          </p:nvSpPr>
          <p:spPr bwMode="auto">
            <a:xfrm>
              <a:off x="4231771" y="4026475"/>
              <a:ext cx="285656"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rPr>
                <a:t>c</a:t>
              </a:r>
            </a:p>
          </p:txBody>
        </p:sp>
        <p:sp>
          <p:nvSpPr>
            <p:cNvPr id="87" name="Rectangle 26">
              <a:extLst>
                <a:ext uri="{FF2B5EF4-FFF2-40B4-BE49-F238E27FC236}">
                  <a16:creationId xmlns:a16="http://schemas.microsoft.com/office/drawing/2014/main" id="{5D7AF38D-CB6F-4518-9723-CAF8BA6F3835}"/>
                </a:ext>
              </a:extLst>
            </p:cNvPr>
            <p:cNvSpPr>
              <a:spLocks noChangeArrowheads="1"/>
            </p:cNvSpPr>
            <p:nvPr/>
          </p:nvSpPr>
          <p:spPr bwMode="auto">
            <a:xfrm>
              <a:off x="4403961" y="4102661"/>
              <a:ext cx="380999"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cxnSp>
        <p:nvCxnSpPr>
          <p:cNvPr id="88" name="AutoShape 51">
            <a:extLst>
              <a:ext uri="{FF2B5EF4-FFF2-40B4-BE49-F238E27FC236}">
                <a16:creationId xmlns:a16="http://schemas.microsoft.com/office/drawing/2014/main" id="{0F72DEEB-2AAA-43DE-87AD-C9196B7CFD37}"/>
              </a:ext>
            </a:extLst>
          </p:cNvPr>
          <p:cNvCxnSpPr>
            <a:cxnSpLocks noChangeShapeType="1"/>
            <a:endCxn id="91" idx="1"/>
          </p:cNvCxnSpPr>
          <p:nvPr/>
        </p:nvCxnSpPr>
        <p:spPr bwMode="auto">
          <a:xfrm rot="5400000" flipH="1" flipV="1">
            <a:off x="2291876" y="2989335"/>
            <a:ext cx="1331728" cy="1062087"/>
          </a:xfrm>
          <a:prstGeom prst="curvedConnector2">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Text Box 50">
            <a:extLst>
              <a:ext uri="{FF2B5EF4-FFF2-40B4-BE49-F238E27FC236}">
                <a16:creationId xmlns:a16="http://schemas.microsoft.com/office/drawing/2014/main" id="{6BAF899C-8350-4C5F-A2EE-305F002D2886}"/>
              </a:ext>
            </a:extLst>
          </p:cNvPr>
          <p:cNvSpPr txBox="1">
            <a:spLocks noChangeArrowheads="1"/>
          </p:cNvSpPr>
          <p:nvPr/>
        </p:nvSpPr>
        <p:spPr bwMode="auto">
          <a:xfrm>
            <a:off x="3488784" y="266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10" name="Rectangle 9">
            <a:extLst>
              <a:ext uri="{FF2B5EF4-FFF2-40B4-BE49-F238E27FC236}">
                <a16:creationId xmlns:a16="http://schemas.microsoft.com/office/drawing/2014/main" id="{12E2B347-F306-4D69-B115-592F242182F9}"/>
              </a:ext>
            </a:extLst>
          </p:cNvPr>
          <p:cNvSpPr/>
          <p:nvPr/>
        </p:nvSpPr>
        <p:spPr>
          <a:xfrm>
            <a:off x="3711576" y="2910614"/>
            <a:ext cx="1528177" cy="27589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utoShape 42">
            <a:extLst>
              <a:ext uri="{FF2B5EF4-FFF2-40B4-BE49-F238E27FC236}">
                <a16:creationId xmlns:a16="http://schemas.microsoft.com/office/drawing/2014/main" id="{756C1C8B-2FBF-4D00-92DE-60DDA4A70D4F}"/>
              </a:ext>
            </a:extLst>
          </p:cNvPr>
          <p:cNvSpPr>
            <a:spLocks noChangeArrowheads="1"/>
          </p:cNvSpPr>
          <p:nvPr/>
        </p:nvSpPr>
        <p:spPr bwMode="auto">
          <a:xfrm>
            <a:off x="3663387" y="5315111"/>
            <a:ext cx="3959349" cy="1151948"/>
          </a:xfrm>
          <a:prstGeom prst="wedgeRoundRectCallout">
            <a:avLst>
              <a:gd name="adj1" fmla="val -65768"/>
              <a:gd name="adj2" fmla="val -8653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C++ doesn't know what kind of object it's dealing with – it could be a Car or a </a:t>
            </a:r>
            <a:r>
              <a:rPr lang="en-US" sz="2000" dirty="0" err="1">
                <a:solidFill>
                  <a:schemeClr val="bg1"/>
                </a:solidFill>
              </a:rPr>
              <a:t>HybridCar</a:t>
            </a:r>
            <a:r>
              <a:rPr lang="en-US" sz="2000" dirty="0">
                <a:solidFill>
                  <a:schemeClr val="bg1"/>
                </a:solidFill>
              </a:rPr>
              <a:t>...</a:t>
            </a:r>
          </a:p>
        </p:txBody>
      </p:sp>
      <p:sp>
        <p:nvSpPr>
          <p:cNvPr id="101" name="AutoShape 42">
            <a:extLst>
              <a:ext uri="{FF2B5EF4-FFF2-40B4-BE49-F238E27FC236}">
                <a16:creationId xmlns:a16="http://schemas.microsoft.com/office/drawing/2014/main" id="{4634194B-B938-48A9-BDE1-068404DB7BDB}"/>
              </a:ext>
            </a:extLst>
          </p:cNvPr>
          <p:cNvSpPr>
            <a:spLocks noChangeArrowheads="1"/>
          </p:cNvSpPr>
          <p:nvPr/>
        </p:nvSpPr>
        <p:spPr bwMode="auto">
          <a:xfrm>
            <a:off x="1292812" y="445606"/>
            <a:ext cx="3692463" cy="1173124"/>
          </a:xfrm>
          <a:prstGeom prst="wedgeRoundRectCallout">
            <a:avLst>
              <a:gd name="adj1" fmla="val 48928"/>
              <a:gd name="adj2" fmla="val 15345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So it must consult the </a:t>
            </a:r>
            <a:r>
              <a:rPr lang="en-US" sz="2000" dirty="0" err="1">
                <a:solidFill>
                  <a:schemeClr val="bg1"/>
                </a:solidFill>
              </a:rPr>
              <a:t>vtable</a:t>
            </a:r>
            <a:r>
              <a:rPr lang="en-US" sz="2000" dirty="0">
                <a:solidFill>
                  <a:schemeClr val="bg1"/>
                </a:solidFill>
              </a:rPr>
              <a:t> in the object to figure out what method to call.</a:t>
            </a:r>
          </a:p>
        </p:txBody>
      </p:sp>
      <p:cxnSp>
        <p:nvCxnSpPr>
          <p:cNvPr id="103" name="Straight Arrow Connector 102">
            <a:extLst>
              <a:ext uri="{FF2B5EF4-FFF2-40B4-BE49-F238E27FC236}">
                <a16:creationId xmlns:a16="http://schemas.microsoft.com/office/drawing/2014/main" id="{7DC9A840-4AB2-4183-A212-9739793BACDC}"/>
              </a:ext>
            </a:extLst>
          </p:cNvPr>
          <p:cNvCxnSpPr/>
          <p:nvPr/>
        </p:nvCxnSpPr>
        <p:spPr>
          <a:xfrm>
            <a:off x="10867218" y="159368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AutoShape 42">
            <a:extLst>
              <a:ext uri="{FF2B5EF4-FFF2-40B4-BE49-F238E27FC236}">
                <a16:creationId xmlns:a16="http://schemas.microsoft.com/office/drawing/2014/main" id="{DBC35D07-DF45-42BD-84E7-08A22ABAE33E}"/>
              </a:ext>
            </a:extLst>
          </p:cNvPr>
          <p:cNvSpPr>
            <a:spLocks noChangeArrowheads="1"/>
          </p:cNvSpPr>
          <p:nvPr/>
        </p:nvSpPr>
        <p:spPr bwMode="auto">
          <a:xfrm>
            <a:off x="5239753" y="5568752"/>
            <a:ext cx="3959349" cy="1083848"/>
          </a:xfrm>
          <a:prstGeom prst="wedgeRoundRectCallout">
            <a:avLst>
              <a:gd name="adj1" fmla="val -80050"/>
              <a:gd name="adj2" fmla="val -13772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OK, let's add a function that will use subtype polymorphism to drive our different cars.</a:t>
            </a:r>
          </a:p>
        </p:txBody>
      </p:sp>
      <p:cxnSp>
        <p:nvCxnSpPr>
          <p:cNvPr id="108" name="AutoShape 51">
            <a:extLst>
              <a:ext uri="{FF2B5EF4-FFF2-40B4-BE49-F238E27FC236}">
                <a16:creationId xmlns:a16="http://schemas.microsoft.com/office/drawing/2014/main" id="{43B8ED8C-0B91-4ACB-93B7-6028C94F81C8}"/>
              </a:ext>
            </a:extLst>
          </p:cNvPr>
          <p:cNvCxnSpPr>
            <a:cxnSpLocks noChangeShapeType="1"/>
          </p:cNvCxnSpPr>
          <p:nvPr/>
        </p:nvCxnSpPr>
        <p:spPr bwMode="auto">
          <a:xfrm flipV="1">
            <a:off x="4927415" y="1581280"/>
            <a:ext cx="1459998" cy="145323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Arrow Connector 84">
            <a:extLst>
              <a:ext uri="{FF2B5EF4-FFF2-40B4-BE49-F238E27FC236}">
                <a16:creationId xmlns:a16="http://schemas.microsoft.com/office/drawing/2014/main" id="{FBD7ECC9-414D-48BC-A699-7ABE9AA0FA9A}"/>
              </a:ext>
            </a:extLst>
          </p:cNvPr>
          <p:cNvCxnSpPr/>
          <p:nvPr/>
        </p:nvCxnSpPr>
        <p:spPr>
          <a:xfrm>
            <a:off x="1097918" y="48733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32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4102">
                                            <p:bg/>
                                          </p:spTgt>
                                        </p:tgtEl>
                                        <p:attrNameLst>
                                          <p:attrName>style.visibility</p:attrName>
                                        </p:attrNameLst>
                                      </p:cBhvr>
                                      <p:to>
                                        <p:strVal val="visible"/>
                                      </p:to>
                                    </p:set>
                                    <p:animEffect transition="in" filter="wipe(down)">
                                      <p:cBhvr>
                                        <p:cTn id="7" dur="500"/>
                                        <p:tgtEl>
                                          <p:spTgt spid="51410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4102">
                                            <p:txEl>
                                              <p:pRg st="0" end="0"/>
                                            </p:txEl>
                                          </p:spTgt>
                                        </p:tgtEl>
                                        <p:attrNameLst>
                                          <p:attrName>style.visibility</p:attrName>
                                        </p:attrNameLst>
                                      </p:cBhvr>
                                      <p:to>
                                        <p:strVal val="visible"/>
                                      </p:to>
                                    </p:set>
                                    <p:animEffect transition="in" filter="wipe(up)">
                                      <p:cBhvr>
                                        <p:cTn id="12" dur="500"/>
                                        <p:tgtEl>
                                          <p:spTgt spid="5141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4102">
                                            <p:txEl>
                                              <p:pRg st="2" end="2"/>
                                            </p:txEl>
                                          </p:spTgt>
                                        </p:tgtEl>
                                        <p:attrNameLst>
                                          <p:attrName>style.visibility</p:attrName>
                                        </p:attrNameLst>
                                      </p:cBhvr>
                                      <p:to>
                                        <p:strVal val="visible"/>
                                      </p:to>
                                    </p:set>
                                    <p:animEffect transition="in" filter="wipe(up)">
                                      <p:cBhvr>
                                        <p:cTn id="17" dur="500"/>
                                        <p:tgtEl>
                                          <p:spTgt spid="5141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4102">
                                            <p:txEl>
                                              <p:pRg st="4" end="4"/>
                                            </p:txEl>
                                          </p:spTgt>
                                        </p:tgtEl>
                                        <p:attrNameLst>
                                          <p:attrName>style.visibility</p:attrName>
                                        </p:attrNameLst>
                                      </p:cBhvr>
                                      <p:to>
                                        <p:strVal val="visible"/>
                                      </p:to>
                                    </p:set>
                                    <p:animEffect transition="in" filter="wipe(up)">
                                      <p:cBhvr>
                                        <p:cTn id="22" dur="500"/>
                                        <p:tgtEl>
                                          <p:spTgt spid="5141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14102">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1410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4102">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14102">
                                            <p:bg/>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wipe(down)">
                                      <p:cBhvr>
                                        <p:cTn id="37" dur="500"/>
                                        <p:tgtEl>
                                          <p:spTgt spid="1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left)">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8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8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down)">
                                      <p:cBhvr>
                                        <p:cTn id="72" dur="500"/>
                                        <p:tgtEl>
                                          <p:spTgt spid="8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wipe(down)">
                                      <p:cBhvr>
                                        <p:cTn id="85" dur="500"/>
                                        <p:tgtEl>
                                          <p:spTgt spid="9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01"/>
                                        </p:tgtEl>
                                        <p:attrNameLst>
                                          <p:attrName>style.visibility</p:attrName>
                                        </p:attrNameLst>
                                      </p:cBhvr>
                                      <p:to>
                                        <p:strVal val="visible"/>
                                      </p:to>
                                    </p:set>
                                    <p:animEffect transition="in" filter="wipe(down)">
                                      <p:cBhvr>
                                        <p:cTn id="90" dur="500"/>
                                        <p:tgtEl>
                                          <p:spTgt spid="10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left)">
                                      <p:cBhvr>
                                        <p:cTn id="95" dur="500"/>
                                        <p:tgtEl>
                                          <p:spTgt spid="10"/>
                                        </p:tgtEl>
                                      </p:cBhvr>
                                    </p:animEffect>
                                  </p:childTnLst>
                                </p:cTn>
                              </p:par>
                            </p:childTnLst>
                          </p:cTn>
                        </p:par>
                      </p:childTnLst>
                    </p:cTn>
                  </p:par>
                  <p:par>
                    <p:cTn id="96" fill="hold">
                      <p:stCondLst>
                        <p:cond delay="indefinite"/>
                      </p:stCondLst>
                      <p:childTnLst>
                        <p:par>
                          <p:cTn id="97" fill="hold">
                            <p:stCondLst>
                              <p:cond delay="0"/>
                            </p:stCondLst>
                            <p:childTnLst>
                              <p:par>
                                <p:cTn id="98" presetID="26" presetClass="emph" presetSubtype="0" repeatCount="3000" fill="hold" nodeType="clickEffect">
                                  <p:stCondLst>
                                    <p:cond delay="0"/>
                                  </p:stCondLst>
                                  <p:childTnLst>
                                    <p:animEffect transition="out" filter="fade">
                                      <p:cBhvr>
                                        <p:cTn id="99" dur="500" tmFilter="0, 0; .2, .5; .8, .5; 1, 0"/>
                                        <p:tgtEl>
                                          <p:spTgt spid="108"/>
                                        </p:tgtEl>
                                      </p:cBhvr>
                                    </p:animEffect>
                                    <p:animScale>
                                      <p:cBhvr>
                                        <p:cTn id="100" dur="250" autoRev="1" fill="hold"/>
                                        <p:tgtEl>
                                          <p:spTgt spid="108"/>
                                        </p:tgtEl>
                                      </p:cBhvr>
                                      <p:by x="105000" y="105000"/>
                                    </p:animScale>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4.58333E-6 1.85185E-6 L 0.40886 -0.47986 " pathEditMode="relative" rAng="0" ptsTypes="AA">
                                      <p:cBhvr>
                                        <p:cTn id="104" dur="2000" fill="hold"/>
                                        <p:tgtEl>
                                          <p:spTgt spid="85"/>
                                        </p:tgtEl>
                                        <p:attrNameLst>
                                          <p:attrName>ppt_x</p:attrName>
                                          <p:attrName>ppt_y</p:attrName>
                                        </p:attrNameLst>
                                      </p:cBhvr>
                                      <p:rCtr x="20443" y="-24005"/>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9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0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8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02" grpId="0" uiExpand="1" build="p" animBg="1"/>
      <p:bldP spid="514102" grpId="1" build="allAtOnce" animBg="1"/>
      <p:bldP spid="81" grpId="0"/>
      <p:bldP spid="83" grpId="0"/>
      <p:bldP spid="10" grpId="0" animBg="1"/>
      <p:bldP spid="98" grpId="0" animBg="1"/>
      <p:bldP spid="98" grpId="1" animBg="1"/>
      <p:bldP spid="101" grpId="0" animBg="1"/>
      <p:bldP spid="101" grpId="1" animBg="1"/>
      <p:bldP spid="104" grpId="0" animBg="1"/>
      <p:bldP spid="104" grpId="1"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A9C6829-9439-4D39-87A3-1F8E7FB9DC66}"/>
              </a:ext>
            </a:extLst>
          </p:cNvPr>
          <p:cNvGrpSpPr/>
          <p:nvPr/>
        </p:nvGrpSpPr>
        <p:grpSpPr>
          <a:xfrm>
            <a:off x="6189662" y="844659"/>
            <a:ext cx="5827713" cy="5568869"/>
            <a:chOff x="6189662" y="844659"/>
            <a:chExt cx="5827713" cy="5568869"/>
          </a:xfrm>
        </p:grpSpPr>
        <p:sp>
          <p:nvSpPr>
            <p:cNvPr id="99" name="Rectangle 4">
              <a:extLst>
                <a:ext uri="{FF2B5EF4-FFF2-40B4-BE49-F238E27FC236}">
                  <a16:creationId xmlns:a16="http://schemas.microsoft.com/office/drawing/2014/main" id="{C5E11A1B-4AC4-4B8B-921A-82FE78F6D634}"/>
                </a:ext>
              </a:extLst>
            </p:cNvPr>
            <p:cNvSpPr>
              <a:spLocks noChangeArrowheads="1"/>
            </p:cNvSpPr>
            <p:nvPr/>
          </p:nvSpPr>
          <p:spPr bwMode="auto">
            <a:xfrm>
              <a:off x="6190044" y="844659"/>
              <a:ext cx="5826949" cy="2585323"/>
            </a:xfrm>
            <a:prstGeom prst="rect">
              <a:avLst/>
            </a:prstGeom>
            <a:solidFill>
              <a:schemeClr val="accent4">
                <a:lumMod val="20000"/>
                <a:lumOff val="80000"/>
              </a:schemeClr>
            </a:solidFill>
            <a:ln w="3175">
              <a:solidFill>
                <a:schemeClr val="tx1"/>
              </a:solidFill>
              <a:miter lim="800000"/>
              <a:headEnd/>
              <a:tailEnd/>
            </a:ln>
            <a:effectLst/>
          </p:spPr>
          <p:txBody>
            <a:bodyPr wrap="square">
              <a:spAutoFit/>
            </a:bodyPr>
            <a:lstStyle/>
            <a:p>
              <a:pPr algn="l"/>
              <a:r>
                <a:rPr lang="en-US" b="1" dirty="0">
                  <a:latin typeface="Courier New" pitchFamily="49" charset="0"/>
                  <a:ea typeface="MS Mincho" pitchFamily="49" charset="-128"/>
                </a:rPr>
                <a:t>class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algn="l" eaLnBrk="0" hangingPunct="0"/>
              <a:r>
                <a:rPr lang="en-US" b="1" dirty="0">
                  <a:latin typeface="Courier New" pitchFamily="49" charset="0"/>
                  <a:ea typeface="MS Mincho" pitchFamily="49" charset="-128"/>
                </a:rPr>
                <a:t>public:</a:t>
              </a:r>
            </a:p>
            <a:p>
              <a:pPr algn="l" eaLnBrk="0" hangingPunct="0"/>
              <a:r>
                <a:rPr lang="en-US" b="1" dirty="0">
                  <a:latin typeface="Courier New" pitchFamily="49" charset="0"/>
                  <a:ea typeface="MS Mincho" pitchFamily="49" charset="-128"/>
                </a:rPr>
                <a:t> </a:t>
              </a:r>
              <a:r>
                <a:rPr lang="en-US" b="1" dirty="0">
                  <a:solidFill>
                    <a:srgbClr val="00B0F0"/>
                  </a:solidFill>
                  <a:latin typeface="Courier New" pitchFamily="49" charset="0"/>
                  <a:ea typeface="MS Mincho" pitchFamily="49" charset="-128"/>
                </a:rPr>
                <a:t>virtual void </a:t>
              </a:r>
              <a:r>
                <a:rPr lang="en-US" b="1" dirty="0" err="1">
                  <a:solidFill>
                    <a:srgbClr val="00B0F0"/>
                  </a:solidFill>
                  <a:latin typeface="Courier New" pitchFamily="49" charset="0"/>
                  <a:ea typeface="MS Mincho" pitchFamily="49" charset="-128"/>
                </a:rPr>
                <a:t>speedUp</a:t>
              </a:r>
              <a:r>
                <a:rPr lang="en-US" b="1" dirty="0">
                  <a:solidFill>
                    <a:srgbClr val="00B0F0"/>
                  </a:solidFill>
                  <a:latin typeface="Courier New" pitchFamily="49" charset="0"/>
                  <a:ea typeface="MS Mincho" pitchFamily="49" charset="-128"/>
                </a:rPr>
                <a:t>(int accel)  { ... }</a:t>
              </a:r>
            </a:p>
            <a:p>
              <a:pPr algn="l" eaLnBrk="0" hangingPunct="0"/>
              <a:r>
                <a:rPr lang="en-US" b="1" dirty="0">
                  <a:solidFill>
                    <a:srgbClr val="00B0F0"/>
                  </a:solidFill>
                  <a:latin typeface="Courier New" pitchFamily="49" charset="0"/>
                  <a:ea typeface="MS Mincho" pitchFamily="49" charset="-128"/>
                </a:rPr>
                <a:t> virtual void </a:t>
              </a:r>
              <a:r>
                <a:rPr lang="en-US" b="1" dirty="0" err="1">
                  <a:solidFill>
                    <a:srgbClr val="00B0F0"/>
                  </a:solidFill>
                  <a:latin typeface="Courier New" pitchFamily="49" charset="0"/>
                  <a:ea typeface="MS Mincho" pitchFamily="49" charset="-128"/>
                </a:rPr>
                <a:t>slowDown</a:t>
              </a:r>
              <a:r>
                <a:rPr lang="en-US" b="1" dirty="0">
                  <a:solidFill>
                    <a:srgbClr val="00B0F0"/>
                  </a:solidFill>
                  <a:latin typeface="Courier New" pitchFamily="49" charset="0"/>
                  <a:ea typeface="MS Mincho" pitchFamily="49" charset="-128"/>
                </a:rPr>
                <a:t>(int </a:t>
              </a:r>
              <a:r>
                <a:rPr lang="en-US" b="1" dirty="0" err="1">
                  <a:solidFill>
                    <a:srgbClr val="00B0F0"/>
                  </a:solidFill>
                  <a:latin typeface="Courier New" pitchFamily="49" charset="0"/>
                  <a:ea typeface="MS Mincho" pitchFamily="49" charset="-128"/>
                </a:rPr>
                <a:t>decel</a:t>
              </a:r>
              <a:r>
                <a:rPr lang="en-US" b="1" dirty="0">
                  <a:solidFill>
                    <a:srgbClr val="00B0F0"/>
                  </a:solidFill>
                  <a:latin typeface="Courier New" pitchFamily="49" charset="0"/>
                  <a:ea typeface="MS Mincho" pitchFamily="49" charset="-128"/>
                </a:rPr>
                <a:t>) { ... }</a:t>
              </a:r>
            </a:p>
            <a:p>
              <a:pPr algn="l" eaLnBrk="0" hangingPunct="0"/>
              <a:r>
                <a:rPr lang="en-US" b="1" dirty="0">
                  <a:solidFill>
                    <a:srgbClr val="00B0F0"/>
                  </a:solidFill>
                  <a:latin typeface="Courier New" pitchFamily="49" charset="0"/>
                  <a:ea typeface="MS Mincho" pitchFamily="49" charset="-128"/>
                </a:rPr>
                <a:t> virtual void steer(int angle) { ... }</a:t>
              </a:r>
            </a:p>
            <a:p>
              <a:pPr algn="l" eaLnBrk="0" hangingPunct="0"/>
              <a:r>
                <a:rPr lang="en-US" b="1" dirty="0">
                  <a:latin typeface="Courier New" pitchFamily="49" charset="0"/>
                  <a:ea typeface="MS Mincho" pitchFamily="49" charset="-128"/>
                </a:rPr>
                <a:t>private:</a:t>
              </a:r>
            </a:p>
            <a:p>
              <a:pPr algn="l" eaLnBrk="0" hangingPunct="0"/>
              <a:r>
                <a:rPr lang="en-US" b="1" dirty="0">
                  <a:latin typeface="Courier New" pitchFamily="49" charset="0"/>
                  <a:ea typeface="MS Mincho" pitchFamily="49" charset="-128"/>
                </a:rPr>
                <a:t>  Engine </a:t>
              </a:r>
              <a:r>
                <a:rPr lang="en-US" b="1" dirty="0" err="1">
                  <a:latin typeface="Courier New" pitchFamily="49" charset="0"/>
                  <a:ea typeface="MS Mincho" pitchFamily="49" charset="-128"/>
                </a:rPr>
                <a:t>engine</a:t>
              </a:r>
              <a:r>
                <a:rPr lang="en-US" b="1" dirty="0">
                  <a:latin typeface="Courier New" pitchFamily="49" charset="0"/>
                  <a:ea typeface="MS Mincho" pitchFamily="49" charset="-128"/>
                </a:rPr>
                <a:t>_;</a:t>
              </a:r>
            </a:p>
            <a:p>
              <a:pPr algn="l" eaLnBrk="0" hangingPunct="0"/>
              <a:r>
                <a:rPr lang="en-US" b="1" dirty="0">
                  <a:latin typeface="Courier New" pitchFamily="49" charset="0"/>
                  <a:ea typeface="MS Mincho" pitchFamily="49" charset="-128"/>
                </a:rPr>
                <a:t>  Brake brakes_;</a:t>
              </a:r>
            </a:p>
            <a:p>
              <a:pPr algn="l" eaLnBrk="0" hangingPunct="0"/>
              <a:r>
                <a:rPr lang="en-US" b="1" dirty="0">
                  <a:latin typeface="Courier New" pitchFamily="49" charset="0"/>
                  <a:ea typeface="MS Mincho" pitchFamily="49" charset="-128"/>
                </a:rPr>
                <a:t>};</a:t>
              </a:r>
              <a:endParaRPr lang="en-US" dirty="0">
                <a:latin typeface="Times New Roman" pitchFamily="18" charset="0"/>
              </a:endParaRPr>
            </a:p>
          </p:txBody>
        </p:sp>
        <p:sp>
          <p:nvSpPr>
            <p:cNvPr id="100" name="Rectangle 6">
              <a:extLst>
                <a:ext uri="{FF2B5EF4-FFF2-40B4-BE49-F238E27FC236}">
                  <a16:creationId xmlns:a16="http://schemas.microsoft.com/office/drawing/2014/main" id="{E48780D3-B4AF-4089-8BE0-A7E590152B6A}"/>
                </a:ext>
              </a:extLst>
            </p:cNvPr>
            <p:cNvSpPr>
              <a:spLocks noChangeArrowheads="1"/>
            </p:cNvSpPr>
            <p:nvPr/>
          </p:nvSpPr>
          <p:spPr bwMode="auto">
            <a:xfrm>
              <a:off x="6189662" y="3613289"/>
              <a:ext cx="5827713" cy="2800239"/>
            </a:xfrm>
            <a:prstGeom prst="rect">
              <a:avLst/>
            </a:prstGeom>
            <a:solidFill>
              <a:schemeClr val="accent4">
                <a:lumMod val="20000"/>
                <a:lumOff val="80000"/>
              </a:schemeClr>
            </a:solidFill>
            <a:ln w="3175">
              <a:solidFill>
                <a:schemeClr val="tx1"/>
              </a:solidFill>
              <a:miter lim="800000"/>
              <a:headEnd/>
              <a:tailEnd/>
            </a:ln>
            <a:effectLst/>
          </p:spPr>
          <p:txBody>
            <a:bodyPr wrap="none" anchor="ctr"/>
            <a:lstStyle/>
            <a:p>
              <a:r>
                <a:rPr lang="en-US" b="1" dirty="0">
                  <a:latin typeface="Courier New" pitchFamily="49" charset="0"/>
                  <a:ea typeface="MS Mincho" pitchFamily="49" charset="-128"/>
                </a:rPr>
                <a:t>class </a:t>
              </a:r>
              <a:r>
                <a:rPr lang="en-US" b="1" dirty="0" err="1">
                  <a:solidFill>
                    <a:srgbClr val="7030A0"/>
                  </a:solidFill>
                  <a:latin typeface="Courier New" pitchFamily="49" charset="0"/>
                  <a:ea typeface="MS Mincho" pitchFamily="49" charset="-128"/>
                </a:rPr>
                <a:t>HybridCar</a:t>
              </a:r>
              <a:r>
                <a:rPr lang="en-US" b="1" dirty="0">
                  <a:latin typeface="Courier New" pitchFamily="49" charset="0"/>
                  <a:ea typeface="MS Mincho" pitchFamily="49" charset="-128"/>
                </a:rPr>
                <a:t>: public </a:t>
              </a:r>
              <a:r>
                <a:rPr lang="en-US" b="1" dirty="0">
                  <a:solidFill>
                    <a:srgbClr val="00B0F0"/>
                  </a:solidFill>
                  <a:latin typeface="Courier New" pitchFamily="49" charset="0"/>
                  <a:ea typeface="MS Mincho" pitchFamily="49" charset="-128"/>
                </a:rPr>
                <a:t>Car</a:t>
              </a:r>
              <a:r>
                <a:rPr lang="en-US" b="1" dirty="0">
                  <a:latin typeface="Courier New" pitchFamily="49" charset="0"/>
                  <a:ea typeface="MS Mincho" pitchFamily="49" charset="-128"/>
                </a:rPr>
                <a:t> {</a:t>
              </a:r>
              <a:endParaRPr lang="en-US" dirty="0">
                <a:latin typeface="Courier New" pitchFamily="49" charset="0"/>
              </a:endParaRPr>
            </a:p>
            <a:p>
              <a:pPr eaLnBrk="0" hangingPunct="0"/>
              <a:r>
                <a:rPr lang="en-US" b="1" dirty="0">
                  <a:latin typeface="Courier New" pitchFamily="49" charset="0"/>
                  <a:ea typeface="MS Mincho" pitchFamily="49" charset="-128"/>
                </a:rPr>
                <a:t>public:</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speedUp</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use hybrid motor */ }</a:t>
              </a:r>
            </a:p>
            <a:p>
              <a:pPr eaLnBrk="0" hangingPunct="0"/>
              <a:r>
                <a:rPr lang="en-US" b="1" dirty="0">
                  <a:solidFill>
                    <a:srgbClr val="6600CC"/>
                  </a:solidFill>
                  <a:latin typeface="Courier New" pitchFamily="49" charset="0"/>
                  <a:ea typeface="MS Mincho" pitchFamily="49" charset="-128"/>
                </a:rPr>
                <a:t> </a:t>
              </a:r>
              <a:r>
                <a:rPr lang="en-US" b="1" dirty="0">
                  <a:solidFill>
                    <a:srgbClr val="6600CC"/>
                  </a:solidFill>
                  <a:latin typeface="Times New Roman"/>
                  <a:ea typeface="MS Mincho" pitchFamily="49" charset="-128"/>
                </a:rPr>
                <a:t> </a:t>
              </a:r>
              <a:r>
                <a:rPr lang="en-US" b="1" dirty="0">
                  <a:solidFill>
                    <a:srgbClr val="6600CC"/>
                  </a:solidFill>
                  <a:latin typeface="Courier New" pitchFamily="49" charset="0"/>
                  <a:ea typeface="MS Mincho" pitchFamily="49" charset="-128"/>
                </a:rPr>
                <a:t> </a:t>
              </a:r>
              <a:r>
                <a:rPr lang="en-US" b="1" dirty="0">
                  <a:solidFill>
                    <a:srgbClr val="7030A0"/>
                  </a:solidFill>
                  <a:latin typeface="Courier New" pitchFamily="49" charset="0"/>
                  <a:ea typeface="MS Mincho" pitchFamily="49" charset="-128"/>
                </a:rPr>
                <a:t>virtual void </a:t>
              </a:r>
              <a:r>
                <a:rPr lang="en-US" b="1" dirty="0" err="1">
                  <a:solidFill>
                    <a:srgbClr val="7030A0"/>
                  </a:solidFill>
                  <a:latin typeface="Courier New" pitchFamily="49" charset="0"/>
                  <a:ea typeface="MS Mincho" pitchFamily="49" charset="-128"/>
                </a:rPr>
                <a:t>slowDown</a:t>
              </a:r>
              <a:r>
                <a:rPr lang="en-US" b="1" dirty="0">
                  <a:solidFill>
                    <a:srgbClr val="7030A0"/>
                  </a:solidFill>
                  <a:latin typeface="Courier New" pitchFamily="49" charset="0"/>
                  <a:ea typeface="MS Mincho" pitchFamily="49" charset="-128"/>
                </a:rPr>
                <a:t>(int accel) </a:t>
              </a:r>
              <a:br>
                <a:rPr lang="en-US" b="1" dirty="0">
                  <a:solidFill>
                    <a:srgbClr val="7030A0"/>
                  </a:solidFill>
                  <a:latin typeface="Courier New" pitchFamily="49" charset="0"/>
                  <a:ea typeface="MS Mincho" pitchFamily="49" charset="-128"/>
                </a:rPr>
              </a:br>
              <a:r>
                <a:rPr lang="en-US" b="1" dirty="0">
                  <a:solidFill>
                    <a:srgbClr val="7030A0"/>
                  </a:solidFill>
                  <a:latin typeface="Courier New" pitchFamily="49" charset="0"/>
                  <a:ea typeface="MS Mincho" pitchFamily="49" charset="-128"/>
                </a:rPr>
                <a:t>    { /* code to recharge battery */ }</a:t>
              </a:r>
              <a:endParaRPr lang="en-US" b="1" dirty="0">
                <a:latin typeface="Courier New" pitchFamily="49" charset="0"/>
                <a:ea typeface="MS Mincho" pitchFamily="49" charset="-128"/>
              </a:endParaRPr>
            </a:p>
            <a:p>
              <a:pPr eaLnBrk="0" hangingPunct="0"/>
              <a:r>
                <a:rPr lang="en-US" b="1" dirty="0">
                  <a:latin typeface="Courier New" pitchFamily="49" charset="0"/>
                  <a:ea typeface="MS Mincho" pitchFamily="49" charset="-128"/>
                </a:rPr>
                <a:t>private:</a:t>
              </a:r>
            </a:p>
            <a:p>
              <a:pPr eaLnBrk="0" hangingPunct="0"/>
              <a:r>
                <a:rPr lang="en-US" b="1" dirty="0">
                  <a:latin typeface="Courier New" pitchFamily="49" charset="0"/>
                  <a:ea typeface="MS Mincho" pitchFamily="49" charset="-128"/>
                </a:rPr>
                <a:t>  Battery </a:t>
              </a:r>
              <a:r>
                <a:rPr lang="en-US" b="1" dirty="0" err="1">
                  <a:latin typeface="Courier New" pitchFamily="49" charset="0"/>
                  <a:ea typeface="MS Mincho" pitchFamily="49" charset="-128"/>
                </a:rPr>
                <a:t>battery</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  Motor </a:t>
              </a:r>
              <a:r>
                <a:rPr lang="en-US" b="1" dirty="0" err="1">
                  <a:latin typeface="Courier New" pitchFamily="49" charset="0"/>
                  <a:ea typeface="MS Mincho" pitchFamily="49" charset="-128"/>
                </a:rPr>
                <a:t>motor</a:t>
              </a:r>
              <a:r>
                <a:rPr lang="en-US" b="1" dirty="0">
                  <a:latin typeface="Courier New" pitchFamily="49" charset="0"/>
                  <a:ea typeface="MS Mincho" pitchFamily="49" charset="-128"/>
                </a:rPr>
                <a:t>_;</a:t>
              </a:r>
            </a:p>
            <a:p>
              <a:pPr eaLnBrk="0" hangingPunct="0"/>
              <a:r>
                <a:rPr lang="en-US" b="1" dirty="0">
                  <a:latin typeface="Courier New" pitchFamily="49" charset="0"/>
                  <a:ea typeface="MS Mincho" pitchFamily="49" charset="-128"/>
                </a:rPr>
                <a:t>};</a:t>
              </a:r>
              <a:endParaRPr lang="en-US" dirty="0">
                <a:latin typeface="Times New Roman" pitchFamily="18" charset="0"/>
              </a:endParaRPr>
            </a:p>
          </p:txBody>
        </p:sp>
      </p:grpSp>
      <p:sp>
        <p:nvSpPr>
          <p:cNvPr id="95" name="Rectangle 12">
            <a:extLst>
              <a:ext uri="{FF2B5EF4-FFF2-40B4-BE49-F238E27FC236}">
                <a16:creationId xmlns:a16="http://schemas.microsoft.com/office/drawing/2014/main" id="{2A8F8FB6-107A-4C0F-B207-00B9A35C7671}"/>
              </a:ext>
            </a:extLst>
          </p:cNvPr>
          <p:cNvSpPr>
            <a:spLocks noChangeArrowheads="1"/>
          </p:cNvSpPr>
          <p:nvPr/>
        </p:nvSpPr>
        <p:spPr bwMode="auto">
          <a:xfrm>
            <a:off x="1012825" y="4430750"/>
            <a:ext cx="4495800" cy="2308324"/>
          </a:xfrm>
          <a:prstGeom prst="rect">
            <a:avLst/>
          </a:prstGeom>
          <a:solidFill>
            <a:schemeClr val="accent4">
              <a:lumMod val="20000"/>
              <a:lumOff val="80000"/>
            </a:schemeClr>
          </a:solidFill>
          <a:ln w="3175">
            <a:solidFill>
              <a:schemeClr val="tx1"/>
            </a:solidFill>
            <a:miter lim="800000"/>
            <a:headEnd/>
            <a:tailEnd/>
          </a:ln>
          <a:effectLst/>
        </p:spPr>
        <p:txBody>
          <a:bodyPr>
            <a:spAutoFit/>
          </a:bodyPr>
          <a:lstStyle/>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int main()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p>
          <a:p>
            <a:pPr algn="l"/>
            <a:endParaRPr lang="en-US" dirty="0">
              <a:latin typeface="Consolas" panose="020B0609020204030204" pitchFamily="49" charset="0"/>
              <a:ea typeface="MS Mincho" pitchFamily="49" charset="-128"/>
            </a:endParaRPr>
          </a:p>
          <a:p>
            <a:pPr algn="l"/>
            <a:r>
              <a:rPr lang="en-US" dirty="0">
                <a:latin typeface="Consolas" panose="020B0609020204030204" pitchFamily="49" charset="0"/>
                <a:ea typeface="MS Mincho" pitchFamily="49" charset="-128"/>
              </a:rPr>
              <a:t>}</a:t>
            </a:r>
            <a:endParaRPr lang="en-US" sz="2000" dirty="0">
              <a:latin typeface="Consolas" panose="020B0609020204030204" pitchFamily="49" charset="0"/>
            </a:endParaRPr>
          </a:p>
        </p:txBody>
      </p:sp>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838200" y="152209"/>
            <a:ext cx="10515600" cy="590931"/>
          </a:xfrm>
          <a:prstGeom prst="rect">
            <a:avLst/>
          </a:prstGeom>
          <a:noFill/>
        </p:spPr>
        <p:txBody>
          <a:bodyPr wrap="square">
            <a:spAutoFit/>
          </a:bodyPr>
          <a:lstStyle/>
          <a:p>
            <a:pPr algn="ctr"/>
            <a:r>
              <a:rPr lang="en-US" sz="3600" dirty="0"/>
              <a:t>Dynamic Dispatch: How Does it Work?</a:t>
            </a:r>
          </a:p>
        </p:txBody>
      </p:sp>
      <p:grpSp>
        <p:nvGrpSpPr>
          <p:cNvPr id="514075" name="Group 27"/>
          <p:cNvGrpSpPr>
            <a:grpSpLocks/>
          </p:cNvGrpSpPr>
          <p:nvPr/>
        </p:nvGrpSpPr>
        <p:grpSpPr bwMode="auto">
          <a:xfrm>
            <a:off x="2571745" y="2725737"/>
            <a:ext cx="3430581" cy="1573645"/>
            <a:chOff x="660" y="1717"/>
            <a:chExt cx="2161" cy="898"/>
          </a:xfrm>
        </p:grpSpPr>
        <p:sp>
          <p:nvSpPr>
            <p:cNvPr id="514063" name="Rectangle 15"/>
            <p:cNvSpPr>
              <a:spLocks noChangeArrowheads="1"/>
            </p:cNvSpPr>
            <p:nvPr/>
          </p:nvSpPr>
          <p:spPr bwMode="auto">
            <a:xfrm>
              <a:off x="1234" y="1759"/>
              <a:ext cx="1587" cy="856"/>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514064" name="Text Box 16"/>
            <p:cNvSpPr txBox="1">
              <a:spLocks noChangeArrowheads="1"/>
            </p:cNvSpPr>
            <p:nvPr/>
          </p:nvSpPr>
          <p:spPr bwMode="auto">
            <a:xfrm>
              <a:off x="660" y="1717"/>
              <a:ext cx="60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outback</a:t>
              </a:r>
            </a:p>
          </p:txBody>
        </p:sp>
        <p:grpSp>
          <p:nvGrpSpPr>
            <p:cNvPr id="514071" name="Group 23"/>
            <p:cNvGrpSpPr>
              <a:grpSpLocks/>
            </p:cNvGrpSpPr>
            <p:nvPr/>
          </p:nvGrpSpPr>
          <p:grpSpPr bwMode="auto">
            <a:xfrm>
              <a:off x="1992" y="2373"/>
              <a:ext cx="784" cy="211"/>
              <a:chOff x="-666" y="2614"/>
              <a:chExt cx="784" cy="211"/>
            </a:xfrm>
          </p:grpSpPr>
          <p:sp>
            <p:nvSpPr>
              <p:cNvPr id="514065" name="Text Box 17"/>
              <p:cNvSpPr txBox="1">
                <a:spLocks noChangeArrowheads="1"/>
              </p:cNvSpPr>
              <p:nvPr/>
            </p:nvSpPr>
            <p:spPr bwMode="auto">
              <a:xfrm>
                <a:off x="-666" y="2614"/>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14066" name="Rectangle 18"/>
              <p:cNvSpPr>
                <a:spLocks noChangeArrowheads="1"/>
              </p:cNvSpPr>
              <p:nvPr/>
            </p:nvSpPr>
            <p:spPr bwMode="auto">
              <a:xfrm>
                <a:off x="-122"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72" name="Group 24"/>
            <p:cNvGrpSpPr>
              <a:grpSpLocks/>
            </p:cNvGrpSpPr>
            <p:nvPr/>
          </p:nvGrpSpPr>
          <p:grpSpPr bwMode="auto">
            <a:xfrm>
              <a:off x="1208" y="2362"/>
              <a:ext cx="802" cy="211"/>
              <a:chOff x="-795" y="2602"/>
              <a:chExt cx="802" cy="211"/>
            </a:xfrm>
          </p:grpSpPr>
          <p:sp>
            <p:nvSpPr>
              <p:cNvPr id="514073" name="Text Box 25"/>
              <p:cNvSpPr txBox="1">
                <a:spLocks noChangeArrowheads="1"/>
              </p:cNvSpPr>
              <p:nvPr/>
            </p:nvSpPr>
            <p:spPr bwMode="auto">
              <a:xfrm>
                <a:off x="-795" y="2602"/>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514074" name="Rectangle 26"/>
              <p:cNvSpPr>
                <a:spLocks noChangeArrowheads="1"/>
              </p:cNvSpPr>
              <p:nvPr/>
            </p:nvSpPr>
            <p:spPr bwMode="auto">
              <a:xfrm>
                <a:off x="-233" y="2656"/>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14092" name="Group 44"/>
          <p:cNvGrpSpPr>
            <a:grpSpLocks/>
          </p:cNvGrpSpPr>
          <p:nvPr/>
        </p:nvGrpSpPr>
        <p:grpSpPr bwMode="auto">
          <a:xfrm>
            <a:off x="3560763" y="2863855"/>
            <a:ext cx="1839913" cy="989014"/>
            <a:chOff x="1283" y="1795"/>
            <a:chExt cx="1159" cy="623"/>
          </a:xfrm>
        </p:grpSpPr>
        <p:sp>
          <p:nvSpPr>
            <p:cNvPr id="514091" name="Rectangle 43"/>
            <p:cNvSpPr>
              <a:spLocks noChangeArrowheads="1"/>
            </p:cNvSpPr>
            <p:nvPr/>
          </p:nvSpPr>
          <p:spPr bwMode="auto">
            <a:xfrm>
              <a:off x="1290" y="1795"/>
              <a:ext cx="1152" cy="623"/>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14082" name="Group 34"/>
            <p:cNvGrpSpPr>
              <a:grpSpLocks/>
            </p:cNvGrpSpPr>
            <p:nvPr/>
          </p:nvGrpSpPr>
          <p:grpSpPr bwMode="auto">
            <a:xfrm>
              <a:off x="1378" y="1795"/>
              <a:ext cx="884" cy="233"/>
              <a:chOff x="-1053" y="2590"/>
              <a:chExt cx="884" cy="273"/>
            </a:xfrm>
          </p:grpSpPr>
          <p:sp>
            <p:nvSpPr>
              <p:cNvPr id="514083" name="Text Box 35"/>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514084" name="Rectangle 36"/>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14085" name="Group 37"/>
            <p:cNvGrpSpPr>
              <a:grpSpLocks/>
            </p:cNvGrpSpPr>
            <p:nvPr/>
          </p:nvGrpSpPr>
          <p:grpSpPr bwMode="auto">
            <a:xfrm>
              <a:off x="1283" y="1981"/>
              <a:ext cx="981" cy="233"/>
              <a:chOff x="-1150" y="2590"/>
              <a:chExt cx="981" cy="273"/>
            </a:xfrm>
          </p:grpSpPr>
          <p:sp>
            <p:nvSpPr>
              <p:cNvPr id="514086" name="Text Box 38"/>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514087" name="Rectangle 39"/>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14088" name="Group 40"/>
            <p:cNvGrpSpPr>
              <a:grpSpLocks/>
            </p:cNvGrpSpPr>
            <p:nvPr/>
          </p:nvGrpSpPr>
          <p:grpSpPr bwMode="auto">
            <a:xfrm>
              <a:off x="1607" y="2176"/>
              <a:ext cx="654" cy="233"/>
              <a:chOff x="-823" y="2590"/>
              <a:chExt cx="654" cy="273"/>
            </a:xfrm>
          </p:grpSpPr>
          <p:sp>
            <p:nvSpPr>
              <p:cNvPr id="514089" name="Text Box 41"/>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514090" name="Rectangle 42"/>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514093" name="Text Box 45"/>
          <p:cNvSpPr txBox="1">
            <a:spLocks noChangeArrowheads="1"/>
          </p:cNvSpPr>
          <p:nvPr/>
        </p:nvSpPr>
        <p:spPr bwMode="auto">
          <a:xfrm>
            <a:off x="4651375" y="28051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4" name="Text Box 46"/>
          <p:cNvSpPr txBox="1">
            <a:spLocks noChangeArrowheads="1"/>
          </p:cNvSpPr>
          <p:nvPr/>
        </p:nvSpPr>
        <p:spPr bwMode="auto">
          <a:xfrm>
            <a:off x="4688242" y="31125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5" name="Text Box 47"/>
          <p:cNvSpPr txBox="1">
            <a:spLocks noChangeArrowheads="1"/>
          </p:cNvSpPr>
          <p:nvPr/>
        </p:nvSpPr>
        <p:spPr bwMode="auto">
          <a:xfrm>
            <a:off x="4670425" y="33956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514096" name="Text Box 48"/>
          <p:cNvSpPr txBox="1">
            <a:spLocks noChangeArrowheads="1"/>
          </p:cNvSpPr>
          <p:nvPr/>
        </p:nvSpPr>
        <p:spPr bwMode="auto">
          <a:xfrm>
            <a:off x="6387413" y="1240657"/>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098" name="Text Box 50"/>
          <p:cNvSpPr txBox="1">
            <a:spLocks noChangeArrowheads="1"/>
          </p:cNvSpPr>
          <p:nvPr/>
        </p:nvSpPr>
        <p:spPr bwMode="auto">
          <a:xfrm>
            <a:off x="6389770" y="69599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9" name="Text Box 46">
            <a:extLst>
              <a:ext uri="{FF2B5EF4-FFF2-40B4-BE49-F238E27FC236}">
                <a16:creationId xmlns:a16="http://schemas.microsoft.com/office/drawing/2014/main" id="{4FDAD134-4743-43E3-B100-771AA7F87EFB}"/>
              </a:ext>
            </a:extLst>
          </p:cNvPr>
          <p:cNvSpPr txBox="1">
            <a:spLocks noChangeArrowheads="1"/>
          </p:cNvSpPr>
          <p:nvPr/>
        </p:nvSpPr>
        <p:spPr bwMode="auto">
          <a:xfrm>
            <a:off x="4694986" y="34606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73" name="Text Box 46">
            <a:extLst>
              <a:ext uri="{FF2B5EF4-FFF2-40B4-BE49-F238E27FC236}">
                <a16:creationId xmlns:a16="http://schemas.microsoft.com/office/drawing/2014/main" id="{411E2949-CA8A-4DAA-97CF-D6471AE80C04}"/>
              </a:ext>
            </a:extLst>
          </p:cNvPr>
          <p:cNvSpPr txBox="1">
            <a:spLocks noChangeArrowheads="1"/>
          </p:cNvSpPr>
          <p:nvPr/>
        </p:nvSpPr>
        <p:spPr bwMode="auto">
          <a:xfrm>
            <a:off x="4696261" y="284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514102" name="AutoShape 54" hidden="1"/>
          <p:cNvSpPr>
            <a:spLocks noChangeArrowheads="1"/>
          </p:cNvSpPr>
          <p:nvPr/>
        </p:nvSpPr>
        <p:spPr bwMode="auto">
          <a:xfrm>
            <a:off x="7046348" y="2768971"/>
            <a:ext cx="4503968" cy="2588136"/>
          </a:xfrm>
          <a:prstGeom prst="wedgeRoundRectCallout">
            <a:avLst>
              <a:gd name="adj1" fmla="val -93727"/>
              <a:gd name="adj2" fmla="val -3359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C++, this table is called a “</a:t>
            </a:r>
            <a:r>
              <a:rPr lang="en-US" sz="2000" dirty="0" err="1">
                <a:solidFill>
                  <a:schemeClr val="bg1"/>
                </a:solidFill>
              </a:rPr>
              <a:t>vtable</a:t>
            </a:r>
            <a:r>
              <a:rPr lang="en-US" sz="2000" dirty="0">
                <a:solidFill>
                  <a:schemeClr val="bg1"/>
                </a:solidFill>
              </a:rPr>
              <a:t>.”  </a:t>
            </a:r>
          </a:p>
          <a:p>
            <a:pPr algn="ctr"/>
            <a:endParaRPr lang="en-US" sz="1400" dirty="0">
              <a:solidFill>
                <a:schemeClr val="bg1"/>
              </a:solidFill>
            </a:endParaRPr>
          </a:p>
          <a:p>
            <a:pPr algn="ctr"/>
            <a:r>
              <a:rPr lang="en-US" sz="2000" dirty="0">
                <a:solidFill>
                  <a:schemeClr val="bg1"/>
                </a:solidFill>
              </a:rPr>
              <a:t>It contains an entry for </a:t>
            </a:r>
            <a:r>
              <a:rPr lang="en-US" sz="2000" i="1" dirty="0">
                <a:solidFill>
                  <a:schemeClr val="bg1"/>
                </a:solidFill>
              </a:rPr>
              <a:t>every</a:t>
            </a:r>
            <a:r>
              <a:rPr lang="en-US" sz="2000" dirty="0">
                <a:solidFill>
                  <a:schemeClr val="bg1"/>
                </a:solidFill>
              </a:rPr>
              <a:t> virtual function in our class.</a:t>
            </a:r>
          </a:p>
          <a:p>
            <a:pPr algn="ctr"/>
            <a:endParaRPr lang="en-US" sz="1400" dirty="0">
              <a:solidFill>
                <a:schemeClr val="bg1"/>
              </a:solidFill>
            </a:endParaRPr>
          </a:p>
          <a:p>
            <a:pPr algn="ctr"/>
            <a:r>
              <a:rPr lang="en-US" sz="2000" dirty="0">
                <a:solidFill>
                  <a:schemeClr val="bg1"/>
                </a:solidFill>
              </a:rPr>
              <a:t>In the case of a Car variable, all three pointers in our </a:t>
            </a:r>
            <a:r>
              <a:rPr lang="en-US" sz="2000" dirty="0" err="1">
                <a:solidFill>
                  <a:schemeClr val="bg1"/>
                </a:solidFill>
              </a:rPr>
              <a:t>vtable</a:t>
            </a:r>
            <a:r>
              <a:rPr lang="en-US" sz="2000" dirty="0">
                <a:solidFill>
                  <a:schemeClr val="bg1"/>
                </a:solidFill>
              </a:rPr>
              <a:t> point to our Car class’s methods.</a:t>
            </a:r>
          </a:p>
        </p:txBody>
      </p:sp>
      <p:grpSp>
        <p:nvGrpSpPr>
          <p:cNvPr id="4" name="Group 3">
            <a:extLst>
              <a:ext uri="{FF2B5EF4-FFF2-40B4-BE49-F238E27FC236}">
                <a16:creationId xmlns:a16="http://schemas.microsoft.com/office/drawing/2014/main" id="{A6FF6735-15CC-4310-83B3-020717A2AE90}"/>
              </a:ext>
            </a:extLst>
          </p:cNvPr>
          <p:cNvGrpSpPr/>
          <p:nvPr/>
        </p:nvGrpSpPr>
        <p:grpSpPr>
          <a:xfrm>
            <a:off x="25960" y="866090"/>
            <a:ext cx="3111496" cy="1854027"/>
            <a:chOff x="80127" y="1562955"/>
            <a:chExt cx="3111496" cy="1854027"/>
          </a:xfrm>
        </p:grpSpPr>
        <p:grpSp>
          <p:nvGrpSpPr>
            <p:cNvPr id="2" name="Group 1">
              <a:extLst>
                <a:ext uri="{FF2B5EF4-FFF2-40B4-BE49-F238E27FC236}">
                  <a16:creationId xmlns:a16="http://schemas.microsoft.com/office/drawing/2014/main" id="{2D93B9F7-A0F9-4786-B29F-31DA99BE891B}"/>
                </a:ext>
              </a:extLst>
            </p:cNvPr>
            <p:cNvGrpSpPr/>
            <p:nvPr/>
          </p:nvGrpSpPr>
          <p:grpSpPr>
            <a:xfrm>
              <a:off x="80127" y="1562955"/>
              <a:ext cx="3111496" cy="1854027"/>
              <a:chOff x="3043235" y="2878138"/>
              <a:chExt cx="3111496" cy="1854027"/>
            </a:xfrm>
          </p:grpSpPr>
          <p:grpSp>
            <p:nvGrpSpPr>
              <p:cNvPr id="42" name="Group 27">
                <a:extLst>
                  <a:ext uri="{FF2B5EF4-FFF2-40B4-BE49-F238E27FC236}">
                    <a16:creationId xmlns:a16="http://schemas.microsoft.com/office/drawing/2014/main" id="{7FFD08ED-8621-4A4E-ADE2-92152E7A5AEA}"/>
                  </a:ext>
                </a:extLst>
              </p:cNvPr>
              <p:cNvGrpSpPr>
                <a:grpSpLocks/>
              </p:cNvGrpSpPr>
              <p:nvPr/>
            </p:nvGrpSpPr>
            <p:grpSpPr bwMode="auto">
              <a:xfrm>
                <a:off x="3043235" y="2878138"/>
                <a:ext cx="3111496" cy="1854027"/>
                <a:chOff x="861" y="1717"/>
                <a:chExt cx="1960" cy="1058"/>
              </a:xfrm>
            </p:grpSpPr>
            <p:sp>
              <p:nvSpPr>
                <p:cNvPr id="43" name="Rectangle 15">
                  <a:extLst>
                    <a:ext uri="{FF2B5EF4-FFF2-40B4-BE49-F238E27FC236}">
                      <a16:creationId xmlns:a16="http://schemas.microsoft.com/office/drawing/2014/main" id="{087DCEEE-A8E4-4F69-893F-C9C6F690CC0C}"/>
                    </a:ext>
                  </a:extLst>
                </p:cNvPr>
                <p:cNvSpPr>
                  <a:spLocks noChangeArrowheads="1"/>
                </p:cNvSpPr>
                <p:nvPr/>
              </p:nvSpPr>
              <p:spPr bwMode="auto">
                <a:xfrm>
                  <a:off x="1234" y="1759"/>
                  <a:ext cx="1587" cy="1004"/>
                </a:xfrm>
                <a:prstGeom prst="rect">
                  <a:avLst/>
                </a:prstGeom>
                <a:solidFill>
                  <a:srgbClr val="D9ECFF"/>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endParaRPr lang="en-US" dirty="0"/>
                </a:p>
              </p:txBody>
            </p:sp>
            <p:sp>
              <p:nvSpPr>
                <p:cNvPr id="44" name="Text Box 16">
                  <a:extLst>
                    <a:ext uri="{FF2B5EF4-FFF2-40B4-BE49-F238E27FC236}">
                      <a16:creationId xmlns:a16="http://schemas.microsoft.com/office/drawing/2014/main" id="{75A59A38-31D8-49A0-8B6B-32718CCB089D}"/>
                    </a:ext>
                  </a:extLst>
                </p:cNvPr>
                <p:cNvSpPr txBox="1">
                  <a:spLocks noChangeArrowheads="1"/>
                </p:cNvSpPr>
                <p:nvPr/>
              </p:nvSpPr>
              <p:spPr bwMode="auto">
                <a:xfrm>
                  <a:off x="861" y="1717"/>
                  <a:ext cx="409"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t>prius</a:t>
                  </a:r>
                  <a:endParaRPr lang="en-US" dirty="0"/>
                </a:p>
              </p:txBody>
            </p:sp>
            <p:grpSp>
              <p:nvGrpSpPr>
                <p:cNvPr id="45" name="Group 23">
                  <a:extLst>
                    <a:ext uri="{FF2B5EF4-FFF2-40B4-BE49-F238E27FC236}">
                      <a16:creationId xmlns:a16="http://schemas.microsoft.com/office/drawing/2014/main" id="{CC549467-94C4-4661-8FE3-DE370B9103C3}"/>
                    </a:ext>
                  </a:extLst>
                </p:cNvPr>
                <p:cNvGrpSpPr>
                  <a:grpSpLocks/>
                </p:cNvGrpSpPr>
                <p:nvPr/>
              </p:nvGrpSpPr>
              <p:grpSpPr bwMode="auto">
                <a:xfrm>
                  <a:off x="1992" y="2564"/>
                  <a:ext cx="784" cy="211"/>
                  <a:chOff x="-666" y="2805"/>
                  <a:chExt cx="784" cy="211"/>
                </a:xfrm>
              </p:grpSpPr>
              <p:sp>
                <p:nvSpPr>
                  <p:cNvPr id="51" name="Text Box 17">
                    <a:extLst>
                      <a:ext uri="{FF2B5EF4-FFF2-40B4-BE49-F238E27FC236}">
                        <a16:creationId xmlns:a16="http://schemas.microsoft.com/office/drawing/2014/main" id="{1F2730D6-2FC5-428C-840D-E3976440BBCA}"/>
                      </a:ext>
                    </a:extLst>
                  </p:cNvPr>
                  <p:cNvSpPr txBox="1">
                    <a:spLocks noChangeArrowheads="1"/>
                  </p:cNvSpPr>
                  <p:nvPr/>
                </p:nvSpPr>
                <p:spPr bwMode="auto">
                  <a:xfrm>
                    <a:off x="-666" y="2805"/>
                    <a:ext cx="584"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brakes_</a:t>
                    </a:r>
                  </a:p>
                </p:txBody>
              </p:sp>
              <p:sp>
                <p:nvSpPr>
                  <p:cNvPr id="52" name="Rectangle 18">
                    <a:extLst>
                      <a:ext uri="{FF2B5EF4-FFF2-40B4-BE49-F238E27FC236}">
                        <a16:creationId xmlns:a16="http://schemas.microsoft.com/office/drawing/2014/main" id="{D341A227-EF4D-450C-B0BB-EE28EA90F475}"/>
                      </a:ext>
                    </a:extLst>
                  </p:cNvPr>
                  <p:cNvSpPr>
                    <a:spLocks noChangeArrowheads="1"/>
                  </p:cNvSpPr>
                  <p:nvPr/>
                </p:nvSpPr>
                <p:spPr bwMode="auto">
                  <a:xfrm>
                    <a:off x="-122"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47" name="Group 24">
                  <a:extLst>
                    <a:ext uri="{FF2B5EF4-FFF2-40B4-BE49-F238E27FC236}">
                      <a16:creationId xmlns:a16="http://schemas.microsoft.com/office/drawing/2014/main" id="{3C8B63CF-26C8-4441-912F-3897ED831204}"/>
                    </a:ext>
                  </a:extLst>
                </p:cNvPr>
                <p:cNvGrpSpPr>
                  <a:grpSpLocks/>
                </p:cNvGrpSpPr>
                <p:nvPr/>
              </p:nvGrpSpPr>
              <p:grpSpPr bwMode="auto">
                <a:xfrm>
                  <a:off x="1208" y="2553"/>
                  <a:ext cx="802" cy="211"/>
                  <a:chOff x="-795" y="2793"/>
                  <a:chExt cx="802" cy="211"/>
                </a:xfrm>
              </p:grpSpPr>
              <p:sp>
                <p:nvSpPr>
                  <p:cNvPr id="48" name="Text Box 25">
                    <a:extLst>
                      <a:ext uri="{FF2B5EF4-FFF2-40B4-BE49-F238E27FC236}">
                        <a16:creationId xmlns:a16="http://schemas.microsoft.com/office/drawing/2014/main" id="{D847DBBF-4A2A-442D-8219-814CB7553D36}"/>
                      </a:ext>
                    </a:extLst>
                  </p:cNvPr>
                  <p:cNvSpPr txBox="1">
                    <a:spLocks noChangeArrowheads="1"/>
                  </p:cNvSpPr>
                  <p:nvPr/>
                </p:nvSpPr>
                <p:spPr bwMode="auto">
                  <a:xfrm>
                    <a:off x="-795" y="2793"/>
                    <a:ext cx="596" cy="21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engine_</a:t>
                    </a:r>
                  </a:p>
                </p:txBody>
              </p:sp>
              <p:sp>
                <p:nvSpPr>
                  <p:cNvPr id="49" name="Rectangle 26">
                    <a:extLst>
                      <a:ext uri="{FF2B5EF4-FFF2-40B4-BE49-F238E27FC236}">
                        <a16:creationId xmlns:a16="http://schemas.microsoft.com/office/drawing/2014/main" id="{EBD9F86C-F6ED-4236-8567-44C303ED7074}"/>
                      </a:ext>
                    </a:extLst>
                  </p:cNvPr>
                  <p:cNvSpPr>
                    <a:spLocks noChangeArrowheads="1"/>
                  </p:cNvSpPr>
                  <p:nvPr/>
                </p:nvSpPr>
                <p:spPr bwMode="auto">
                  <a:xfrm>
                    <a:off x="-233" y="2847"/>
                    <a:ext cx="240" cy="13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grpSp>
            <p:nvGrpSpPr>
              <p:cNvPr id="53" name="Group 44">
                <a:extLst>
                  <a:ext uri="{FF2B5EF4-FFF2-40B4-BE49-F238E27FC236}">
                    <a16:creationId xmlns:a16="http://schemas.microsoft.com/office/drawing/2014/main" id="{FC14505C-ADFC-43D9-BE4E-94332C13723D}"/>
                  </a:ext>
                </a:extLst>
              </p:cNvPr>
              <p:cNvGrpSpPr>
                <a:grpSpLocks/>
              </p:cNvGrpSpPr>
              <p:nvPr/>
            </p:nvGrpSpPr>
            <p:grpSpPr bwMode="auto">
              <a:xfrm>
                <a:off x="3713163" y="3016255"/>
                <a:ext cx="1839913" cy="989014"/>
                <a:chOff x="1283" y="1795"/>
                <a:chExt cx="1159" cy="623"/>
              </a:xfrm>
            </p:grpSpPr>
            <p:sp>
              <p:nvSpPr>
                <p:cNvPr id="54" name="Rectangle 43">
                  <a:extLst>
                    <a:ext uri="{FF2B5EF4-FFF2-40B4-BE49-F238E27FC236}">
                      <a16:creationId xmlns:a16="http://schemas.microsoft.com/office/drawing/2014/main" id="{0B9614CD-F0F4-409B-8223-A008AE621B7E}"/>
                    </a:ext>
                  </a:extLst>
                </p:cNvPr>
                <p:cNvSpPr>
                  <a:spLocks noChangeArrowheads="1"/>
                </p:cNvSpPr>
                <p:nvPr/>
              </p:nvSpPr>
              <p:spPr bwMode="auto">
                <a:xfrm>
                  <a:off x="1290" y="1795"/>
                  <a:ext cx="1152" cy="623"/>
                </a:xfrm>
                <a:prstGeom prst="rect">
                  <a:avLst/>
                </a:prstGeom>
                <a:solidFill>
                  <a:srgbClr val="7030A0"/>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55" name="Group 34">
                  <a:extLst>
                    <a:ext uri="{FF2B5EF4-FFF2-40B4-BE49-F238E27FC236}">
                      <a16:creationId xmlns:a16="http://schemas.microsoft.com/office/drawing/2014/main" id="{368B1B36-7E60-47DD-B07F-A69539719294}"/>
                    </a:ext>
                  </a:extLst>
                </p:cNvPr>
                <p:cNvGrpSpPr>
                  <a:grpSpLocks/>
                </p:cNvGrpSpPr>
                <p:nvPr/>
              </p:nvGrpSpPr>
              <p:grpSpPr bwMode="auto">
                <a:xfrm>
                  <a:off x="1378" y="1795"/>
                  <a:ext cx="884" cy="233"/>
                  <a:chOff x="-1053" y="2590"/>
                  <a:chExt cx="884" cy="273"/>
                </a:xfrm>
              </p:grpSpPr>
              <p:sp>
                <p:nvSpPr>
                  <p:cNvPr id="63" name="Text Box 35">
                    <a:extLst>
                      <a:ext uri="{FF2B5EF4-FFF2-40B4-BE49-F238E27FC236}">
                        <a16:creationId xmlns:a16="http://schemas.microsoft.com/office/drawing/2014/main" id="{0665C658-6A94-46CD-8F72-840E5A3E9407}"/>
                      </a:ext>
                    </a:extLst>
                  </p:cNvPr>
                  <p:cNvSpPr txBox="1">
                    <a:spLocks noChangeArrowheads="1"/>
                  </p:cNvSpPr>
                  <p:nvPr/>
                </p:nvSpPr>
                <p:spPr bwMode="auto">
                  <a:xfrm>
                    <a:off x="-1053" y="2590"/>
                    <a:ext cx="8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speedUp</a:t>
                    </a:r>
                    <a:r>
                      <a:rPr lang="en-US" dirty="0">
                        <a:solidFill>
                          <a:schemeClr val="bg1"/>
                        </a:solidFill>
                      </a:rPr>
                      <a:t>        </a:t>
                    </a:r>
                  </a:p>
                </p:txBody>
              </p:sp>
              <p:sp>
                <p:nvSpPr>
                  <p:cNvPr id="64" name="Rectangle 36">
                    <a:extLst>
                      <a:ext uri="{FF2B5EF4-FFF2-40B4-BE49-F238E27FC236}">
                        <a16:creationId xmlns:a16="http://schemas.microsoft.com/office/drawing/2014/main" id="{AFBAC8B0-0067-48AD-8269-D2DFA4209B5C}"/>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nvGrpSpPr>
                <p:cNvPr id="56" name="Group 37">
                  <a:extLst>
                    <a:ext uri="{FF2B5EF4-FFF2-40B4-BE49-F238E27FC236}">
                      <a16:creationId xmlns:a16="http://schemas.microsoft.com/office/drawing/2014/main" id="{0D3A5D2E-7EFC-41E5-B2E7-F419541ED89B}"/>
                    </a:ext>
                  </a:extLst>
                </p:cNvPr>
                <p:cNvGrpSpPr>
                  <a:grpSpLocks/>
                </p:cNvGrpSpPr>
                <p:nvPr/>
              </p:nvGrpSpPr>
              <p:grpSpPr bwMode="auto">
                <a:xfrm>
                  <a:off x="1283" y="1981"/>
                  <a:ext cx="981" cy="233"/>
                  <a:chOff x="-1150" y="2590"/>
                  <a:chExt cx="981" cy="273"/>
                </a:xfrm>
              </p:grpSpPr>
              <p:sp>
                <p:nvSpPr>
                  <p:cNvPr id="61" name="Text Box 38">
                    <a:extLst>
                      <a:ext uri="{FF2B5EF4-FFF2-40B4-BE49-F238E27FC236}">
                        <a16:creationId xmlns:a16="http://schemas.microsoft.com/office/drawing/2014/main" id="{03F1687A-7E4D-4E5D-84C8-3073EA14D151}"/>
                      </a:ext>
                    </a:extLst>
                  </p:cNvPr>
                  <p:cNvSpPr txBox="1">
                    <a:spLocks noChangeArrowheads="1"/>
                  </p:cNvSpPr>
                  <p:nvPr/>
                </p:nvSpPr>
                <p:spPr bwMode="auto">
                  <a:xfrm>
                    <a:off x="-1150" y="2590"/>
                    <a:ext cx="981"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err="1">
                        <a:solidFill>
                          <a:schemeClr val="bg1"/>
                        </a:solidFill>
                      </a:rPr>
                      <a:t>slowDown</a:t>
                    </a:r>
                    <a:r>
                      <a:rPr lang="en-US" dirty="0">
                        <a:solidFill>
                          <a:schemeClr val="bg1"/>
                        </a:solidFill>
                      </a:rPr>
                      <a:t>        </a:t>
                    </a:r>
                  </a:p>
                </p:txBody>
              </p:sp>
              <p:sp>
                <p:nvSpPr>
                  <p:cNvPr id="62" name="Rectangle 39">
                    <a:extLst>
                      <a:ext uri="{FF2B5EF4-FFF2-40B4-BE49-F238E27FC236}">
                        <a16:creationId xmlns:a16="http://schemas.microsoft.com/office/drawing/2014/main" id="{0D78ADCC-7C5C-4336-8675-BE6E129C1BE1}"/>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nvGrpSpPr>
                <p:cNvPr id="57" name="Group 40">
                  <a:extLst>
                    <a:ext uri="{FF2B5EF4-FFF2-40B4-BE49-F238E27FC236}">
                      <a16:creationId xmlns:a16="http://schemas.microsoft.com/office/drawing/2014/main" id="{31598F1A-62AB-48F4-92A4-733F96D87C65}"/>
                    </a:ext>
                  </a:extLst>
                </p:cNvPr>
                <p:cNvGrpSpPr>
                  <a:grpSpLocks/>
                </p:cNvGrpSpPr>
                <p:nvPr/>
              </p:nvGrpSpPr>
              <p:grpSpPr bwMode="auto">
                <a:xfrm>
                  <a:off x="1607" y="2176"/>
                  <a:ext cx="654" cy="233"/>
                  <a:chOff x="-823" y="2590"/>
                  <a:chExt cx="654" cy="273"/>
                </a:xfrm>
              </p:grpSpPr>
              <p:sp>
                <p:nvSpPr>
                  <p:cNvPr id="58" name="Text Box 41">
                    <a:extLst>
                      <a:ext uri="{FF2B5EF4-FFF2-40B4-BE49-F238E27FC236}">
                        <a16:creationId xmlns:a16="http://schemas.microsoft.com/office/drawing/2014/main" id="{F6B29191-127E-4B85-892C-490D5566A7FC}"/>
                      </a:ext>
                    </a:extLst>
                  </p:cNvPr>
                  <p:cNvSpPr txBox="1">
                    <a:spLocks noChangeArrowheads="1"/>
                  </p:cNvSpPr>
                  <p:nvPr/>
                </p:nvSpPr>
                <p:spPr bwMode="auto">
                  <a:xfrm>
                    <a:off x="-823" y="2590"/>
                    <a:ext cx="65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steer        </a:t>
                    </a:r>
                  </a:p>
                </p:txBody>
              </p:sp>
              <p:sp>
                <p:nvSpPr>
                  <p:cNvPr id="60" name="Rectangle 42">
                    <a:extLst>
                      <a:ext uri="{FF2B5EF4-FFF2-40B4-BE49-F238E27FC236}">
                        <a16:creationId xmlns:a16="http://schemas.microsoft.com/office/drawing/2014/main" id="{1A864396-E089-4CAD-B854-4CA52947C646}"/>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65" name="Text Box 45">
                <a:extLst>
                  <a:ext uri="{FF2B5EF4-FFF2-40B4-BE49-F238E27FC236}">
                    <a16:creationId xmlns:a16="http://schemas.microsoft.com/office/drawing/2014/main" id="{309ACB2F-8BFD-4EF3-8E6B-BC912AD955C2}"/>
                  </a:ext>
                </a:extLst>
              </p:cNvPr>
              <p:cNvSpPr txBox="1">
                <a:spLocks noChangeArrowheads="1"/>
              </p:cNvSpPr>
              <p:nvPr/>
            </p:nvSpPr>
            <p:spPr bwMode="auto">
              <a:xfrm>
                <a:off x="4803775" y="295751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6" name="Text Box 46">
                <a:extLst>
                  <a:ext uri="{FF2B5EF4-FFF2-40B4-BE49-F238E27FC236}">
                    <a16:creationId xmlns:a16="http://schemas.microsoft.com/office/drawing/2014/main" id="{7EE95EFE-2E2C-4799-A5C6-2700F9DB1FE9}"/>
                  </a:ext>
                </a:extLst>
              </p:cNvPr>
              <p:cNvSpPr txBox="1">
                <a:spLocks noChangeArrowheads="1"/>
              </p:cNvSpPr>
              <p:nvPr/>
            </p:nvSpPr>
            <p:spPr bwMode="auto">
              <a:xfrm>
                <a:off x="4840642" y="3264940"/>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7" name="Text Box 47">
                <a:extLst>
                  <a:ext uri="{FF2B5EF4-FFF2-40B4-BE49-F238E27FC236}">
                    <a16:creationId xmlns:a16="http://schemas.microsoft.com/office/drawing/2014/main" id="{006DEF43-0A27-457A-AE8E-1E9C5E66C695}"/>
                  </a:ext>
                </a:extLst>
              </p:cNvPr>
              <p:cNvSpPr txBox="1">
                <a:spLocks noChangeArrowheads="1"/>
              </p:cNvSpPr>
              <p:nvPr/>
            </p:nvSpPr>
            <p:spPr bwMode="auto">
              <a:xfrm>
                <a:off x="4822825" y="3548063"/>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t> </a:t>
                </a:r>
              </a:p>
            </p:txBody>
          </p:sp>
          <p:sp>
            <p:nvSpPr>
              <p:cNvPr id="68" name="Text Box 46">
                <a:extLst>
                  <a:ext uri="{FF2B5EF4-FFF2-40B4-BE49-F238E27FC236}">
                    <a16:creationId xmlns:a16="http://schemas.microsoft.com/office/drawing/2014/main" id="{8F6384EA-24F0-4016-B496-F061122C3143}"/>
                  </a:ext>
                </a:extLst>
              </p:cNvPr>
              <p:cNvSpPr txBox="1">
                <a:spLocks noChangeArrowheads="1"/>
              </p:cNvSpPr>
              <p:nvPr/>
            </p:nvSpPr>
            <p:spPr bwMode="auto">
              <a:xfrm>
                <a:off x="4847386" y="3613072"/>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69" name="Text Box 46">
                <a:extLst>
                  <a:ext uri="{FF2B5EF4-FFF2-40B4-BE49-F238E27FC236}">
                    <a16:creationId xmlns:a16="http://schemas.microsoft.com/office/drawing/2014/main" id="{1912FD73-A9D3-4283-9EBA-EC665EABD440}"/>
                  </a:ext>
                </a:extLst>
              </p:cNvPr>
              <p:cNvSpPr txBox="1">
                <a:spLocks noChangeArrowheads="1"/>
              </p:cNvSpPr>
              <p:nvPr/>
            </p:nvSpPr>
            <p:spPr bwMode="auto">
              <a:xfrm>
                <a:off x="4848661" y="30022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grpSp>
        <p:grpSp>
          <p:nvGrpSpPr>
            <p:cNvPr id="3" name="Group 2">
              <a:extLst>
                <a:ext uri="{FF2B5EF4-FFF2-40B4-BE49-F238E27FC236}">
                  <a16:creationId xmlns:a16="http://schemas.microsoft.com/office/drawing/2014/main" id="{AFC9ED3C-A561-4473-AA5F-553FA0C26855}"/>
                </a:ext>
              </a:extLst>
            </p:cNvPr>
            <p:cNvGrpSpPr/>
            <p:nvPr/>
          </p:nvGrpSpPr>
          <p:grpSpPr>
            <a:xfrm>
              <a:off x="596902" y="2687054"/>
              <a:ext cx="2519279" cy="388608"/>
              <a:chOff x="753313" y="3180352"/>
              <a:chExt cx="2519279" cy="388608"/>
            </a:xfrm>
          </p:grpSpPr>
          <p:sp>
            <p:nvSpPr>
              <p:cNvPr id="70" name="Text Box 17">
                <a:extLst>
                  <a:ext uri="{FF2B5EF4-FFF2-40B4-BE49-F238E27FC236}">
                    <a16:creationId xmlns:a16="http://schemas.microsoft.com/office/drawing/2014/main" id="{E438B6FE-4937-4C9F-83A5-C48C10A60FA4}"/>
                  </a:ext>
                </a:extLst>
              </p:cNvPr>
              <p:cNvSpPr txBox="1">
                <a:spLocks noChangeArrowheads="1"/>
              </p:cNvSpPr>
              <p:nvPr/>
            </p:nvSpPr>
            <p:spPr bwMode="auto">
              <a:xfrm>
                <a:off x="2027992" y="3199628"/>
                <a:ext cx="891591"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motor_</a:t>
                </a:r>
              </a:p>
            </p:txBody>
          </p:sp>
          <p:sp>
            <p:nvSpPr>
              <p:cNvPr id="71" name="Rectangle 18">
                <a:extLst>
                  <a:ext uri="{FF2B5EF4-FFF2-40B4-BE49-F238E27FC236}">
                    <a16:creationId xmlns:a16="http://schemas.microsoft.com/office/drawing/2014/main" id="{CD21A660-21BC-4E7B-9939-83CC5DB678F0}"/>
                  </a:ext>
                </a:extLst>
              </p:cNvPr>
              <p:cNvSpPr>
                <a:spLocks noChangeArrowheads="1"/>
              </p:cNvSpPr>
              <p:nvPr/>
            </p:nvSpPr>
            <p:spPr bwMode="auto">
              <a:xfrm>
                <a:off x="2891592" y="3273228"/>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sp>
            <p:nvSpPr>
              <p:cNvPr id="72" name="Text Box 25">
                <a:extLst>
                  <a:ext uri="{FF2B5EF4-FFF2-40B4-BE49-F238E27FC236}">
                    <a16:creationId xmlns:a16="http://schemas.microsoft.com/office/drawing/2014/main" id="{A58097F8-2779-496F-9A16-068812B432A4}"/>
                  </a:ext>
                </a:extLst>
              </p:cNvPr>
              <p:cNvSpPr txBox="1">
                <a:spLocks noChangeArrowheads="1"/>
              </p:cNvSpPr>
              <p:nvPr/>
            </p:nvSpPr>
            <p:spPr bwMode="auto">
              <a:xfrm>
                <a:off x="753313" y="3180352"/>
                <a:ext cx="997389"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battery_</a:t>
                </a:r>
              </a:p>
            </p:txBody>
          </p:sp>
          <p:sp>
            <p:nvSpPr>
              <p:cNvPr id="74" name="Rectangle 26">
                <a:extLst>
                  <a:ext uri="{FF2B5EF4-FFF2-40B4-BE49-F238E27FC236}">
                    <a16:creationId xmlns:a16="http://schemas.microsoft.com/office/drawing/2014/main" id="{A3E2359B-F286-484E-BE16-0E37ED1C7906}"/>
                  </a:ext>
                </a:extLst>
              </p:cNvPr>
              <p:cNvSpPr>
                <a:spLocks noChangeArrowheads="1"/>
              </p:cNvSpPr>
              <p:nvPr/>
            </p:nvSpPr>
            <p:spPr bwMode="auto">
              <a:xfrm>
                <a:off x="1675567" y="3274981"/>
                <a:ext cx="381000"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a:p>
            </p:txBody>
          </p:sp>
        </p:grpSp>
      </p:grpSp>
      <p:sp>
        <p:nvSpPr>
          <p:cNvPr id="77" name="Rectangle 13">
            <a:extLst>
              <a:ext uri="{FF2B5EF4-FFF2-40B4-BE49-F238E27FC236}">
                <a16:creationId xmlns:a16="http://schemas.microsoft.com/office/drawing/2014/main" id="{805BB169-5EFB-44F7-94CD-09C1F6FA170D}"/>
              </a:ext>
            </a:extLst>
          </p:cNvPr>
          <p:cNvSpPr>
            <a:spLocks noChangeArrowheads="1"/>
          </p:cNvSpPr>
          <p:nvPr/>
        </p:nvSpPr>
        <p:spPr bwMode="auto">
          <a:xfrm>
            <a:off x="1254375" y="5807941"/>
            <a:ext cx="2210862"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solidFill>
                  <a:srgbClr val="7030A0"/>
                </a:solidFill>
                <a:latin typeface="Consolas" panose="020B0609020204030204" pitchFamily="49" charset="0"/>
              </a:rPr>
              <a:t>;</a:t>
            </a:r>
          </a:p>
        </p:txBody>
      </p:sp>
      <p:cxnSp>
        <p:nvCxnSpPr>
          <p:cNvPr id="78" name="AutoShape 51">
            <a:extLst>
              <a:ext uri="{FF2B5EF4-FFF2-40B4-BE49-F238E27FC236}">
                <a16:creationId xmlns:a16="http://schemas.microsoft.com/office/drawing/2014/main" id="{00569081-BA90-480A-9C8F-7B874DD67BAA}"/>
              </a:ext>
            </a:extLst>
          </p:cNvPr>
          <p:cNvCxnSpPr>
            <a:cxnSpLocks noChangeShapeType="1"/>
          </p:cNvCxnSpPr>
          <p:nvPr/>
        </p:nvCxnSpPr>
        <p:spPr bwMode="auto">
          <a:xfrm>
            <a:off x="2017150" y="1176267"/>
            <a:ext cx="4601417" cy="3167133"/>
          </a:xfrm>
          <a:prstGeom prst="curvedConnector3">
            <a:avLst>
              <a:gd name="adj1" fmla="val 53791"/>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AutoShape 52">
            <a:extLst>
              <a:ext uri="{FF2B5EF4-FFF2-40B4-BE49-F238E27FC236}">
                <a16:creationId xmlns:a16="http://schemas.microsoft.com/office/drawing/2014/main" id="{BA0D8991-51DC-4AB5-A16F-D30E55303C11}"/>
              </a:ext>
            </a:extLst>
          </p:cNvPr>
          <p:cNvCxnSpPr>
            <a:cxnSpLocks noChangeShapeType="1"/>
          </p:cNvCxnSpPr>
          <p:nvPr/>
        </p:nvCxnSpPr>
        <p:spPr bwMode="auto">
          <a:xfrm>
            <a:off x="2009130" y="1438960"/>
            <a:ext cx="4569482" cy="3448685"/>
          </a:xfrm>
          <a:prstGeom prst="curvedConnector3">
            <a:avLst>
              <a:gd name="adj1" fmla="val 50000"/>
            </a:avLst>
          </a:prstGeom>
          <a:noFill/>
          <a:ln w="38100">
            <a:solidFill>
              <a:srgbClr val="A365D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AutoShape 53">
            <a:extLst>
              <a:ext uri="{FF2B5EF4-FFF2-40B4-BE49-F238E27FC236}">
                <a16:creationId xmlns:a16="http://schemas.microsoft.com/office/drawing/2014/main" id="{15B5B04C-B925-491D-93F3-0CCE1BA5E19B}"/>
              </a:ext>
            </a:extLst>
          </p:cNvPr>
          <p:cNvCxnSpPr>
            <a:cxnSpLocks noChangeShapeType="1"/>
          </p:cNvCxnSpPr>
          <p:nvPr/>
        </p:nvCxnSpPr>
        <p:spPr bwMode="auto">
          <a:xfrm>
            <a:off x="2015875" y="1787094"/>
            <a:ext cx="4379989" cy="36192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5">
            <a:extLst>
              <a:ext uri="{FF2B5EF4-FFF2-40B4-BE49-F238E27FC236}">
                <a16:creationId xmlns:a16="http://schemas.microsoft.com/office/drawing/2014/main" id="{2EED5802-1C71-49A2-95E5-4EE273AB16F6}"/>
              </a:ext>
            </a:extLst>
          </p:cNvPr>
          <p:cNvGrpSpPr/>
          <p:nvPr/>
        </p:nvGrpSpPr>
        <p:grpSpPr>
          <a:xfrm>
            <a:off x="4919396" y="1581280"/>
            <a:ext cx="1490452" cy="2064058"/>
            <a:chOff x="4919396" y="1581280"/>
            <a:chExt cx="1490452" cy="2064058"/>
          </a:xfrm>
        </p:grpSpPr>
        <p:cxnSp>
          <p:nvCxnSpPr>
            <p:cNvPr id="105" name="AutoShape 51">
              <a:extLst>
                <a:ext uri="{FF2B5EF4-FFF2-40B4-BE49-F238E27FC236}">
                  <a16:creationId xmlns:a16="http://schemas.microsoft.com/office/drawing/2014/main" id="{13DFEFE0-5B2C-4B65-9099-C3D95DACAEFA}"/>
                </a:ext>
              </a:extLst>
            </p:cNvPr>
            <p:cNvCxnSpPr>
              <a:cxnSpLocks noChangeShapeType="1"/>
            </p:cNvCxnSpPr>
            <p:nvPr/>
          </p:nvCxnSpPr>
          <p:spPr bwMode="auto">
            <a:xfrm flipV="1">
              <a:off x="4927415" y="1581280"/>
              <a:ext cx="1459998" cy="1453234"/>
            </a:xfrm>
            <a:prstGeom prst="curvedConnector3">
              <a:avLst>
                <a:gd name="adj1" fmla="val 50000"/>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AutoShape 52">
              <a:extLst>
                <a:ext uri="{FF2B5EF4-FFF2-40B4-BE49-F238E27FC236}">
                  <a16:creationId xmlns:a16="http://schemas.microsoft.com/office/drawing/2014/main" id="{DABEBFD6-D868-4A29-83FB-CCA362001D86}"/>
                </a:ext>
              </a:extLst>
            </p:cNvPr>
            <p:cNvCxnSpPr>
              <a:cxnSpLocks noChangeShapeType="1"/>
            </p:cNvCxnSpPr>
            <p:nvPr/>
          </p:nvCxnSpPr>
          <p:spPr bwMode="auto">
            <a:xfrm flipV="1">
              <a:off x="4919396" y="1866944"/>
              <a:ext cx="1490452" cy="1430262"/>
            </a:xfrm>
            <a:prstGeom prst="curvedConnector3">
              <a:avLst>
                <a:gd name="adj1" fmla="val 54037"/>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AutoShape 53">
              <a:extLst>
                <a:ext uri="{FF2B5EF4-FFF2-40B4-BE49-F238E27FC236}">
                  <a16:creationId xmlns:a16="http://schemas.microsoft.com/office/drawing/2014/main" id="{9220F096-7118-4F04-8C96-A53353BA5B5F}"/>
                </a:ext>
              </a:extLst>
            </p:cNvPr>
            <p:cNvCxnSpPr>
              <a:cxnSpLocks noChangeShapeType="1"/>
            </p:cNvCxnSpPr>
            <p:nvPr/>
          </p:nvCxnSpPr>
          <p:spPr bwMode="auto">
            <a:xfrm flipV="1">
              <a:off x="4926140" y="2129122"/>
              <a:ext cx="1469724" cy="1516216"/>
            </a:xfrm>
            <a:prstGeom prst="curvedConnector3">
              <a:avLst>
                <a:gd name="adj1" fmla="val 59414"/>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9" name="Rectangle 13">
            <a:extLst>
              <a:ext uri="{FF2B5EF4-FFF2-40B4-BE49-F238E27FC236}">
                <a16:creationId xmlns:a16="http://schemas.microsoft.com/office/drawing/2014/main" id="{EB4FBF72-B800-480A-88E5-308C9BE2F9E5}"/>
              </a:ext>
            </a:extLst>
          </p:cNvPr>
          <p:cNvSpPr>
            <a:spLocks noChangeArrowheads="1"/>
          </p:cNvSpPr>
          <p:nvPr/>
        </p:nvSpPr>
        <p:spPr bwMode="auto">
          <a:xfrm>
            <a:off x="1246355" y="5529205"/>
            <a:ext cx="1704313"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latin typeface="Consolas" panose="020B0609020204030204" pitchFamily="49" charset="0"/>
              </a:rPr>
              <a:t>Car outback;</a:t>
            </a:r>
          </a:p>
        </p:txBody>
      </p:sp>
      <p:sp>
        <p:nvSpPr>
          <p:cNvPr id="81" name="TextBox 80">
            <a:extLst>
              <a:ext uri="{FF2B5EF4-FFF2-40B4-BE49-F238E27FC236}">
                <a16:creationId xmlns:a16="http://schemas.microsoft.com/office/drawing/2014/main" id="{C325D02D-EA79-4448-A38C-836AEBDDE5C7}"/>
              </a:ext>
            </a:extLst>
          </p:cNvPr>
          <p:cNvSpPr txBox="1"/>
          <p:nvPr/>
        </p:nvSpPr>
        <p:spPr>
          <a:xfrm>
            <a:off x="1084961" y="4411707"/>
            <a:ext cx="4154792" cy="923330"/>
          </a:xfrm>
          <a:prstGeom prst="rect">
            <a:avLst/>
          </a:prstGeom>
          <a:noFill/>
        </p:spPr>
        <p:txBody>
          <a:bodyPr wrap="square">
            <a:spAutoFit/>
          </a:bodyPr>
          <a:lstStyle/>
          <a:p>
            <a:pPr algn="l"/>
            <a:r>
              <a:rPr lang="en-US" dirty="0">
                <a:latin typeface="Consolas" panose="020B0609020204030204" pitchFamily="49" charset="0"/>
                <a:ea typeface="MS Mincho" pitchFamily="49" charset="-128"/>
              </a:rPr>
              <a:t>void </a:t>
            </a:r>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a:solidFill>
                  <a:srgbClr val="00B0F0"/>
                </a:solidFill>
                <a:latin typeface="Consolas" panose="020B0609020204030204" pitchFamily="49" charset="0"/>
                <a:ea typeface="MS Mincho" pitchFamily="49" charset="-128"/>
              </a:rPr>
              <a:t>Car&amp; c</a:t>
            </a:r>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c.speedup</a:t>
            </a:r>
            <a:r>
              <a:rPr lang="en-US" dirty="0">
                <a:latin typeface="Consolas" panose="020B0609020204030204" pitchFamily="49" charset="0"/>
                <a:ea typeface="MS Mincho" pitchFamily="49" charset="-128"/>
              </a:rPr>
              <a:t>(5); </a:t>
            </a:r>
          </a:p>
          <a:p>
            <a:pPr algn="l"/>
            <a:r>
              <a:rPr lang="en-US" dirty="0">
                <a:latin typeface="Consolas" panose="020B0609020204030204" pitchFamily="49" charset="0"/>
                <a:ea typeface="MS Mincho" pitchFamily="49" charset="-128"/>
              </a:rPr>
              <a:t>}</a:t>
            </a:r>
            <a:endParaRPr lang="en-US" dirty="0"/>
          </a:p>
        </p:txBody>
      </p:sp>
      <p:cxnSp>
        <p:nvCxnSpPr>
          <p:cNvPr id="82" name="Straight Arrow Connector 81">
            <a:extLst>
              <a:ext uri="{FF2B5EF4-FFF2-40B4-BE49-F238E27FC236}">
                <a16:creationId xmlns:a16="http://schemas.microsoft.com/office/drawing/2014/main" id="{58949121-6672-4617-8791-D9D421E850D6}"/>
              </a:ext>
            </a:extLst>
          </p:cNvPr>
          <p:cNvCxnSpPr/>
          <p:nvPr/>
        </p:nvCxnSpPr>
        <p:spPr>
          <a:xfrm>
            <a:off x="1041429" y="63072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3041780-2B5A-463E-A93E-3033E9F51494}"/>
              </a:ext>
            </a:extLst>
          </p:cNvPr>
          <p:cNvSpPr txBox="1"/>
          <p:nvPr/>
        </p:nvSpPr>
        <p:spPr>
          <a:xfrm>
            <a:off x="1254375" y="6122573"/>
            <a:ext cx="4154792" cy="369332"/>
          </a:xfrm>
          <a:prstGeom prst="rect">
            <a:avLst/>
          </a:prstGeom>
          <a:noFill/>
        </p:spPr>
        <p:txBody>
          <a:bodyPr wrap="square">
            <a:spAutoFit/>
          </a:bodyPr>
          <a:lstStyle/>
          <a:p>
            <a:r>
              <a:rPr lang="en-US" dirty="0" err="1">
                <a:latin typeface="Consolas" panose="020B0609020204030204" pitchFamily="49" charset="0"/>
                <a:ea typeface="MS Mincho" pitchFamily="49" charset="-128"/>
              </a:rPr>
              <a:t>driveCar</a:t>
            </a:r>
            <a:r>
              <a:rPr lang="en-US" dirty="0">
                <a:latin typeface="Consolas" panose="020B0609020204030204" pitchFamily="49" charset="0"/>
                <a:ea typeface="MS Mincho" pitchFamily="49" charset="-128"/>
              </a:rPr>
              <a:t>(</a:t>
            </a:r>
            <a:r>
              <a:rPr lang="en-US" dirty="0" err="1">
                <a:solidFill>
                  <a:srgbClr val="7030A0"/>
                </a:solidFill>
                <a:latin typeface="Consolas" panose="020B0609020204030204" pitchFamily="49" charset="0"/>
              </a:rPr>
              <a:t>prius</a:t>
            </a:r>
            <a:r>
              <a:rPr lang="en-US" dirty="0">
                <a:latin typeface="Consolas" panose="020B0609020204030204" pitchFamily="49" charset="0"/>
                <a:ea typeface="MS Mincho" pitchFamily="49" charset="-128"/>
              </a:rPr>
              <a:t>);</a:t>
            </a:r>
            <a:endParaRPr lang="en-US" dirty="0"/>
          </a:p>
        </p:txBody>
      </p:sp>
      <p:cxnSp>
        <p:nvCxnSpPr>
          <p:cNvPr id="84" name="Straight Arrow Connector 83">
            <a:extLst>
              <a:ext uri="{FF2B5EF4-FFF2-40B4-BE49-F238E27FC236}">
                <a16:creationId xmlns:a16="http://schemas.microsoft.com/office/drawing/2014/main" id="{89D679BB-92E0-43A7-929A-E94E5C945D71}"/>
              </a:ext>
            </a:extLst>
          </p:cNvPr>
          <p:cNvCxnSpPr/>
          <p:nvPr/>
        </p:nvCxnSpPr>
        <p:spPr>
          <a:xfrm>
            <a:off x="871149" y="46127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BD7ECC9-414D-48BC-A699-7ABE9AA0FA9A}"/>
              </a:ext>
            </a:extLst>
          </p:cNvPr>
          <p:cNvCxnSpPr/>
          <p:nvPr/>
        </p:nvCxnSpPr>
        <p:spPr>
          <a:xfrm>
            <a:off x="1097918" y="48733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F1DF509-7C70-4A06-962B-BD3089CCDA78}"/>
              </a:ext>
            </a:extLst>
          </p:cNvPr>
          <p:cNvGrpSpPr/>
          <p:nvPr/>
        </p:nvGrpSpPr>
        <p:grpSpPr>
          <a:xfrm>
            <a:off x="1810725" y="3988375"/>
            <a:ext cx="946761" cy="369332"/>
            <a:chOff x="4231771" y="4026475"/>
            <a:chExt cx="553189" cy="369332"/>
          </a:xfrm>
        </p:grpSpPr>
        <p:sp>
          <p:nvSpPr>
            <p:cNvPr id="86" name="Text Box 25">
              <a:extLst>
                <a:ext uri="{FF2B5EF4-FFF2-40B4-BE49-F238E27FC236}">
                  <a16:creationId xmlns:a16="http://schemas.microsoft.com/office/drawing/2014/main" id="{C4F7490F-754F-40E0-8C24-CC1B2D79C000}"/>
                </a:ext>
              </a:extLst>
            </p:cNvPr>
            <p:cNvSpPr txBox="1">
              <a:spLocks noChangeArrowheads="1"/>
            </p:cNvSpPr>
            <p:nvPr/>
          </p:nvSpPr>
          <p:spPr bwMode="auto">
            <a:xfrm>
              <a:off x="4231771" y="4026475"/>
              <a:ext cx="285656"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solidFill>
                    <a:srgbClr val="00B0F0"/>
                  </a:solidFill>
                </a:rPr>
                <a:t>c</a:t>
              </a:r>
            </a:p>
          </p:txBody>
        </p:sp>
        <p:sp>
          <p:nvSpPr>
            <p:cNvPr id="87" name="Rectangle 26">
              <a:extLst>
                <a:ext uri="{FF2B5EF4-FFF2-40B4-BE49-F238E27FC236}">
                  <a16:creationId xmlns:a16="http://schemas.microsoft.com/office/drawing/2014/main" id="{5D7AF38D-CB6F-4518-9723-CAF8BA6F3835}"/>
                </a:ext>
              </a:extLst>
            </p:cNvPr>
            <p:cNvSpPr>
              <a:spLocks noChangeArrowheads="1"/>
            </p:cNvSpPr>
            <p:nvPr/>
          </p:nvSpPr>
          <p:spPr bwMode="auto">
            <a:xfrm>
              <a:off x="4403961" y="4102661"/>
              <a:ext cx="380999" cy="231315"/>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cxnSp>
        <p:nvCxnSpPr>
          <p:cNvPr id="88" name="AutoShape 51">
            <a:extLst>
              <a:ext uri="{FF2B5EF4-FFF2-40B4-BE49-F238E27FC236}">
                <a16:creationId xmlns:a16="http://schemas.microsoft.com/office/drawing/2014/main" id="{0F72DEEB-2AAA-43DE-87AD-C9196B7CFD37}"/>
              </a:ext>
            </a:extLst>
          </p:cNvPr>
          <p:cNvCxnSpPr>
            <a:cxnSpLocks noChangeShapeType="1"/>
            <a:endCxn id="89" idx="1"/>
          </p:cNvCxnSpPr>
          <p:nvPr/>
        </p:nvCxnSpPr>
        <p:spPr bwMode="auto">
          <a:xfrm rot="16200000" flipV="1">
            <a:off x="282061" y="2041607"/>
            <a:ext cx="2484061" cy="1805212"/>
          </a:xfrm>
          <a:prstGeom prst="curvedConnector4">
            <a:avLst>
              <a:gd name="adj1" fmla="val 36354"/>
              <a:gd name="adj2" fmla="val 117994"/>
            </a:avLst>
          </a:prstGeom>
          <a:noFill/>
          <a:ln w="38100">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Text Box 50">
            <a:extLst>
              <a:ext uri="{FF2B5EF4-FFF2-40B4-BE49-F238E27FC236}">
                <a16:creationId xmlns:a16="http://schemas.microsoft.com/office/drawing/2014/main" id="{6BAF899C-8350-4C5F-A2EE-305F002D2886}"/>
              </a:ext>
            </a:extLst>
          </p:cNvPr>
          <p:cNvSpPr txBox="1">
            <a:spLocks noChangeArrowheads="1"/>
          </p:cNvSpPr>
          <p:nvPr/>
        </p:nvSpPr>
        <p:spPr bwMode="auto">
          <a:xfrm>
            <a:off x="3488784" y="2669848"/>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sp>
        <p:nvSpPr>
          <p:cNvPr id="10" name="Rectangle 9">
            <a:extLst>
              <a:ext uri="{FF2B5EF4-FFF2-40B4-BE49-F238E27FC236}">
                <a16:creationId xmlns:a16="http://schemas.microsoft.com/office/drawing/2014/main" id="{12E2B347-F306-4D69-B115-592F242182F9}"/>
              </a:ext>
            </a:extLst>
          </p:cNvPr>
          <p:cNvSpPr/>
          <p:nvPr/>
        </p:nvSpPr>
        <p:spPr>
          <a:xfrm>
            <a:off x="885848" y="1033129"/>
            <a:ext cx="1528177" cy="27589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Box 50">
            <a:extLst>
              <a:ext uri="{FF2B5EF4-FFF2-40B4-BE49-F238E27FC236}">
                <a16:creationId xmlns:a16="http://schemas.microsoft.com/office/drawing/2014/main" id="{688A09AA-2DD8-4935-9562-553822C3ED2B}"/>
              </a:ext>
            </a:extLst>
          </p:cNvPr>
          <p:cNvSpPr txBox="1">
            <a:spLocks noChangeArrowheads="1"/>
          </p:cNvSpPr>
          <p:nvPr/>
        </p:nvSpPr>
        <p:spPr bwMode="auto">
          <a:xfrm>
            <a:off x="621485" y="1517516"/>
            <a:ext cx="231154"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 </a:t>
            </a:r>
          </a:p>
        </p:txBody>
      </p:sp>
      <p:cxnSp>
        <p:nvCxnSpPr>
          <p:cNvPr id="98" name="Straight Arrow Connector 97">
            <a:extLst>
              <a:ext uri="{FF2B5EF4-FFF2-40B4-BE49-F238E27FC236}">
                <a16:creationId xmlns:a16="http://schemas.microsoft.com/office/drawing/2014/main" id="{68823360-82E3-48E5-AA15-A7BC518E318B}"/>
              </a:ext>
            </a:extLst>
          </p:cNvPr>
          <p:cNvCxnSpPr/>
          <p:nvPr/>
        </p:nvCxnSpPr>
        <p:spPr>
          <a:xfrm>
            <a:off x="6776481" y="45994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AutoShape 42">
            <a:extLst>
              <a:ext uri="{FF2B5EF4-FFF2-40B4-BE49-F238E27FC236}">
                <a16:creationId xmlns:a16="http://schemas.microsoft.com/office/drawing/2014/main" id="{1144D40F-C2E6-4FE6-9E3F-DA6355114283}"/>
              </a:ext>
            </a:extLst>
          </p:cNvPr>
          <p:cNvSpPr>
            <a:spLocks noChangeArrowheads="1"/>
          </p:cNvSpPr>
          <p:nvPr/>
        </p:nvSpPr>
        <p:spPr bwMode="auto">
          <a:xfrm>
            <a:off x="4919396" y="5580649"/>
            <a:ext cx="5102909" cy="1083848"/>
          </a:xfrm>
          <a:prstGeom prst="wedgeRoundRectCallout">
            <a:avLst>
              <a:gd name="adj1" fmla="val -85813"/>
              <a:gd name="adj2" fmla="val -11330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Another name for this is </a:t>
            </a:r>
            <a:r>
              <a:rPr lang="en-US" sz="2000" dirty="0">
                <a:solidFill>
                  <a:srgbClr val="FFC9C9"/>
                </a:solidFill>
              </a:rPr>
              <a:t>"dynamic dispatch" </a:t>
            </a:r>
            <a:r>
              <a:rPr lang="en-US" sz="2000" dirty="0">
                <a:solidFill>
                  <a:schemeClr val="bg1"/>
                </a:solidFill>
              </a:rPr>
              <a:t>since the proper method is determined dynamically at runtime.</a:t>
            </a:r>
          </a:p>
        </p:txBody>
      </p:sp>
    </p:spTree>
    <p:extLst>
      <p:ext uri="{BB962C8B-B14F-4D97-AF65-F5344CB8AC3E}">
        <p14:creationId xmlns:p14="http://schemas.microsoft.com/office/powerpoint/2010/main" val="2830674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4102">
                                            <p:bg/>
                                          </p:spTgt>
                                        </p:tgtEl>
                                        <p:attrNameLst>
                                          <p:attrName>style.visibility</p:attrName>
                                        </p:attrNameLst>
                                      </p:cBhvr>
                                      <p:to>
                                        <p:strVal val="visible"/>
                                      </p:to>
                                    </p:set>
                                    <p:animEffect transition="in" filter="wipe(down)">
                                      <p:cBhvr>
                                        <p:cTn id="7" dur="500"/>
                                        <p:tgtEl>
                                          <p:spTgt spid="51410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4102">
                                            <p:txEl>
                                              <p:pRg st="0" end="0"/>
                                            </p:txEl>
                                          </p:spTgt>
                                        </p:tgtEl>
                                        <p:attrNameLst>
                                          <p:attrName>style.visibility</p:attrName>
                                        </p:attrNameLst>
                                      </p:cBhvr>
                                      <p:to>
                                        <p:strVal val="visible"/>
                                      </p:to>
                                    </p:set>
                                    <p:animEffect transition="in" filter="wipe(up)">
                                      <p:cBhvr>
                                        <p:cTn id="12" dur="500"/>
                                        <p:tgtEl>
                                          <p:spTgt spid="5141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4102">
                                            <p:txEl>
                                              <p:pRg st="2" end="2"/>
                                            </p:txEl>
                                          </p:spTgt>
                                        </p:tgtEl>
                                        <p:attrNameLst>
                                          <p:attrName>style.visibility</p:attrName>
                                        </p:attrNameLst>
                                      </p:cBhvr>
                                      <p:to>
                                        <p:strVal val="visible"/>
                                      </p:to>
                                    </p:set>
                                    <p:animEffect transition="in" filter="wipe(up)">
                                      <p:cBhvr>
                                        <p:cTn id="17" dur="500"/>
                                        <p:tgtEl>
                                          <p:spTgt spid="5141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4102">
                                            <p:txEl>
                                              <p:pRg st="4" end="4"/>
                                            </p:txEl>
                                          </p:spTgt>
                                        </p:tgtEl>
                                        <p:attrNameLst>
                                          <p:attrName>style.visibility</p:attrName>
                                        </p:attrNameLst>
                                      </p:cBhvr>
                                      <p:to>
                                        <p:strVal val="visible"/>
                                      </p:to>
                                    </p:set>
                                    <p:animEffect transition="in" filter="wipe(up)">
                                      <p:cBhvr>
                                        <p:cTn id="22" dur="500"/>
                                        <p:tgtEl>
                                          <p:spTgt spid="5141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14102">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1410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4102">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14102">
                                            <p:bg/>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8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down)">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repeatCount="3000" fill="hold" nodeType="clickEffect">
                                  <p:stCondLst>
                                    <p:cond delay="0"/>
                                  </p:stCondLst>
                                  <p:childTnLst>
                                    <p:animEffect transition="out" filter="fade">
                                      <p:cBhvr>
                                        <p:cTn id="75" dur="500" tmFilter="0, 0; .2, .5; .8, .5; 1, 0"/>
                                        <p:tgtEl>
                                          <p:spTgt spid="78"/>
                                        </p:tgtEl>
                                      </p:cBhvr>
                                    </p:animEffect>
                                    <p:animScale>
                                      <p:cBhvr>
                                        <p:cTn id="76" dur="250" autoRev="1" fill="hold"/>
                                        <p:tgtEl>
                                          <p:spTgt spid="78"/>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4.58333E-6 1.85185E-6 L 0.42852 -0.07986 " pathEditMode="relative" rAng="0" ptsTypes="AA">
                                      <p:cBhvr>
                                        <p:cTn id="80" dur="2000" fill="hold"/>
                                        <p:tgtEl>
                                          <p:spTgt spid="85"/>
                                        </p:tgtEl>
                                        <p:attrNameLst>
                                          <p:attrName>ppt_x</p:attrName>
                                          <p:attrName>ppt_y</p:attrName>
                                        </p:attrNameLst>
                                      </p:cBhvr>
                                      <p:rCtr x="21419" y="-4005"/>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8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9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3"/>
                                        </p:tgtEl>
                                        <p:attrNameLst>
                                          <p:attrName>style.visibility</p:attrName>
                                        </p:attrNameLst>
                                      </p:cBhvr>
                                      <p:to>
                                        <p:strVal val="visible"/>
                                      </p:to>
                                    </p:set>
                                    <p:animEffect transition="in" filter="wipe(down)">
                                      <p:cBhvr>
                                        <p:cTn id="97" dur="500"/>
                                        <p:tgtEl>
                                          <p:spTgt spid="103"/>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02" grpId="0" uiExpand="1" build="p" animBg="1"/>
      <p:bldP spid="514102" grpId="1" build="allAtOnce" animBg="1"/>
      <p:bldP spid="83" grpId="0"/>
      <p:bldP spid="10" grpId="0" animBg="1"/>
      <p:bldP spid="103" grpId="0" animBg="1"/>
      <p:bldP spid="103" grpId="1"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5">
            <a:extLst>
              <a:ext uri="{FF2B5EF4-FFF2-40B4-BE49-F238E27FC236}">
                <a16:creationId xmlns:a16="http://schemas.microsoft.com/office/drawing/2014/main" id="{BC4D4966-27E9-4577-987B-818C738E1D64}"/>
              </a:ext>
            </a:extLst>
          </p:cNvPr>
          <p:cNvSpPr txBox="1">
            <a:spLocks noGrp="1"/>
          </p:cNvSpPr>
          <p:nvPr>
            <p:ph type="title"/>
          </p:nvPr>
        </p:nvSpPr>
        <p:spPr>
          <a:xfrm>
            <a:off x="106279" y="152209"/>
            <a:ext cx="11979442" cy="590931"/>
          </a:xfrm>
          <a:prstGeom prst="rect">
            <a:avLst/>
          </a:prstGeom>
          <a:noFill/>
        </p:spPr>
        <p:txBody>
          <a:bodyPr wrap="square">
            <a:spAutoFit/>
          </a:bodyPr>
          <a:lstStyle/>
          <a:p>
            <a:pPr algn="ctr"/>
            <a:r>
              <a:rPr lang="en-US" sz="3600" dirty="0"/>
              <a:t>Dynamic Dispatch in Dynamically Typed Languages: Ruby</a:t>
            </a:r>
          </a:p>
        </p:txBody>
      </p:sp>
      <p:sp>
        <p:nvSpPr>
          <p:cNvPr id="12" name="TextBox 11">
            <a:extLst>
              <a:ext uri="{FF2B5EF4-FFF2-40B4-BE49-F238E27FC236}">
                <a16:creationId xmlns:a16="http://schemas.microsoft.com/office/drawing/2014/main" id="{CEAEBAF7-2A1A-4FE9-91F7-5AF6857809EC}"/>
              </a:ext>
            </a:extLst>
          </p:cNvPr>
          <p:cNvSpPr txBox="1"/>
          <p:nvPr/>
        </p:nvSpPr>
        <p:spPr>
          <a:xfrm>
            <a:off x="672014" y="743140"/>
            <a:ext cx="5048752" cy="5970865"/>
          </a:xfrm>
          <a:prstGeom prst="rect">
            <a:avLst/>
          </a:prstGeom>
          <a:solidFill>
            <a:schemeClr val="accent6">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Car</a:t>
            </a:r>
          </a:p>
          <a:p>
            <a:r>
              <a:rPr lang="en-US" dirty="0">
                <a:latin typeface="Consolas" panose="020B0609020204030204" pitchFamily="49" charset="0"/>
              </a:rPr>
              <a:t>  def </a:t>
            </a:r>
            <a:r>
              <a:rPr lang="en-US" dirty="0" err="1">
                <a:latin typeface="Consolas" panose="020B0609020204030204" pitchFamily="49" charset="0"/>
              </a:rPr>
              <a:t>speedUp</a:t>
            </a:r>
            <a:r>
              <a:rPr lang="en-US" dirty="0">
                <a:latin typeface="Consolas" panose="020B0609020204030204" pitchFamily="49" charset="0"/>
              </a:rPr>
              <a:t>(accel)</a:t>
            </a:r>
          </a:p>
          <a:p>
            <a:r>
              <a:rPr lang="en-US" dirty="0">
                <a:latin typeface="Consolas" panose="020B0609020204030204" pitchFamily="49" charset="0"/>
              </a:rPr>
              <a:t>    puts("Engine revs #{accel}!")</a:t>
            </a:r>
          </a:p>
          <a:p>
            <a:r>
              <a:rPr lang="en-US" dirty="0">
                <a:latin typeface="Consolas" panose="020B0609020204030204" pitchFamily="49" charset="0"/>
              </a:rPr>
              <a:t>  end</a:t>
            </a:r>
          </a:p>
          <a:p>
            <a:r>
              <a:rPr lang="en-US" dirty="0">
                <a:latin typeface="Consolas" panose="020B0609020204030204" pitchFamily="49" charset="0"/>
              </a:rPr>
              <a:t>  def </a:t>
            </a:r>
            <a:r>
              <a:rPr lang="en-US" dirty="0" err="1">
                <a:latin typeface="Consolas" panose="020B0609020204030204" pitchFamily="49" charset="0"/>
              </a:rPr>
              <a:t>slowDown</a:t>
            </a:r>
            <a:r>
              <a:rPr lang="en-US" dirty="0">
                <a:latin typeface="Consolas" panose="020B0609020204030204" pitchFamily="49" charset="0"/>
              </a:rPr>
              <a:t>(</a:t>
            </a:r>
            <a:r>
              <a:rPr lang="en-US" dirty="0" err="1">
                <a:latin typeface="Consolas" panose="020B0609020204030204" pitchFamily="49" charset="0"/>
              </a:rPr>
              <a:t>decel</a:t>
            </a:r>
            <a:r>
              <a:rPr lang="en-US" dirty="0">
                <a:latin typeface="Consolas" panose="020B0609020204030204" pitchFamily="49" charset="0"/>
              </a:rPr>
              <a:t>)</a:t>
            </a:r>
          </a:p>
          <a:p>
            <a:r>
              <a:rPr lang="en-US" dirty="0">
                <a:latin typeface="Consolas" panose="020B0609020204030204" pitchFamily="49" charset="0"/>
              </a:rPr>
              <a:t>    puts("Screech!")</a:t>
            </a:r>
          </a:p>
          <a:p>
            <a:r>
              <a:rPr lang="en-US" dirty="0">
                <a:latin typeface="Consolas" panose="020B0609020204030204" pitchFamily="49" charset="0"/>
              </a:rPr>
              <a:t>  end</a:t>
            </a:r>
          </a:p>
          <a:p>
            <a:r>
              <a:rPr lang="en-US" dirty="0">
                <a:latin typeface="Consolas" panose="020B0609020204030204" pitchFamily="49" charset="0"/>
              </a:rPr>
              <a:t>end</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err="1">
                <a:latin typeface="Consolas" panose="020B0609020204030204" pitchFamily="49" charset="0"/>
              </a:rPr>
              <a:t>HybridCar</a:t>
            </a:r>
            <a:r>
              <a:rPr lang="en-US" dirty="0">
                <a:latin typeface="Consolas" panose="020B0609020204030204" pitchFamily="49" charset="0"/>
              </a:rPr>
              <a:t> &lt; Car</a:t>
            </a:r>
          </a:p>
          <a:p>
            <a:r>
              <a:rPr lang="en-US" dirty="0">
                <a:latin typeface="Consolas" panose="020B0609020204030204" pitchFamily="49" charset="0"/>
              </a:rPr>
              <a:t>  def </a:t>
            </a:r>
            <a:r>
              <a:rPr lang="en-US" dirty="0" err="1">
                <a:latin typeface="Consolas" panose="020B0609020204030204" pitchFamily="49" charset="0"/>
              </a:rPr>
              <a:t>speedUp</a:t>
            </a:r>
            <a:r>
              <a:rPr lang="en-US" dirty="0">
                <a:latin typeface="Consolas" panose="020B0609020204030204" pitchFamily="49" charset="0"/>
              </a:rPr>
              <a:t>(accel)</a:t>
            </a:r>
          </a:p>
          <a:p>
            <a:r>
              <a:rPr lang="en-US" dirty="0">
                <a:latin typeface="Consolas" panose="020B0609020204030204" pitchFamily="49" charset="0"/>
              </a:rPr>
              <a:t>    puts("Motor revs #{accel}!")</a:t>
            </a:r>
          </a:p>
          <a:p>
            <a:r>
              <a:rPr lang="en-US" dirty="0">
                <a:latin typeface="Consolas" panose="020B0609020204030204" pitchFamily="49" charset="0"/>
              </a:rPr>
              <a:t>  end</a:t>
            </a:r>
          </a:p>
          <a:p>
            <a:r>
              <a:rPr lang="en-US" dirty="0">
                <a:latin typeface="Consolas" panose="020B0609020204030204" pitchFamily="49" charset="0"/>
              </a:rPr>
              <a:t>end</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driveCar</a:t>
            </a:r>
            <a:r>
              <a:rPr lang="en-US" dirty="0">
                <a:latin typeface="Consolas" panose="020B0609020204030204" pitchFamily="49" charset="0"/>
              </a:rPr>
              <a:t>(c)</a:t>
            </a:r>
          </a:p>
          <a:p>
            <a:r>
              <a:rPr lang="en-US" dirty="0">
                <a:latin typeface="Consolas" panose="020B0609020204030204" pitchFamily="49" charset="0"/>
              </a:rPr>
              <a:t>  </a:t>
            </a:r>
            <a:r>
              <a:rPr lang="en-US" dirty="0" err="1">
                <a:latin typeface="Consolas" panose="020B0609020204030204" pitchFamily="49" charset="0"/>
              </a:rPr>
              <a:t>c.speedUp</a:t>
            </a:r>
            <a:r>
              <a:rPr lang="en-US" dirty="0">
                <a:latin typeface="Consolas" panose="020B0609020204030204" pitchFamily="49" charset="0"/>
              </a:rPr>
              <a:t>(5)</a:t>
            </a:r>
          </a:p>
          <a:p>
            <a:r>
              <a:rPr lang="en-US" dirty="0">
                <a:latin typeface="Consolas" panose="020B0609020204030204" pitchFamily="49" charset="0"/>
              </a:rPr>
              <a:t>  </a:t>
            </a:r>
            <a:r>
              <a:rPr lang="en-US" dirty="0" err="1">
                <a:latin typeface="Consolas" panose="020B0609020204030204" pitchFamily="49" charset="0"/>
              </a:rPr>
              <a:t>c.slowDown</a:t>
            </a:r>
            <a:r>
              <a:rPr lang="en-US" dirty="0">
                <a:latin typeface="Consolas" panose="020B0609020204030204" pitchFamily="49" charset="0"/>
              </a:rPr>
              <a:t>(5)</a:t>
            </a:r>
          </a:p>
          <a:p>
            <a:r>
              <a:rPr lang="en-US" dirty="0">
                <a:latin typeface="Consolas" panose="020B0609020204030204" pitchFamily="49" charset="0"/>
              </a:rPr>
              <a:t>end</a:t>
            </a:r>
          </a:p>
          <a:p>
            <a:endParaRPr lang="en-US" dirty="0">
              <a:latin typeface="Consolas" panose="020B0609020204030204" pitchFamily="49" charset="0"/>
            </a:endParaRPr>
          </a:p>
          <a:p>
            <a:r>
              <a:rPr lang="en-US" dirty="0" err="1">
                <a:latin typeface="Consolas" panose="020B0609020204030204" pitchFamily="49" charset="0"/>
              </a:rPr>
              <a:t>prius</a:t>
            </a:r>
            <a:r>
              <a:rPr lang="en-US" dirty="0">
                <a:latin typeface="Consolas" panose="020B0609020204030204" pitchFamily="49" charset="0"/>
              </a:rPr>
              <a:t> = </a:t>
            </a:r>
            <a:r>
              <a:rPr lang="en-US" dirty="0" err="1">
                <a:latin typeface="Consolas" panose="020B0609020204030204" pitchFamily="49" charset="0"/>
              </a:rPr>
              <a:t>HybridCar.new</a:t>
            </a:r>
            <a:endParaRPr lang="en-US" dirty="0">
              <a:latin typeface="Consolas" panose="020B0609020204030204" pitchFamily="49" charset="0"/>
            </a:endParaRPr>
          </a:p>
          <a:p>
            <a:r>
              <a:rPr lang="en-US" dirty="0" err="1">
                <a:latin typeface="Consolas" panose="020B0609020204030204" pitchFamily="49" charset="0"/>
              </a:rPr>
              <a:t>driveCar</a:t>
            </a:r>
            <a:r>
              <a:rPr lang="en-US" dirty="0">
                <a:latin typeface="Consolas" panose="020B0609020204030204" pitchFamily="49" charset="0"/>
              </a:rPr>
              <a:t>(</a:t>
            </a:r>
            <a:r>
              <a:rPr lang="en-US" dirty="0" err="1">
                <a:latin typeface="Consolas" panose="020B0609020204030204" pitchFamily="49" charset="0"/>
              </a:rPr>
              <a:t>prius</a:t>
            </a:r>
            <a:r>
              <a:rPr lang="en-US" dirty="0">
                <a:latin typeface="Consolas" panose="020B0609020204030204" pitchFamily="49" charset="0"/>
              </a:rPr>
              <a:t>)</a:t>
            </a:r>
          </a:p>
        </p:txBody>
      </p:sp>
      <p:sp>
        <p:nvSpPr>
          <p:cNvPr id="7" name="Text Box 11">
            <a:extLst>
              <a:ext uri="{FF2B5EF4-FFF2-40B4-BE49-F238E27FC236}">
                <a16:creationId xmlns:a16="http://schemas.microsoft.com/office/drawing/2014/main" id="{1C8286FF-2015-41DD-B42E-3186A2EE7DEE}"/>
              </a:ext>
            </a:extLst>
          </p:cNvPr>
          <p:cNvSpPr txBox="1">
            <a:spLocks noChangeArrowheads="1"/>
          </p:cNvSpPr>
          <p:nvPr/>
        </p:nvSpPr>
        <p:spPr bwMode="auto">
          <a:xfrm>
            <a:off x="6320680" y="1177849"/>
            <a:ext cx="5165125"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Ruby is another dynamically-typed language.</a:t>
            </a:r>
          </a:p>
        </p:txBody>
      </p:sp>
      <p:sp>
        <p:nvSpPr>
          <p:cNvPr id="8" name="Text Box 11">
            <a:extLst>
              <a:ext uri="{FF2B5EF4-FFF2-40B4-BE49-F238E27FC236}">
                <a16:creationId xmlns:a16="http://schemas.microsoft.com/office/drawing/2014/main" id="{DE1EE485-C2C9-4987-9A90-1E9EBFB6A4CD}"/>
              </a:ext>
            </a:extLst>
          </p:cNvPr>
          <p:cNvSpPr txBox="1">
            <a:spLocks noChangeArrowheads="1"/>
          </p:cNvSpPr>
          <p:nvPr/>
        </p:nvSpPr>
        <p:spPr bwMode="auto">
          <a:xfrm>
            <a:off x="6951620" y="1813591"/>
            <a:ext cx="3973054" cy="70788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Notice that we don't specify variable/parameter types.</a:t>
            </a:r>
          </a:p>
        </p:txBody>
      </p:sp>
      <p:sp>
        <p:nvSpPr>
          <p:cNvPr id="10" name="Text Box 11">
            <a:extLst>
              <a:ext uri="{FF2B5EF4-FFF2-40B4-BE49-F238E27FC236}">
                <a16:creationId xmlns:a16="http://schemas.microsoft.com/office/drawing/2014/main" id="{DCA5594C-2C6F-48BA-8A73-C6E1F780453E}"/>
              </a:ext>
            </a:extLst>
          </p:cNvPr>
          <p:cNvSpPr txBox="1">
            <a:spLocks noChangeArrowheads="1"/>
          </p:cNvSpPr>
          <p:nvPr/>
        </p:nvSpPr>
        <p:spPr bwMode="auto">
          <a:xfrm>
            <a:off x="6096000" y="2757110"/>
            <a:ext cx="5684294" cy="707886"/>
          </a:xfrm>
          <a:prstGeom prst="rect">
            <a:avLst/>
          </a:prstGeom>
          <a:noFill/>
          <a:ln w="15875" algn="ctr">
            <a:no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thus, we don't have </a:t>
            </a:r>
            <a:r>
              <a:rPr lang="en-US" sz="2000" dirty="0">
                <a:solidFill>
                  <a:srgbClr val="FF0000"/>
                </a:solidFill>
              </a:rPr>
              <a:t>subtype polymorphism</a:t>
            </a:r>
            <a:r>
              <a:rPr lang="en-US" sz="2000" dirty="0"/>
              <a:t>, but we do have </a:t>
            </a:r>
            <a:r>
              <a:rPr lang="en-US" sz="2000" dirty="0">
                <a:solidFill>
                  <a:srgbClr val="FF0000"/>
                </a:solidFill>
              </a:rPr>
              <a:t>dynamic dispatch</a:t>
            </a:r>
            <a:r>
              <a:rPr lang="en-US" sz="2000" dirty="0"/>
              <a:t>. </a:t>
            </a:r>
          </a:p>
        </p:txBody>
      </p:sp>
      <p:sp>
        <p:nvSpPr>
          <p:cNvPr id="13" name="AutoShape 42">
            <a:extLst>
              <a:ext uri="{FF2B5EF4-FFF2-40B4-BE49-F238E27FC236}">
                <a16:creationId xmlns:a16="http://schemas.microsoft.com/office/drawing/2014/main" id="{05834EE1-163B-4069-8DBD-0A501FC9184F}"/>
              </a:ext>
            </a:extLst>
          </p:cNvPr>
          <p:cNvSpPr>
            <a:spLocks noChangeArrowheads="1"/>
          </p:cNvSpPr>
          <p:nvPr/>
        </p:nvSpPr>
        <p:spPr bwMode="auto">
          <a:xfrm>
            <a:off x="4443641" y="4536770"/>
            <a:ext cx="2554250" cy="830997"/>
          </a:xfrm>
          <a:prstGeom prst="wedgeRoundRectCallout">
            <a:avLst>
              <a:gd name="adj1" fmla="val -124488"/>
              <a:gd name="adj2" fmla="val -989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parameter has no type...</a:t>
            </a:r>
          </a:p>
        </p:txBody>
      </p:sp>
      <p:sp>
        <p:nvSpPr>
          <p:cNvPr id="14" name="AutoShape 42">
            <a:extLst>
              <a:ext uri="{FF2B5EF4-FFF2-40B4-BE49-F238E27FC236}">
                <a16:creationId xmlns:a16="http://schemas.microsoft.com/office/drawing/2014/main" id="{E4A012B2-BF18-4FCE-8A4E-B6C2ACDF2C7D}"/>
              </a:ext>
            </a:extLst>
          </p:cNvPr>
          <p:cNvSpPr>
            <a:spLocks noChangeArrowheads="1"/>
          </p:cNvSpPr>
          <p:nvPr/>
        </p:nvSpPr>
        <p:spPr bwMode="auto">
          <a:xfrm>
            <a:off x="4493773" y="4894076"/>
            <a:ext cx="2554250" cy="830997"/>
          </a:xfrm>
          <a:prstGeom prst="wedgeRoundRectCallout">
            <a:avLst>
              <a:gd name="adj1" fmla="val -124488"/>
              <a:gd name="adj2" fmla="val -989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is just duck typing!</a:t>
            </a:r>
          </a:p>
        </p:txBody>
      </p:sp>
    </p:spTree>
    <p:extLst>
      <p:ext uri="{BB962C8B-B14F-4D97-AF65-F5344CB8AC3E}">
        <p14:creationId xmlns:p14="http://schemas.microsoft.com/office/powerpoint/2010/main" val="9330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20" end="2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xEl>
                                              <p:pRg st="21" end="2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down)">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down)">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7" grpId="0"/>
      <p:bldP spid="8" grpId="0"/>
      <p:bldP spid="10" grpId="0"/>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Classes and Objects</a:t>
            </a:r>
          </a:p>
        </p:txBody>
      </p:sp>
      <p:pic>
        <p:nvPicPr>
          <p:cNvPr id="8" name="Picture 7">
            <a:extLst>
              <a:ext uri="{FF2B5EF4-FFF2-40B4-BE49-F238E27FC236}">
                <a16:creationId xmlns:a16="http://schemas.microsoft.com/office/drawing/2014/main" id="{01B0A5AF-4787-4A9D-A066-3DADF6C682A8}"/>
              </a:ext>
            </a:extLst>
          </p:cNvPr>
          <p:cNvPicPr>
            <a:picLocks noChangeAspect="1"/>
          </p:cNvPicPr>
          <p:nvPr/>
        </p:nvPicPr>
        <p:blipFill rotWithShape="1">
          <a:blip r:embed="rId3"/>
          <a:srcRect b="17450"/>
          <a:stretch/>
        </p:blipFill>
        <p:spPr>
          <a:xfrm>
            <a:off x="1116105" y="1645996"/>
            <a:ext cx="4592472" cy="3791098"/>
          </a:xfrm>
          <a:prstGeom prst="rect">
            <a:avLst/>
          </a:prstGeom>
        </p:spPr>
      </p:pic>
      <p:pic>
        <p:nvPicPr>
          <p:cNvPr id="12" name="Picture 11">
            <a:extLst>
              <a:ext uri="{FF2B5EF4-FFF2-40B4-BE49-F238E27FC236}">
                <a16:creationId xmlns:a16="http://schemas.microsoft.com/office/drawing/2014/main" id="{203C6029-71FF-4886-AD73-D1DBD70EBEB9}"/>
              </a:ext>
            </a:extLst>
          </p:cNvPr>
          <p:cNvPicPr>
            <a:picLocks noChangeAspect="1"/>
          </p:cNvPicPr>
          <p:nvPr/>
        </p:nvPicPr>
        <p:blipFill rotWithShape="1">
          <a:blip r:embed="rId4"/>
          <a:srcRect b="7892"/>
          <a:stretch/>
        </p:blipFill>
        <p:spPr>
          <a:xfrm>
            <a:off x="6914363" y="1480476"/>
            <a:ext cx="4161532" cy="3871453"/>
          </a:xfrm>
          <a:prstGeom prst="rect">
            <a:avLst/>
          </a:prstGeom>
        </p:spPr>
      </p:pic>
    </p:spTree>
    <p:extLst>
      <p:ext uri="{BB962C8B-B14F-4D97-AF65-F5344CB8AC3E}">
        <p14:creationId xmlns:p14="http://schemas.microsoft.com/office/powerpoint/2010/main" val="29858105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35813"/>
            <a:ext cx="12174825" cy="767546"/>
          </a:xfrm>
        </p:spPr>
        <p:txBody>
          <a:bodyPr/>
          <a:lstStyle/>
          <a:p>
            <a:r>
              <a:rPr lang="en-US" dirty="0"/>
              <a:t>Subclassing in Python</a:t>
            </a:r>
          </a:p>
        </p:txBody>
      </p:sp>
      <p:sp>
        <p:nvSpPr>
          <p:cNvPr id="36" name="TextBox 35">
            <a:extLst>
              <a:ext uri="{FF2B5EF4-FFF2-40B4-BE49-F238E27FC236}">
                <a16:creationId xmlns:a16="http://schemas.microsoft.com/office/drawing/2014/main" id="{D6BB282C-C772-4237-A9E6-F97F38A68203}"/>
              </a:ext>
            </a:extLst>
          </p:cNvPr>
          <p:cNvSpPr txBox="1"/>
          <p:nvPr/>
        </p:nvSpPr>
        <p:spPr>
          <a:xfrm>
            <a:off x="362768" y="1390556"/>
            <a:ext cx="4587038" cy="3416320"/>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Shape:</a:t>
            </a:r>
          </a:p>
          <a:p>
            <a:r>
              <a:rPr lang="en-US" dirty="0">
                <a:solidFill>
                  <a:srgbClr val="00B0F0"/>
                </a:solidFill>
                <a:latin typeface="Consolas" panose="020B0609020204030204" pitchFamily="49" charset="0"/>
              </a:rPr>
              <a:t>  def __</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__(self, x, y):</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self.x</a:t>
            </a:r>
            <a:r>
              <a:rPr lang="en-US" dirty="0">
                <a:solidFill>
                  <a:srgbClr val="C00000"/>
                </a:solidFill>
                <a:latin typeface="Consolas" panose="020B0609020204030204" pitchFamily="49" charset="0"/>
              </a:rPr>
              <a:t> = x</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self.y</a:t>
            </a:r>
            <a:r>
              <a:rPr lang="en-US" dirty="0">
                <a:solidFill>
                  <a:srgbClr val="C00000"/>
                </a:solidFill>
                <a:latin typeface="Consolas" panose="020B0609020204030204" pitchFamily="49" charset="0"/>
              </a:rPr>
              <a:t> = y</a:t>
            </a:r>
          </a:p>
          <a:p>
            <a:r>
              <a:rPr lang="en-US" dirty="0">
                <a:solidFill>
                  <a:srgbClr val="00B0F0"/>
                </a:solidFill>
                <a:latin typeface="Consolas" panose="020B0609020204030204" pitchFamily="49" charset="0"/>
              </a:rPr>
              <a:t>  def </a:t>
            </a:r>
            <a:r>
              <a:rPr lang="en-US" dirty="0" err="1">
                <a:solidFill>
                  <a:srgbClr val="00B0F0"/>
                </a:solidFill>
                <a:latin typeface="Consolas" panose="020B0609020204030204" pitchFamily="49" charset="0"/>
              </a:rPr>
              <a:t>set_color</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self,c</a:t>
            </a:r>
            <a:r>
              <a:rPr lang="en-US" dirty="0">
                <a:solidFill>
                  <a:srgbClr val="00B0F0"/>
                </a:solidFill>
                <a:latin typeface="Consolas" panose="020B0609020204030204" pitchFamily="49" charset="0"/>
              </a:rPr>
              <a:t>):</a:t>
            </a:r>
          </a:p>
          <a:p>
            <a:r>
              <a:rPr lang="en-US" dirty="0">
                <a:latin typeface="Consolas" panose="020B0609020204030204" pitchFamily="49" charset="0"/>
              </a:rPr>
              <a:t>    </a:t>
            </a:r>
            <a:r>
              <a:rPr lang="en-US" dirty="0" err="1">
                <a:solidFill>
                  <a:srgbClr val="C00000"/>
                </a:solidFill>
                <a:latin typeface="Consolas" panose="020B0609020204030204" pitchFamily="49" charset="0"/>
              </a:rPr>
              <a:t>self.color</a:t>
            </a:r>
            <a:r>
              <a:rPr lang="en-US" dirty="0">
                <a:solidFill>
                  <a:srgbClr val="C00000"/>
                </a:solidFill>
                <a:latin typeface="Consolas" panose="020B0609020204030204" pitchFamily="49" charset="0"/>
              </a:rPr>
              <a:t> = c</a:t>
            </a:r>
          </a:p>
          <a:p>
            <a:r>
              <a:rPr lang="en-US" dirty="0">
                <a:latin typeface="Consolas" panose="020B0609020204030204" pitchFamily="49" charset="0"/>
              </a:rPr>
              <a:t>  </a:t>
            </a:r>
            <a:r>
              <a:rPr lang="en-US" dirty="0">
                <a:solidFill>
                  <a:srgbClr val="00B0F0"/>
                </a:solidFill>
                <a:latin typeface="Consolas" panose="020B0609020204030204" pitchFamily="49" charset="0"/>
              </a:rPr>
              <a:t>def disappear(self):</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self.setColor</a:t>
            </a:r>
            <a:r>
              <a:rPr lang="en-US" dirty="0">
                <a:solidFill>
                  <a:srgbClr val="C00000"/>
                </a:solidFill>
                <a:latin typeface="Consolas" panose="020B0609020204030204" pitchFamily="49" charset="0"/>
              </a:rPr>
              <a:t>(Black)</a:t>
            </a:r>
            <a:endParaRPr lang="en-US" dirty="0">
              <a:latin typeface="Consolas" panose="020B0609020204030204" pitchFamily="49" charset="0"/>
            </a:endParaRPr>
          </a:p>
          <a:p>
            <a:r>
              <a:rPr lang="en-US" dirty="0">
                <a:solidFill>
                  <a:srgbClr val="00B0F0"/>
                </a:solidFill>
                <a:latin typeface="Consolas" panose="020B0609020204030204" pitchFamily="49" charset="0"/>
              </a:rPr>
              <a:t>  def area(self): </a:t>
            </a:r>
          </a:p>
          <a:p>
            <a:r>
              <a:rPr lang="en-US" dirty="0">
                <a:solidFill>
                  <a:srgbClr val="C00000"/>
                </a:solidFill>
                <a:latin typeface="Consolas" panose="020B0609020204030204" pitchFamily="49" charset="0"/>
              </a:rPr>
              <a:t>    pass</a:t>
            </a:r>
          </a:p>
          <a:p>
            <a:r>
              <a:rPr lang="en-US" dirty="0">
                <a:latin typeface="Consolas" panose="020B0609020204030204" pitchFamily="49" charset="0"/>
              </a:rPr>
              <a:t>  </a:t>
            </a:r>
            <a:r>
              <a:rPr lang="en-US" dirty="0">
                <a:solidFill>
                  <a:srgbClr val="0070C0"/>
                </a:solidFill>
                <a:latin typeface="Consolas" panose="020B0609020204030204" pitchFamily="49" charset="0"/>
              </a:rPr>
              <a:t>def _</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(self):</a:t>
            </a:r>
          </a:p>
          <a:p>
            <a:r>
              <a:rPr lang="en-US" dirty="0">
                <a:solidFill>
                  <a:srgbClr val="0070C0"/>
                </a:solidFill>
                <a:latin typeface="Consolas" panose="020B0609020204030204" pitchFamily="49" charset="0"/>
              </a:rPr>
              <a:t>    ...</a:t>
            </a:r>
          </a:p>
        </p:txBody>
      </p:sp>
      <p:sp>
        <p:nvSpPr>
          <p:cNvPr id="38" name="TextBox 37">
            <a:extLst>
              <a:ext uri="{FF2B5EF4-FFF2-40B4-BE49-F238E27FC236}">
                <a16:creationId xmlns:a16="http://schemas.microsoft.com/office/drawing/2014/main" id="{C286A8F4-D0C8-4521-8E14-EA29EB63CD25}"/>
              </a:ext>
            </a:extLst>
          </p:cNvPr>
          <p:cNvSpPr txBox="1"/>
          <p:nvPr/>
        </p:nvSpPr>
        <p:spPr>
          <a:xfrm>
            <a:off x="5564490" y="1845018"/>
            <a:ext cx="6054412" cy="3693319"/>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Circle(Shape):</a:t>
            </a:r>
          </a:p>
          <a:p>
            <a:r>
              <a:rPr lang="en-US" dirty="0">
                <a:latin typeface="Consolas" panose="020B0609020204030204" pitchFamily="49" charset="0"/>
              </a:rPr>
              <a:t>  </a:t>
            </a:r>
            <a:r>
              <a:rPr lang="en-US" dirty="0">
                <a:solidFill>
                  <a:srgbClr val="00B050"/>
                </a:solidFill>
                <a:latin typeface="Consolas" panose="020B0609020204030204" pitchFamily="49" charset="0"/>
              </a:rPr>
              <a:t>def __</a:t>
            </a:r>
            <a:r>
              <a:rPr lang="en-US" dirty="0" err="1">
                <a:solidFill>
                  <a:srgbClr val="00B050"/>
                </a:solidFill>
                <a:latin typeface="Consolas" panose="020B0609020204030204" pitchFamily="49" charset="0"/>
              </a:rPr>
              <a:t>init</a:t>
            </a:r>
            <a:r>
              <a:rPr lang="en-US" dirty="0">
                <a:solidFill>
                  <a:srgbClr val="00B050"/>
                </a:solidFill>
                <a:latin typeface="Consolas" panose="020B0609020204030204" pitchFamily="49" charset="0"/>
              </a:rPr>
              <a:t>__(self, x, y, r)</a:t>
            </a:r>
            <a:r>
              <a:rPr lang="en-US" dirty="0">
                <a:latin typeface="Consolas" panose="020B0609020204030204" pitchFamily="49" charset="0"/>
              </a:rPr>
              <a:t>:</a:t>
            </a:r>
            <a:endParaRPr lang="en-US" dirty="0">
              <a:solidFill>
                <a:srgbClr val="C00000"/>
              </a:solidFill>
              <a:latin typeface="Consolas" panose="020B0609020204030204" pitchFamily="49" charset="0"/>
            </a:endParaRPr>
          </a:p>
          <a:p>
            <a:r>
              <a:rPr lang="en-US" dirty="0">
                <a:solidFill>
                  <a:srgbClr val="00B0F0"/>
                </a:solidFill>
                <a:latin typeface="Consolas" panose="020B0609020204030204" pitchFamily="49" charset="0"/>
              </a:rPr>
              <a:t>    </a:t>
            </a:r>
            <a:r>
              <a:rPr lang="en-US" dirty="0">
                <a:solidFill>
                  <a:srgbClr val="C00000"/>
                </a:solidFill>
                <a:latin typeface="Consolas" panose="020B0609020204030204" pitchFamily="49" charset="0"/>
              </a:rPr>
              <a:t>super().</a:t>
            </a:r>
            <a:r>
              <a:rPr lang="en-US" dirty="0">
                <a:solidFill>
                  <a:srgbClr val="00B0F0"/>
                </a:solidFill>
                <a:latin typeface="Consolas" panose="020B0609020204030204" pitchFamily="49" charset="0"/>
              </a:rPr>
              <a:t>__</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__(x, y)</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 = r</a:t>
            </a:r>
          </a:p>
          <a:p>
            <a:r>
              <a:rPr lang="en-US" dirty="0">
                <a:latin typeface="Consolas" panose="020B0609020204030204" pitchFamily="49" charset="0"/>
              </a:rPr>
              <a:t>  </a:t>
            </a:r>
            <a:r>
              <a:rPr lang="en-US" dirty="0">
                <a:solidFill>
                  <a:srgbClr val="00B050"/>
                </a:solidFill>
                <a:latin typeface="Consolas" panose="020B0609020204030204" pitchFamily="49" charset="0"/>
              </a:rPr>
              <a:t>def radius(self):</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def disappear(self):</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in range(10):</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 *= 0.1</a:t>
            </a:r>
          </a:p>
          <a:p>
            <a:r>
              <a:rPr lang="en-US" dirty="0">
                <a:solidFill>
                  <a:srgbClr val="C00000"/>
                </a:solidFill>
                <a:latin typeface="Consolas" panose="020B0609020204030204" pitchFamily="49" charset="0"/>
              </a:rPr>
              <a:t>    super().</a:t>
            </a:r>
            <a:r>
              <a:rPr lang="en-US" dirty="0">
                <a:solidFill>
                  <a:srgbClr val="00B0F0"/>
                </a:solidFill>
                <a:latin typeface="Consolas" panose="020B0609020204030204" pitchFamily="49" charset="0"/>
              </a:rPr>
              <a:t>disappear()</a:t>
            </a:r>
          </a:p>
          <a:p>
            <a:r>
              <a:rPr lang="en-US" dirty="0">
                <a:latin typeface="Consolas" panose="020B0609020204030204" pitchFamily="49" charset="0"/>
              </a:rPr>
              <a:t>  </a:t>
            </a:r>
            <a:r>
              <a:rPr lang="en-US" dirty="0">
                <a:solidFill>
                  <a:srgbClr val="00B0F0"/>
                </a:solidFill>
                <a:latin typeface="Consolas" panose="020B0609020204030204" pitchFamily="49" charset="0"/>
              </a:rPr>
              <a:t>def area(self):</a:t>
            </a:r>
          </a:p>
          <a:p>
            <a:r>
              <a:rPr lang="en-US" dirty="0">
                <a:solidFill>
                  <a:srgbClr val="C00000"/>
                </a:solidFill>
                <a:latin typeface="Consolas" panose="020B0609020204030204" pitchFamily="49" charset="0"/>
              </a:rPr>
              <a:t>    return PI *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self.rad</a:t>
            </a:r>
            <a:endParaRPr lang="en-US" dirty="0">
              <a:solidFill>
                <a:srgbClr val="C00000"/>
              </a:solidFill>
              <a:latin typeface="Consolas" panose="020B0609020204030204" pitchFamily="49" charset="0"/>
            </a:endParaRPr>
          </a:p>
          <a:p>
            <a:endParaRPr lang="en-US" dirty="0">
              <a:latin typeface="Consolas" panose="020B0609020204030204" pitchFamily="49" charset="0"/>
            </a:endParaRPr>
          </a:p>
        </p:txBody>
      </p:sp>
      <p:sp>
        <p:nvSpPr>
          <p:cNvPr id="8" name="Speech Bubble: Rectangle with Corners Rounded 7">
            <a:extLst>
              <a:ext uri="{FF2B5EF4-FFF2-40B4-BE49-F238E27FC236}">
                <a16:creationId xmlns:a16="http://schemas.microsoft.com/office/drawing/2014/main" id="{BF39F940-49B3-40A1-BEB8-B2F43B051B12}"/>
              </a:ext>
            </a:extLst>
          </p:cNvPr>
          <p:cNvSpPr/>
          <p:nvPr/>
        </p:nvSpPr>
        <p:spPr>
          <a:xfrm>
            <a:off x="3113483" y="3554936"/>
            <a:ext cx="3478958" cy="940408"/>
          </a:xfrm>
          <a:prstGeom prst="wedgeRoundRectCallout">
            <a:avLst>
              <a:gd name="adj1" fmla="val -97441"/>
              <a:gd name="adj2" fmla="val 24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how we implement an abstract method in Python.</a:t>
            </a:r>
          </a:p>
        </p:txBody>
      </p:sp>
      <p:sp>
        <p:nvSpPr>
          <p:cNvPr id="9" name="Speech Bubble: Rectangle with Corners Rounded 8">
            <a:extLst>
              <a:ext uri="{FF2B5EF4-FFF2-40B4-BE49-F238E27FC236}">
                <a16:creationId xmlns:a16="http://schemas.microsoft.com/office/drawing/2014/main" id="{BECC9954-2E55-4C98-BA38-1FFCB7C95E51}"/>
              </a:ext>
            </a:extLst>
          </p:cNvPr>
          <p:cNvSpPr/>
          <p:nvPr/>
        </p:nvSpPr>
        <p:spPr>
          <a:xfrm>
            <a:off x="3074243" y="4806876"/>
            <a:ext cx="3478958" cy="1136770"/>
          </a:xfrm>
          <a:prstGeom prst="wedgeRoundRectCallout">
            <a:avLst>
              <a:gd name="adj1" fmla="val -101533"/>
              <a:gd name="adj2" fmla="val -747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As we discussed, a leading underscore is used to indicate a protected method.</a:t>
            </a:r>
          </a:p>
        </p:txBody>
      </p:sp>
      <p:sp>
        <p:nvSpPr>
          <p:cNvPr id="13" name="Speech Bubble: Rectangle with Corners Rounded 12">
            <a:extLst>
              <a:ext uri="{FF2B5EF4-FFF2-40B4-BE49-F238E27FC236}">
                <a16:creationId xmlns:a16="http://schemas.microsoft.com/office/drawing/2014/main" id="{8D60B69D-1C77-4512-A9FF-1C3E7AD0F20D}"/>
              </a:ext>
            </a:extLst>
          </p:cNvPr>
          <p:cNvSpPr/>
          <p:nvPr/>
        </p:nvSpPr>
        <p:spPr>
          <a:xfrm>
            <a:off x="8648249" y="2158308"/>
            <a:ext cx="3332033" cy="853189"/>
          </a:xfrm>
          <a:prstGeom prst="wedgeRoundRectCallout">
            <a:avLst>
              <a:gd name="adj1" fmla="val -76666"/>
              <a:gd name="adj2" fmla="val -516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how we make Circle a subclass of Shape.</a:t>
            </a:r>
          </a:p>
        </p:txBody>
      </p:sp>
      <p:sp>
        <p:nvSpPr>
          <p:cNvPr id="14" name="Speech Bubble: Rectangle with Corners Rounded 13">
            <a:extLst>
              <a:ext uri="{FF2B5EF4-FFF2-40B4-BE49-F238E27FC236}">
                <a16:creationId xmlns:a16="http://schemas.microsoft.com/office/drawing/2014/main" id="{2990E7E0-E55F-40C0-A1BA-D2D15B96BDD9}"/>
              </a:ext>
            </a:extLst>
          </p:cNvPr>
          <p:cNvSpPr/>
          <p:nvPr/>
        </p:nvSpPr>
        <p:spPr>
          <a:xfrm>
            <a:off x="9112749" y="3442464"/>
            <a:ext cx="2867533" cy="1076381"/>
          </a:xfrm>
          <a:prstGeom prst="wedgeRoundRectCallout">
            <a:avLst>
              <a:gd name="adj1" fmla="val -124211"/>
              <a:gd name="adj2" fmla="val 434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here's how an </a:t>
            </a:r>
            <a:r>
              <a:rPr lang="en-US" sz="2000" dirty="0" err="1">
                <a:solidFill>
                  <a:schemeClr val="bg1"/>
                </a:solidFill>
              </a:rPr>
              <a:t>overided</a:t>
            </a:r>
            <a:r>
              <a:rPr lang="en-US" sz="2000" dirty="0">
                <a:solidFill>
                  <a:schemeClr val="bg1"/>
                </a:solidFill>
              </a:rPr>
              <a:t> method calls its superclass version.</a:t>
            </a:r>
          </a:p>
        </p:txBody>
      </p:sp>
      <p:sp>
        <p:nvSpPr>
          <p:cNvPr id="16" name="Speech Bubble: Rectangle with Corners Rounded 15">
            <a:extLst>
              <a:ext uri="{FF2B5EF4-FFF2-40B4-BE49-F238E27FC236}">
                <a16:creationId xmlns:a16="http://schemas.microsoft.com/office/drawing/2014/main" id="{733DF71D-A36D-4CF7-AF9A-91D8E25A0C59}"/>
              </a:ext>
            </a:extLst>
          </p:cNvPr>
          <p:cNvSpPr/>
          <p:nvPr/>
        </p:nvSpPr>
        <p:spPr>
          <a:xfrm>
            <a:off x="8498065" y="3414021"/>
            <a:ext cx="3332033" cy="1076380"/>
          </a:xfrm>
          <a:prstGeom prst="wedgeRoundRectCallout">
            <a:avLst>
              <a:gd name="adj1" fmla="val -87676"/>
              <a:gd name="adj2" fmla="val -1162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Python, a derived class constructor explicitly calls its superclass constructor.</a:t>
            </a:r>
          </a:p>
        </p:txBody>
      </p:sp>
      <p:grpSp>
        <p:nvGrpSpPr>
          <p:cNvPr id="10" name="Group 9">
            <a:extLst>
              <a:ext uri="{FF2B5EF4-FFF2-40B4-BE49-F238E27FC236}">
                <a16:creationId xmlns:a16="http://schemas.microsoft.com/office/drawing/2014/main" id="{0CDA92B0-05BF-4520-84F2-E6EF80E05CA6}"/>
              </a:ext>
            </a:extLst>
          </p:cNvPr>
          <p:cNvGrpSpPr/>
          <p:nvPr/>
        </p:nvGrpSpPr>
        <p:grpSpPr>
          <a:xfrm>
            <a:off x="6983427" y="35859"/>
            <a:ext cx="5208572" cy="2056414"/>
            <a:chOff x="6494313" y="1855960"/>
            <a:chExt cx="5208572" cy="2056414"/>
          </a:xfrm>
        </p:grpSpPr>
        <p:grpSp>
          <p:nvGrpSpPr>
            <p:cNvPr id="11" name="Group 10">
              <a:extLst>
                <a:ext uri="{FF2B5EF4-FFF2-40B4-BE49-F238E27FC236}">
                  <a16:creationId xmlns:a16="http://schemas.microsoft.com/office/drawing/2014/main" id="{51F83D0B-4D6F-4A42-9737-3B0E7450BBD3}"/>
                </a:ext>
              </a:extLst>
            </p:cNvPr>
            <p:cNvGrpSpPr/>
            <p:nvPr/>
          </p:nvGrpSpPr>
          <p:grpSpPr>
            <a:xfrm>
              <a:off x="6494313" y="1855960"/>
              <a:ext cx="5208572" cy="2056414"/>
              <a:chOff x="7564722" y="4792602"/>
              <a:chExt cx="5208572" cy="2056414"/>
            </a:xfrm>
          </p:grpSpPr>
          <p:grpSp>
            <p:nvGrpSpPr>
              <p:cNvPr id="15" name="Group 14">
                <a:extLst>
                  <a:ext uri="{FF2B5EF4-FFF2-40B4-BE49-F238E27FC236}">
                    <a16:creationId xmlns:a16="http://schemas.microsoft.com/office/drawing/2014/main" id="{328A4DAE-8930-4E75-932C-310A48CD29A7}"/>
                  </a:ext>
                </a:extLst>
              </p:cNvPr>
              <p:cNvGrpSpPr/>
              <p:nvPr/>
            </p:nvGrpSpPr>
            <p:grpSpPr>
              <a:xfrm>
                <a:off x="7564722" y="4792602"/>
                <a:ext cx="5177195" cy="2056414"/>
                <a:chOff x="7803263" y="4415064"/>
                <a:chExt cx="5177195" cy="2056414"/>
              </a:xfrm>
            </p:grpSpPr>
            <p:sp>
              <p:nvSpPr>
                <p:cNvPr id="18" name="Rectangle: Rounded Corners 17">
                  <a:extLst>
                    <a:ext uri="{FF2B5EF4-FFF2-40B4-BE49-F238E27FC236}">
                      <a16:creationId xmlns:a16="http://schemas.microsoft.com/office/drawing/2014/main" id="{066AC43D-29BF-4FF0-AC36-31288DFC636E}"/>
                    </a:ext>
                  </a:extLst>
                </p:cNvPr>
                <p:cNvSpPr/>
                <p:nvPr/>
              </p:nvSpPr>
              <p:spPr>
                <a:xfrm>
                  <a:off x="7803263" y="4426226"/>
                  <a:ext cx="5177195"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89FDC10-8114-447C-9B1F-DA66FC8E7A64}"/>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7" name="TextBox 16">
                <a:extLst>
                  <a:ext uri="{FF2B5EF4-FFF2-40B4-BE49-F238E27FC236}">
                    <a16:creationId xmlns:a16="http://schemas.microsoft.com/office/drawing/2014/main" id="{077823E7-4417-4189-89EC-201B13B2C05B}"/>
                  </a:ext>
                </a:extLst>
              </p:cNvPr>
              <p:cNvSpPr txBox="1"/>
              <p:nvPr/>
            </p:nvSpPr>
            <p:spPr>
              <a:xfrm>
                <a:off x="8387393" y="5097863"/>
                <a:ext cx="4385901" cy="172354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"In Python, each derived object has multiple dictionaries (one per class) to store members/methods!</a:t>
                </a:r>
              </a:p>
              <a:p>
                <a:pPr algn="ctr"/>
                <a:r>
                  <a:rPr lang="en-US" sz="600" dirty="0">
                    <a:solidFill>
                      <a:schemeClr val="accent1">
                        <a:lumMod val="75000"/>
                      </a:schemeClr>
                    </a:solidFill>
                    <a:latin typeface="Comic Sans MS" panose="030F0702030302020204" pitchFamily="66" charset="0"/>
                  </a:rPr>
                  <a:t> </a:t>
                </a:r>
                <a:endParaRPr lang="en-US" sz="1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Using a member/method initiates a search through each dictionary!"</a:t>
                </a:r>
              </a:p>
            </p:txBody>
          </p:sp>
        </p:grpSp>
        <p:pic>
          <p:nvPicPr>
            <p:cNvPr id="12" name="Picture 11">
              <a:extLst>
                <a:ext uri="{FF2B5EF4-FFF2-40B4-BE49-F238E27FC236}">
                  <a16:creationId xmlns:a16="http://schemas.microsoft.com/office/drawing/2014/main" id="{CF25009B-F7E0-47C0-8BF5-AA8F00BB6240}"/>
                </a:ext>
              </a:extLst>
            </p:cNvPr>
            <p:cNvPicPr>
              <a:picLocks noChangeAspect="1"/>
            </p:cNvPicPr>
            <p:nvPr/>
          </p:nvPicPr>
          <p:blipFill rotWithShape="1">
            <a:blip r:embed="rId3"/>
            <a:srcRect l="23761" r="21167"/>
            <a:stretch/>
          </p:blipFill>
          <p:spPr>
            <a:xfrm>
              <a:off x="6641049" y="2288359"/>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0" name="TextBox 19">
            <a:extLst>
              <a:ext uri="{FF2B5EF4-FFF2-40B4-BE49-F238E27FC236}">
                <a16:creationId xmlns:a16="http://schemas.microsoft.com/office/drawing/2014/main" id="{F7AA5A9F-1C61-4A82-8996-F3DE6E6AD4A2}"/>
              </a:ext>
            </a:extLst>
          </p:cNvPr>
          <p:cNvSpPr txBox="1"/>
          <p:nvPr/>
        </p:nvSpPr>
        <p:spPr>
          <a:xfrm>
            <a:off x="5564490" y="5889701"/>
            <a:ext cx="6054412" cy="646331"/>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c = Circle(3, 4, 1.0)</a:t>
            </a:r>
          </a:p>
          <a:p>
            <a:r>
              <a:rPr lang="en-US" dirty="0" err="1">
                <a:latin typeface="Consolas" panose="020B0609020204030204" pitchFamily="49" charset="0"/>
              </a:rPr>
              <a:t>c.set_color</a:t>
            </a:r>
            <a:r>
              <a:rPr lang="en-US" dirty="0">
                <a:latin typeface="Consolas" panose="020B0609020204030204" pitchFamily="49" charset="0"/>
              </a:rPr>
              <a:t>(Green)</a:t>
            </a:r>
          </a:p>
        </p:txBody>
      </p:sp>
      <p:grpSp>
        <p:nvGrpSpPr>
          <p:cNvPr id="27" name="Group 26">
            <a:extLst>
              <a:ext uri="{FF2B5EF4-FFF2-40B4-BE49-F238E27FC236}">
                <a16:creationId xmlns:a16="http://schemas.microsoft.com/office/drawing/2014/main" id="{B91C62A7-D780-4067-B1FB-FA2AC1880AA6}"/>
              </a:ext>
            </a:extLst>
          </p:cNvPr>
          <p:cNvGrpSpPr/>
          <p:nvPr/>
        </p:nvGrpSpPr>
        <p:grpSpPr>
          <a:xfrm>
            <a:off x="111164" y="4896491"/>
            <a:ext cx="4382259" cy="1941279"/>
            <a:chOff x="-1347744" y="4903774"/>
            <a:chExt cx="4382259" cy="1941279"/>
          </a:xfrm>
        </p:grpSpPr>
        <p:grpSp>
          <p:nvGrpSpPr>
            <p:cNvPr id="6" name="Group 5">
              <a:extLst>
                <a:ext uri="{FF2B5EF4-FFF2-40B4-BE49-F238E27FC236}">
                  <a16:creationId xmlns:a16="http://schemas.microsoft.com/office/drawing/2014/main" id="{3423040C-142C-4099-9C5F-80463C6315B1}"/>
                </a:ext>
              </a:extLst>
            </p:cNvPr>
            <p:cNvGrpSpPr/>
            <p:nvPr/>
          </p:nvGrpSpPr>
          <p:grpSpPr>
            <a:xfrm>
              <a:off x="-306131" y="4976960"/>
              <a:ext cx="3340646" cy="1868093"/>
              <a:chOff x="-330407" y="4976960"/>
              <a:chExt cx="3340646" cy="1868093"/>
            </a:xfrm>
          </p:grpSpPr>
          <p:sp>
            <p:nvSpPr>
              <p:cNvPr id="5" name="Rectangle 4">
                <a:extLst>
                  <a:ext uri="{FF2B5EF4-FFF2-40B4-BE49-F238E27FC236}">
                    <a16:creationId xmlns:a16="http://schemas.microsoft.com/office/drawing/2014/main" id="{77495FD1-6633-4408-AF9A-5AA51FCE37D5}"/>
                  </a:ext>
                </a:extLst>
              </p:cNvPr>
              <p:cNvSpPr/>
              <p:nvPr/>
            </p:nvSpPr>
            <p:spPr>
              <a:xfrm>
                <a:off x="-180365" y="4976960"/>
                <a:ext cx="3190604" cy="186809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BD74EA-F757-4222-A06B-A663AD5A01B8}"/>
                  </a:ext>
                </a:extLst>
              </p:cNvPr>
              <p:cNvSpPr/>
              <p:nvPr/>
            </p:nvSpPr>
            <p:spPr>
              <a:xfrm>
                <a:off x="823047" y="5008162"/>
                <a:ext cx="2103928" cy="9953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x </a:t>
                </a:r>
                <a:r>
                  <a:rPr lang="en-US" sz="1600" dirty="0">
                    <a:solidFill>
                      <a:schemeClr val="tx1"/>
                    </a:solidFill>
                    <a:sym typeface="Wingdings" panose="05000000000000000000" pitchFamily="2" charset="2"/>
                  </a:rPr>
                  <a:t> 3        y  4</a:t>
                </a:r>
              </a:p>
              <a:p>
                <a:pPr algn="ctr"/>
                <a:r>
                  <a:rPr lang="en-US" sz="1600" dirty="0">
                    <a:solidFill>
                      <a:schemeClr val="tx1"/>
                    </a:solidFill>
                    <a:sym typeface="Wingdings" panose="05000000000000000000" pitchFamily="2" charset="2"/>
                  </a:rPr>
                  <a:t>__</a:t>
                </a:r>
                <a:r>
                  <a:rPr lang="en-US" sz="1600" dirty="0" err="1">
                    <a:solidFill>
                      <a:schemeClr val="tx1"/>
                    </a:solidFill>
                    <a:sym typeface="Wingdings" panose="05000000000000000000" pitchFamily="2" charset="2"/>
                  </a:rPr>
                  <a:t>init</a:t>
                </a:r>
                <a:r>
                  <a:rPr lang="en-US" sz="1600" dirty="0">
                    <a:solidFill>
                      <a:schemeClr val="tx1"/>
                    </a:solidFill>
                    <a:sym typeface="Wingdings" panose="05000000000000000000" pitchFamily="2" charset="2"/>
                  </a:rPr>
                  <a:t>__()  [code] </a:t>
                </a:r>
                <a:r>
                  <a:rPr lang="en-US" sz="1600" dirty="0" err="1">
                    <a:solidFill>
                      <a:schemeClr val="tx1"/>
                    </a:solidFill>
                    <a:sym typeface="Wingdings" panose="05000000000000000000" pitchFamily="2" charset="2"/>
                  </a:rPr>
                  <a:t>set_color</a:t>
                </a:r>
                <a:r>
                  <a:rPr lang="en-US" sz="1600" dirty="0">
                    <a:solidFill>
                      <a:schemeClr val="tx1"/>
                    </a:solidFill>
                    <a:sym typeface="Wingdings" panose="05000000000000000000" pitchFamily="2" charset="2"/>
                  </a:rPr>
                  <a:t>()  [code]</a:t>
                </a:r>
              </a:p>
              <a:p>
                <a:pPr algn="ctr"/>
                <a:r>
                  <a:rPr lang="en-US" sz="1600" dirty="0">
                    <a:solidFill>
                      <a:schemeClr val="tx1"/>
                    </a:solidFill>
                    <a:sym typeface="Wingdings" panose="05000000000000000000" pitchFamily="2" charset="2"/>
                  </a:rPr>
                  <a:t>...</a:t>
                </a:r>
              </a:p>
            </p:txBody>
          </p:sp>
          <p:sp>
            <p:nvSpPr>
              <p:cNvPr id="21" name="Rectangle 20">
                <a:extLst>
                  <a:ext uri="{FF2B5EF4-FFF2-40B4-BE49-F238E27FC236}">
                    <a16:creationId xmlns:a16="http://schemas.microsoft.com/office/drawing/2014/main" id="{05901B89-D287-4B49-844F-CA4C818F431C}"/>
                  </a:ext>
                </a:extLst>
              </p:cNvPr>
              <p:cNvSpPr/>
              <p:nvPr/>
            </p:nvSpPr>
            <p:spPr>
              <a:xfrm>
                <a:off x="823047" y="6035789"/>
                <a:ext cx="2103928" cy="7607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 </a:t>
                </a:r>
                <a:r>
                  <a:rPr lang="en-US" dirty="0">
                    <a:solidFill>
                      <a:schemeClr val="tx1"/>
                    </a:solidFill>
                    <a:sym typeface="Wingdings" panose="05000000000000000000" pitchFamily="2" charset="2"/>
                  </a:rPr>
                  <a:t> 1.0</a:t>
                </a:r>
              </a:p>
              <a:p>
                <a:pPr algn="ctr"/>
                <a:r>
                  <a:rPr lang="en-US" sz="1800" dirty="0">
                    <a:solidFill>
                      <a:schemeClr val="tx1"/>
                    </a:solidFill>
                    <a:sym typeface="Wingdings" panose="05000000000000000000" pitchFamily="2" charset="2"/>
                  </a:rPr>
                  <a:t>__</a:t>
                </a:r>
                <a:r>
                  <a:rPr lang="en-US" sz="1800" dirty="0" err="1">
                    <a:solidFill>
                      <a:schemeClr val="tx1"/>
                    </a:solidFill>
                    <a:sym typeface="Wingdings" panose="05000000000000000000" pitchFamily="2" charset="2"/>
                  </a:rPr>
                  <a:t>init</a:t>
                </a:r>
                <a:r>
                  <a:rPr lang="en-US" sz="1800" dirty="0">
                    <a:solidFill>
                      <a:schemeClr val="tx1"/>
                    </a:solidFill>
                    <a:sym typeface="Wingdings" panose="05000000000000000000" pitchFamily="2" charset="2"/>
                  </a:rPr>
                  <a:t>__()  [code]</a:t>
                </a:r>
              </a:p>
              <a:p>
                <a:pPr algn="ctr"/>
                <a:r>
                  <a:rPr lang="en-US" dirty="0">
                    <a:solidFill>
                      <a:schemeClr val="tx1"/>
                    </a:solidFill>
                    <a:sym typeface="Wingdings" panose="05000000000000000000" pitchFamily="2" charset="2"/>
                  </a:rPr>
                  <a:t>...</a:t>
                </a:r>
              </a:p>
            </p:txBody>
          </p:sp>
          <p:sp>
            <p:nvSpPr>
              <p:cNvPr id="4" name="TextBox 3">
                <a:extLst>
                  <a:ext uri="{FF2B5EF4-FFF2-40B4-BE49-F238E27FC236}">
                    <a16:creationId xmlns:a16="http://schemas.microsoft.com/office/drawing/2014/main" id="{5D114572-3B90-45C1-A1F9-44E117C43A1A}"/>
                  </a:ext>
                </a:extLst>
              </p:cNvPr>
              <p:cNvSpPr txBox="1"/>
              <p:nvPr/>
            </p:nvSpPr>
            <p:spPr>
              <a:xfrm>
                <a:off x="-330407" y="5098443"/>
                <a:ext cx="1264718" cy="707886"/>
              </a:xfrm>
              <a:prstGeom prst="rect">
                <a:avLst/>
              </a:prstGeom>
              <a:noFill/>
            </p:spPr>
            <p:txBody>
              <a:bodyPr wrap="square" rtlCol="0">
                <a:spAutoFit/>
              </a:bodyPr>
              <a:lstStyle/>
              <a:p>
                <a:pPr algn="ctr"/>
                <a:r>
                  <a:rPr lang="en-US" sz="2000" dirty="0">
                    <a:latin typeface="+mj-lt"/>
                    <a:cs typeface="Times New Roman" pitchFamily="18" charset="0"/>
                  </a:rPr>
                  <a:t>Shape's stuff</a:t>
                </a:r>
              </a:p>
            </p:txBody>
          </p:sp>
          <p:sp>
            <p:nvSpPr>
              <p:cNvPr id="22" name="TextBox 21">
                <a:extLst>
                  <a:ext uri="{FF2B5EF4-FFF2-40B4-BE49-F238E27FC236}">
                    <a16:creationId xmlns:a16="http://schemas.microsoft.com/office/drawing/2014/main" id="{6AA5350E-8184-47D9-95B0-3AD986903717}"/>
                  </a:ext>
                </a:extLst>
              </p:cNvPr>
              <p:cNvSpPr txBox="1"/>
              <p:nvPr/>
            </p:nvSpPr>
            <p:spPr>
              <a:xfrm>
                <a:off x="-330407" y="5875194"/>
                <a:ext cx="1264718" cy="707886"/>
              </a:xfrm>
              <a:prstGeom prst="rect">
                <a:avLst/>
              </a:prstGeom>
              <a:noFill/>
            </p:spPr>
            <p:txBody>
              <a:bodyPr wrap="square" rtlCol="0">
                <a:spAutoFit/>
              </a:bodyPr>
              <a:lstStyle/>
              <a:p>
                <a:pPr algn="ctr"/>
                <a:r>
                  <a:rPr lang="en-US" sz="2000" dirty="0">
                    <a:latin typeface="+mj-lt"/>
                    <a:cs typeface="Times New Roman" pitchFamily="18" charset="0"/>
                  </a:rPr>
                  <a:t>Circle's stuff</a:t>
                </a:r>
              </a:p>
            </p:txBody>
          </p:sp>
        </p:grpSp>
        <p:grpSp>
          <p:nvGrpSpPr>
            <p:cNvPr id="23" name="Group 22">
              <a:extLst>
                <a:ext uri="{FF2B5EF4-FFF2-40B4-BE49-F238E27FC236}">
                  <a16:creationId xmlns:a16="http://schemas.microsoft.com/office/drawing/2014/main" id="{3632309D-B6B2-448E-A040-265707016B92}"/>
                </a:ext>
              </a:extLst>
            </p:cNvPr>
            <p:cNvGrpSpPr/>
            <p:nvPr/>
          </p:nvGrpSpPr>
          <p:grpSpPr>
            <a:xfrm>
              <a:off x="-1347744" y="4903774"/>
              <a:ext cx="883326" cy="400110"/>
              <a:chOff x="-1347744" y="4903774"/>
              <a:chExt cx="883326" cy="400110"/>
            </a:xfrm>
          </p:grpSpPr>
          <p:sp>
            <p:nvSpPr>
              <p:cNvPr id="24" name="Rectangle 23">
                <a:extLst>
                  <a:ext uri="{FF2B5EF4-FFF2-40B4-BE49-F238E27FC236}">
                    <a16:creationId xmlns:a16="http://schemas.microsoft.com/office/drawing/2014/main" id="{5797BBA8-1B2C-43AB-B797-C20581DE44AE}"/>
                  </a:ext>
                </a:extLst>
              </p:cNvPr>
              <p:cNvSpPr/>
              <p:nvPr/>
            </p:nvSpPr>
            <p:spPr>
              <a:xfrm>
                <a:off x="-1090600" y="4990362"/>
                <a:ext cx="626182" cy="2647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B9D10B6-66F5-47B1-AEE0-95DE4B7C4F99}"/>
                  </a:ext>
                </a:extLst>
              </p:cNvPr>
              <p:cNvSpPr txBox="1"/>
              <p:nvPr/>
            </p:nvSpPr>
            <p:spPr>
              <a:xfrm>
                <a:off x="-1347744" y="4903774"/>
                <a:ext cx="248020" cy="400110"/>
              </a:xfrm>
              <a:prstGeom prst="rect">
                <a:avLst/>
              </a:prstGeom>
              <a:noFill/>
            </p:spPr>
            <p:txBody>
              <a:bodyPr wrap="square" rtlCol="0">
                <a:spAutoFit/>
              </a:bodyPr>
              <a:lstStyle/>
              <a:p>
                <a:pPr algn="ctr"/>
                <a:r>
                  <a:rPr lang="en-US" sz="2000" dirty="0">
                    <a:latin typeface="+mj-lt"/>
                    <a:cs typeface="Times New Roman" pitchFamily="18" charset="0"/>
                  </a:rPr>
                  <a:t>c</a:t>
                </a:r>
              </a:p>
            </p:txBody>
          </p:sp>
        </p:grpSp>
        <p:cxnSp>
          <p:nvCxnSpPr>
            <p:cNvPr id="26" name="Straight Arrow Connector 25">
              <a:extLst>
                <a:ext uri="{FF2B5EF4-FFF2-40B4-BE49-F238E27FC236}">
                  <a16:creationId xmlns:a16="http://schemas.microsoft.com/office/drawing/2014/main" id="{E238A6D1-1EEB-4D51-8A3D-F2C1B36094F6}"/>
                </a:ext>
              </a:extLst>
            </p:cNvPr>
            <p:cNvCxnSpPr>
              <a:cxnSpLocks/>
            </p:cNvCxnSpPr>
            <p:nvPr/>
          </p:nvCxnSpPr>
          <p:spPr>
            <a:xfrm flipV="1">
              <a:off x="-811545" y="4991977"/>
              <a:ext cx="679731" cy="1213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8" name="Arrow: Up 27">
            <a:extLst>
              <a:ext uri="{FF2B5EF4-FFF2-40B4-BE49-F238E27FC236}">
                <a16:creationId xmlns:a16="http://schemas.microsoft.com/office/drawing/2014/main" id="{EB9DB80E-BBE4-470C-88AE-947C69793B55}"/>
              </a:ext>
            </a:extLst>
          </p:cNvPr>
          <p:cNvSpPr/>
          <p:nvPr/>
        </p:nvSpPr>
        <p:spPr>
          <a:xfrm>
            <a:off x="4432038" y="5177951"/>
            <a:ext cx="369714" cy="15383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31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6">
                                            <p:txEl>
                                              <p:pRg st="10" end="1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xEl>
                                              <p:pRg st="11" end="1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8">
                                            <p:bg/>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8">
                                            <p:txEl>
                                              <p:pRg st="1" end="1"/>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xEl>
                                              <p:pRg st="2" end="2"/>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down)">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2" nodeType="clickEffect">
                                  <p:stCondLst>
                                    <p:cond delay="0"/>
                                  </p:stCondLst>
                                  <p:childTnLst>
                                    <p:animMotion origin="layout" path="M -3.75E-6 1.11111E-6 L -0.39375 -0.1044 " pathEditMode="relative" rAng="0" ptsTypes="AA">
                                      <p:cBhvr>
                                        <p:cTn id="92" dur="2000" fill="hold"/>
                                        <p:tgtEl>
                                          <p:spTgt spid="16"/>
                                        </p:tgtEl>
                                        <p:attrNameLst>
                                          <p:attrName>ppt_x</p:attrName>
                                          <p:attrName>ppt_y</p:attrName>
                                        </p:attrNameLst>
                                      </p:cBhvr>
                                      <p:rCtr x="-19688" y="-5231"/>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8">
                                            <p:txEl>
                                              <p:pRg st="4" end="4"/>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xEl>
                                              <p:pRg st="6" end="6"/>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xEl>
                                              <p:pRg st="7" end="7"/>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8">
                                            <p:txEl>
                                              <p:pRg st="8" end="8"/>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14"/>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38">
                                            <p:txEl>
                                              <p:pRg st="10" end="10"/>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2" fill="hold" nodeType="clickEffect">
                                  <p:stCondLst>
                                    <p:cond delay="0"/>
                                  </p:stCondLst>
                                  <p:childTnLst>
                                    <p:set>
                                      <p:cBhvr>
                                        <p:cTn id="131" dur="1" fill="hold">
                                          <p:stCondLst>
                                            <p:cond delay="0"/>
                                          </p:stCondLst>
                                        </p:cTn>
                                        <p:tgtEl>
                                          <p:spTgt spid="10"/>
                                        </p:tgtEl>
                                        <p:attrNameLst>
                                          <p:attrName>style.visibility</p:attrName>
                                        </p:attrNameLst>
                                      </p:cBhvr>
                                      <p:to>
                                        <p:strVal val="visible"/>
                                      </p:to>
                                    </p:set>
                                    <p:anim calcmode="lin" valueType="num">
                                      <p:cBhvr additive="base">
                                        <p:cTn id="132" dur="500" fill="hold"/>
                                        <p:tgtEl>
                                          <p:spTgt spid="10"/>
                                        </p:tgtEl>
                                        <p:attrNameLst>
                                          <p:attrName>ppt_x</p:attrName>
                                        </p:attrNameLst>
                                      </p:cBhvr>
                                      <p:tavLst>
                                        <p:tav tm="0">
                                          <p:val>
                                            <p:strVal val="1+#ppt_w/2"/>
                                          </p:val>
                                        </p:tav>
                                        <p:tav tm="100000">
                                          <p:val>
                                            <p:strVal val="#ppt_x"/>
                                          </p:val>
                                        </p:tav>
                                      </p:tavLst>
                                    </p:anim>
                                    <p:anim calcmode="lin" valueType="num">
                                      <p:cBhvr additive="base">
                                        <p:cTn id="13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0">
                                            <p:bg/>
                                          </p:spTgt>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2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28"/>
                                        </p:tgtEl>
                                        <p:attrNameLst>
                                          <p:attrName>style.visibility</p:attrName>
                                        </p:attrNameLst>
                                      </p:cBhvr>
                                      <p:to>
                                        <p:strVal val="visible"/>
                                      </p:to>
                                    </p:set>
                                    <p:animEffect transition="in" filter="wipe(down)">
                                      <p:cBhvr>
                                        <p:cTn id="152" dur="500"/>
                                        <p:tgtEl>
                                          <p:spTgt spid="28"/>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xit" presetSubtype="2" fill="hold" nodeType="clickEffect">
                                  <p:stCondLst>
                                    <p:cond delay="0"/>
                                  </p:stCondLst>
                                  <p:childTnLst>
                                    <p:anim calcmode="lin" valueType="num">
                                      <p:cBhvr additive="base">
                                        <p:cTn id="156" dur="500"/>
                                        <p:tgtEl>
                                          <p:spTgt spid="10"/>
                                        </p:tgtEl>
                                        <p:attrNameLst>
                                          <p:attrName>ppt_x</p:attrName>
                                        </p:attrNameLst>
                                      </p:cBhvr>
                                      <p:tavLst>
                                        <p:tav tm="0">
                                          <p:val>
                                            <p:strVal val="ppt_x"/>
                                          </p:val>
                                        </p:tav>
                                        <p:tav tm="100000">
                                          <p:val>
                                            <p:strVal val="1+ppt_w/2"/>
                                          </p:val>
                                        </p:tav>
                                      </p:tavLst>
                                    </p:anim>
                                    <p:anim calcmode="lin" valueType="num">
                                      <p:cBhvr additive="base">
                                        <p:cTn id="157" dur="500"/>
                                        <p:tgtEl>
                                          <p:spTgt spid="10"/>
                                        </p:tgtEl>
                                        <p:attrNameLst>
                                          <p:attrName>ppt_y</p:attrName>
                                        </p:attrNameLst>
                                      </p:cBhvr>
                                      <p:tavLst>
                                        <p:tav tm="0">
                                          <p:val>
                                            <p:strVal val="ppt_y"/>
                                          </p:val>
                                        </p:tav>
                                        <p:tav tm="100000">
                                          <p:val>
                                            <p:strVal val="ppt_y"/>
                                          </p:val>
                                        </p:tav>
                                      </p:tavLst>
                                    </p:anim>
                                    <p:set>
                                      <p:cBhvr>
                                        <p:cTn id="15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uiExpand="1" build="p" animBg="1"/>
      <p:bldP spid="8" grpId="0" animBg="1"/>
      <p:bldP spid="8" grpId="1" animBg="1"/>
      <p:bldP spid="9" grpId="0" animBg="1"/>
      <p:bldP spid="9" grpId="1" animBg="1"/>
      <p:bldP spid="13" grpId="0" animBg="1"/>
      <p:bldP spid="13" grpId="1" animBg="1"/>
      <p:bldP spid="14" grpId="0" animBg="1"/>
      <p:bldP spid="14" grpId="1" animBg="1"/>
      <p:bldP spid="16" grpId="0" animBg="1"/>
      <p:bldP spid="16" grpId="1" animBg="1"/>
      <p:bldP spid="16" grpId="2" animBg="1"/>
      <p:bldP spid="20" grpId="0" uiExpand="1" build="p" animBg="1"/>
      <p:bldP spid="2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85B837EE-3081-4BA9-8C76-332AF8882338}"/>
              </a:ext>
            </a:extLst>
          </p:cNvPr>
          <p:cNvSpPr txBox="1">
            <a:spLocks noGrp="1"/>
          </p:cNvSpPr>
          <p:nvPr>
            <p:ph type="title"/>
          </p:nvPr>
        </p:nvSpPr>
        <p:spPr>
          <a:xfrm>
            <a:off x="6808098" y="-105182"/>
            <a:ext cx="4995484" cy="1089529"/>
          </a:xfrm>
          <a:prstGeom prst="rect">
            <a:avLst/>
          </a:prstGeom>
          <a:noFill/>
        </p:spPr>
        <p:txBody>
          <a:bodyPr wrap="square">
            <a:spAutoFit/>
          </a:bodyPr>
          <a:lstStyle/>
          <a:p>
            <a:pPr algn="ctr"/>
            <a:r>
              <a:rPr lang="en-US" sz="3600" dirty="0"/>
              <a:t>Subtype Polymorphism: Calling the Right Method</a:t>
            </a:r>
          </a:p>
        </p:txBody>
      </p:sp>
      <p:sp>
        <p:nvSpPr>
          <p:cNvPr id="25" name="TextBox 24">
            <a:extLst>
              <a:ext uri="{FF2B5EF4-FFF2-40B4-BE49-F238E27FC236}">
                <a16:creationId xmlns:a16="http://schemas.microsoft.com/office/drawing/2014/main" id="{F3DE660E-58CE-4A94-A820-57A20B0D6C2F}"/>
              </a:ext>
            </a:extLst>
          </p:cNvPr>
          <p:cNvSpPr txBox="1"/>
          <p:nvPr/>
        </p:nvSpPr>
        <p:spPr>
          <a:xfrm>
            <a:off x="533102" y="99210"/>
            <a:ext cx="5950405" cy="1797636"/>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virtual void </a:t>
            </a:r>
            <a:r>
              <a:rPr lang="en-US" dirty="0" err="1">
                <a:solidFill>
                  <a:srgbClr val="0070C0"/>
                </a:solidFill>
                <a:latin typeface="Consolas" panose="020B0609020204030204" pitchFamily="49" charset="0"/>
              </a:rPr>
              <a:t>speedUp</a:t>
            </a:r>
            <a:r>
              <a:rPr lang="en-US" dirty="0">
                <a:solidFill>
                  <a:srgbClr val="0070C0"/>
                </a:solidFill>
                <a:latin typeface="Consolas" panose="020B0609020204030204" pitchFamily="49" charset="0"/>
              </a:rPr>
              <a:t>(double accel)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a:t>
            </a:r>
            <a:r>
              <a:rPr lang="en-US" dirty="0" err="1">
                <a:solidFill>
                  <a:srgbClr val="0070C0"/>
                </a:solidFill>
                <a:latin typeface="Consolas" panose="020B0609020204030204" pitchFamily="49" charset="0"/>
              </a:rPr>
              <a:t>Vrooom</a:t>
            </a:r>
            <a:r>
              <a:rPr lang="en-US" dirty="0">
                <a:solidFill>
                  <a:srgbClr val="0070C0"/>
                </a:solidFill>
                <a:latin typeface="Consolas" panose="020B0609020204030204" pitchFamily="49" charset="0"/>
              </a:rPr>
              <a:t>\n"; }</a:t>
            </a:r>
          </a:p>
          <a:p>
            <a:r>
              <a:rPr lang="en-US" dirty="0">
                <a:solidFill>
                  <a:srgbClr val="0070C0"/>
                </a:solidFill>
                <a:latin typeface="Consolas" panose="020B0609020204030204" pitchFamily="49" charset="0"/>
              </a:rPr>
              <a:t>  ...</a:t>
            </a:r>
          </a:p>
          <a:p>
            <a:r>
              <a:rPr lang="en-US" dirty="0">
                <a:latin typeface="Consolas" panose="020B0609020204030204" pitchFamily="49" charset="0"/>
              </a:rPr>
              <a:t>};</a:t>
            </a:r>
          </a:p>
        </p:txBody>
      </p:sp>
      <p:sp>
        <p:nvSpPr>
          <p:cNvPr id="26" name="TextBox 25">
            <a:extLst>
              <a:ext uri="{FF2B5EF4-FFF2-40B4-BE49-F238E27FC236}">
                <a16:creationId xmlns:a16="http://schemas.microsoft.com/office/drawing/2014/main" id="{A0A83A6C-EA88-4FC9-8EF7-DFC3D7803908}"/>
              </a:ext>
            </a:extLst>
          </p:cNvPr>
          <p:cNvSpPr txBox="1"/>
          <p:nvPr/>
        </p:nvSpPr>
        <p:spPr>
          <a:xfrm>
            <a:off x="533102" y="2005811"/>
            <a:ext cx="5950405" cy="1691172"/>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err="1">
                <a:solidFill>
                  <a:srgbClr val="7030A0"/>
                </a:solidFill>
                <a:latin typeface="Consolas" panose="020B0609020204030204" pitchFamily="49" charset="0"/>
              </a:rPr>
              <a:t>HybridCar</a:t>
            </a:r>
            <a:r>
              <a:rPr lang="en-US" dirty="0">
                <a:latin typeface="Consolas" panose="020B0609020204030204" pitchFamily="49" charset="0"/>
              </a:rPr>
              <a:t>: public </a:t>
            </a:r>
            <a:r>
              <a:rPr lang="en-US" dirty="0">
                <a:solidFill>
                  <a:srgbClr val="0070C0"/>
                </a:solidFill>
                <a:latin typeface="Consolas" panose="020B0609020204030204" pitchFamily="49" charset="0"/>
              </a:rPr>
              <a:t>Car</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speedUp</a:t>
            </a:r>
            <a:r>
              <a:rPr lang="en-US" dirty="0">
                <a:solidFill>
                  <a:srgbClr val="7030A0"/>
                </a:solidFill>
                <a:latin typeface="Consolas" panose="020B0609020204030204" pitchFamily="49" charset="0"/>
              </a:rPr>
              <a:t>(double accel) </a:t>
            </a:r>
          </a:p>
          <a:p>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a:t>
            </a:r>
            <a:r>
              <a:rPr lang="en-US" dirty="0" err="1">
                <a:solidFill>
                  <a:srgbClr val="7030A0"/>
                </a:solidFill>
                <a:latin typeface="Consolas" panose="020B0609020204030204" pitchFamily="49" charset="0"/>
              </a:rPr>
              <a:t>Whooosh</a:t>
            </a:r>
            <a:r>
              <a:rPr lang="en-US" dirty="0">
                <a:solidFill>
                  <a:srgbClr val="7030A0"/>
                </a:solidFill>
                <a:latin typeface="Consolas" panose="020B0609020204030204" pitchFamily="49" charset="0"/>
              </a:rPr>
              <a:t>\n"; }</a:t>
            </a:r>
          </a:p>
          <a:p>
            <a:r>
              <a:rPr lang="en-US" dirty="0">
                <a:solidFill>
                  <a:srgbClr val="7030A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7" name="TextBox 26">
            <a:extLst>
              <a:ext uri="{FF2B5EF4-FFF2-40B4-BE49-F238E27FC236}">
                <a16:creationId xmlns:a16="http://schemas.microsoft.com/office/drawing/2014/main" id="{865C3162-F44C-49CE-A955-3B11D7018760}"/>
              </a:ext>
            </a:extLst>
          </p:cNvPr>
          <p:cNvSpPr txBox="1"/>
          <p:nvPr/>
        </p:nvSpPr>
        <p:spPr>
          <a:xfrm>
            <a:off x="533101" y="3815206"/>
            <a:ext cx="5950405" cy="294358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drive_car</a:t>
            </a:r>
            <a:r>
              <a:rPr lang="en-US" dirty="0">
                <a:latin typeface="Consolas" panose="020B0609020204030204" pitchFamily="49" charset="0"/>
              </a:rPr>
              <a:t>(</a:t>
            </a:r>
            <a:r>
              <a:rPr lang="en-US" dirty="0">
                <a:solidFill>
                  <a:srgbClr val="0070C0"/>
                </a:solidFill>
                <a:latin typeface="Consolas" panose="020B0609020204030204" pitchFamily="49" charset="0"/>
              </a:rPr>
              <a:t>Car&amp; 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c.speedup</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C00000"/>
                </a:solidFill>
                <a:latin typeface="Consolas" panose="020B0609020204030204" pitchFamily="49" charset="0"/>
              </a:rPr>
              <a:t>Car outback</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drive_car</a:t>
            </a:r>
            <a:r>
              <a:rPr lang="en-US" dirty="0">
                <a:latin typeface="Consolas" panose="020B0609020204030204" pitchFamily="49" charset="0"/>
              </a:rPr>
              <a:t>(</a:t>
            </a:r>
            <a:r>
              <a:rPr lang="en-US" dirty="0">
                <a:solidFill>
                  <a:srgbClr val="C00000"/>
                </a:solidFill>
                <a:latin typeface="Consolas" panose="020B0609020204030204" pitchFamily="49" charset="0"/>
              </a:rPr>
              <a:t>outback</a:t>
            </a:r>
            <a:r>
              <a:rPr lang="en-US" dirty="0">
                <a:latin typeface="Consolas" panose="020B0609020204030204" pitchFamily="49" charset="0"/>
              </a:rPr>
              <a:t>)</a:t>
            </a:r>
          </a:p>
          <a:p>
            <a:endParaRPr lang="en-US" sz="100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HybridCar</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prius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drive_car</a:t>
            </a:r>
            <a:r>
              <a:rPr lang="en-US" dirty="0">
                <a:latin typeface="Consolas" panose="020B0609020204030204" pitchFamily="49" charset="0"/>
              </a:rPr>
              <a:t>(</a:t>
            </a:r>
            <a:r>
              <a:rPr lang="en-US" dirty="0" err="1">
                <a:solidFill>
                  <a:srgbClr val="7030A0"/>
                </a:solidFill>
                <a:latin typeface="Consolas" panose="020B0609020204030204" pitchFamily="49" charset="0"/>
              </a:rPr>
              <a:t>prius</a:t>
            </a:r>
            <a:r>
              <a:rPr lang="en-US" dirty="0">
                <a:latin typeface="Consolas" panose="020B0609020204030204" pitchFamily="49" charset="0"/>
              </a:rPr>
              <a:t>);</a:t>
            </a:r>
          </a:p>
          <a:p>
            <a:r>
              <a:rPr lang="en-US" dirty="0">
                <a:latin typeface="Consolas" panose="020B0609020204030204" pitchFamily="49" charset="0"/>
              </a:rPr>
              <a:t>}</a:t>
            </a:r>
          </a:p>
        </p:txBody>
      </p:sp>
      <p:sp>
        <p:nvSpPr>
          <p:cNvPr id="28" name="AutoShape 42">
            <a:extLst>
              <a:ext uri="{FF2B5EF4-FFF2-40B4-BE49-F238E27FC236}">
                <a16:creationId xmlns:a16="http://schemas.microsoft.com/office/drawing/2014/main" id="{75BC04E2-69EE-464E-B40F-55194E9DFF5C}"/>
              </a:ext>
            </a:extLst>
          </p:cNvPr>
          <p:cNvSpPr>
            <a:spLocks noChangeArrowheads="1"/>
          </p:cNvSpPr>
          <p:nvPr/>
        </p:nvSpPr>
        <p:spPr bwMode="auto">
          <a:xfrm>
            <a:off x="4179332" y="5707817"/>
            <a:ext cx="3370537" cy="758546"/>
          </a:xfrm>
          <a:prstGeom prst="wedgeRoundRectCallout">
            <a:avLst>
              <a:gd name="adj1" fmla="val -85294"/>
              <a:gd name="adj2" fmla="val -5561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When we call </a:t>
            </a:r>
            <a:r>
              <a:rPr lang="en-US" sz="2000" dirty="0" err="1">
                <a:solidFill>
                  <a:schemeClr val="bg1"/>
                </a:solidFill>
              </a:rPr>
              <a:t>drive_car</a:t>
            </a:r>
            <a:r>
              <a:rPr lang="en-US" sz="2000" dirty="0">
                <a:solidFill>
                  <a:schemeClr val="bg1"/>
                </a:solidFill>
              </a:rPr>
              <a:t>() with a regular Car object...</a:t>
            </a:r>
          </a:p>
        </p:txBody>
      </p:sp>
      <p:sp>
        <p:nvSpPr>
          <p:cNvPr id="20" name="TextBox 19">
            <a:extLst>
              <a:ext uri="{FF2B5EF4-FFF2-40B4-BE49-F238E27FC236}">
                <a16:creationId xmlns:a16="http://schemas.microsoft.com/office/drawing/2014/main" id="{663433BC-AA3A-47D7-B250-3F744C272E72}"/>
              </a:ext>
            </a:extLst>
          </p:cNvPr>
          <p:cNvSpPr txBox="1"/>
          <p:nvPr/>
        </p:nvSpPr>
        <p:spPr>
          <a:xfrm>
            <a:off x="7459352" y="1060157"/>
            <a:ext cx="3756210" cy="830997"/>
          </a:xfrm>
          <a:prstGeom prst="rect">
            <a:avLst/>
          </a:prstGeom>
          <a:noFill/>
        </p:spPr>
        <p:txBody>
          <a:bodyPr wrap="square">
            <a:spAutoFit/>
          </a:bodyPr>
          <a:lstStyle/>
          <a:p>
            <a:pPr algn="ctr"/>
            <a:r>
              <a:rPr lang="en-US" sz="2400" dirty="0"/>
              <a:t>Let's go back to our Car inheritance example...</a:t>
            </a:r>
          </a:p>
        </p:txBody>
      </p:sp>
      <p:sp>
        <p:nvSpPr>
          <p:cNvPr id="21" name="Rectangle 20">
            <a:extLst>
              <a:ext uri="{FF2B5EF4-FFF2-40B4-BE49-F238E27FC236}">
                <a16:creationId xmlns:a16="http://schemas.microsoft.com/office/drawing/2014/main" id="{4AA44B5C-5FBE-4953-BAB7-C2651683D9DF}"/>
              </a:ext>
            </a:extLst>
          </p:cNvPr>
          <p:cNvSpPr/>
          <p:nvPr/>
        </p:nvSpPr>
        <p:spPr>
          <a:xfrm>
            <a:off x="7362493" y="5345796"/>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4" name="Rectangle 23">
            <a:extLst>
              <a:ext uri="{FF2B5EF4-FFF2-40B4-BE49-F238E27FC236}">
                <a16:creationId xmlns:a16="http://schemas.microsoft.com/office/drawing/2014/main" id="{0B9F83C5-FDF5-44D0-A373-181326B2233A}"/>
              </a:ext>
            </a:extLst>
          </p:cNvPr>
          <p:cNvSpPr/>
          <p:nvPr/>
        </p:nvSpPr>
        <p:spPr>
          <a:xfrm>
            <a:off x="7361752" y="5346982"/>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33B13B59-B335-44CA-A543-7F9119D416F0}"/>
              </a:ext>
            </a:extLst>
          </p:cNvPr>
          <p:cNvGrpSpPr/>
          <p:nvPr/>
        </p:nvGrpSpPr>
        <p:grpSpPr>
          <a:xfrm>
            <a:off x="6722142" y="3574919"/>
            <a:ext cx="5229794" cy="1574893"/>
            <a:chOff x="-2724510" y="6444860"/>
            <a:chExt cx="5229794" cy="1574893"/>
          </a:xfrm>
        </p:grpSpPr>
        <p:sp>
          <p:nvSpPr>
            <p:cNvPr id="31" name="TextBox 30">
              <a:extLst>
                <a:ext uri="{FF2B5EF4-FFF2-40B4-BE49-F238E27FC236}">
                  <a16:creationId xmlns:a16="http://schemas.microsoft.com/office/drawing/2014/main" id="{E3961CC5-87ED-4678-B73D-7A19802DB430}"/>
                </a:ext>
              </a:extLst>
            </p:cNvPr>
            <p:cNvSpPr txBox="1"/>
            <p:nvPr/>
          </p:nvSpPr>
          <p:spPr>
            <a:xfrm>
              <a:off x="-2724510" y="7188756"/>
              <a:ext cx="5229794"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How would you implement this functionality?</a:t>
              </a:r>
            </a:p>
          </p:txBody>
        </p:sp>
        <p:pic>
          <p:nvPicPr>
            <p:cNvPr id="32" name="Picture 31" descr="Shape&#10;&#10;Description automatically generated with low confidence">
              <a:extLst>
                <a:ext uri="{FF2B5EF4-FFF2-40B4-BE49-F238E27FC236}">
                  <a16:creationId xmlns:a16="http://schemas.microsoft.com/office/drawing/2014/main" id="{2CAE19D8-D606-4005-8938-B7252F182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2" y="6444860"/>
              <a:ext cx="731038" cy="731038"/>
            </a:xfrm>
            <a:prstGeom prst="rect">
              <a:avLst/>
            </a:prstGeom>
            <a:ln>
              <a:noFill/>
            </a:ln>
            <a:effectLst>
              <a:outerShdw blurRad="292100" dist="139700" dir="2700000" algn="tl" rotWithShape="0">
                <a:srgbClr val="333333">
                  <a:alpha val="65000"/>
                </a:srgbClr>
              </a:outerShdw>
            </a:effectLst>
          </p:spPr>
        </p:pic>
      </p:grpSp>
      <p:sp>
        <p:nvSpPr>
          <p:cNvPr id="34" name="AutoShape 42">
            <a:extLst>
              <a:ext uri="{FF2B5EF4-FFF2-40B4-BE49-F238E27FC236}">
                <a16:creationId xmlns:a16="http://schemas.microsoft.com/office/drawing/2014/main" id="{75BE053D-E872-445E-B28A-C93E226D3FB9}"/>
              </a:ext>
            </a:extLst>
          </p:cNvPr>
          <p:cNvSpPr>
            <a:spLocks noChangeArrowheads="1"/>
          </p:cNvSpPr>
          <p:nvPr/>
        </p:nvSpPr>
        <p:spPr bwMode="auto">
          <a:xfrm>
            <a:off x="3681565" y="4323127"/>
            <a:ext cx="3746924" cy="758546"/>
          </a:xfrm>
          <a:prstGeom prst="wedgeRoundRectCallout">
            <a:avLst>
              <a:gd name="adj1" fmla="val -85294"/>
              <a:gd name="adj2" fmla="val -5561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speedup() function call goes to Car's speedup() function!</a:t>
            </a:r>
          </a:p>
        </p:txBody>
      </p:sp>
      <p:sp>
        <p:nvSpPr>
          <p:cNvPr id="35" name="AutoShape 42">
            <a:extLst>
              <a:ext uri="{FF2B5EF4-FFF2-40B4-BE49-F238E27FC236}">
                <a16:creationId xmlns:a16="http://schemas.microsoft.com/office/drawing/2014/main" id="{EAF5E02A-BD9E-489B-BFDD-C2A646A9444B}"/>
              </a:ext>
            </a:extLst>
          </p:cNvPr>
          <p:cNvSpPr>
            <a:spLocks noChangeArrowheads="1"/>
          </p:cNvSpPr>
          <p:nvPr/>
        </p:nvSpPr>
        <p:spPr bwMode="auto">
          <a:xfrm>
            <a:off x="4179330" y="5704647"/>
            <a:ext cx="3370537" cy="758546"/>
          </a:xfrm>
          <a:prstGeom prst="wedgeRoundRectCallout">
            <a:avLst>
              <a:gd name="adj1" fmla="val -91776"/>
              <a:gd name="adj2" fmla="val 3612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And when we call </a:t>
            </a:r>
            <a:r>
              <a:rPr lang="en-US" sz="2000" dirty="0" err="1">
                <a:solidFill>
                  <a:schemeClr val="bg1"/>
                </a:solidFill>
              </a:rPr>
              <a:t>drive_car</a:t>
            </a:r>
            <a:r>
              <a:rPr lang="en-US" sz="2000" dirty="0">
                <a:solidFill>
                  <a:schemeClr val="bg1"/>
                </a:solidFill>
              </a:rPr>
              <a:t>() with a </a:t>
            </a:r>
            <a:r>
              <a:rPr lang="en-US" sz="2000" dirty="0" err="1">
                <a:solidFill>
                  <a:schemeClr val="bg1"/>
                </a:solidFill>
              </a:rPr>
              <a:t>HybridCar</a:t>
            </a:r>
            <a:r>
              <a:rPr lang="en-US" sz="2000" dirty="0">
                <a:solidFill>
                  <a:schemeClr val="bg1"/>
                </a:solidFill>
              </a:rPr>
              <a:t> object...</a:t>
            </a:r>
          </a:p>
        </p:txBody>
      </p:sp>
      <p:sp>
        <p:nvSpPr>
          <p:cNvPr id="36" name="AutoShape 42">
            <a:extLst>
              <a:ext uri="{FF2B5EF4-FFF2-40B4-BE49-F238E27FC236}">
                <a16:creationId xmlns:a16="http://schemas.microsoft.com/office/drawing/2014/main" id="{85957281-22A1-4725-BE34-F1BC1CEA9CD5}"/>
              </a:ext>
            </a:extLst>
          </p:cNvPr>
          <p:cNvSpPr>
            <a:spLocks noChangeArrowheads="1"/>
          </p:cNvSpPr>
          <p:nvPr/>
        </p:nvSpPr>
        <p:spPr bwMode="auto">
          <a:xfrm>
            <a:off x="3830124" y="4323127"/>
            <a:ext cx="4068951" cy="758546"/>
          </a:xfrm>
          <a:prstGeom prst="wedgeRoundRectCallout">
            <a:avLst>
              <a:gd name="adj1" fmla="val -85294"/>
              <a:gd name="adj2" fmla="val -5561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speedup() function call goes to </a:t>
            </a:r>
            <a:r>
              <a:rPr lang="en-US" sz="2000" dirty="0" err="1">
                <a:solidFill>
                  <a:schemeClr val="bg1"/>
                </a:solidFill>
              </a:rPr>
              <a:t>HybridCar's</a:t>
            </a:r>
            <a:r>
              <a:rPr lang="en-US" sz="2000" dirty="0">
                <a:solidFill>
                  <a:schemeClr val="bg1"/>
                </a:solidFill>
              </a:rPr>
              <a:t> speedup() function!</a:t>
            </a:r>
          </a:p>
        </p:txBody>
      </p:sp>
      <p:sp>
        <p:nvSpPr>
          <p:cNvPr id="38" name="TextBox 37">
            <a:extLst>
              <a:ext uri="{FF2B5EF4-FFF2-40B4-BE49-F238E27FC236}">
                <a16:creationId xmlns:a16="http://schemas.microsoft.com/office/drawing/2014/main" id="{A82FBC81-A7FC-4CD0-84F0-36668165591F}"/>
              </a:ext>
            </a:extLst>
          </p:cNvPr>
          <p:cNvSpPr txBox="1"/>
          <p:nvPr/>
        </p:nvSpPr>
        <p:spPr>
          <a:xfrm>
            <a:off x="6875532" y="2157631"/>
            <a:ext cx="4860616" cy="1200329"/>
          </a:xfrm>
          <a:prstGeom prst="rect">
            <a:avLst/>
          </a:prstGeom>
          <a:noFill/>
        </p:spPr>
        <p:txBody>
          <a:bodyPr wrap="square">
            <a:spAutoFit/>
          </a:bodyPr>
          <a:lstStyle/>
          <a:p>
            <a:pPr algn="ctr"/>
            <a:r>
              <a:rPr lang="en-US" sz="2400" dirty="0"/>
              <a:t>Directing a method call to the proper method for an object is called </a:t>
            </a:r>
            <a:r>
              <a:rPr lang="en-US" sz="2400" i="1" dirty="0"/>
              <a:t>dynamic dispatch.</a:t>
            </a:r>
            <a:endParaRPr lang="en-US" sz="2400" dirty="0"/>
          </a:p>
        </p:txBody>
      </p:sp>
    </p:spTree>
    <p:extLst>
      <p:ext uri="{BB962C8B-B14F-4D97-AF65-F5344CB8AC3E}">
        <p14:creationId xmlns:p14="http://schemas.microsoft.com/office/powerpoint/2010/main" val="79547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1.04167E-6 1.85185E-6 L 0.14114 -0.46273 " pathEditMode="relative" rAng="0" ptsTypes="AA">
                                      <p:cBhvr>
                                        <p:cTn id="35" dur="2000" fill="hold"/>
                                        <p:tgtEl>
                                          <p:spTgt spid="34"/>
                                        </p:tgtEl>
                                        <p:attrNameLst>
                                          <p:attrName>ppt_x</p:attrName>
                                          <p:attrName>ppt_y</p:attrName>
                                        </p:attrNameLst>
                                      </p:cBhvr>
                                      <p:rCtr x="7057" y="-23148"/>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2" nodeType="clickEffect">
                                  <p:stCondLst>
                                    <p:cond delay="0"/>
                                  </p:stCondLst>
                                  <p:childTnLst>
                                    <p:animMotion origin="layout" path="M 4.16667E-7 1.85185E-6 L 0.22917 -0.21736 " pathEditMode="relative" rAng="0" ptsTypes="AA">
                                      <p:cBhvr>
                                        <p:cTn id="55" dur="2000" fill="hold"/>
                                        <p:tgtEl>
                                          <p:spTgt spid="36"/>
                                        </p:tgtEl>
                                        <p:attrNameLst>
                                          <p:attrName>ppt_x</p:attrName>
                                          <p:attrName>ppt_y</p:attrName>
                                        </p:attrNameLst>
                                      </p:cBhvr>
                                      <p:rCtr x="11458" y="-10880"/>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childTnLst>
                                </p:cTn>
                              </p:par>
                              <p:par>
                                <p:cTn id="74" presetID="22" presetClass="entr" presetSubtype="8"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90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8" grpId="1" animBg="1"/>
      <p:bldP spid="20" grpId="0"/>
      <p:bldP spid="21" grpId="0" animBg="1"/>
      <p:bldP spid="21" grpId="1" animBg="1"/>
      <p:bldP spid="24" grpId="0" animBg="1"/>
      <p:bldP spid="24" grpId="1" animBg="1"/>
      <p:bldP spid="34" grpId="0" animBg="1"/>
      <p:bldP spid="34" grpId="1" animBg="1"/>
      <p:bldP spid="34" grpId="2" animBg="1"/>
      <p:bldP spid="35" grpId="0" animBg="1"/>
      <p:bldP spid="35" grpId="1" animBg="1"/>
      <p:bldP spid="36" grpId="0" animBg="1"/>
      <p:bldP spid="36" grpId="1" animBg="1"/>
      <p:bldP spid="36" grpId="2" animBg="1"/>
      <p:bldP spid="38"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One More Type of Inheritance: Prototypal Inheritance</a:t>
            </a:r>
          </a:p>
        </p:txBody>
      </p:sp>
      <p:sp>
        <p:nvSpPr>
          <p:cNvPr id="5" name="TextBox 4">
            <a:extLst>
              <a:ext uri="{FF2B5EF4-FFF2-40B4-BE49-F238E27FC236}">
                <a16:creationId xmlns:a16="http://schemas.microsoft.com/office/drawing/2014/main" id="{E999CEE6-B871-43DC-A265-B231BB1B576A}"/>
              </a:ext>
            </a:extLst>
          </p:cNvPr>
          <p:cNvSpPr txBox="1"/>
          <p:nvPr/>
        </p:nvSpPr>
        <p:spPr>
          <a:xfrm>
            <a:off x="294704" y="783578"/>
            <a:ext cx="5930415"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let </a:t>
            </a:r>
            <a:r>
              <a:rPr lang="en-US" dirty="0">
                <a:solidFill>
                  <a:srgbClr val="FF0000"/>
                </a:solidFill>
                <a:latin typeface="Consolas" panose="020B0609020204030204" pitchFamily="49" charset="0"/>
              </a:rPr>
              <a:t>person</a:t>
            </a:r>
            <a:r>
              <a:rPr lang="en-US" dirty="0">
                <a:latin typeface="Consolas" panose="020B0609020204030204" pitchFamily="49" charset="0"/>
              </a:rPr>
              <a:t> = {</a:t>
            </a:r>
          </a:p>
          <a:p>
            <a:r>
              <a:rPr lang="en-US" dirty="0">
                <a:latin typeface="Consolas" panose="020B0609020204030204" pitchFamily="49" charset="0"/>
              </a:rPr>
              <a:t>    name: "",</a:t>
            </a:r>
          </a:p>
          <a:p>
            <a:r>
              <a:rPr lang="en-US" dirty="0">
                <a:latin typeface="Consolas" panose="020B0609020204030204" pitchFamily="49" charset="0"/>
              </a:rPr>
              <a:t>    </a:t>
            </a:r>
            <a:r>
              <a:rPr lang="en-US" dirty="0" err="1">
                <a:latin typeface="Consolas" panose="020B0609020204030204" pitchFamily="49" charset="0"/>
              </a:rPr>
              <a:t>who_am_i</a:t>
            </a:r>
            <a:r>
              <a:rPr lang="en-US" dirty="0">
                <a:latin typeface="Consolas" panose="020B0609020204030204" pitchFamily="49" charset="0"/>
              </a:rPr>
              <a:t>: function () {</a:t>
            </a:r>
          </a:p>
          <a:p>
            <a:r>
              <a:rPr lang="en-US" dirty="0">
                <a:latin typeface="Consolas" panose="020B0609020204030204" pitchFamily="49" charset="0"/>
              </a:rPr>
              <a:t>        console.log("Hi, I'm " + this.name);</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function </a:t>
            </a:r>
            <a:r>
              <a:rPr lang="en-US" dirty="0" err="1">
                <a:latin typeface="Consolas" panose="020B0609020204030204" pitchFamily="49" charset="0"/>
              </a:rPr>
              <a:t>create_comedian</a:t>
            </a:r>
            <a:r>
              <a:rPr lang="en-US" dirty="0">
                <a:latin typeface="Consolas" panose="020B0609020204030204" pitchFamily="49" charset="0"/>
              </a:rPr>
              <a:t>(</a:t>
            </a:r>
            <a:r>
              <a:rPr lang="en-US" dirty="0" err="1">
                <a:latin typeface="Consolas" panose="020B0609020204030204" pitchFamily="49" charset="0"/>
              </a:rPr>
              <a:t>name,joke</a:t>
            </a:r>
            <a:r>
              <a:rPr lang="en-US" dirty="0">
                <a:latin typeface="Consolas" panose="020B0609020204030204" pitchFamily="49" charset="0"/>
              </a:rPr>
              <a:t>) {</a:t>
            </a:r>
          </a:p>
          <a:p>
            <a:r>
              <a:rPr lang="en-US" dirty="0">
                <a:latin typeface="Consolas" panose="020B0609020204030204" pitchFamily="49" charset="0"/>
              </a:rPr>
              <a:t>    let </a:t>
            </a:r>
            <a:r>
              <a:rPr lang="en-US" dirty="0" err="1">
                <a:latin typeface="Consolas" panose="020B0609020204030204" pitchFamily="49" charset="0"/>
              </a:rPr>
              <a:t>new_comedian</a:t>
            </a:r>
            <a:r>
              <a:rPr lang="en-US" dirty="0">
                <a:latin typeface="Consolas" panose="020B0609020204030204" pitchFamily="49" charset="0"/>
              </a:rPr>
              <a:t> = </a:t>
            </a:r>
            <a:r>
              <a:rPr lang="en-US" dirty="0" err="1">
                <a:latin typeface="Consolas" panose="020B0609020204030204" pitchFamily="49" charset="0"/>
              </a:rPr>
              <a:t>Object.create</a:t>
            </a:r>
            <a:r>
              <a:rPr lang="en-US" dirty="0">
                <a:latin typeface="Consolas" panose="020B0609020204030204" pitchFamily="49" charset="0"/>
              </a:rPr>
              <a:t>(</a:t>
            </a:r>
            <a:r>
              <a:rPr lang="en-US" dirty="0">
                <a:solidFill>
                  <a:srgbClr val="FF0000"/>
                </a:solidFill>
                <a:latin typeface="Consolas" panose="020B0609020204030204" pitchFamily="49" charset="0"/>
              </a:rPr>
              <a:t>person</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new_comedian.name = name;</a:t>
            </a:r>
          </a:p>
          <a:p>
            <a:r>
              <a:rPr lang="en-US" dirty="0">
                <a:latin typeface="Consolas" panose="020B0609020204030204" pitchFamily="49" charset="0"/>
              </a:rPr>
              <a:t>    </a:t>
            </a:r>
            <a:r>
              <a:rPr lang="en-US" dirty="0" err="1">
                <a:latin typeface="Consolas" panose="020B0609020204030204" pitchFamily="49" charset="0"/>
              </a:rPr>
              <a:t>new_comedian.joke</a:t>
            </a:r>
            <a:r>
              <a:rPr lang="en-US" dirty="0">
                <a:latin typeface="Consolas" panose="020B0609020204030204" pitchFamily="49" charset="0"/>
              </a:rPr>
              <a:t> = joke</a:t>
            </a:r>
          </a:p>
          <a:p>
            <a:r>
              <a:rPr lang="en-US" dirty="0">
                <a:latin typeface="Consolas" panose="020B0609020204030204" pitchFamily="49" charset="0"/>
              </a:rPr>
              <a:t>    </a:t>
            </a:r>
            <a:r>
              <a:rPr lang="en-US" dirty="0" err="1">
                <a:latin typeface="Consolas" panose="020B0609020204030204" pitchFamily="49" charset="0"/>
              </a:rPr>
              <a:t>new_comedian.tell_joke</a:t>
            </a:r>
            <a:r>
              <a:rPr lang="en-US" dirty="0">
                <a:latin typeface="Consolas" panose="020B0609020204030204" pitchFamily="49" charset="0"/>
              </a:rPr>
              <a:t> = function () </a:t>
            </a:r>
            <a:br>
              <a:rPr lang="en-US" dirty="0">
                <a:latin typeface="Consolas" panose="020B0609020204030204" pitchFamily="49" charset="0"/>
              </a:rPr>
            </a:br>
            <a:r>
              <a:rPr lang="en-US" dirty="0">
                <a:latin typeface="Consolas" panose="020B0609020204030204" pitchFamily="49" charset="0"/>
              </a:rPr>
              <a:t>     { console.log("My joke: " + joke); }</a:t>
            </a:r>
          </a:p>
          <a:p>
            <a:r>
              <a:rPr lang="en-US" dirty="0">
                <a:latin typeface="Consolas" panose="020B0609020204030204" pitchFamily="49" charset="0"/>
              </a:rPr>
              <a:t>    </a:t>
            </a:r>
          </a:p>
          <a:p>
            <a:r>
              <a:rPr lang="en-US" dirty="0">
                <a:latin typeface="Consolas" panose="020B0609020204030204" pitchFamily="49" charset="0"/>
              </a:rPr>
              <a:t>    return </a:t>
            </a:r>
            <a:r>
              <a:rPr lang="en-US" dirty="0" err="1">
                <a:latin typeface="Consolas" panose="020B0609020204030204" pitchFamily="49" charset="0"/>
              </a:rPr>
              <a:t>new_comedian</a:t>
            </a:r>
            <a:endParaRPr lang="en-US" dirty="0">
              <a:latin typeface="Consolas" panose="020B0609020204030204" pitchFamily="49" charset="0"/>
            </a:endParaRP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9CA442E3-69DD-4EEA-A359-53BA303D63B0}"/>
              </a:ext>
            </a:extLst>
          </p:cNvPr>
          <p:cNvSpPr txBox="1"/>
          <p:nvPr/>
        </p:nvSpPr>
        <p:spPr>
          <a:xfrm>
            <a:off x="6761589" y="991778"/>
            <a:ext cx="4923310" cy="830997"/>
          </a:xfrm>
          <a:prstGeom prst="rect">
            <a:avLst/>
          </a:prstGeom>
          <a:noFill/>
        </p:spPr>
        <p:txBody>
          <a:bodyPr wrap="square">
            <a:spAutoFit/>
          </a:bodyPr>
          <a:lstStyle/>
          <a:p>
            <a:pPr algn="ctr"/>
            <a:r>
              <a:rPr lang="en-US" sz="2400" dirty="0"/>
              <a:t>As we learned earlier, JavaScript has no classes – it only has objects!</a:t>
            </a:r>
          </a:p>
        </p:txBody>
      </p:sp>
      <p:sp>
        <p:nvSpPr>
          <p:cNvPr id="8" name="TextBox 7">
            <a:extLst>
              <a:ext uri="{FF2B5EF4-FFF2-40B4-BE49-F238E27FC236}">
                <a16:creationId xmlns:a16="http://schemas.microsoft.com/office/drawing/2014/main" id="{C2F1B57E-8C04-42E0-B4EA-50CA6EF31663}"/>
              </a:ext>
            </a:extLst>
          </p:cNvPr>
          <p:cNvSpPr txBox="1"/>
          <p:nvPr/>
        </p:nvSpPr>
        <p:spPr>
          <a:xfrm>
            <a:off x="6761589" y="2018010"/>
            <a:ext cx="4923310" cy="830997"/>
          </a:xfrm>
          <a:prstGeom prst="rect">
            <a:avLst/>
          </a:prstGeom>
          <a:noFill/>
        </p:spPr>
        <p:txBody>
          <a:bodyPr wrap="square">
            <a:spAutoFit/>
          </a:bodyPr>
          <a:lstStyle/>
          <a:p>
            <a:pPr algn="ctr"/>
            <a:r>
              <a:rPr lang="en-US" sz="2400" dirty="0"/>
              <a:t>So, can we use inheritance with objects without having classes?</a:t>
            </a:r>
          </a:p>
        </p:txBody>
      </p:sp>
      <p:sp>
        <p:nvSpPr>
          <p:cNvPr id="9" name="TextBox 8">
            <a:extLst>
              <a:ext uri="{FF2B5EF4-FFF2-40B4-BE49-F238E27FC236}">
                <a16:creationId xmlns:a16="http://schemas.microsoft.com/office/drawing/2014/main" id="{2F1A2BC8-7F21-4673-93DA-0DD9509093E3}"/>
              </a:ext>
            </a:extLst>
          </p:cNvPr>
          <p:cNvSpPr txBox="1"/>
          <p:nvPr/>
        </p:nvSpPr>
        <p:spPr>
          <a:xfrm>
            <a:off x="6761589" y="3044242"/>
            <a:ext cx="4923310" cy="830997"/>
          </a:xfrm>
          <a:prstGeom prst="rect">
            <a:avLst/>
          </a:prstGeom>
          <a:noFill/>
        </p:spPr>
        <p:txBody>
          <a:bodyPr wrap="square">
            <a:spAutoFit/>
          </a:bodyPr>
          <a:lstStyle/>
          <a:p>
            <a:pPr algn="ctr"/>
            <a:r>
              <a:rPr lang="en-US" sz="2400" dirty="0"/>
              <a:t>Yes! Let's see an example with Persons and Comedians.</a:t>
            </a:r>
          </a:p>
        </p:txBody>
      </p:sp>
      <p:sp>
        <p:nvSpPr>
          <p:cNvPr id="13" name="Speech Bubble: Rectangle with Corners Rounded 12">
            <a:extLst>
              <a:ext uri="{FF2B5EF4-FFF2-40B4-BE49-F238E27FC236}">
                <a16:creationId xmlns:a16="http://schemas.microsoft.com/office/drawing/2014/main" id="{55C3CFAF-D3EE-4DA5-94B2-B6B40EB2B32D}"/>
              </a:ext>
            </a:extLst>
          </p:cNvPr>
          <p:cNvSpPr/>
          <p:nvPr/>
        </p:nvSpPr>
        <p:spPr>
          <a:xfrm>
            <a:off x="1630420" y="2346034"/>
            <a:ext cx="3720759" cy="1222794"/>
          </a:xfrm>
          <a:prstGeom prst="wedgeRoundRectCallout">
            <a:avLst>
              <a:gd name="adj1" fmla="val -74812"/>
              <a:gd name="adj2" fmla="val -482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 define a "prototype" or base object that will serve as the basis for our derived objects. </a:t>
            </a:r>
          </a:p>
        </p:txBody>
      </p:sp>
      <p:sp>
        <p:nvSpPr>
          <p:cNvPr id="14" name="Speech Bubble: Rectangle with Corners Rounded 13">
            <a:extLst>
              <a:ext uri="{FF2B5EF4-FFF2-40B4-BE49-F238E27FC236}">
                <a16:creationId xmlns:a16="http://schemas.microsoft.com/office/drawing/2014/main" id="{7E6E1506-2993-4C2A-9EC3-75F0F8FF4813}"/>
              </a:ext>
            </a:extLst>
          </p:cNvPr>
          <p:cNvSpPr/>
          <p:nvPr/>
        </p:nvSpPr>
        <p:spPr>
          <a:xfrm>
            <a:off x="2301924" y="3729978"/>
            <a:ext cx="3923193" cy="1222794"/>
          </a:xfrm>
          <a:prstGeom prst="wedgeRoundRectCallout">
            <a:avLst>
              <a:gd name="adj1" fmla="val -66466"/>
              <a:gd name="adj2" fmla="val -1071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let's write a function to create derived Comedian objects. </a:t>
            </a:r>
          </a:p>
        </p:txBody>
      </p:sp>
      <p:sp>
        <p:nvSpPr>
          <p:cNvPr id="16" name="Speech Bubble: Rectangle with Corners Rounded 15">
            <a:extLst>
              <a:ext uri="{FF2B5EF4-FFF2-40B4-BE49-F238E27FC236}">
                <a16:creationId xmlns:a16="http://schemas.microsoft.com/office/drawing/2014/main" id="{5998DEC6-5146-4B86-90A6-F0B5F67BEF60}"/>
              </a:ext>
            </a:extLst>
          </p:cNvPr>
          <p:cNvSpPr/>
          <p:nvPr/>
        </p:nvSpPr>
        <p:spPr>
          <a:xfrm>
            <a:off x="6195095" y="5134938"/>
            <a:ext cx="3720759" cy="1183218"/>
          </a:xfrm>
          <a:prstGeom prst="wedgeRoundRectCallout">
            <a:avLst>
              <a:gd name="adj1" fmla="val -108740"/>
              <a:gd name="adj2" fmla="val -924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add the fields/methods that are specific to our derived comedian object.</a:t>
            </a:r>
          </a:p>
        </p:txBody>
      </p:sp>
      <p:sp>
        <p:nvSpPr>
          <p:cNvPr id="18" name="Speech Bubble: Rectangle with Corners Rounded 17">
            <a:extLst>
              <a:ext uri="{FF2B5EF4-FFF2-40B4-BE49-F238E27FC236}">
                <a16:creationId xmlns:a16="http://schemas.microsoft.com/office/drawing/2014/main" id="{B899E10D-83D8-4A4F-81BB-7B86ACF5F067}"/>
              </a:ext>
            </a:extLst>
          </p:cNvPr>
          <p:cNvSpPr/>
          <p:nvPr/>
        </p:nvSpPr>
        <p:spPr>
          <a:xfrm>
            <a:off x="3991368" y="5425887"/>
            <a:ext cx="2396850" cy="867001"/>
          </a:xfrm>
          <a:prstGeom prst="wedgeRoundRectCallout">
            <a:avLst>
              <a:gd name="adj1" fmla="val -107870"/>
              <a:gd name="adj2" fmla="val -712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Finally, we return our new object.</a:t>
            </a:r>
          </a:p>
        </p:txBody>
      </p:sp>
      <p:sp>
        <p:nvSpPr>
          <p:cNvPr id="17" name="Speech Bubble: Rectangle with Corners Rounded 16">
            <a:extLst>
              <a:ext uri="{FF2B5EF4-FFF2-40B4-BE49-F238E27FC236}">
                <a16:creationId xmlns:a16="http://schemas.microsoft.com/office/drawing/2014/main" id="{F19077E2-1113-4888-B17E-85B4C5ED5647}"/>
              </a:ext>
            </a:extLst>
          </p:cNvPr>
          <p:cNvSpPr/>
          <p:nvPr/>
        </p:nvSpPr>
        <p:spPr>
          <a:xfrm>
            <a:off x="1964724" y="4515059"/>
            <a:ext cx="2590373" cy="1193642"/>
          </a:xfrm>
          <a:prstGeom prst="wedgeRoundRectCallout">
            <a:avLst>
              <a:gd name="adj1" fmla="val 33773"/>
              <a:gd name="adj2" fmla="val -1513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we'll create an new, empty object.</a:t>
            </a:r>
          </a:p>
        </p:txBody>
      </p:sp>
      <p:sp>
        <p:nvSpPr>
          <p:cNvPr id="19" name="Speech Bubble: Rectangle with Corners Rounded 18">
            <a:extLst>
              <a:ext uri="{FF2B5EF4-FFF2-40B4-BE49-F238E27FC236}">
                <a16:creationId xmlns:a16="http://schemas.microsoft.com/office/drawing/2014/main" id="{BB6EA3A0-3EE8-48DB-A742-AD42331C7525}"/>
              </a:ext>
            </a:extLst>
          </p:cNvPr>
          <p:cNvSpPr/>
          <p:nvPr/>
        </p:nvSpPr>
        <p:spPr>
          <a:xfrm>
            <a:off x="5960718" y="3926452"/>
            <a:ext cx="3352374" cy="1183218"/>
          </a:xfrm>
          <a:prstGeom prst="wedgeRoundRectCallout">
            <a:avLst>
              <a:gd name="adj1" fmla="val -68464"/>
              <a:gd name="adj2" fmla="val -1056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new </a:t>
            </a:r>
            <a:r>
              <a:rPr lang="en-US" sz="2000" dirty="0">
                <a:solidFill>
                  <a:srgbClr val="FFC9C9"/>
                </a:solidFill>
              </a:rPr>
              <a:t>object</a:t>
            </a:r>
            <a:r>
              <a:rPr lang="en-US" sz="2000" dirty="0">
                <a:solidFill>
                  <a:schemeClr val="bg1"/>
                </a:solidFill>
              </a:rPr>
              <a:t> will have a single field that points at our original person object. </a:t>
            </a:r>
          </a:p>
        </p:txBody>
      </p:sp>
    </p:spTree>
    <p:extLst>
      <p:ext uri="{BB962C8B-B14F-4D97-AF65-F5344CB8AC3E}">
        <p14:creationId xmlns:p14="http://schemas.microsoft.com/office/powerpoint/2010/main" val="110735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2" nodeType="clickEffect">
                                  <p:stCondLst>
                                    <p:cond delay="0"/>
                                  </p:stCondLst>
                                  <p:childTnLst>
                                    <p:animMotion origin="layout" path="M -2.29167E-6 3.7037E-6 L -0.32578 -0.32014 " pathEditMode="relative" rAng="0" ptsTypes="AA">
                                      <p:cBhvr>
                                        <p:cTn id="74" dur="2000" fill="hold"/>
                                        <p:tgtEl>
                                          <p:spTgt spid="19"/>
                                        </p:tgtEl>
                                        <p:attrNameLst>
                                          <p:attrName>ppt_x</p:attrName>
                                          <p:attrName>ppt_y</p:attrName>
                                        </p:attrNameLst>
                                      </p:cBhvr>
                                      <p:rCtr x="-16289" y="-16019"/>
                                    </p:animMotion>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down)">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6"/>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down)">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
                                            <p:txEl>
                                              <p:pRg st="13" end="1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7" grpId="0"/>
      <p:bldP spid="8" grpId="0"/>
      <p:bldP spid="9" grpId="0"/>
      <p:bldP spid="13" grpId="0" animBg="1"/>
      <p:bldP spid="13" grpId="1" animBg="1"/>
      <p:bldP spid="14" grpId="0" animBg="1"/>
      <p:bldP spid="14" grpId="1" animBg="1"/>
      <p:bldP spid="16" grpId="0" animBg="1"/>
      <p:bldP spid="16" grpId="1" animBg="1"/>
      <p:bldP spid="18" grpId="0" animBg="1"/>
      <p:bldP spid="18" grpId="1" animBg="1"/>
      <p:bldP spid="17" grpId="0" animBg="1"/>
      <p:bldP spid="17" grpId="1" animBg="1"/>
      <p:bldP spid="19" grpId="0" animBg="1"/>
      <p:bldP spid="19" grpId="1" animBg="1"/>
      <p:bldP spid="19" grpId="2"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OOP Design Patterns - Iterators</a:t>
            </a:r>
          </a:p>
        </p:txBody>
      </p:sp>
      <p:grpSp>
        <p:nvGrpSpPr>
          <p:cNvPr id="10" name="Group 9">
            <a:extLst>
              <a:ext uri="{FF2B5EF4-FFF2-40B4-BE49-F238E27FC236}">
                <a16:creationId xmlns:a16="http://schemas.microsoft.com/office/drawing/2014/main" id="{0C466E5E-C09F-4BBB-9FBF-990B451AC69E}"/>
              </a:ext>
            </a:extLst>
          </p:cNvPr>
          <p:cNvGrpSpPr/>
          <p:nvPr/>
        </p:nvGrpSpPr>
        <p:grpSpPr>
          <a:xfrm>
            <a:off x="2039803" y="593343"/>
            <a:ext cx="7214265" cy="6172316"/>
            <a:chOff x="4674897" y="723972"/>
            <a:chExt cx="7214265" cy="6172316"/>
          </a:xfrm>
        </p:grpSpPr>
        <p:sp>
          <p:nvSpPr>
            <p:cNvPr id="11" name="Rectangle 10">
              <a:extLst>
                <a:ext uri="{FF2B5EF4-FFF2-40B4-BE49-F238E27FC236}">
                  <a16:creationId xmlns:a16="http://schemas.microsoft.com/office/drawing/2014/main" id="{82FF05F2-52A1-4F75-94BE-0BEBD7A524C7}"/>
                </a:ext>
              </a:extLst>
            </p:cNvPr>
            <p:cNvSpPr/>
            <p:nvPr/>
          </p:nvSpPr>
          <p:spPr bwMode="auto">
            <a:xfrm>
              <a:off x="6323106" y="1595695"/>
              <a:ext cx="5566056" cy="53005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12" name="Picture 11">
              <a:extLst>
                <a:ext uri="{FF2B5EF4-FFF2-40B4-BE49-F238E27FC236}">
                  <a16:creationId xmlns:a16="http://schemas.microsoft.com/office/drawing/2014/main" id="{EA9DB578-FA2C-4759-A01C-0477D288E198}"/>
                </a:ext>
              </a:extLst>
            </p:cNvPr>
            <p:cNvPicPr>
              <a:picLocks noChangeAspect="1"/>
            </p:cNvPicPr>
            <p:nvPr/>
          </p:nvPicPr>
          <p:blipFill>
            <a:blip r:embed="rId3"/>
            <a:stretch>
              <a:fillRect/>
            </a:stretch>
          </p:blipFill>
          <p:spPr>
            <a:xfrm>
              <a:off x="4674897" y="1595696"/>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12">
              <a:extLst>
                <a:ext uri="{FF2B5EF4-FFF2-40B4-BE49-F238E27FC236}">
                  <a16:creationId xmlns:a16="http://schemas.microsoft.com/office/drawing/2014/main" id="{91A1FF4A-BE99-478F-AE11-B55FF96DFC1B}"/>
                </a:ext>
              </a:extLst>
            </p:cNvPr>
            <p:cNvSpPr>
              <a:spLocks noChangeArrowheads="1"/>
            </p:cNvSpPr>
            <p:nvPr/>
          </p:nvSpPr>
          <p:spPr bwMode="auto">
            <a:xfrm>
              <a:off x="6559887" y="723972"/>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15" name="TextBox 14">
            <a:extLst>
              <a:ext uri="{FF2B5EF4-FFF2-40B4-BE49-F238E27FC236}">
                <a16:creationId xmlns:a16="http://schemas.microsoft.com/office/drawing/2014/main" id="{5A8BF9A8-9495-4BAF-AF27-1E934C3B4469}"/>
              </a:ext>
            </a:extLst>
          </p:cNvPr>
          <p:cNvSpPr txBox="1"/>
          <p:nvPr/>
        </p:nvSpPr>
        <p:spPr>
          <a:xfrm>
            <a:off x="3688012" y="1586240"/>
            <a:ext cx="5566056" cy="707886"/>
          </a:xfrm>
          <a:prstGeom prst="rect">
            <a:avLst/>
          </a:prstGeom>
          <a:noFill/>
        </p:spPr>
        <p:txBody>
          <a:bodyPr wrap="square">
            <a:spAutoFit/>
          </a:bodyPr>
          <a:lstStyle/>
          <a:p>
            <a:pPr algn="ctr"/>
            <a:r>
              <a:rPr lang="en-US" sz="2000" dirty="0"/>
              <a:t>An </a:t>
            </a:r>
            <a:r>
              <a:rPr lang="en-US" sz="2000" dirty="0" err="1">
                <a:solidFill>
                  <a:srgbClr val="0070C0"/>
                </a:solidFill>
              </a:rPr>
              <a:t>iterable</a:t>
            </a:r>
            <a:r>
              <a:rPr lang="en-US" sz="2000" dirty="0">
                <a:solidFill>
                  <a:srgbClr val="0070C0"/>
                </a:solidFill>
              </a:rPr>
              <a:t> class </a:t>
            </a:r>
            <a:r>
              <a:rPr lang="en-US" sz="2000" dirty="0"/>
              <a:t>is one which contains a collection of values that can be processed sequentially. </a:t>
            </a:r>
          </a:p>
        </p:txBody>
      </p:sp>
      <p:sp>
        <p:nvSpPr>
          <p:cNvPr id="16" name="TextBox 15">
            <a:extLst>
              <a:ext uri="{FF2B5EF4-FFF2-40B4-BE49-F238E27FC236}">
                <a16:creationId xmlns:a16="http://schemas.microsoft.com/office/drawing/2014/main" id="{B5AFFC17-91F0-4F9D-8EBD-EA963808576A}"/>
              </a:ext>
            </a:extLst>
          </p:cNvPr>
          <p:cNvSpPr txBox="1"/>
          <p:nvPr/>
        </p:nvSpPr>
        <p:spPr>
          <a:xfrm>
            <a:off x="3832418" y="2367293"/>
            <a:ext cx="5277244" cy="400110"/>
          </a:xfrm>
          <a:prstGeom prst="rect">
            <a:avLst/>
          </a:prstGeom>
          <a:noFill/>
        </p:spPr>
        <p:txBody>
          <a:bodyPr wrap="square">
            <a:spAutoFit/>
          </a:bodyPr>
          <a:lstStyle/>
          <a:p>
            <a:pPr algn="ctr"/>
            <a:r>
              <a:rPr lang="en-US" sz="2000" dirty="0"/>
              <a:t>Examples: </a:t>
            </a:r>
            <a:r>
              <a:rPr lang="en-US" sz="2000" dirty="0">
                <a:solidFill>
                  <a:srgbClr val="0070C0"/>
                </a:solidFill>
              </a:rPr>
              <a:t>arrays</a:t>
            </a:r>
            <a:r>
              <a:rPr lang="en-US" sz="2000" dirty="0"/>
              <a:t>, </a:t>
            </a:r>
            <a:r>
              <a:rPr lang="en-US" sz="2000" dirty="0">
                <a:solidFill>
                  <a:srgbClr val="0070C0"/>
                </a:solidFill>
              </a:rPr>
              <a:t>lists</a:t>
            </a:r>
            <a:r>
              <a:rPr lang="en-US" sz="2000" dirty="0"/>
              <a:t>, </a:t>
            </a:r>
            <a:r>
              <a:rPr lang="en-US" sz="2000" dirty="0">
                <a:solidFill>
                  <a:srgbClr val="0070C0"/>
                </a:solidFill>
              </a:rPr>
              <a:t>sets</a:t>
            </a:r>
            <a:r>
              <a:rPr lang="en-US" sz="2000" dirty="0"/>
              <a:t>, </a:t>
            </a:r>
            <a:r>
              <a:rPr lang="en-US" sz="2000" dirty="0">
                <a:solidFill>
                  <a:srgbClr val="0070C0"/>
                </a:solidFill>
              </a:rPr>
              <a:t>maps, dictionaries</a:t>
            </a:r>
          </a:p>
        </p:txBody>
      </p:sp>
      <p:sp>
        <p:nvSpPr>
          <p:cNvPr id="17" name="TextBox 16">
            <a:extLst>
              <a:ext uri="{FF2B5EF4-FFF2-40B4-BE49-F238E27FC236}">
                <a16:creationId xmlns:a16="http://schemas.microsoft.com/office/drawing/2014/main" id="{B32A66C2-AE5C-476C-8F60-B20A016DF930}"/>
              </a:ext>
            </a:extLst>
          </p:cNvPr>
          <p:cNvSpPr txBox="1"/>
          <p:nvPr/>
        </p:nvSpPr>
        <p:spPr>
          <a:xfrm>
            <a:off x="3967264" y="2837708"/>
            <a:ext cx="5007550" cy="1323439"/>
          </a:xfrm>
          <a:prstGeom prst="rect">
            <a:avLst/>
          </a:prstGeom>
          <a:noFill/>
        </p:spPr>
        <p:txBody>
          <a:bodyPr wrap="square">
            <a:spAutoFit/>
          </a:bodyPr>
          <a:lstStyle/>
          <a:p>
            <a:pPr algn="ctr"/>
            <a:r>
              <a:rPr lang="en-US" sz="2000" dirty="0"/>
              <a:t>In OOP languages, we use an abstraction called an </a:t>
            </a:r>
            <a:r>
              <a:rPr lang="en-US" sz="2000" dirty="0">
                <a:solidFill>
                  <a:srgbClr val="7030A0"/>
                </a:solidFill>
              </a:rPr>
              <a:t>"iterator" </a:t>
            </a:r>
            <a:r>
              <a:rPr lang="en-US" sz="2000" dirty="0"/>
              <a:t>to </a:t>
            </a:r>
            <a:r>
              <a:rPr lang="en-US" sz="2000" dirty="0">
                <a:solidFill>
                  <a:srgbClr val="FF0000"/>
                </a:solidFill>
              </a:rPr>
              <a:t>point at</a:t>
            </a:r>
            <a:r>
              <a:rPr lang="en-US" sz="2000" dirty="0"/>
              <a:t>, </a:t>
            </a:r>
            <a:r>
              <a:rPr lang="en-US" sz="2000" dirty="0">
                <a:solidFill>
                  <a:srgbClr val="C00000"/>
                </a:solidFill>
              </a:rPr>
              <a:t>retrieve</a:t>
            </a:r>
            <a:r>
              <a:rPr lang="en-US" sz="2000" dirty="0"/>
              <a:t>, and </a:t>
            </a:r>
            <a:r>
              <a:rPr lang="en-US" sz="2000" dirty="0">
                <a:solidFill>
                  <a:srgbClr val="00B050"/>
                </a:solidFill>
              </a:rPr>
              <a:t>advance</a:t>
            </a:r>
            <a:r>
              <a:rPr lang="en-US" sz="2000" dirty="0"/>
              <a:t> from </a:t>
            </a:r>
            <a:r>
              <a:rPr lang="en-US" sz="2000" dirty="0">
                <a:solidFill>
                  <a:srgbClr val="0070C0"/>
                </a:solidFill>
              </a:rPr>
              <a:t>start</a:t>
            </a:r>
            <a:r>
              <a:rPr lang="en-US" sz="2000" dirty="0"/>
              <a:t> to </a:t>
            </a:r>
            <a:r>
              <a:rPr lang="en-US" sz="2000" dirty="0">
                <a:solidFill>
                  <a:srgbClr val="0070C0"/>
                </a:solidFill>
              </a:rPr>
              <a:t>finish</a:t>
            </a:r>
            <a:r>
              <a:rPr lang="en-US" sz="2000" dirty="0"/>
              <a:t> through the values in an </a:t>
            </a:r>
            <a:r>
              <a:rPr lang="en-US" sz="2000" dirty="0" err="1"/>
              <a:t>iterable</a:t>
            </a:r>
            <a:r>
              <a:rPr lang="en-US" sz="2000" dirty="0"/>
              <a:t> object.</a:t>
            </a:r>
          </a:p>
        </p:txBody>
      </p:sp>
      <p:sp>
        <p:nvSpPr>
          <p:cNvPr id="18" name="TextBox 17">
            <a:extLst>
              <a:ext uri="{FF2B5EF4-FFF2-40B4-BE49-F238E27FC236}">
                <a16:creationId xmlns:a16="http://schemas.microsoft.com/office/drawing/2014/main" id="{A6D031F2-94AB-4409-BE51-3475930CACF3}"/>
              </a:ext>
            </a:extLst>
          </p:cNvPr>
          <p:cNvSpPr txBox="1"/>
          <p:nvPr/>
        </p:nvSpPr>
        <p:spPr>
          <a:xfrm>
            <a:off x="4529288" y="4231453"/>
            <a:ext cx="3883503" cy="2469907"/>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set&lt;string&gt; nerds;</a:t>
            </a:r>
          </a:p>
          <a:p>
            <a:r>
              <a:rPr lang="en-US" dirty="0">
                <a:solidFill>
                  <a:srgbClr val="0070C0"/>
                </a:solidFill>
                <a:latin typeface="Consolas" panose="020B0609020204030204" pitchFamily="49" charset="0"/>
              </a:rPr>
              <a:t>... // add items to nerds set</a:t>
            </a:r>
            <a:endParaRPr lang="en-US" dirty="0">
              <a:latin typeface="Consolas" panose="020B0609020204030204" pitchFamily="49" charset="0"/>
            </a:endParaRPr>
          </a:p>
          <a:p>
            <a:endParaRPr lang="en-US" sz="1050"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set&lt;string&gt;::iterator it;</a:t>
            </a:r>
          </a:p>
          <a:p>
            <a:r>
              <a:rPr lang="en-US" dirty="0">
                <a:solidFill>
                  <a:srgbClr val="FF0000"/>
                </a:solidFill>
                <a:latin typeface="Consolas" panose="020B0609020204030204" pitchFamily="49" charset="0"/>
              </a:rPr>
              <a:t>it =</a:t>
            </a:r>
            <a:r>
              <a:rPr lang="en-US" dirty="0">
                <a:latin typeface="Consolas" panose="020B0609020204030204" pitchFamily="49" charset="0"/>
              </a:rPr>
              <a:t> </a:t>
            </a:r>
            <a:r>
              <a:rPr lang="en-US" dirty="0" err="1">
                <a:solidFill>
                  <a:srgbClr val="00B0F0"/>
                </a:solidFill>
                <a:latin typeface="Consolas" panose="020B0609020204030204" pitchFamily="49" charset="0"/>
              </a:rPr>
              <a:t>nerds.begin</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while (</a:t>
            </a:r>
            <a:r>
              <a:rPr lang="en-US" dirty="0">
                <a:solidFill>
                  <a:srgbClr val="7030A0"/>
                </a:solidFill>
                <a:latin typeface="Consolas" panose="020B0609020204030204" pitchFamily="49" charset="0"/>
              </a:rPr>
              <a:t>it</a:t>
            </a:r>
            <a:r>
              <a:rPr lang="en-US" dirty="0">
                <a:latin typeface="Consolas" panose="020B0609020204030204" pitchFamily="49" charset="0"/>
              </a:rPr>
              <a:t> != </a:t>
            </a:r>
            <a:r>
              <a:rPr lang="en-US" dirty="0" err="1">
                <a:solidFill>
                  <a:srgbClr val="00B0F0"/>
                </a:solidFill>
                <a:latin typeface="Consolas" panose="020B0609020204030204" pitchFamily="49" charset="0"/>
              </a:rPr>
              <a:t>nerds.end</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a:solidFill>
                  <a:srgbClr val="C00000"/>
                </a:solidFill>
                <a:latin typeface="Consolas" panose="020B0609020204030204" pitchFamily="49" charset="0"/>
              </a:rPr>
              <a:t>*it </a:t>
            </a:r>
            <a:r>
              <a:rPr lang="en-US" dirty="0">
                <a:latin typeface="Consolas" panose="020B0609020204030204" pitchFamily="49" charset="0"/>
              </a:rPr>
              <a:t>&lt;&lt; </a:t>
            </a:r>
            <a:r>
              <a:rPr lang="en-US" dirty="0" err="1">
                <a:latin typeface="Consolas" panose="020B0609020204030204" pitchFamily="49" charset="0"/>
              </a:rPr>
              <a:t>endl</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++it</a:t>
            </a:r>
            <a:r>
              <a:rPr lang="en-US" dirty="0">
                <a:latin typeface="Consolas" panose="020B0609020204030204" pitchFamily="49" charset="0"/>
              </a:rPr>
              <a:t>;                  </a:t>
            </a:r>
          </a:p>
          <a:p>
            <a:r>
              <a:rPr lang="en-US" dirty="0">
                <a:latin typeface="Consolas" panose="020B0609020204030204" pitchFamily="49" charset="0"/>
              </a:rPr>
              <a:t>}</a:t>
            </a:r>
          </a:p>
        </p:txBody>
      </p:sp>
    </p:spTree>
    <p:extLst>
      <p:ext uri="{BB962C8B-B14F-4D97-AF65-F5344CB8AC3E}">
        <p14:creationId xmlns:p14="http://schemas.microsoft.com/office/powerpoint/2010/main" val="16601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bg/>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6" grpId="0"/>
      <p:bldP spid="17" grpId="0"/>
      <p:bldP spid="18" grpId="0" uiExpand="1" build="p"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467297" y="-142795"/>
            <a:ext cx="11229329" cy="1143000"/>
          </a:xfrm>
        </p:spPr>
        <p:txBody>
          <a:bodyPr/>
          <a:lstStyle/>
          <a:p>
            <a:r>
              <a:rPr lang="en-US" dirty="0" err="1"/>
              <a:t>Iterable</a:t>
            </a:r>
            <a:r>
              <a:rPr lang="en-US" dirty="0"/>
              <a:t> Classes and Iterators</a:t>
            </a:r>
          </a:p>
        </p:txBody>
      </p:sp>
      <p:sp>
        <p:nvSpPr>
          <p:cNvPr id="9" name="TextBox 8">
            <a:extLst>
              <a:ext uri="{FF2B5EF4-FFF2-40B4-BE49-F238E27FC236}">
                <a16:creationId xmlns:a16="http://schemas.microsoft.com/office/drawing/2014/main" id="{386CC4B7-2A28-49D0-BE5D-6E4A57505AFF}"/>
              </a:ext>
            </a:extLst>
          </p:cNvPr>
          <p:cNvSpPr txBox="1"/>
          <p:nvPr/>
        </p:nvSpPr>
        <p:spPr>
          <a:xfrm>
            <a:off x="297780" y="991086"/>
            <a:ext cx="11568363" cy="400110"/>
          </a:xfrm>
          <a:prstGeom prst="rect">
            <a:avLst/>
          </a:prstGeom>
          <a:noFill/>
        </p:spPr>
        <p:txBody>
          <a:bodyPr wrap="square">
            <a:spAutoFit/>
          </a:bodyPr>
          <a:lstStyle/>
          <a:p>
            <a:pPr algn="ctr"/>
            <a:r>
              <a:rPr lang="en-US" sz="2000" dirty="0"/>
              <a:t>An </a:t>
            </a:r>
            <a:r>
              <a:rPr lang="en-US" sz="2000" dirty="0" err="1">
                <a:solidFill>
                  <a:srgbClr val="0070C0"/>
                </a:solidFill>
              </a:rPr>
              <a:t>iterable</a:t>
            </a:r>
            <a:r>
              <a:rPr lang="en-US" sz="2000" dirty="0">
                <a:solidFill>
                  <a:srgbClr val="0070C0"/>
                </a:solidFill>
              </a:rPr>
              <a:t> class </a:t>
            </a:r>
            <a:r>
              <a:rPr lang="en-US" sz="2000" dirty="0"/>
              <a:t>is one which contains a collection of values that can be processed sequentially. </a:t>
            </a:r>
          </a:p>
        </p:txBody>
      </p:sp>
      <p:sp>
        <p:nvSpPr>
          <p:cNvPr id="4" name="TextBox 3">
            <a:extLst>
              <a:ext uri="{FF2B5EF4-FFF2-40B4-BE49-F238E27FC236}">
                <a16:creationId xmlns:a16="http://schemas.microsoft.com/office/drawing/2014/main" id="{DAEC91BC-DF26-4935-966F-AF7F6B6B3031}"/>
              </a:ext>
            </a:extLst>
          </p:cNvPr>
          <p:cNvSpPr txBox="1"/>
          <p:nvPr/>
        </p:nvSpPr>
        <p:spPr>
          <a:xfrm>
            <a:off x="297780" y="1497922"/>
            <a:ext cx="11568363" cy="400110"/>
          </a:xfrm>
          <a:prstGeom prst="rect">
            <a:avLst/>
          </a:prstGeom>
          <a:noFill/>
        </p:spPr>
        <p:txBody>
          <a:bodyPr wrap="square">
            <a:spAutoFit/>
          </a:bodyPr>
          <a:lstStyle/>
          <a:p>
            <a:pPr algn="ctr"/>
            <a:r>
              <a:rPr lang="en-US" sz="2000" dirty="0"/>
              <a:t>Examples: </a:t>
            </a:r>
            <a:r>
              <a:rPr lang="en-US" sz="2000" dirty="0">
                <a:solidFill>
                  <a:srgbClr val="0070C0"/>
                </a:solidFill>
              </a:rPr>
              <a:t>arrays</a:t>
            </a:r>
            <a:r>
              <a:rPr lang="en-US" sz="2000" dirty="0"/>
              <a:t>, </a:t>
            </a:r>
            <a:r>
              <a:rPr lang="en-US" sz="2000" dirty="0">
                <a:solidFill>
                  <a:srgbClr val="0070C0"/>
                </a:solidFill>
              </a:rPr>
              <a:t>lists</a:t>
            </a:r>
            <a:r>
              <a:rPr lang="en-US" sz="2000" dirty="0"/>
              <a:t>, </a:t>
            </a:r>
            <a:r>
              <a:rPr lang="en-US" sz="2000" dirty="0">
                <a:solidFill>
                  <a:srgbClr val="0070C0"/>
                </a:solidFill>
              </a:rPr>
              <a:t>vectors</a:t>
            </a:r>
            <a:r>
              <a:rPr lang="en-US" sz="2000" dirty="0"/>
              <a:t>, </a:t>
            </a:r>
            <a:r>
              <a:rPr lang="en-US" sz="2000" dirty="0">
                <a:solidFill>
                  <a:srgbClr val="0070C0"/>
                </a:solidFill>
              </a:rPr>
              <a:t>sets</a:t>
            </a:r>
            <a:r>
              <a:rPr lang="en-US" sz="2000" dirty="0"/>
              <a:t>, </a:t>
            </a:r>
            <a:r>
              <a:rPr lang="en-US" sz="2000" dirty="0">
                <a:solidFill>
                  <a:srgbClr val="0070C0"/>
                </a:solidFill>
              </a:rPr>
              <a:t>maps</a:t>
            </a:r>
          </a:p>
        </p:txBody>
      </p:sp>
      <p:sp>
        <p:nvSpPr>
          <p:cNvPr id="5" name="TextBox 4">
            <a:extLst>
              <a:ext uri="{FF2B5EF4-FFF2-40B4-BE49-F238E27FC236}">
                <a16:creationId xmlns:a16="http://schemas.microsoft.com/office/drawing/2014/main" id="{D6BFEE05-0F0D-4517-BFBE-5D3262BC4BE8}"/>
              </a:ext>
            </a:extLst>
          </p:cNvPr>
          <p:cNvSpPr txBox="1"/>
          <p:nvPr/>
        </p:nvSpPr>
        <p:spPr>
          <a:xfrm>
            <a:off x="1314445" y="2120941"/>
            <a:ext cx="9535032" cy="707886"/>
          </a:xfrm>
          <a:prstGeom prst="rect">
            <a:avLst/>
          </a:prstGeom>
          <a:noFill/>
        </p:spPr>
        <p:txBody>
          <a:bodyPr wrap="square">
            <a:spAutoFit/>
          </a:bodyPr>
          <a:lstStyle/>
          <a:p>
            <a:pPr algn="ctr"/>
            <a:r>
              <a:rPr lang="en-US" sz="2000" dirty="0"/>
              <a:t>In OOP languages, we use an abstraction called an </a:t>
            </a:r>
            <a:r>
              <a:rPr lang="en-US" sz="2000" dirty="0">
                <a:solidFill>
                  <a:srgbClr val="7030A0"/>
                </a:solidFill>
              </a:rPr>
              <a:t>"iterator" </a:t>
            </a:r>
            <a:r>
              <a:rPr lang="en-US" sz="2000" dirty="0"/>
              <a:t>to </a:t>
            </a:r>
            <a:r>
              <a:rPr lang="en-US" sz="2000" dirty="0">
                <a:solidFill>
                  <a:srgbClr val="FF0000"/>
                </a:solidFill>
              </a:rPr>
              <a:t>point at</a:t>
            </a:r>
            <a:r>
              <a:rPr lang="en-US" sz="2000" dirty="0"/>
              <a:t>, </a:t>
            </a:r>
            <a:r>
              <a:rPr lang="en-US" sz="2000" dirty="0">
                <a:solidFill>
                  <a:srgbClr val="C00000"/>
                </a:solidFill>
              </a:rPr>
              <a:t>retrieve</a:t>
            </a:r>
            <a:r>
              <a:rPr lang="en-US" sz="2000" dirty="0"/>
              <a:t>, and </a:t>
            </a:r>
            <a:r>
              <a:rPr lang="en-US" sz="2000" dirty="0">
                <a:solidFill>
                  <a:srgbClr val="00B050"/>
                </a:solidFill>
              </a:rPr>
              <a:t>advance</a:t>
            </a:r>
            <a:r>
              <a:rPr lang="en-US" sz="2000" dirty="0"/>
              <a:t> from </a:t>
            </a:r>
            <a:r>
              <a:rPr lang="en-US" sz="2000" dirty="0">
                <a:solidFill>
                  <a:srgbClr val="00B0F0"/>
                </a:solidFill>
              </a:rPr>
              <a:t>start</a:t>
            </a:r>
            <a:r>
              <a:rPr lang="en-US" sz="2000" dirty="0"/>
              <a:t> to </a:t>
            </a:r>
            <a:r>
              <a:rPr lang="en-US" sz="2000" dirty="0">
                <a:solidFill>
                  <a:srgbClr val="00B0F0"/>
                </a:solidFill>
              </a:rPr>
              <a:t>finish</a:t>
            </a:r>
            <a:r>
              <a:rPr lang="en-US" sz="2000" dirty="0"/>
              <a:t> through the values in an </a:t>
            </a:r>
            <a:r>
              <a:rPr lang="en-US" sz="2000" dirty="0" err="1"/>
              <a:t>iterable</a:t>
            </a:r>
            <a:r>
              <a:rPr lang="en-US" sz="2000" dirty="0"/>
              <a:t> object.</a:t>
            </a:r>
          </a:p>
        </p:txBody>
      </p:sp>
      <p:sp>
        <p:nvSpPr>
          <p:cNvPr id="8" name="TextBox 7">
            <a:extLst>
              <a:ext uri="{FF2B5EF4-FFF2-40B4-BE49-F238E27FC236}">
                <a16:creationId xmlns:a16="http://schemas.microsoft.com/office/drawing/2014/main" id="{A2AC0C62-6676-430C-AC04-92A0B504684C}"/>
              </a:ext>
            </a:extLst>
          </p:cNvPr>
          <p:cNvSpPr txBox="1"/>
          <p:nvPr/>
        </p:nvSpPr>
        <p:spPr>
          <a:xfrm>
            <a:off x="2706100" y="3066400"/>
            <a:ext cx="6779800"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set&lt;string&gt; nerds;</a:t>
            </a:r>
          </a:p>
          <a:p>
            <a:r>
              <a:rPr lang="en-US" dirty="0">
                <a:solidFill>
                  <a:srgbClr val="0070C0"/>
                </a:solidFill>
                <a:latin typeface="Consolas" panose="020B0609020204030204" pitchFamily="49" charset="0"/>
              </a:rPr>
              <a:t>  </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("Carey");</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("Paul");</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("Todd");</a:t>
            </a:r>
          </a:p>
          <a:p>
            <a:endParaRPr lang="en-US"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set&lt;string&gt;::iterator it;</a:t>
            </a:r>
          </a:p>
          <a:p>
            <a:r>
              <a:rPr lang="en-US" dirty="0">
                <a:solidFill>
                  <a:srgbClr val="FF0000"/>
                </a:solidFill>
                <a:latin typeface="Consolas" panose="020B0609020204030204" pitchFamily="49" charset="0"/>
              </a:rPr>
              <a:t>it =</a:t>
            </a:r>
            <a:r>
              <a:rPr lang="en-US" dirty="0">
                <a:latin typeface="Consolas" panose="020B0609020204030204" pitchFamily="49" charset="0"/>
              </a:rPr>
              <a:t> </a:t>
            </a:r>
            <a:r>
              <a:rPr lang="en-US" dirty="0" err="1">
                <a:solidFill>
                  <a:srgbClr val="00B0F0"/>
                </a:solidFill>
                <a:latin typeface="Consolas" panose="020B0609020204030204" pitchFamily="49" charset="0"/>
              </a:rPr>
              <a:t>nerds.begin</a:t>
            </a:r>
            <a:r>
              <a:rPr lang="en-US" dirty="0">
                <a:solidFill>
                  <a:srgbClr val="00B0F0"/>
                </a:solidFill>
                <a:latin typeface="Consolas" panose="020B0609020204030204" pitchFamily="49" charset="0"/>
              </a:rPr>
              <a:t>()</a:t>
            </a:r>
            <a:r>
              <a:rPr lang="en-US" dirty="0">
                <a:latin typeface="Consolas" panose="020B0609020204030204" pitchFamily="49" charset="0"/>
              </a:rPr>
              <a:t>;      // get iterator to 1</a:t>
            </a:r>
            <a:r>
              <a:rPr lang="en-US" baseline="30000" dirty="0">
                <a:latin typeface="Consolas" panose="020B0609020204030204" pitchFamily="49" charset="0"/>
              </a:rPr>
              <a:t>st</a:t>
            </a:r>
            <a:r>
              <a:rPr lang="en-US" dirty="0">
                <a:latin typeface="Consolas" panose="020B0609020204030204" pitchFamily="49" charset="0"/>
              </a:rPr>
              <a:t> item</a:t>
            </a:r>
          </a:p>
          <a:p>
            <a:r>
              <a:rPr lang="en-US" dirty="0">
                <a:latin typeface="Consolas" panose="020B0609020204030204" pitchFamily="49" charset="0"/>
              </a:rPr>
              <a:t>while (</a:t>
            </a:r>
            <a:r>
              <a:rPr lang="en-US" dirty="0">
                <a:solidFill>
                  <a:srgbClr val="7030A0"/>
                </a:solidFill>
                <a:latin typeface="Consolas" panose="020B0609020204030204" pitchFamily="49" charset="0"/>
              </a:rPr>
              <a:t>it</a:t>
            </a:r>
            <a:r>
              <a:rPr lang="en-US" dirty="0">
                <a:latin typeface="Consolas" panose="020B0609020204030204" pitchFamily="49" charset="0"/>
              </a:rPr>
              <a:t> != </a:t>
            </a:r>
            <a:r>
              <a:rPr lang="en-US" dirty="0" err="1">
                <a:solidFill>
                  <a:srgbClr val="00B0F0"/>
                </a:solidFill>
                <a:latin typeface="Consolas" panose="020B0609020204030204" pitchFamily="49" charset="0"/>
              </a:rPr>
              <a:t>nerds.end</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a:solidFill>
                  <a:srgbClr val="C00000"/>
                </a:solidFill>
                <a:latin typeface="Consolas" panose="020B0609020204030204" pitchFamily="49" charset="0"/>
              </a:rPr>
              <a:t>*it </a:t>
            </a:r>
            <a:r>
              <a:rPr lang="en-US" dirty="0">
                <a:latin typeface="Consolas" panose="020B0609020204030204" pitchFamily="49" charset="0"/>
              </a:rPr>
              <a:t>&lt;&lt; </a:t>
            </a:r>
            <a:r>
              <a:rPr lang="en-US" dirty="0" err="1">
                <a:latin typeface="Consolas" panose="020B0609020204030204" pitchFamily="49" charset="0"/>
              </a:rPr>
              <a:t>endl</a:t>
            </a:r>
            <a:r>
              <a:rPr lang="en-US" dirty="0">
                <a:latin typeface="Consolas" panose="020B0609020204030204" pitchFamily="49" charset="0"/>
              </a:rPr>
              <a:t>;  // retrieve pointed-to item</a:t>
            </a:r>
          </a:p>
          <a:p>
            <a:r>
              <a:rPr lang="en-US" dirty="0">
                <a:latin typeface="Consolas" panose="020B0609020204030204" pitchFamily="49" charset="0"/>
              </a:rPr>
              <a:t>   </a:t>
            </a:r>
            <a:r>
              <a:rPr lang="en-US" dirty="0">
                <a:solidFill>
                  <a:srgbClr val="00B050"/>
                </a:solidFill>
                <a:latin typeface="Consolas" panose="020B0609020204030204" pitchFamily="49" charset="0"/>
              </a:rPr>
              <a:t>++it</a:t>
            </a:r>
            <a:r>
              <a:rPr lang="en-US" dirty="0">
                <a:latin typeface="Consolas" panose="020B0609020204030204" pitchFamily="49" charset="0"/>
              </a:rPr>
              <a:t>;                 // advance to next item</a:t>
            </a:r>
          </a:p>
          <a:p>
            <a:r>
              <a:rPr lang="en-US" dirty="0">
                <a:latin typeface="Consolas" panose="020B0609020204030204" pitchFamily="49" charset="0"/>
              </a:rPr>
              <a:t>}</a:t>
            </a:r>
          </a:p>
        </p:txBody>
      </p:sp>
      <p:sp>
        <p:nvSpPr>
          <p:cNvPr id="10" name="AutoShape 42">
            <a:extLst>
              <a:ext uri="{FF2B5EF4-FFF2-40B4-BE49-F238E27FC236}">
                <a16:creationId xmlns:a16="http://schemas.microsoft.com/office/drawing/2014/main" id="{FBB3D442-1A94-46BB-A662-2DBA32208344}"/>
              </a:ext>
            </a:extLst>
          </p:cNvPr>
          <p:cNvSpPr>
            <a:spLocks noChangeArrowheads="1"/>
          </p:cNvSpPr>
          <p:nvPr/>
        </p:nvSpPr>
        <p:spPr bwMode="auto">
          <a:xfrm>
            <a:off x="7010332" y="3605978"/>
            <a:ext cx="3080149" cy="893833"/>
          </a:xfrm>
          <a:prstGeom prst="wedgeRoundRectCallout">
            <a:avLst>
              <a:gd name="adj1" fmla="val -144291"/>
              <a:gd name="adj2" fmla="val -7049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C++ set is an example of an </a:t>
            </a:r>
            <a:r>
              <a:rPr lang="en-US" sz="2000" dirty="0" err="1">
                <a:solidFill>
                  <a:schemeClr val="bg1"/>
                </a:solidFill>
              </a:rPr>
              <a:t>iterable</a:t>
            </a:r>
            <a:r>
              <a:rPr lang="en-US" sz="2000" dirty="0">
                <a:solidFill>
                  <a:schemeClr val="bg1"/>
                </a:solidFill>
              </a:rPr>
              <a:t> class</a:t>
            </a:r>
          </a:p>
        </p:txBody>
      </p:sp>
    </p:spTree>
    <p:extLst>
      <p:ext uri="{BB962C8B-B14F-4D97-AF65-F5344CB8AC3E}">
        <p14:creationId xmlns:p14="http://schemas.microsoft.com/office/powerpoint/2010/main" val="91271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p:bldP spid="8" grpId="0" uiExpand="1" build="p" animBg="1"/>
      <p:bldP spid="10" grpId="0" animBg="1"/>
      <p:bldP spid="10" grpId="1"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551596" y="-149728"/>
            <a:ext cx="11229329" cy="1143000"/>
          </a:xfrm>
        </p:spPr>
        <p:txBody>
          <a:bodyPr/>
          <a:lstStyle/>
          <a:p>
            <a:r>
              <a:rPr lang="en-US" dirty="0" err="1"/>
              <a:t>Iterable</a:t>
            </a:r>
            <a:r>
              <a:rPr lang="en-US" dirty="0"/>
              <a:t> Classes and Iterators</a:t>
            </a:r>
          </a:p>
        </p:txBody>
      </p:sp>
      <p:sp>
        <p:nvSpPr>
          <p:cNvPr id="9" name="TextBox 8">
            <a:extLst>
              <a:ext uri="{FF2B5EF4-FFF2-40B4-BE49-F238E27FC236}">
                <a16:creationId xmlns:a16="http://schemas.microsoft.com/office/drawing/2014/main" id="{386CC4B7-2A28-49D0-BE5D-6E4A57505AFF}"/>
              </a:ext>
            </a:extLst>
          </p:cNvPr>
          <p:cNvSpPr txBox="1"/>
          <p:nvPr/>
        </p:nvSpPr>
        <p:spPr>
          <a:xfrm>
            <a:off x="427120" y="991086"/>
            <a:ext cx="11568363" cy="400110"/>
          </a:xfrm>
          <a:prstGeom prst="rect">
            <a:avLst/>
          </a:prstGeom>
          <a:noFill/>
        </p:spPr>
        <p:txBody>
          <a:bodyPr wrap="square">
            <a:spAutoFit/>
          </a:bodyPr>
          <a:lstStyle/>
          <a:p>
            <a:pPr algn="ctr"/>
            <a:r>
              <a:rPr lang="en-US" sz="2000" dirty="0"/>
              <a:t>While we can use iterators </a:t>
            </a:r>
            <a:r>
              <a:rPr lang="en-US" sz="2000" dirty="0">
                <a:solidFill>
                  <a:srgbClr val="7030A0"/>
                </a:solidFill>
              </a:rPr>
              <a:t>e</a:t>
            </a:r>
            <a:r>
              <a:rPr lang="en-US" sz="2000" dirty="0">
                <a:solidFill>
                  <a:srgbClr val="00B050"/>
                </a:solidFill>
              </a:rPr>
              <a:t>x</a:t>
            </a:r>
            <a:r>
              <a:rPr lang="en-US" sz="2000" dirty="0">
                <a:solidFill>
                  <a:srgbClr val="FF0000"/>
                </a:solidFill>
              </a:rPr>
              <a:t>p</a:t>
            </a:r>
            <a:r>
              <a:rPr lang="en-US" sz="2000" dirty="0">
                <a:solidFill>
                  <a:srgbClr val="00B0F0"/>
                </a:solidFill>
              </a:rPr>
              <a:t>l</a:t>
            </a:r>
            <a:r>
              <a:rPr lang="en-US" sz="2000" dirty="0">
                <a:solidFill>
                  <a:srgbClr val="7030A0"/>
                </a:solidFill>
              </a:rPr>
              <a:t>i</a:t>
            </a:r>
            <a:r>
              <a:rPr lang="en-US" sz="2000" dirty="0">
                <a:solidFill>
                  <a:srgbClr val="00B050"/>
                </a:solidFill>
              </a:rPr>
              <a:t>c</a:t>
            </a:r>
            <a:r>
              <a:rPr lang="en-US" sz="2000" dirty="0">
                <a:solidFill>
                  <a:srgbClr val="FF0000"/>
                </a:solidFill>
              </a:rPr>
              <a:t>i</a:t>
            </a:r>
            <a:r>
              <a:rPr lang="en-US" sz="2000" dirty="0">
                <a:solidFill>
                  <a:srgbClr val="00B0F0"/>
                </a:solidFill>
              </a:rPr>
              <a:t>t</a:t>
            </a:r>
            <a:r>
              <a:rPr lang="en-US" sz="2000" dirty="0">
                <a:solidFill>
                  <a:srgbClr val="7030A0"/>
                </a:solidFill>
              </a:rPr>
              <a:t>l</a:t>
            </a:r>
            <a:r>
              <a:rPr lang="en-US" sz="2000" dirty="0">
                <a:solidFill>
                  <a:srgbClr val="00B050"/>
                </a:solidFill>
              </a:rPr>
              <a:t>y</a:t>
            </a:r>
            <a:r>
              <a:rPr lang="en-US" sz="2000" dirty="0"/>
              <a:t>, as we saw below...</a:t>
            </a:r>
          </a:p>
        </p:txBody>
      </p:sp>
      <p:sp>
        <p:nvSpPr>
          <p:cNvPr id="4" name="TextBox 3">
            <a:extLst>
              <a:ext uri="{FF2B5EF4-FFF2-40B4-BE49-F238E27FC236}">
                <a16:creationId xmlns:a16="http://schemas.microsoft.com/office/drawing/2014/main" id="{DAEC91BC-DF26-4935-966F-AF7F6B6B3031}"/>
              </a:ext>
            </a:extLst>
          </p:cNvPr>
          <p:cNvSpPr txBox="1"/>
          <p:nvPr/>
        </p:nvSpPr>
        <p:spPr>
          <a:xfrm>
            <a:off x="168440" y="1497922"/>
            <a:ext cx="11568363" cy="400110"/>
          </a:xfrm>
          <a:prstGeom prst="rect">
            <a:avLst/>
          </a:prstGeom>
          <a:noFill/>
        </p:spPr>
        <p:txBody>
          <a:bodyPr wrap="square">
            <a:spAutoFit/>
          </a:bodyPr>
          <a:lstStyle/>
          <a:p>
            <a:pPr algn="ctr"/>
            <a:r>
              <a:rPr lang="en-US" sz="2000" dirty="0"/>
              <a:t>Modern OOP languages provide </a:t>
            </a:r>
            <a:r>
              <a:rPr lang="en-US" sz="2000" dirty="0">
                <a:solidFill>
                  <a:srgbClr val="7030A0"/>
                </a:solidFill>
              </a:rPr>
              <a:t>built-in syntax </a:t>
            </a:r>
            <a:r>
              <a:rPr lang="en-US" sz="2000" dirty="0"/>
              <a:t>to iterate over </a:t>
            </a:r>
            <a:r>
              <a:rPr lang="en-US" sz="2000" dirty="0" err="1"/>
              <a:t>iterable</a:t>
            </a:r>
            <a:r>
              <a:rPr lang="en-US" sz="2000" dirty="0"/>
              <a:t> classes!</a:t>
            </a:r>
          </a:p>
        </p:txBody>
      </p:sp>
      <p:sp>
        <p:nvSpPr>
          <p:cNvPr id="8" name="TextBox 7">
            <a:extLst>
              <a:ext uri="{FF2B5EF4-FFF2-40B4-BE49-F238E27FC236}">
                <a16:creationId xmlns:a16="http://schemas.microsoft.com/office/drawing/2014/main" id="{A2AC0C62-6676-430C-AC04-92A0B504684C}"/>
              </a:ext>
            </a:extLst>
          </p:cNvPr>
          <p:cNvSpPr txBox="1"/>
          <p:nvPr/>
        </p:nvSpPr>
        <p:spPr>
          <a:xfrm>
            <a:off x="2706100" y="3066400"/>
            <a:ext cx="6779800"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set&lt;string&gt; nerds;</a:t>
            </a:r>
          </a:p>
          <a:p>
            <a:r>
              <a:rPr lang="en-US" dirty="0">
                <a:solidFill>
                  <a:srgbClr val="0070C0"/>
                </a:solidFill>
                <a:latin typeface="Consolas" panose="020B0609020204030204" pitchFamily="49" charset="0"/>
              </a:rPr>
              <a:t>  </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("Carey");</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("Paul");</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("Todd");</a:t>
            </a:r>
          </a:p>
          <a:p>
            <a:endParaRPr lang="en-US"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set&lt;string&gt;::iterator it;</a:t>
            </a:r>
          </a:p>
          <a:p>
            <a:r>
              <a:rPr lang="en-US" dirty="0">
                <a:solidFill>
                  <a:srgbClr val="FF0000"/>
                </a:solidFill>
                <a:latin typeface="Consolas" panose="020B0609020204030204" pitchFamily="49" charset="0"/>
              </a:rPr>
              <a:t>it =</a:t>
            </a:r>
            <a:r>
              <a:rPr lang="en-US" dirty="0">
                <a:latin typeface="Consolas" panose="020B0609020204030204" pitchFamily="49" charset="0"/>
              </a:rPr>
              <a:t> </a:t>
            </a:r>
            <a:r>
              <a:rPr lang="en-US" dirty="0" err="1">
                <a:solidFill>
                  <a:srgbClr val="00B0F0"/>
                </a:solidFill>
                <a:latin typeface="Consolas" panose="020B0609020204030204" pitchFamily="49" charset="0"/>
              </a:rPr>
              <a:t>nerds.begin</a:t>
            </a:r>
            <a:r>
              <a:rPr lang="en-US" dirty="0">
                <a:solidFill>
                  <a:srgbClr val="00B0F0"/>
                </a:solidFill>
                <a:latin typeface="Consolas" panose="020B0609020204030204" pitchFamily="49" charset="0"/>
              </a:rPr>
              <a:t>()</a:t>
            </a:r>
            <a:r>
              <a:rPr lang="en-US" dirty="0">
                <a:latin typeface="Consolas" panose="020B0609020204030204" pitchFamily="49" charset="0"/>
              </a:rPr>
              <a:t>;      // get iterator to 1</a:t>
            </a:r>
            <a:r>
              <a:rPr lang="en-US" baseline="30000" dirty="0">
                <a:latin typeface="Consolas" panose="020B0609020204030204" pitchFamily="49" charset="0"/>
              </a:rPr>
              <a:t>st</a:t>
            </a:r>
            <a:r>
              <a:rPr lang="en-US" dirty="0">
                <a:latin typeface="Consolas" panose="020B0609020204030204" pitchFamily="49" charset="0"/>
              </a:rPr>
              <a:t> item</a:t>
            </a:r>
          </a:p>
          <a:p>
            <a:r>
              <a:rPr lang="en-US" dirty="0">
                <a:latin typeface="Consolas" panose="020B0609020204030204" pitchFamily="49" charset="0"/>
              </a:rPr>
              <a:t>while (</a:t>
            </a:r>
            <a:r>
              <a:rPr lang="en-US" dirty="0">
                <a:solidFill>
                  <a:srgbClr val="7030A0"/>
                </a:solidFill>
                <a:latin typeface="Consolas" panose="020B0609020204030204" pitchFamily="49" charset="0"/>
              </a:rPr>
              <a:t>it</a:t>
            </a:r>
            <a:r>
              <a:rPr lang="en-US" dirty="0">
                <a:latin typeface="Consolas" panose="020B0609020204030204" pitchFamily="49" charset="0"/>
              </a:rPr>
              <a:t> != </a:t>
            </a:r>
            <a:r>
              <a:rPr lang="en-US" dirty="0" err="1">
                <a:solidFill>
                  <a:srgbClr val="00B0F0"/>
                </a:solidFill>
                <a:latin typeface="Consolas" panose="020B0609020204030204" pitchFamily="49" charset="0"/>
              </a:rPr>
              <a:t>nerds.end</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a:solidFill>
                  <a:srgbClr val="C00000"/>
                </a:solidFill>
                <a:latin typeface="Consolas" panose="020B0609020204030204" pitchFamily="49" charset="0"/>
              </a:rPr>
              <a:t>*it </a:t>
            </a:r>
            <a:r>
              <a:rPr lang="en-US" dirty="0">
                <a:latin typeface="Consolas" panose="020B0609020204030204" pitchFamily="49" charset="0"/>
              </a:rPr>
              <a:t>&lt;&lt; </a:t>
            </a:r>
            <a:r>
              <a:rPr lang="en-US" dirty="0" err="1">
                <a:latin typeface="Consolas" panose="020B0609020204030204" pitchFamily="49" charset="0"/>
              </a:rPr>
              <a:t>endl</a:t>
            </a:r>
            <a:r>
              <a:rPr lang="en-US" dirty="0">
                <a:latin typeface="Consolas" panose="020B0609020204030204" pitchFamily="49" charset="0"/>
              </a:rPr>
              <a:t>;  // retrieve pointed-to item</a:t>
            </a:r>
          </a:p>
          <a:p>
            <a:r>
              <a:rPr lang="en-US" dirty="0">
                <a:latin typeface="Consolas" panose="020B0609020204030204" pitchFamily="49" charset="0"/>
              </a:rPr>
              <a:t>   </a:t>
            </a:r>
            <a:r>
              <a:rPr lang="en-US" dirty="0">
                <a:solidFill>
                  <a:srgbClr val="00B050"/>
                </a:solidFill>
                <a:latin typeface="Consolas" panose="020B0609020204030204" pitchFamily="49" charset="0"/>
              </a:rPr>
              <a:t>++it</a:t>
            </a:r>
            <a:r>
              <a:rPr lang="en-US" dirty="0">
                <a:latin typeface="Consolas" panose="020B0609020204030204" pitchFamily="49" charset="0"/>
              </a:rPr>
              <a:t>;                 // advance to next item</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B0686EFE-2A5C-4151-9A54-AFB2C349ECCE}"/>
              </a:ext>
            </a:extLst>
          </p:cNvPr>
          <p:cNvSpPr txBox="1"/>
          <p:nvPr/>
        </p:nvSpPr>
        <p:spPr>
          <a:xfrm>
            <a:off x="2706100" y="3066400"/>
            <a:ext cx="6779800"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set&lt;</a:t>
            </a:r>
            <a:r>
              <a:rPr lang="en-US" dirty="0">
                <a:solidFill>
                  <a:srgbClr val="FF0000"/>
                </a:solidFill>
                <a:latin typeface="Consolas" panose="020B0609020204030204" pitchFamily="49" charset="0"/>
              </a:rPr>
              <a:t>string</a:t>
            </a:r>
            <a:r>
              <a:rPr lang="en-US" dirty="0">
                <a:solidFill>
                  <a:srgbClr val="0070C0"/>
                </a:solidFill>
                <a:latin typeface="Consolas" panose="020B0609020204030204" pitchFamily="49" charset="0"/>
              </a:rPr>
              <a:t>&gt; nerds;</a:t>
            </a:r>
          </a:p>
          <a:p>
            <a:r>
              <a:rPr lang="en-US" dirty="0">
                <a:solidFill>
                  <a:srgbClr val="0070C0"/>
                </a:solidFill>
                <a:latin typeface="Consolas" panose="020B0609020204030204" pitchFamily="49" charset="0"/>
              </a:rPr>
              <a:t>  </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("Carey");</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("Paul");</a:t>
            </a:r>
          </a:p>
          <a:p>
            <a:r>
              <a:rPr lang="en-US" dirty="0" err="1">
                <a:solidFill>
                  <a:srgbClr val="0070C0"/>
                </a:solidFill>
                <a:latin typeface="Consolas" panose="020B0609020204030204" pitchFamily="49" charset="0"/>
              </a:rPr>
              <a:t>nerds</a:t>
            </a:r>
            <a:r>
              <a:rPr lang="en-US" dirty="0" err="1">
                <a:latin typeface="Consolas" panose="020B0609020204030204" pitchFamily="49" charset="0"/>
              </a:rPr>
              <a:t>.insert</a:t>
            </a:r>
            <a:r>
              <a:rPr lang="en-US" dirty="0">
                <a:latin typeface="Consolas" panose="020B0609020204030204" pitchFamily="49" charset="0"/>
              </a:rPr>
              <a:t>("Todd");</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7030A0"/>
                </a:solidFill>
                <a:latin typeface="Consolas" panose="020B0609020204030204" pitchFamily="49" charset="0"/>
              </a:rPr>
              <a:t>for (</a:t>
            </a:r>
            <a:r>
              <a:rPr lang="en-US" dirty="0">
                <a:solidFill>
                  <a:srgbClr val="FF0000"/>
                </a:solidFill>
                <a:latin typeface="Consolas" panose="020B0609020204030204" pitchFamily="49" charset="0"/>
              </a:rPr>
              <a:t>string</a:t>
            </a:r>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s</a:t>
            </a:r>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nerds</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s &lt;&lt; </a:t>
            </a:r>
            <a:r>
              <a:rPr lang="en-US" dirty="0" err="1">
                <a:latin typeface="Consolas" panose="020B0609020204030204" pitchFamily="49" charset="0"/>
              </a:rPr>
              <a:t>endl</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p:txBody>
      </p:sp>
      <p:sp>
        <p:nvSpPr>
          <p:cNvPr id="12" name="AutoShape 42">
            <a:extLst>
              <a:ext uri="{FF2B5EF4-FFF2-40B4-BE49-F238E27FC236}">
                <a16:creationId xmlns:a16="http://schemas.microsoft.com/office/drawing/2014/main" id="{59394161-70C7-41B9-A5A6-1252519A4514}"/>
              </a:ext>
            </a:extLst>
          </p:cNvPr>
          <p:cNvSpPr>
            <a:spLocks noChangeArrowheads="1"/>
          </p:cNvSpPr>
          <p:nvPr/>
        </p:nvSpPr>
        <p:spPr bwMode="auto">
          <a:xfrm>
            <a:off x="6096000" y="3892216"/>
            <a:ext cx="3535279" cy="1189150"/>
          </a:xfrm>
          <a:prstGeom prst="wedgeRoundRectCallout">
            <a:avLst>
              <a:gd name="adj1" fmla="val -113237"/>
              <a:gd name="adj2" fmla="val 7322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C++, this </a:t>
            </a:r>
            <a:r>
              <a:rPr lang="en-US" sz="2000" dirty="0">
                <a:solidFill>
                  <a:srgbClr val="DDC5ED"/>
                </a:solidFill>
              </a:rPr>
              <a:t>syntax</a:t>
            </a:r>
            <a:r>
              <a:rPr lang="en-US" sz="2000" dirty="0">
                <a:solidFill>
                  <a:schemeClr val="bg1"/>
                </a:solidFill>
              </a:rPr>
              <a:t> implicitly uses iterators to iterate through the set's items.</a:t>
            </a:r>
          </a:p>
        </p:txBody>
      </p:sp>
      <p:sp>
        <p:nvSpPr>
          <p:cNvPr id="13" name="AutoShape 42">
            <a:extLst>
              <a:ext uri="{FF2B5EF4-FFF2-40B4-BE49-F238E27FC236}">
                <a16:creationId xmlns:a16="http://schemas.microsoft.com/office/drawing/2014/main" id="{61EED477-FDCE-47F6-A2F3-FD42CFD4B192}"/>
              </a:ext>
            </a:extLst>
          </p:cNvPr>
          <p:cNvSpPr>
            <a:spLocks noChangeArrowheads="1"/>
          </p:cNvSpPr>
          <p:nvPr/>
        </p:nvSpPr>
        <p:spPr bwMode="auto">
          <a:xfrm>
            <a:off x="5743073" y="1964989"/>
            <a:ext cx="3535279" cy="1189150"/>
          </a:xfrm>
          <a:prstGeom prst="wedgeRoundRectCallout">
            <a:avLst>
              <a:gd name="adj1" fmla="val -113237"/>
              <a:gd name="adj2" fmla="val 4640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works, because the </a:t>
            </a:r>
            <a:r>
              <a:rPr lang="en-US" sz="2000" dirty="0">
                <a:solidFill>
                  <a:srgbClr val="FFC9C9"/>
                </a:solidFill>
              </a:rPr>
              <a:t>set class </a:t>
            </a:r>
            <a:r>
              <a:rPr lang="en-US" sz="2000" dirty="0">
                <a:solidFill>
                  <a:schemeClr val="bg1"/>
                </a:solidFill>
              </a:rPr>
              <a:t>implements key iterator-related methods.</a:t>
            </a:r>
          </a:p>
        </p:txBody>
      </p:sp>
      <p:sp>
        <p:nvSpPr>
          <p:cNvPr id="14" name="AutoShape 42">
            <a:extLst>
              <a:ext uri="{FF2B5EF4-FFF2-40B4-BE49-F238E27FC236}">
                <a16:creationId xmlns:a16="http://schemas.microsoft.com/office/drawing/2014/main" id="{4EFAB6F0-B422-48DE-BC5F-B5F011260F71}"/>
              </a:ext>
            </a:extLst>
          </p:cNvPr>
          <p:cNvSpPr>
            <a:spLocks noChangeArrowheads="1"/>
          </p:cNvSpPr>
          <p:nvPr/>
        </p:nvSpPr>
        <p:spPr bwMode="auto">
          <a:xfrm>
            <a:off x="1131579" y="3492061"/>
            <a:ext cx="2517013" cy="1165521"/>
          </a:xfrm>
          <a:prstGeom prst="wedgeRoundRectCallout">
            <a:avLst>
              <a:gd name="adj1" fmla="val 55164"/>
              <a:gd name="adj2" fmla="val 1057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First we define the </a:t>
            </a:r>
            <a:r>
              <a:rPr lang="en-US" sz="2000" dirty="0">
                <a:solidFill>
                  <a:srgbClr val="FFC9C9"/>
                </a:solidFill>
              </a:rPr>
              <a:t>type</a:t>
            </a:r>
            <a:r>
              <a:rPr lang="en-US" sz="2000" dirty="0">
                <a:solidFill>
                  <a:schemeClr val="bg1"/>
                </a:solidFill>
              </a:rPr>
              <a:t> of the items in the container.</a:t>
            </a:r>
          </a:p>
        </p:txBody>
      </p:sp>
      <p:sp>
        <p:nvSpPr>
          <p:cNvPr id="15" name="AutoShape 42">
            <a:extLst>
              <a:ext uri="{FF2B5EF4-FFF2-40B4-BE49-F238E27FC236}">
                <a16:creationId xmlns:a16="http://schemas.microsoft.com/office/drawing/2014/main" id="{4F3F75D5-FE53-4CB7-B8EE-A1E893F3DF09}"/>
              </a:ext>
            </a:extLst>
          </p:cNvPr>
          <p:cNvSpPr>
            <a:spLocks noChangeArrowheads="1"/>
          </p:cNvSpPr>
          <p:nvPr/>
        </p:nvSpPr>
        <p:spPr bwMode="auto">
          <a:xfrm>
            <a:off x="3738895" y="3492061"/>
            <a:ext cx="2702445" cy="1165521"/>
          </a:xfrm>
          <a:prstGeom prst="wedgeRoundRectCallout">
            <a:avLst>
              <a:gd name="adj1" fmla="val -25980"/>
              <a:gd name="adj2" fmla="val 10808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Then we specify a variable </a:t>
            </a:r>
            <a:r>
              <a:rPr lang="en-US" sz="2000" dirty="0">
                <a:solidFill>
                  <a:srgbClr val="BDFFFF"/>
                </a:solidFill>
              </a:rPr>
              <a:t>name</a:t>
            </a:r>
            <a:r>
              <a:rPr lang="en-US" sz="2000" dirty="0">
                <a:solidFill>
                  <a:schemeClr val="bg1"/>
                </a:solidFill>
              </a:rPr>
              <a:t> that will refer to each item.</a:t>
            </a:r>
          </a:p>
        </p:txBody>
      </p:sp>
      <p:sp>
        <p:nvSpPr>
          <p:cNvPr id="17" name="AutoShape 42">
            <a:extLst>
              <a:ext uri="{FF2B5EF4-FFF2-40B4-BE49-F238E27FC236}">
                <a16:creationId xmlns:a16="http://schemas.microsoft.com/office/drawing/2014/main" id="{80DAB55B-1B84-4C45-9EB9-32DC8E9F6A83}"/>
              </a:ext>
            </a:extLst>
          </p:cNvPr>
          <p:cNvSpPr>
            <a:spLocks noChangeArrowheads="1"/>
          </p:cNvSpPr>
          <p:nvPr/>
        </p:nvSpPr>
        <p:spPr bwMode="auto">
          <a:xfrm>
            <a:off x="6531643" y="4322507"/>
            <a:ext cx="3750103" cy="812623"/>
          </a:xfrm>
          <a:prstGeom prst="wedgeRoundRectCallout">
            <a:avLst>
              <a:gd name="adj1" fmla="val -107853"/>
              <a:gd name="adj2" fmla="val 7887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C++ copies each value from the container into the </a:t>
            </a:r>
            <a:r>
              <a:rPr lang="en-US" sz="2000" dirty="0">
                <a:solidFill>
                  <a:srgbClr val="BDFFFF"/>
                </a:solidFill>
              </a:rPr>
              <a:t>s</a:t>
            </a:r>
            <a:r>
              <a:rPr lang="en-US" sz="2000" dirty="0">
                <a:solidFill>
                  <a:schemeClr val="bg1"/>
                </a:solidFill>
              </a:rPr>
              <a:t> variable. </a:t>
            </a:r>
          </a:p>
        </p:txBody>
      </p:sp>
      <p:sp>
        <p:nvSpPr>
          <p:cNvPr id="16" name="AutoShape 42">
            <a:extLst>
              <a:ext uri="{FF2B5EF4-FFF2-40B4-BE49-F238E27FC236}">
                <a16:creationId xmlns:a16="http://schemas.microsoft.com/office/drawing/2014/main" id="{D9544412-FC91-4DF5-BE17-659E00438476}"/>
              </a:ext>
            </a:extLst>
          </p:cNvPr>
          <p:cNvSpPr>
            <a:spLocks noChangeArrowheads="1"/>
          </p:cNvSpPr>
          <p:nvPr/>
        </p:nvSpPr>
        <p:spPr bwMode="auto">
          <a:xfrm>
            <a:off x="5161194" y="3492061"/>
            <a:ext cx="3379212" cy="1165521"/>
          </a:xfrm>
          <a:prstGeom prst="wedgeRoundRectCallout">
            <a:avLst>
              <a:gd name="adj1" fmla="val -51148"/>
              <a:gd name="adj2" fmla="val 10537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After the colon we specify the </a:t>
            </a:r>
            <a:r>
              <a:rPr lang="en-US" sz="2000" dirty="0">
                <a:solidFill>
                  <a:srgbClr val="00FFFF"/>
                </a:solidFill>
              </a:rPr>
              <a:t>name</a:t>
            </a:r>
            <a:r>
              <a:rPr lang="en-US" sz="2000" dirty="0">
                <a:solidFill>
                  <a:schemeClr val="bg1"/>
                </a:solidFill>
              </a:rPr>
              <a:t> of the container we're iterating through.</a:t>
            </a:r>
          </a:p>
        </p:txBody>
      </p:sp>
      <p:sp>
        <p:nvSpPr>
          <p:cNvPr id="19" name="AutoShape 42">
            <a:extLst>
              <a:ext uri="{FF2B5EF4-FFF2-40B4-BE49-F238E27FC236}">
                <a16:creationId xmlns:a16="http://schemas.microsoft.com/office/drawing/2014/main" id="{296EBCE2-4B6E-4A89-9027-304FA3F70A62}"/>
              </a:ext>
            </a:extLst>
          </p:cNvPr>
          <p:cNvSpPr>
            <a:spLocks noChangeArrowheads="1"/>
          </p:cNvSpPr>
          <p:nvPr/>
        </p:nvSpPr>
        <p:spPr bwMode="auto">
          <a:xfrm>
            <a:off x="6711070" y="5502732"/>
            <a:ext cx="2685179" cy="794587"/>
          </a:xfrm>
          <a:prstGeom prst="wedgeRoundRectCallout">
            <a:avLst>
              <a:gd name="adj1" fmla="val -100286"/>
              <a:gd name="adj2" fmla="val -2034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Then runs the body of the loop.</a:t>
            </a:r>
          </a:p>
        </p:txBody>
      </p:sp>
      <p:sp>
        <p:nvSpPr>
          <p:cNvPr id="18" name="AutoShape 42">
            <a:extLst>
              <a:ext uri="{FF2B5EF4-FFF2-40B4-BE49-F238E27FC236}">
                <a16:creationId xmlns:a16="http://schemas.microsoft.com/office/drawing/2014/main" id="{D336D211-A87A-4CD7-88CB-F50468590BE9}"/>
              </a:ext>
            </a:extLst>
          </p:cNvPr>
          <p:cNvSpPr>
            <a:spLocks noChangeArrowheads="1"/>
          </p:cNvSpPr>
          <p:nvPr/>
        </p:nvSpPr>
        <p:spPr bwMode="auto">
          <a:xfrm>
            <a:off x="5876072" y="3733092"/>
            <a:ext cx="4355173" cy="812623"/>
          </a:xfrm>
          <a:prstGeom prst="wedgeRoundRectCallout">
            <a:avLst>
              <a:gd name="adj1" fmla="val -83469"/>
              <a:gd name="adj2" fmla="val 15038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rgbClr val="BDFFFF"/>
                </a:solidFill>
              </a:rPr>
              <a:t>s</a:t>
            </a:r>
            <a:r>
              <a:rPr lang="en-US" sz="2000" dirty="0">
                <a:solidFill>
                  <a:schemeClr val="bg1"/>
                </a:solidFill>
              </a:rPr>
              <a:t> is NOT an iterator – it's a </a:t>
            </a:r>
            <a:r>
              <a:rPr lang="en-US" sz="2000" dirty="0">
                <a:solidFill>
                  <a:srgbClr val="FFC9C9"/>
                </a:solidFill>
              </a:rPr>
              <a:t>string</a:t>
            </a:r>
            <a:r>
              <a:rPr lang="en-US" sz="2000" dirty="0">
                <a:solidFill>
                  <a:schemeClr val="bg1"/>
                </a:solidFill>
              </a:rPr>
              <a:t>!</a:t>
            </a:r>
          </a:p>
          <a:p>
            <a:pPr algn="ctr"/>
            <a:r>
              <a:rPr lang="en-US" sz="2000" dirty="0">
                <a:solidFill>
                  <a:schemeClr val="bg1"/>
                </a:solidFill>
              </a:rPr>
              <a:t>The use of iterators is hidden from us!</a:t>
            </a:r>
          </a:p>
        </p:txBody>
      </p:sp>
    </p:spTree>
    <p:extLst>
      <p:ext uri="{BB962C8B-B14F-4D97-AF65-F5344CB8AC3E}">
        <p14:creationId xmlns:p14="http://schemas.microsoft.com/office/powerpoint/2010/main" val="425896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3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11" grpId="0" animBg="1"/>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P spid="16" grpId="0" animBg="1"/>
      <p:bldP spid="16" grpId="1" animBg="1"/>
      <p:bldP spid="19" grpId="0" animBg="1"/>
      <p:bldP spid="19" grpId="1" animBg="1"/>
      <p:bldP spid="18" grpId="0" animBg="1"/>
      <p:bldP spid="18" grpId="1"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583674" y="-151914"/>
            <a:ext cx="11229329" cy="1143000"/>
          </a:xfrm>
        </p:spPr>
        <p:txBody>
          <a:bodyPr/>
          <a:lstStyle/>
          <a:p>
            <a:r>
              <a:rPr lang="en-US" dirty="0"/>
              <a:t>How are Iterators Implemented: </a:t>
            </a:r>
            <a:r>
              <a:rPr lang="en-US" dirty="0">
                <a:solidFill>
                  <a:srgbClr val="FF0000"/>
                </a:solidFill>
              </a:rPr>
              <a:t>3 Approaches</a:t>
            </a:r>
          </a:p>
        </p:txBody>
      </p:sp>
      <p:sp>
        <p:nvSpPr>
          <p:cNvPr id="4" name="TextBox 3">
            <a:extLst>
              <a:ext uri="{FF2B5EF4-FFF2-40B4-BE49-F238E27FC236}">
                <a16:creationId xmlns:a16="http://schemas.microsoft.com/office/drawing/2014/main" id="{DAEC91BC-DF26-4935-966F-AF7F6B6B3031}"/>
              </a:ext>
            </a:extLst>
          </p:cNvPr>
          <p:cNvSpPr txBox="1"/>
          <p:nvPr/>
        </p:nvSpPr>
        <p:spPr>
          <a:xfrm>
            <a:off x="98103" y="1307003"/>
            <a:ext cx="11568363" cy="400110"/>
          </a:xfrm>
          <a:prstGeom prst="rect">
            <a:avLst/>
          </a:prstGeom>
          <a:noFill/>
        </p:spPr>
        <p:txBody>
          <a:bodyPr wrap="square">
            <a:spAutoFit/>
          </a:bodyPr>
          <a:lstStyle/>
          <a:p>
            <a:pPr algn="ctr"/>
            <a:endParaRPr lang="en-US" sz="2000" dirty="0"/>
          </a:p>
        </p:txBody>
      </p:sp>
      <p:sp>
        <p:nvSpPr>
          <p:cNvPr id="14" name="Rectangle 13">
            <a:extLst>
              <a:ext uri="{FF2B5EF4-FFF2-40B4-BE49-F238E27FC236}">
                <a16:creationId xmlns:a16="http://schemas.microsoft.com/office/drawing/2014/main" id="{5D9D66BC-C69A-2216-06F9-B1DD936C6A3C}"/>
              </a:ext>
            </a:extLst>
          </p:cNvPr>
          <p:cNvSpPr/>
          <p:nvPr/>
        </p:nvSpPr>
        <p:spPr>
          <a:xfrm>
            <a:off x="151913" y="2104524"/>
            <a:ext cx="5651500" cy="2292626"/>
          </a:xfrm>
          <a:prstGeom prst="rect">
            <a:avLst/>
          </a:prstGeom>
          <a:ln>
            <a:solidFill>
              <a:srgbClr val="FF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Separate Iterator Objects</a:t>
            </a:r>
          </a:p>
          <a:p>
            <a:pPr algn="ctr"/>
            <a:endParaRPr lang="en-US" sz="2400" dirty="0"/>
          </a:p>
          <a:p>
            <a:pPr algn="ctr"/>
            <a:r>
              <a:rPr lang="en-US" sz="2400" dirty="0"/>
              <a:t>An iterator is a </a:t>
            </a:r>
            <a:r>
              <a:rPr lang="en-US" sz="2400" dirty="0">
                <a:solidFill>
                  <a:srgbClr val="00FFFF"/>
                </a:solidFill>
              </a:rPr>
              <a:t>distinct object </a:t>
            </a:r>
            <a:r>
              <a:rPr lang="en-US" sz="2400" dirty="0"/>
              <a:t>that </a:t>
            </a:r>
            <a:r>
              <a:rPr lang="en-US" sz="2400" dirty="0">
                <a:solidFill>
                  <a:schemeClr val="accent6">
                    <a:lumMod val="40000"/>
                    <a:lumOff val="60000"/>
                  </a:schemeClr>
                </a:solidFill>
              </a:rPr>
              <a:t>points</a:t>
            </a:r>
            <a:r>
              <a:rPr lang="en-US" sz="2400" dirty="0"/>
              <a:t> inside a container and lets you </a:t>
            </a:r>
            <a:r>
              <a:rPr lang="en-US" sz="2400" dirty="0">
                <a:solidFill>
                  <a:srgbClr val="FFC9C9"/>
                </a:solidFill>
              </a:rPr>
              <a:t>iterate through</a:t>
            </a:r>
            <a:r>
              <a:rPr lang="en-US" sz="2400" dirty="0"/>
              <a:t> and </a:t>
            </a:r>
            <a:r>
              <a:rPr lang="en-US" sz="2400" dirty="0">
                <a:solidFill>
                  <a:srgbClr val="DDC5ED"/>
                </a:solidFill>
              </a:rPr>
              <a:t>access</a:t>
            </a:r>
            <a:r>
              <a:rPr lang="en-US" sz="2400" dirty="0"/>
              <a:t> its elements.</a:t>
            </a:r>
          </a:p>
        </p:txBody>
      </p:sp>
      <p:sp>
        <p:nvSpPr>
          <p:cNvPr id="15" name="Rectangle 14">
            <a:extLst>
              <a:ext uri="{FF2B5EF4-FFF2-40B4-BE49-F238E27FC236}">
                <a16:creationId xmlns:a16="http://schemas.microsoft.com/office/drawing/2014/main" id="{8AA607C5-2655-E1DC-7E42-934B350C2DF4}"/>
              </a:ext>
            </a:extLst>
          </p:cNvPr>
          <p:cNvSpPr/>
          <p:nvPr/>
        </p:nvSpPr>
        <p:spPr>
          <a:xfrm>
            <a:off x="6317764" y="2084856"/>
            <a:ext cx="5651500" cy="2292626"/>
          </a:xfrm>
          <a:prstGeom prst="rect">
            <a:avLst/>
          </a:prstGeom>
          <a:ln>
            <a:solidFill>
              <a:srgbClr val="FF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Built-in Iterator Per Container</a:t>
            </a:r>
          </a:p>
          <a:p>
            <a:pPr algn="ctr"/>
            <a:endParaRPr lang="en-US" sz="2400" dirty="0"/>
          </a:p>
          <a:p>
            <a:pPr algn="ctr"/>
            <a:r>
              <a:rPr lang="en-US" sz="2400" dirty="0"/>
              <a:t>Each container object has its own, built-in iterator, </a:t>
            </a:r>
            <a:r>
              <a:rPr lang="en-US" sz="2400" dirty="0">
                <a:solidFill>
                  <a:schemeClr val="bg1"/>
                </a:solidFill>
              </a:rPr>
              <a:t>and has methods </a:t>
            </a:r>
            <a:r>
              <a:rPr lang="en-US" sz="2400" dirty="0"/>
              <a:t>to </a:t>
            </a:r>
            <a:r>
              <a:rPr lang="en-US" sz="2400" dirty="0">
                <a:solidFill>
                  <a:schemeClr val="accent6">
                    <a:lumMod val="40000"/>
                    <a:lumOff val="60000"/>
                  </a:schemeClr>
                </a:solidFill>
              </a:rPr>
              <a:t>reset</a:t>
            </a:r>
            <a:r>
              <a:rPr lang="en-US" sz="2400" dirty="0">
                <a:solidFill>
                  <a:srgbClr val="FFC9C9"/>
                </a:solidFill>
              </a:rPr>
              <a:t>/advance </a:t>
            </a:r>
            <a:r>
              <a:rPr lang="en-US" sz="2400" dirty="0">
                <a:solidFill>
                  <a:schemeClr val="bg1"/>
                </a:solidFill>
              </a:rPr>
              <a:t>it</a:t>
            </a:r>
            <a:r>
              <a:rPr lang="en-US" sz="2400" dirty="0"/>
              <a:t> and </a:t>
            </a:r>
            <a:r>
              <a:rPr lang="en-US" sz="2400" dirty="0">
                <a:solidFill>
                  <a:srgbClr val="DDC5ED"/>
                </a:solidFill>
              </a:rPr>
              <a:t>get values</a:t>
            </a:r>
            <a:r>
              <a:rPr lang="en-US" sz="2400" dirty="0"/>
              <a:t>.</a:t>
            </a:r>
          </a:p>
        </p:txBody>
      </p:sp>
      <p:sp>
        <p:nvSpPr>
          <p:cNvPr id="17" name="Rectangle 16">
            <a:extLst>
              <a:ext uri="{FF2B5EF4-FFF2-40B4-BE49-F238E27FC236}">
                <a16:creationId xmlns:a16="http://schemas.microsoft.com/office/drawing/2014/main" id="{DC121DC1-68C3-610D-2F1B-8BCF9C0FBAED}"/>
              </a:ext>
            </a:extLst>
          </p:cNvPr>
          <p:cNvSpPr/>
          <p:nvPr/>
        </p:nvSpPr>
        <p:spPr>
          <a:xfrm>
            <a:off x="151913" y="4481668"/>
            <a:ext cx="5651500" cy="19907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latin typeface="Consolas" panose="020B0609020204030204" pitchFamily="49" charset="0"/>
                <a:cs typeface="Consolas" panose="020B0609020204030204" pitchFamily="49" charset="0"/>
              </a:rPr>
              <a:t>set&lt;string&gt; s;</a:t>
            </a:r>
          </a:p>
          <a:p>
            <a:r>
              <a:rPr lang="en-US" sz="2000" dirty="0">
                <a:solidFill>
                  <a:sysClr val="windowText" lastClr="000000"/>
                </a:solidFill>
                <a:latin typeface="Consolas" panose="020B0609020204030204" pitchFamily="49" charset="0"/>
                <a:cs typeface="Consolas" panose="020B0609020204030204" pitchFamily="49" charset="0"/>
              </a:rPr>
              <a:t>// add a bunch of items to s</a:t>
            </a:r>
          </a:p>
          <a:p>
            <a:endParaRPr lang="en-US" sz="900" dirty="0">
              <a:solidFill>
                <a:sysClr val="windowText" lastClr="00000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set&lt;string&gt;::iterator it</a:t>
            </a:r>
            <a:r>
              <a:rPr lang="en-US" sz="2000" dirty="0">
                <a:solidFill>
                  <a:sysClr val="windowText" lastClr="000000"/>
                </a:solidFill>
                <a:latin typeface="Consolas" panose="020B0609020204030204" pitchFamily="49" charset="0"/>
                <a:cs typeface="Consolas" panose="020B0609020204030204" pitchFamily="49" charset="0"/>
              </a:rPr>
              <a:t>;</a:t>
            </a:r>
          </a:p>
          <a:p>
            <a:r>
              <a:rPr lang="en-US" sz="2000" dirty="0">
                <a:solidFill>
                  <a:srgbClr val="0070C0"/>
                </a:solidFill>
                <a:latin typeface="Consolas" panose="020B0609020204030204" pitchFamily="49" charset="0"/>
                <a:cs typeface="Consolas" panose="020B0609020204030204" pitchFamily="49" charset="0"/>
              </a:rPr>
              <a:t>it</a:t>
            </a:r>
            <a:r>
              <a:rPr lang="en-US" sz="2000" dirty="0">
                <a:solidFill>
                  <a:srgbClr val="00B050"/>
                </a:solidFill>
                <a:latin typeface="Consolas" panose="020B0609020204030204" pitchFamily="49" charset="0"/>
                <a:cs typeface="Consolas" panose="020B0609020204030204" pitchFamily="49" charset="0"/>
              </a:rPr>
              <a:t> = </a:t>
            </a:r>
            <a:r>
              <a:rPr lang="en-US" sz="2000" dirty="0" err="1">
                <a:solidFill>
                  <a:srgbClr val="00B050"/>
                </a:solidFill>
                <a:latin typeface="Consolas" panose="020B0609020204030204" pitchFamily="49" charset="0"/>
                <a:cs typeface="Consolas" panose="020B0609020204030204" pitchFamily="49" charset="0"/>
              </a:rPr>
              <a:t>s.begin</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 point at 1st item</a:t>
            </a:r>
          </a:p>
          <a:p>
            <a:r>
              <a:rPr lang="en-US" sz="2000" dirty="0">
                <a:solidFill>
                  <a:srgbClr val="0070C0"/>
                </a:solidFill>
                <a:latin typeface="Consolas" panose="020B0609020204030204" pitchFamily="49" charset="0"/>
                <a:cs typeface="Consolas" panose="020B0609020204030204" pitchFamily="49" charset="0"/>
              </a:rPr>
              <a:t>it</a:t>
            </a:r>
            <a:r>
              <a:rPr lang="en-US" sz="2000" dirty="0">
                <a:solidFill>
                  <a:srgbClr val="FF0000"/>
                </a:solidFill>
                <a:latin typeface="Consolas" panose="020B0609020204030204" pitchFamily="49" charset="0"/>
                <a:cs typeface="Consolas" panose="020B0609020204030204" pitchFamily="49" charset="0"/>
              </a:rPr>
              <a:t>++</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 move it to 2</a:t>
            </a:r>
            <a:r>
              <a:rPr lang="en-US" sz="2000" baseline="30000" dirty="0">
                <a:solidFill>
                  <a:schemeClr val="tx1"/>
                </a:solidFill>
                <a:latin typeface="Consolas" panose="020B0609020204030204" pitchFamily="49" charset="0"/>
                <a:cs typeface="Consolas" panose="020B0609020204030204" pitchFamily="49" charset="0"/>
              </a:rPr>
              <a:t>nd</a:t>
            </a:r>
            <a:r>
              <a:rPr lang="en-US" sz="2000" dirty="0">
                <a:solidFill>
                  <a:schemeClr val="tx1"/>
                </a:solidFill>
                <a:latin typeface="Consolas" panose="020B0609020204030204" pitchFamily="49" charset="0"/>
                <a:cs typeface="Consolas" panose="020B0609020204030204" pitchFamily="49" charset="0"/>
              </a:rPr>
              <a:t> item</a:t>
            </a:r>
          </a:p>
          <a:p>
            <a:r>
              <a:rPr lang="en-US" sz="2000" dirty="0" err="1">
                <a:solidFill>
                  <a:schemeClr val="tx1"/>
                </a:solidFill>
                <a:latin typeface="Consolas" panose="020B0609020204030204" pitchFamily="49" charset="0"/>
                <a:cs typeface="Consolas" panose="020B0609020204030204" pitchFamily="49" charset="0"/>
              </a:rPr>
              <a:t>cout</a:t>
            </a:r>
            <a:r>
              <a:rPr lang="en-US" sz="2000" dirty="0">
                <a:solidFill>
                  <a:schemeClr val="tx1"/>
                </a:solidFill>
                <a:latin typeface="Consolas" panose="020B0609020204030204" pitchFamily="49" charset="0"/>
                <a:cs typeface="Consolas" panose="020B0609020204030204" pitchFamily="49" charset="0"/>
              </a:rPr>
              <a:t> &lt;&lt; </a:t>
            </a:r>
            <a:r>
              <a:rPr lang="en-US" sz="2000" dirty="0">
                <a:solidFill>
                  <a:srgbClr val="7030A0"/>
                </a:solidFill>
                <a:latin typeface="Consolas" panose="020B0609020204030204" pitchFamily="49" charset="0"/>
                <a:cs typeface="Consolas" panose="020B0609020204030204" pitchFamily="49" charset="0"/>
              </a:rPr>
              <a:t>*it</a:t>
            </a:r>
            <a:r>
              <a:rPr lang="en-US" sz="2000" dirty="0">
                <a:solidFill>
                  <a:schemeClr val="tx1"/>
                </a:solidFill>
                <a:latin typeface="Consolas" panose="020B0609020204030204" pitchFamily="49" charset="0"/>
                <a:cs typeface="Consolas" panose="020B0609020204030204" pitchFamily="49" charset="0"/>
              </a:rPr>
              <a:t>;    // get</a:t>
            </a:r>
            <a:r>
              <a:rPr lang="en-US" sz="1600" dirty="0">
                <a:solidFill>
                  <a:schemeClr val="tx1"/>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value</a:t>
            </a:r>
            <a:r>
              <a:rPr lang="en-US" sz="1400" dirty="0">
                <a:solidFill>
                  <a:schemeClr val="tx1"/>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of</a:t>
            </a:r>
            <a:r>
              <a:rPr lang="en-US" sz="1600" dirty="0">
                <a:solidFill>
                  <a:schemeClr val="tx1"/>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2</a:t>
            </a:r>
            <a:r>
              <a:rPr lang="en-US" sz="2000" baseline="30000" dirty="0">
                <a:solidFill>
                  <a:schemeClr val="tx1"/>
                </a:solidFill>
                <a:latin typeface="Consolas" panose="020B0609020204030204" pitchFamily="49" charset="0"/>
                <a:cs typeface="Consolas" panose="020B0609020204030204" pitchFamily="49" charset="0"/>
              </a:rPr>
              <a:t>nd</a:t>
            </a:r>
            <a:r>
              <a:rPr lang="en-US" dirty="0">
                <a:solidFill>
                  <a:schemeClr val="tx1"/>
                </a:solidFill>
                <a:latin typeface="Consolas" panose="020B0609020204030204" pitchFamily="49" charset="0"/>
                <a:cs typeface="Consolas" panose="020B0609020204030204" pitchFamily="49" charset="0"/>
              </a:rPr>
              <a:t> </a:t>
            </a:r>
            <a:r>
              <a:rPr lang="en-US" sz="2000" dirty="0">
                <a:solidFill>
                  <a:schemeClr val="tx1"/>
                </a:solidFill>
                <a:latin typeface="Consolas" panose="020B0609020204030204" pitchFamily="49" charset="0"/>
                <a:cs typeface="Consolas" panose="020B0609020204030204" pitchFamily="49" charset="0"/>
              </a:rPr>
              <a:t>item</a:t>
            </a:r>
          </a:p>
        </p:txBody>
      </p:sp>
      <p:sp>
        <p:nvSpPr>
          <p:cNvPr id="18" name="Rectangle 17">
            <a:extLst>
              <a:ext uri="{FF2B5EF4-FFF2-40B4-BE49-F238E27FC236}">
                <a16:creationId xmlns:a16="http://schemas.microsoft.com/office/drawing/2014/main" id="{665EFA47-A8A8-47EB-6D8B-5B049EC2DFAF}"/>
              </a:ext>
            </a:extLst>
          </p:cNvPr>
          <p:cNvSpPr/>
          <p:nvPr/>
        </p:nvSpPr>
        <p:spPr>
          <a:xfrm>
            <a:off x="6317764" y="4462000"/>
            <a:ext cx="5651500" cy="19907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latin typeface="Consolas" panose="020B0609020204030204" pitchFamily="49" charset="0"/>
                <a:cs typeface="Consolas" panose="020B0609020204030204" pitchFamily="49" charset="0"/>
              </a:rPr>
              <a:t>Set s</a:t>
            </a:r>
          </a:p>
          <a:p>
            <a:r>
              <a:rPr lang="en-US" sz="2000" dirty="0">
                <a:solidFill>
                  <a:sysClr val="windowText" lastClr="000000"/>
                </a:solidFill>
                <a:latin typeface="Consolas" panose="020B0609020204030204" pitchFamily="49" charset="0"/>
                <a:cs typeface="Consolas" panose="020B0609020204030204" pitchFamily="49" charset="0"/>
              </a:rPr>
              <a:t>// add a bunch of items to s</a:t>
            </a:r>
          </a:p>
          <a:p>
            <a:endParaRPr lang="en-US" sz="1400" dirty="0">
              <a:solidFill>
                <a:sysClr val="windowText" lastClr="000000"/>
              </a:solidFill>
              <a:latin typeface="Consolas" panose="020B0609020204030204" pitchFamily="49" charset="0"/>
              <a:cs typeface="Consolas" panose="020B0609020204030204" pitchFamily="49" charset="0"/>
            </a:endParaRPr>
          </a:p>
          <a:p>
            <a:r>
              <a:rPr lang="en-US" sz="2000" dirty="0" err="1">
                <a:solidFill>
                  <a:sysClr val="windowText" lastClr="000000"/>
                </a:solidFill>
                <a:latin typeface="Consolas" panose="020B0609020204030204" pitchFamily="49" charset="0"/>
                <a:cs typeface="Consolas" panose="020B0609020204030204" pitchFamily="49" charset="0"/>
              </a:rPr>
              <a:t>s.</a:t>
            </a:r>
            <a:r>
              <a:rPr lang="en-US" sz="2000" dirty="0" err="1">
                <a:solidFill>
                  <a:srgbClr val="00B050"/>
                </a:solidFill>
                <a:latin typeface="Consolas" panose="020B0609020204030204" pitchFamily="49" charset="0"/>
                <a:cs typeface="Consolas" panose="020B0609020204030204" pitchFamily="49" charset="0"/>
              </a:rPr>
              <a:t>resetIterator</a:t>
            </a:r>
            <a:r>
              <a:rPr lang="en-US" sz="2000" dirty="0">
                <a:solidFill>
                  <a:sysClr val="windowText" lastClr="000000"/>
                </a:solidFill>
                <a:latin typeface="Consolas" panose="020B0609020204030204" pitchFamily="49" charset="0"/>
                <a:cs typeface="Consolas" panose="020B0609020204030204" pitchFamily="49" charset="0"/>
              </a:rPr>
              <a:t>()  // point at 1</a:t>
            </a:r>
            <a:r>
              <a:rPr lang="en-US" sz="2000" baseline="30000" dirty="0">
                <a:solidFill>
                  <a:sysClr val="windowText" lastClr="000000"/>
                </a:solidFill>
                <a:latin typeface="Consolas" panose="020B0609020204030204" pitchFamily="49" charset="0"/>
                <a:cs typeface="Consolas" panose="020B0609020204030204" pitchFamily="49" charset="0"/>
              </a:rPr>
              <a:t>st</a:t>
            </a:r>
            <a:r>
              <a:rPr lang="en-US" sz="2000" dirty="0">
                <a:solidFill>
                  <a:sysClr val="windowText" lastClr="000000"/>
                </a:solidFill>
                <a:latin typeface="Consolas" panose="020B0609020204030204" pitchFamily="49" charset="0"/>
                <a:cs typeface="Consolas" panose="020B0609020204030204" pitchFamily="49" charset="0"/>
              </a:rPr>
              <a:t> item</a:t>
            </a:r>
          </a:p>
          <a:p>
            <a:r>
              <a:rPr lang="en-US" sz="2000" dirty="0" err="1">
                <a:solidFill>
                  <a:sysClr val="windowText" lastClr="000000"/>
                </a:solidFill>
                <a:latin typeface="Consolas" panose="020B0609020204030204" pitchFamily="49" charset="0"/>
                <a:cs typeface="Consolas" panose="020B0609020204030204" pitchFamily="49" charset="0"/>
              </a:rPr>
              <a:t>s.</a:t>
            </a:r>
            <a:r>
              <a:rPr lang="en-US" sz="2000" dirty="0" err="1">
                <a:solidFill>
                  <a:srgbClr val="FF0000"/>
                </a:solidFill>
                <a:latin typeface="Consolas" panose="020B0609020204030204" pitchFamily="49" charset="0"/>
                <a:cs typeface="Consolas" panose="020B0609020204030204" pitchFamily="49" charset="0"/>
              </a:rPr>
              <a:t>moveForward</a:t>
            </a:r>
            <a:r>
              <a:rPr lang="en-US" sz="2000" dirty="0">
                <a:solidFill>
                  <a:sysClr val="windowText" lastClr="000000"/>
                </a:solidFill>
                <a:latin typeface="Consolas" panose="020B0609020204030204" pitchFamily="49" charset="0"/>
                <a:cs typeface="Consolas" panose="020B0609020204030204" pitchFamily="49" charset="0"/>
              </a:rPr>
              <a:t>()    // move to 2</a:t>
            </a:r>
            <a:r>
              <a:rPr lang="en-US" sz="2000" baseline="30000" dirty="0">
                <a:solidFill>
                  <a:sysClr val="windowText" lastClr="000000"/>
                </a:solidFill>
                <a:latin typeface="Consolas" panose="020B0609020204030204" pitchFamily="49" charset="0"/>
                <a:cs typeface="Consolas" panose="020B0609020204030204" pitchFamily="49" charset="0"/>
              </a:rPr>
              <a:t>nd</a:t>
            </a:r>
            <a:r>
              <a:rPr lang="en-US" sz="2000" dirty="0">
                <a:solidFill>
                  <a:sysClr val="windowText" lastClr="000000"/>
                </a:solidFill>
                <a:latin typeface="Consolas" panose="020B0609020204030204" pitchFamily="49" charset="0"/>
                <a:cs typeface="Consolas" panose="020B0609020204030204" pitchFamily="49" charset="0"/>
              </a:rPr>
              <a:t> item </a:t>
            </a:r>
          </a:p>
          <a:p>
            <a:r>
              <a:rPr lang="en-US" sz="2000" dirty="0">
                <a:solidFill>
                  <a:sysClr val="windowText" lastClr="000000"/>
                </a:solidFill>
                <a:latin typeface="Consolas" panose="020B0609020204030204" pitchFamily="49" charset="0"/>
                <a:cs typeface="Consolas" panose="020B0609020204030204" pitchFamily="49" charset="0"/>
              </a:rPr>
              <a:t>print(</a:t>
            </a:r>
            <a:r>
              <a:rPr lang="en-US" sz="2000" dirty="0" err="1">
                <a:solidFill>
                  <a:sysClr val="windowText" lastClr="000000"/>
                </a:solidFill>
                <a:latin typeface="Consolas" panose="020B0609020204030204" pitchFamily="49" charset="0"/>
                <a:cs typeface="Consolas" panose="020B0609020204030204" pitchFamily="49" charset="0"/>
              </a:rPr>
              <a:t>s.</a:t>
            </a:r>
            <a:r>
              <a:rPr lang="en-US" sz="2000" dirty="0" err="1">
                <a:solidFill>
                  <a:srgbClr val="7030A0"/>
                </a:solidFill>
                <a:latin typeface="Consolas" panose="020B0609020204030204" pitchFamily="49" charset="0"/>
                <a:cs typeface="Consolas" panose="020B0609020204030204" pitchFamily="49" charset="0"/>
              </a:rPr>
              <a:t>getItem</a:t>
            </a:r>
            <a:r>
              <a:rPr lang="en-US" sz="2000" dirty="0">
                <a:solidFill>
                  <a:sysClr val="windowText" lastClr="000000"/>
                </a:solidFill>
                <a:latin typeface="Consolas" panose="020B0609020204030204" pitchFamily="49" charset="0"/>
                <a:cs typeface="Consolas" panose="020B0609020204030204" pitchFamily="49" charset="0"/>
              </a:rPr>
              <a:t>()) // get 2</a:t>
            </a:r>
            <a:r>
              <a:rPr lang="en-US" sz="2000" baseline="30000" dirty="0">
                <a:solidFill>
                  <a:sysClr val="windowText" lastClr="000000"/>
                </a:solidFill>
                <a:latin typeface="Consolas" panose="020B0609020204030204" pitchFamily="49" charset="0"/>
                <a:cs typeface="Consolas" panose="020B0609020204030204" pitchFamily="49" charset="0"/>
              </a:rPr>
              <a:t>nd</a:t>
            </a:r>
            <a:r>
              <a:rPr lang="en-US" sz="2000" dirty="0">
                <a:solidFill>
                  <a:sysClr val="windowText" lastClr="000000"/>
                </a:solidFill>
                <a:latin typeface="Consolas" panose="020B0609020204030204" pitchFamily="49" charset="0"/>
                <a:cs typeface="Consolas" panose="020B0609020204030204" pitchFamily="49" charset="0"/>
              </a:rPr>
              <a:t> value</a:t>
            </a:r>
          </a:p>
        </p:txBody>
      </p:sp>
      <p:sp>
        <p:nvSpPr>
          <p:cNvPr id="11" name="AutoShape 42">
            <a:extLst>
              <a:ext uri="{FF2B5EF4-FFF2-40B4-BE49-F238E27FC236}">
                <a16:creationId xmlns:a16="http://schemas.microsoft.com/office/drawing/2014/main" id="{8C24F173-833B-400F-BD0B-585FF6854E66}"/>
              </a:ext>
            </a:extLst>
          </p:cNvPr>
          <p:cNvSpPr>
            <a:spLocks noChangeArrowheads="1"/>
          </p:cNvSpPr>
          <p:nvPr/>
        </p:nvSpPr>
        <p:spPr bwMode="auto">
          <a:xfrm>
            <a:off x="5498576" y="4375411"/>
            <a:ext cx="2606633" cy="893833"/>
          </a:xfrm>
          <a:prstGeom prst="wedgeRoundRectCallout">
            <a:avLst>
              <a:gd name="adj1" fmla="val -125984"/>
              <a:gd name="adj2" fmla="val 4843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iterator is a separate object...</a:t>
            </a:r>
          </a:p>
        </p:txBody>
      </p:sp>
      <p:sp>
        <p:nvSpPr>
          <p:cNvPr id="12" name="AutoShape 42">
            <a:extLst>
              <a:ext uri="{FF2B5EF4-FFF2-40B4-BE49-F238E27FC236}">
                <a16:creationId xmlns:a16="http://schemas.microsoft.com/office/drawing/2014/main" id="{8B97691F-C3C9-46E9-8497-FB0908463072}"/>
              </a:ext>
            </a:extLst>
          </p:cNvPr>
          <p:cNvSpPr>
            <a:spLocks noChangeArrowheads="1"/>
          </p:cNvSpPr>
          <p:nvPr/>
        </p:nvSpPr>
        <p:spPr bwMode="auto">
          <a:xfrm>
            <a:off x="5331913" y="5635817"/>
            <a:ext cx="2656933" cy="1107592"/>
          </a:xfrm>
          <a:prstGeom prst="wedgeRoundRectCallout">
            <a:avLst>
              <a:gd name="adj1" fmla="val -162446"/>
              <a:gd name="adj2" fmla="val -4076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We can assign it to point into a container of our choice.</a:t>
            </a:r>
          </a:p>
        </p:txBody>
      </p:sp>
      <p:sp>
        <p:nvSpPr>
          <p:cNvPr id="13" name="AutoShape 42">
            <a:extLst>
              <a:ext uri="{FF2B5EF4-FFF2-40B4-BE49-F238E27FC236}">
                <a16:creationId xmlns:a16="http://schemas.microsoft.com/office/drawing/2014/main" id="{84950B3C-0795-4872-BC4B-2A6239849299}"/>
              </a:ext>
            </a:extLst>
          </p:cNvPr>
          <p:cNvSpPr>
            <a:spLocks noChangeArrowheads="1"/>
          </p:cNvSpPr>
          <p:nvPr/>
        </p:nvSpPr>
        <p:spPr bwMode="auto">
          <a:xfrm>
            <a:off x="9284164" y="4762294"/>
            <a:ext cx="2738863" cy="893833"/>
          </a:xfrm>
          <a:prstGeom prst="wedgeRoundRectCallout">
            <a:avLst>
              <a:gd name="adj1" fmla="val -126364"/>
              <a:gd name="adj2" fmla="val -4774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container has a single, built-in iterator.</a:t>
            </a:r>
          </a:p>
        </p:txBody>
      </p:sp>
      <p:sp>
        <p:nvSpPr>
          <p:cNvPr id="19" name="AutoShape 42">
            <a:extLst>
              <a:ext uri="{FF2B5EF4-FFF2-40B4-BE49-F238E27FC236}">
                <a16:creationId xmlns:a16="http://schemas.microsoft.com/office/drawing/2014/main" id="{44755C89-AE6F-4809-9461-7361E44A1D8D}"/>
              </a:ext>
            </a:extLst>
          </p:cNvPr>
          <p:cNvSpPr>
            <a:spLocks noChangeArrowheads="1"/>
          </p:cNvSpPr>
          <p:nvPr/>
        </p:nvSpPr>
        <p:spPr bwMode="auto">
          <a:xfrm>
            <a:off x="9050392" y="5849576"/>
            <a:ext cx="2918872" cy="893833"/>
          </a:xfrm>
          <a:prstGeom prst="wedgeRoundRectCallout">
            <a:avLst>
              <a:gd name="adj1" fmla="val -65896"/>
              <a:gd name="adj2" fmla="val -4731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We can advance it, get the value it points at, etc.</a:t>
            </a:r>
          </a:p>
        </p:txBody>
      </p:sp>
      <p:sp>
        <p:nvSpPr>
          <p:cNvPr id="16" name="Rectangle 15">
            <a:extLst>
              <a:ext uri="{FF2B5EF4-FFF2-40B4-BE49-F238E27FC236}">
                <a16:creationId xmlns:a16="http://schemas.microsoft.com/office/drawing/2014/main" id="{7BDFAC36-0575-4954-B363-348D02BF91E6}"/>
              </a:ext>
            </a:extLst>
          </p:cNvPr>
          <p:cNvSpPr/>
          <p:nvPr/>
        </p:nvSpPr>
        <p:spPr>
          <a:xfrm>
            <a:off x="151913" y="927762"/>
            <a:ext cx="11801310" cy="945727"/>
          </a:xfrm>
          <a:prstGeom prst="rect">
            <a:avLst/>
          </a:prstGeom>
          <a:ln>
            <a:solidFill>
              <a:srgbClr val="FF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Generator-based Iterators</a:t>
            </a:r>
          </a:p>
          <a:p>
            <a:pPr algn="ctr"/>
            <a:endParaRPr lang="en-US" sz="900" dirty="0"/>
          </a:p>
          <a:p>
            <a:pPr algn="ctr"/>
            <a:r>
              <a:rPr lang="en-US" sz="2400" dirty="0"/>
              <a:t>An iterator is a </a:t>
            </a:r>
            <a:r>
              <a:rPr lang="en-US" sz="2400" dirty="0">
                <a:solidFill>
                  <a:srgbClr val="00FFFF"/>
                </a:solidFill>
              </a:rPr>
              <a:t>generator function </a:t>
            </a:r>
            <a:r>
              <a:rPr lang="en-US" sz="2400" dirty="0"/>
              <a:t>that </a:t>
            </a:r>
            <a:r>
              <a:rPr lang="en-US" sz="2400" dirty="0">
                <a:solidFill>
                  <a:schemeClr val="accent6">
                    <a:lumMod val="40000"/>
                    <a:lumOff val="60000"/>
                  </a:schemeClr>
                </a:solidFill>
              </a:rPr>
              <a:t>yields </a:t>
            </a:r>
            <a:r>
              <a:rPr lang="en-US" sz="2400" dirty="0"/>
              <a:t>successive elements from the container.</a:t>
            </a:r>
          </a:p>
        </p:txBody>
      </p:sp>
      <p:sp>
        <p:nvSpPr>
          <p:cNvPr id="20" name="AutoShape 42">
            <a:extLst>
              <a:ext uri="{FF2B5EF4-FFF2-40B4-BE49-F238E27FC236}">
                <a16:creationId xmlns:a16="http://schemas.microsoft.com/office/drawing/2014/main" id="{B9CC9A03-6AE5-4E27-BC0E-9DCA28622351}"/>
              </a:ext>
            </a:extLst>
          </p:cNvPr>
          <p:cNvSpPr>
            <a:spLocks noChangeArrowheads="1"/>
          </p:cNvSpPr>
          <p:nvPr/>
        </p:nvSpPr>
        <p:spPr bwMode="auto">
          <a:xfrm>
            <a:off x="9487264" y="419586"/>
            <a:ext cx="2606633" cy="893833"/>
          </a:xfrm>
          <a:prstGeom prst="wedgeRoundRectCallout">
            <a:avLst>
              <a:gd name="adj1" fmla="val -116347"/>
              <a:gd name="adj2" fmla="val 3381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We saw this in control-palooza!</a:t>
            </a:r>
          </a:p>
        </p:txBody>
      </p:sp>
    </p:spTree>
    <p:extLst>
      <p:ext uri="{BB962C8B-B14F-4D97-AF65-F5344CB8AC3E}">
        <p14:creationId xmlns:p14="http://schemas.microsoft.com/office/powerpoint/2010/main" val="297247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1" grpId="0" animBg="1"/>
      <p:bldP spid="11" grpId="1" animBg="1"/>
      <p:bldP spid="12" grpId="0" animBg="1"/>
      <p:bldP spid="12" grpId="1" animBg="1"/>
      <p:bldP spid="13" grpId="0" animBg="1"/>
      <p:bldP spid="13" grpId="1" animBg="1"/>
      <p:bldP spid="19" grpId="0" animBg="1"/>
      <p:bldP spid="19" grpId="1" animBg="1"/>
      <p:bldP spid="16" grpId="0" animBg="1"/>
      <p:bldP spid="20" grpId="0" animBg="1"/>
      <p:bldP spid="20"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6878126" y="-151914"/>
            <a:ext cx="5628629" cy="1143000"/>
          </a:xfrm>
        </p:spPr>
        <p:txBody>
          <a:bodyPr>
            <a:normAutofit/>
          </a:bodyPr>
          <a:lstStyle/>
          <a:p>
            <a:r>
              <a:rPr lang="en-US" sz="2800" dirty="0"/>
              <a:t>Separate Iterator Object: Java</a:t>
            </a:r>
          </a:p>
        </p:txBody>
      </p:sp>
      <p:sp>
        <p:nvSpPr>
          <p:cNvPr id="8" name="TextBox 7">
            <a:extLst>
              <a:ext uri="{FF2B5EF4-FFF2-40B4-BE49-F238E27FC236}">
                <a16:creationId xmlns:a16="http://schemas.microsoft.com/office/drawing/2014/main" id="{A2AC0C62-6676-430C-AC04-92A0B504684C}"/>
              </a:ext>
            </a:extLst>
          </p:cNvPr>
          <p:cNvSpPr txBox="1"/>
          <p:nvPr/>
        </p:nvSpPr>
        <p:spPr>
          <a:xfrm>
            <a:off x="196517" y="419586"/>
            <a:ext cx="7192880" cy="637097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solidFill>
                  <a:srgbClr val="0070C0"/>
                </a:solidFill>
                <a:latin typeface="Consolas" panose="020B0609020204030204" pitchFamily="49" charset="0"/>
              </a:rPr>
              <a:t>java.util.Iterator</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class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 implements </a:t>
            </a:r>
            <a:r>
              <a:rPr lang="en-US" dirty="0" err="1">
                <a:solidFill>
                  <a:srgbClr val="0070C0"/>
                </a:solidFill>
                <a:latin typeface="Consolas" panose="020B0609020204030204" pitchFamily="49" charset="0"/>
              </a:rPr>
              <a:t>Iterable</a:t>
            </a:r>
            <a:r>
              <a:rPr lang="en-US" dirty="0">
                <a:solidFill>
                  <a:srgbClr val="0070C0"/>
                </a:solidFill>
                <a:latin typeface="Consolas" panose="020B0609020204030204" pitchFamily="49" charset="0"/>
              </a:rPr>
              <a:t>&lt;String&gt;</a:t>
            </a:r>
            <a:r>
              <a:rPr lang="en-US" dirty="0">
                <a:solidFill>
                  <a:srgbClr val="00B0F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private String[] </a:t>
            </a:r>
            <a:r>
              <a:rPr lang="en-US" dirty="0">
                <a:solidFill>
                  <a:srgbClr val="7030A0"/>
                </a:solidFill>
                <a:latin typeface="Consolas" panose="020B0609020204030204" pitchFamily="49" charset="0"/>
              </a:rPr>
              <a:t>array</a:t>
            </a:r>
            <a:r>
              <a:rPr lang="en-US" dirty="0">
                <a:latin typeface="Consolas" panose="020B0609020204030204" pitchFamily="49" charset="0"/>
              </a:rPr>
              <a:t>;</a:t>
            </a:r>
          </a:p>
          <a:p>
            <a:r>
              <a:rPr lang="en-US" dirty="0">
                <a:latin typeface="Consolas" panose="020B0609020204030204" pitchFamily="49" charset="0"/>
              </a:rPr>
              <a:t>  private int </a:t>
            </a:r>
            <a:r>
              <a:rPr lang="en-US" dirty="0" err="1">
                <a:solidFill>
                  <a:srgbClr val="7030A0"/>
                </a:solidFill>
                <a:latin typeface="Consolas" panose="020B0609020204030204" pitchFamily="49" charset="0"/>
              </a:rPr>
              <a:t>numItems</a:t>
            </a:r>
            <a:r>
              <a:rPr lang="en-US" dirty="0">
                <a:latin typeface="Consolas" panose="020B0609020204030204" pitchFamily="49" charset="0"/>
              </a:rPr>
              <a:t> = 0, </a:t>
            </a:r>
            <a:r>
              <a:rPr lang="en-US" dirty="0" err="1">
                <a:solidFill>
                  <a:srgbClr val="7030A0"/>
                </a:solidFill>
                <a:latin typeface="Consolas" panose="020B0609020204030204" pitchFamily="49" charset="0"/>
              </a:rPr>
              <a:t>maxSize</a:t>
            </a:r>
            <a:r>
              <a:rPr lang="en-US" dirty="0">
                <a:latin typeface="Consolas" panose="020B0609020204030204" pitchFamily="49" charset="0"/>
              </a:rPr>
              <a:t> = 100;</a:t>
            </a:r>
          </a:p>
          <a:p>
            <a:endParaRPr lang="en-US" sz="1200" dirty="0">
              <a:latin typeface="Consolas" panose="020B0609020204030204" pitchFamily="49" charset="0"/>
            </a:endParaRPr>
          </a:p>
          <a:p>
            <a:r>
              <a:rPr lang="en-US" dirty="0">
                <a:latin typeface="Consolas" panose="020B0609020204030204" pitchFamily="49" charset="0"/>
              </a:rPr>
              <a:t>  public </a:t>
            </a:r>
            <a:r>
              <a:rPr lang="en-US" dirty="0" err="1">
                <a:latin typeface="Consolas" panose="020B0609020204030204" pitchFamily="49" charset="0"/>
              </a:rPr>
              <a:t>ListOfStrings</a:t>
            </a:r>
            <a:r>
              <a:rPr lang="en-US" dirty="0">
                <a:latin typeface="Consolas" panose="020B0609020204030204" pitchFamily="49" charset="0"/>
              </a:rPr>
              <a:t>() </a:t>
            </a:r>
          </a:p>
          <a:p>
            <a:r>
              <a:rPr lang="en-US" dirty="0">
                <a:latin typeface="Consolas" panose="020B0609020204030204" pitchFamily="49" charset="0"/>
              </a:rPr>
              <a:t>    { </a:t>
            </a:r>
            <a:r>
              <a:rPr lang="en-US" dirty="0">
                <a:solidFill>
                  <a:srgbClr val="7030A0"/>
                </a:solidFill>
                <a:latin typeface="Consolas" panose="020B0609020204030204" pitchFamily="49" charset="0"/>
              </a:rPr>
              <a:t>array</a:t>
            </a:r>
            <a:r>
              <a:rPr lang="en-US" dirty="0">
                <a:latin typeface="Consolas" panose="020B0609020204030204" pitchFamily="49" charset="0"/>
              </a:rPr>
              <a:t> = new String[</a:t>
            </a:r>
            <a:r>
              <a:rPr lang="en-US" dirty="0" err="1">
                <a:solidFill>
                  <a:srgbClr val="7030A0"/>
                </a:solidFill>
                <a:latin typeface="Consolas" panose="020B0609020204030204" pitchFamily="49" charset="0"/>
              </a:rPr>
              <a:t>maxSize</a:t>
            </a:r>
            <a:r>
              <a:rPr lang="en-US" dirty="0">
                <a:latin typeface="Consolas" panose="020B0609020204030204" pitchFamily="49" charset="0"/>
              </a:rPr>
              <a:t>]; }</a:t>
            </a:r>
          </a:p>
          <a:p>
            <a:r>
              <a:rPr lang="en-US" dirty="0">
                <a:latin typeface="Consolas" panose="020B0609020204030204" pitchFamily="49" charset="0"/>
              </a:rPr>
              <a:t>  public void add(String </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 </a:t>
            </a:r>
            <a:r>
              <a:rPr lang="en-US" dirty="0">
                <a:solidFill>
                  <a:srgbClr val="7030A0"/>
                </a:solidFill>
                <a:latin typeface="Consolas" panose="020B0609020204030204" pitchFamily="49" charset="0"/>
              </a:rPr>
              <a:t>array</a:t>
            </a:r>
            <a:r>
              <a:rPr lang="en-US" dirty="0">
                <a:latin typeface="Consolas" panose="020B0609020204030204" pitchFamily="49" charset="0"/>
              </a:rPr>
              <a:t>[</a:t>
            </a:r>
            <a:r>
              <a:rPr lang="en-US" dirty="0" err="1">
                <a:solidFill>
                  <a:srgbClr val="7030A0"/>
                </a:solidFill>
                <a:latin typeface="Consolas" panose="020B0609020204030204" pitchFamily="49" charset="0"/>
              </a:rPr>
              <a:t>numItems</a:t>
            </a:r>
            <a:r>
              <a:rPr lang="en-US" dirty="0">
                <a:latin typeface="Consolas" panose="020B0609020204030204" pitchFamily="49" charset="0"/>
              </a:rPr>
              <a:t>++] = </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Iterator&lt;String&gt; iterator() </a:t>
            </a:r>
            <a:r>
              <a:rPr lang="en-US" dirty="0">
                <a:latin typeface="Consolas" panose="020B0609020204030204" pitchFamily="49" charset="0"/>
              </a:rPr>
              <a:t>{      </a:t>
            </a:r>
          </a:p>
          <a:p>
            <a:r>
              <a:rPr lang="en-US" dirty="0">
                <a:latin typeface="Consolas" panose="020B0609020204030204" pitchFamily="49" charset="0"/>
              </a:rPr>
              <a:t>    Iterator&lt;String&gt; it = new </a:t>
            </a:r>
            <a:r>
              <a:rPr lang="en-US" dirty="0" err="1">
                <a:solidFill>
                  <a:srgbClr val="00B050"/>
                </a:solidFill>
                <a:latin typeface="Consolas" panose="020B0609020204030204" pitchFamily="49" charset="0"/>
              </a:rPr>
              <a:t>OurIterator</a:t>
            </a:r>
            <a:r>
              <a:rPr lang="en-US" dirty="0">
                <a:latin typeface="Consolas" panose="020B0609020204030204" pitchFamily="49" charset="0"/>
              </a:rPr>
              <a:t>();</a:t>
            </a:r>
          </a:p>
          <a:p>
            <a:r>
              <a:rPr lang="en-US" dirty="0">
                <a:latin typeface="Consolas" panose="020B0609020204030204" pitchFamily="49" charset="0"/>
              </a:rPr>
              <a:t>    return it;</a:t>
            </a:r>
          </a:p>
          <a:p>
            <a:r>
              <a:rPr lang="en-US" dirty="0">
                <a:latin typeface="Consolas" panose="020B0609020204030204" pitchFamily="49" charset="0"/>
              </a:rPr>
              <a:t>  }</a:t>
            </a:r>
          </a:p>
          <a:p>
            <a:endParaRPr lang="en-US" sz="1200" dirty="0">
              <a:latin typeface="Consolas" panose="020B0609020204030204" pitchFamily="49" charset="0"/>
            </a:endParaRPr>
          </a:p>
          <a:p>
            <a:r>
              <a:rPr lang="en-US" dirty="0">
                <a:latin typeface="Consolas" panose="020B0609020204030204" pitchFamily="49" charset="0"/>
              </a:rPr>
              <a:t>  class </a:t>
            </a:r>
            <a:r>
              <a:rPr lang="en-US" dirty="0" err="1">
                <a:solidFill>
                  <a:srgbClr val="00B050"/>
                </a:solidFill>
                <a:latin typeface="Consolas" panose="020B0609020204030204" pitchFamily="49" charset="0"/>
              </a:rPr>
              <a:t>OurIterator</a:t>
            </a:r>
            <a:r>
              <a:rPr lang="en-US" dirty="0">
                <a:latin typeface="Consolas" panose="020B0609020204030204" pitchFamily="49" charset="0"/>
              </a:rPr>
              <a:t> implements </a:t>
            </a:r>
            <a:r>
              <a:rPr lang="en-US" dirty="0">
                <a:solidFill>
                  <a:srgbClr val="0070C0"/>
                </a:solidFill>
                <a:latin typeface="Consolas" panose="020B0609020204030204" pitchFamily="49" charset="0"/>
              </a:rPr>
              <a:t>Iterator&lt;String&gt;</a:t>
            </a:r>
            <a:r>
              <a:rPr lang="en-US" dirty="0">
                <a:latin typeface="Consolas" panose="020B0609020204030204" pitchFamily="49" charset="0"/>
              </a:rPr>
              <a:t> {</a:t>
            </a:r>
          </a:p>
          <a:p>
            <a:r>
              <a:rPr lang="en-US" dirty="0">
                <a:latin typeface="Consolas" panose="020B0609020204030204" pitchFamily="49" charset="0"/>
              </a:rPr>
              <a:t>    private int </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 0;</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a:t>
            </a:r>
            <a:r>
              <a:rPr lang="en-US" dirty="0" err="1">
                <a:solidFill>
                  <a:srgbClr val="0070C0"/>
                </a:solidFill>
                <a:latin typeface="Consolas" panose="020B0609020204030204" pitchFamily="49" charset="0"/>
              </a:rPr>
              <a:t>boolean</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hasNext</a:t>
            </a:r>
            <a:r>
              <a:rPr lang="en-US" dirty="0">
                <a:solidFill>
                  <a:srgbClr val="0070C0"/>
                </a:solidFill>
                <a:latin typeface="Consolas" panose="020B0609020204030204" pitchFamily="49" charset="0"/>
              </a:rPr>
              <a:t>() </a:t>
            </a:r>
          </a:p>
          <a:p>
            <a:r>
              <a:rPr lang="en-US" dirty="0">
                <a:latin typeface="Consolas" panose="020B0609020204030204" pitchFamily="49" charset="0"/>
              </a:rPr>
              <a:t>      { return </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&lt; </a:t>
            </a:r>
            <a:r>
              <a:rPr lang="en-US" dirty="0" err="1">
                <a:solidFill>
                  <a:srgbClr val="7030A0"/>
                </a:solidFill>
                <a:latin typeface="Consolas" panose="020B0609020204030204" pitchFamily="49" charset="0"/>
              </a:rPr>
              <a:t>numItems</a:t>
            </a:r>
            <a:r>
              <a:rPr lang="en-US" dirty="0">
                <a:latin typeface="Consolas" panose="020B0609020204030204" pitchFamily="49" charset="0"/>
              </a:rPr>
              <a:t>; }</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String next() </a:t>
            </a:r>
          </a:p>
          <a:p>
            <a:r>
              <a:rPr lang="en-US" dirty="0">
                <a:latin typeface="Consolas" panose="020B0609020204030204" pitchFamily="49" charset="0"/>
              </a:rPr>
              <a:t>      { return array[</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7" name="AutoShape 42">
            <a:extLst>
              <a:ext uri="{FF2B5EF4-FFF2-40B4-BE49-F238E27FC236}">
                <a16:creationId xmlns:a16="http://schemas.microsoft.com/office/drawing/2014/main" id="{1D8DD121-7A28-462C-DFD0-AF9F0C89DB61}"/>
              </a:ext>
            </a:extLst>
          </p:cNvPr>
          <p:cNvSpPr>
            <a:spLocks noChangeArrowheads="1"/>
          </p:cNvSpPr>
          <p:nvPr/>
        </p:nvSpPr>
        <p:spPr bwMode="auto">
          <a:xfrm>
            <a:off x="7241673" y="317282"/>
            <a:ext cx="4124827" cy="1582340"/>
          </a:xfrm>
          <a:prstGeom prst="wedgeRoundRectCallout">
            <a:avLst>
              <a:gd name="adj1" fmla="val -78700"/>
              <a:gd name="adj2" fmla="val -348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Let’s define a container of Strings class (like a vector)!</a:t>
            </a:r>
          </a:p>
          <a:p>
            <a:pPr algn="ctr"/>
            <a:endParaRPr lang="en-US" sz="1050" dirty="0">
              <a:solidFill>
                <a:schemeClr val="bg1"/>
              </a:solidFill>
            </a:endParaRPr>
          </a:p>
          <a:p>
            <a:pPr algn="ctr"/>
            <a:r>
              <a:rPr lang="en-US" sz="2000" dirty="0">
                <a:solidFill>
                  <a:schemeClr val="bg1"/>
                </a:solidFill>
              </a:rPr>
              <a:t>To be </a:t>
            </a:r>
            <a:r>
              <a:rPr lang="en-US" sz="2000" dirty="0" err="1">
                <a:solidFill>
                  <a:srgbClr val="00FFFF"/>
                </a:solidFill>
              </a:rPr>
              <a:t>iterable</a:t>
            </a:r>
            <a:r>
              <a:rPr lang="en-US" sz="2000" dirty="0">
                <a:solidFill>
                  <a:schemeClr val="bg1"/>
                </a:solidFill>
              </a:rPr>
              <a:t>, it must implement Java’s </a:t>
            </a:r>
            <a:r>
              <a:rPr lang="en-US" sz="2000" dirty="0" err="1">
                <a:solidFill>
                  <a:srgbClr val="00FFFF"/>
                </a:solidFill>
              </a:rPr>
              <a:t>Iterable</a:t>
            </a:r>
            <a:r>
              <a:rPr lang="en-US" sz="2000" dirty="0">
                <a:solidFill>
                  <a:schemeClr val="bg1"/>
                </a:solidFill>
              </a:rPr>
              <a:t> interface.</a:t>
            </a:r>
          </a:p>
        </p:txBody>
      </p:sp>
      <p:sp>
        <p:nvSpPr>
          <p:cNvPr id="11" name="AutoShape 42">
            <a:extLst>
              <a:ext uri="{FF2B5EF4-FFF2-40B4-BE49-F238E27FC236}">
                <a16:creationId xmlns:a16="http://schemas.microsoft.com/office/drawing/2014/main" id="{DB9FFF18-E19E-3E22-FDB1-39970EDC7D8A}"/>
              </a:ext>
            </a:extLst>
          </p:cNvPr>
          <p:cNvSpPr>
            <a:spLocks noChangeArrowheads="1"/>
          </p:cNvSpPr>
          <p:nvPr/>
        </p:nvSpPr>
        <p:spPr bwMode="auto">
          <a:xfrm>
            <a:off x="6096000" y="1772622"/>
            <a:ext cx="4124827" cy="898148"/>
          </a:xfrm>
          <a:prstGeom prst="wedgeRoundRectCallout">
            <a:avLst>
              <a:gd name="adj1" fmla="val -130426"/>
              <a:gd name="adj2" fmla="val -404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class will track the number of items it holds in </a:t>
            </a:r>
            <a:r>
              <a:rPr lang="en-US" sz="2000" dirty="0" err="1">
                <a:solidFill>
                  <a:srgbClr val="F1E8F8"/>
                </a:solidFill>
              </a:rPr>
              <a:t>numItems</a:t>
            </a:r>
            <a:r>
              <a:rPr lang="en-US" sz="2000" dirty="0">
                <a:solidFill>
                  <a:schemeClr val="bg1"/>
                </a:solidFill>
              </a:rPr>
              <a:t>.</a:t>
            </a:r>
          </a:p>
        </p:txBody>
      </p:sp>
      <p:sp>
        <p:nvSpPr>
          <p:cNvPr id="12" name="AutoShape 42">
            <a:extLst>
              <a:ext uri="{FF2B5EF4-FFF2-40B4-BE49-F238E27FC236}">
                <a16:creationId xmlns:a16="http://schemas.microsoft.com/office/drawing/2014/main" id="{FB6DD78B-9AFC-FE95-D7E7-CA7F2AB5E6A3}"/>
              </a:ext>
            </a:extLst>
          </p:cNvPr>
          <p:cNvSpPr>
            <a:spLocks noChangeArrowheads="1"/>
          </p:cNvSpPr>
          <p:nvPr/>
        </p:nvSpPr>
        <p:spPr bwMode="auto">
          <a:xfrm>
            <a:off x="4418599" y="2905234"/>
            <a:ext cx="4124827" cy="1178303"/>
          </a:xfrm>
          <a:prstGeom prst="wedgeRoundRectCallout">
            <a:avLst>
              <a:gd name="adj1" fmla="val -108874"/>
              <a:gd name="adj2" fmla="val 7708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Alright, now let’s define our own custom </a:t>
            </a:r>
            <a:r>
              <a:rPr lang="en-US" sz="2000" dirty="0">
                <a:solidFill>
                  <a:schemeClr val="accent6">
                    <a:lumMod val="40000"/>
                    <a:lumOff val="60000"/>
                  </a:schemeClr>
                </a:solidFill>
              </a:rPr>
              <a:t>Iterator class</a:t>
            </a:r>
            <a:r>
              <a:rPr lang="en-US" sz="2000" dirty="0">
                <a:solidFill>
                  <a:schemeClr val="bg1"/>
                </a:solidFill>
              </a:rPr>
              <a:t>, which is specific to our </a:t>
            </a:r>
            <a:r>
              <a:rPr lang="en-US" sz="2000" dirty="0" err="1">
                <a:solidFill>
                  <a:srgbClr val="F1E8F8"/>
                </a:solidFill>
              </a:rPr>
              <a:t>ListOfStrings</a:t>
            </a:r>
            <a:r>
              <a:rPr lang="en-US" sz="2000" dirty="0">
                <a:solidFill>
                  <a:schemeClr val="bg1"/>
                </a:solidFill>
              </a:rPr>
              <a:t>.</a:t>
            </a:r>
          </a:p>
        </p:txBody>
      </p:sp>
      <p:sp>
        <p:nvSpPr>
          <p:cNvPr id="13" name="AutoShape 42">
            <a:extLst>
              <a:ext uri="{FF2B5EF4-FFF2-40B4-BE49-F238E27FC236}">
                <a16:creationId xmlns:a16="http://schemas.microsoft.com/office/drawing/2014/main" id="{AEF54038-7B71-C057-1132-545C58A44BDF}"/>
              </a:ext>
            </a:extLst>
          </p:cNvPr>
          <p:cNvSpPr>
            <a:spLocks noChangeArrowheads="1"/>
          </p:cNvSpPr>
          <p:nvPr/>
        </p:nvSpPr>
        <p:spPr bwMode="auto">
          <a:xfrm>
            <a:off x="6481012" y="4802862"/>
            <a:ext cx="4124827" cy="898149"/>
          </a:xfrm>
          <a:prstGeom prst="wedgeRoundRectCallout">
            <a:avLst>
              <a:gd name="adj1" fmla="val -90401"/>
              <a:gd name="adj2" fmla="val -6411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It must implement Java’s </a:t>
            </a:r>
            <a:r>
              <a:rPr lang="en-US" sz="2000" dirty="0">
                <a:solidFill>
                  <a:srgbClr val="00FFFF"/>
                </a:solidFill>
              </a:rPr>
              <a:t>Iterator interface</a:t>
            </a:r>
            <a:r>
              <a:rPr lang="en-US" sz="2000" dirty="0">
                <a:solidFill>
                  <a:schemeClr val="bg1"/>
                </a:solidFill>
              </a:rPr>
              <a:t> to be a valid iterator class.</a:t>
            </a:r>
          </a:p>
        </p:txBody>
      </p:sp>
      <p:sp>
        <p:nvSpPr>
          <p:cNvPr id="14" name="AutoShape 42">
            <a:extLst>
              <a:ext uri="{FF2B5EF4-FFF2-40B4-BE49-F238E27FC236}">
                <a16:creationId xmlns:a16="http://schemas.microsoft.com/office/drawing/2014/main" id="{E7BAAC38-AA3E-5EDB-4E35-4DE88432F98A}"/>
              </a:ext>
            </a:extLst>
          </p:cNvPr>
          <p:cNvSpPr>
            <a:spLocks noChangeArrowheads="1"/>
          </p:cNvSpPr>
          <p:nvPr/>
        </p:nvSpPr>
        <p:spPr bwMode="auto">
          <a:xfrm>
            <a:off x="6293626" y="4908648"/>
            <a:ext cx="4312213" cy="1363863"/>
          </a:xfrm>
          <a:prstGeom prst="wedgeRoundRectCallout">
            <a:avLst>
              <a:gd name="adj1" fmla="val -90106"/>
              <a:gd name="adj2" fmla="val -566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iterator must have some way of knowing which item it points to.</a:t>
            </a:r>
          </a:p>
          <a:p>
            <a:pPr algn="ctr"/>
            <a:endParaRPr lang="en-US" sz="900" dirty="0">
              <a:solidFill>
                <a:schemeClr val="bg1"/>
              </a:solidFill>
            </a:endParaRPr>
          </a:p>
          <a:p>
            <a:pPr algn="ctr"/>
            <a:r>
              <a:rPr lang="en-US" sz="2000" dirty="0">
                <a:solidFill>
                  <a:schemeClr val="bg1"/>
                </a:solidFill>
              </a:rPr>
              <a:t>Let’s always start at the first/</a:t>
            </a:r>
            <a:r>
              <a:rPr lang="en-US" sz="2000" dirty="0">
                <a:solidFill>
                  <a:schemeClr val="bg1"/>
                </a:solidFill>
                <a:latin typeface="Times" pitchFamily="2" charset="0"/>
              </a:rPr>
              <a:t>0</a:t>
            </a:r>
            <a:r>
              <a:rPr lang="en-US" sz="2000" baseline="30000" dirty="0">
                <a:solidFill>
                  <a:schemeClr val="bg1"/>
                </a:solidFill>
              </a:rPr>
              <a:t>th</a:t>
            </a:r>
            <a:r>
              <a:rPr lang="en-US" sz="2000" dirty="0">
                <a:solidFill>
                  <a:schemeClr val="bg1"/>
                </a:solidFill>
              </a:rPr>
              <a:t>  item.</a:t>
            </a:r>
          </a:p>
        </p:txBody>
      </p:sp>
      <p:sp>
        <p:nvSpPr>
          <p:cNvPr id="15" name="AutoShape 42">
            <a:extLst>
              <a:ext uri="{FF2B5EF4-FFF2-40B4-BE49-F238E27FC236}">
                <a16:creationId xmlns:a16="http://schemas.microsoft.com/office/drawing/2014/main" id="{C6D273B0-7403-75B2-0532-A9CCCE3CE6A5}"/>
              </a:ext>
            </a:extLst>
          </p:cNvPr>
          <p:cNvSpPr>
            <a:spLocks noChangeArrowheads="1"/>
          </p:cNvSpPr>
          <p:nvPr/>
        </p:nvSpPr>
        <p:spPr bwMode="auto">
          <a:xfrm>
            <a:off x="6789488" y="5228664"/>
            <a:ext cx="4124827" cy="1149633"/>
          </a:xfrm>
          <a:prstGeom prst="wedgeRoundRectCallout">
            <a:avLst>
              <a:gd name="adj1" fmla="val -90401"/>
              <a:gd name="adj2" fmla="val -6411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first required method, </a:t>
            </a:r>
            <a:r>
              <a:rPr lang="en-US" sz="2000" dirty="0" err="1">
                <a:solidFill>
                  <a:srgbClr val="00FFFF"/>
                </a:solidFill>
              </a:rPr>
              <a:t>hasNext</a:t>
            </a:r>
            <a:r>
              <a:rPr lang="en-US" sz="2000" dirty="0">
                <a:solidFill>
                  <a:schemeClr val="bg1"/>
                </a:solidFill>
              </a:rPr>
              <a:t>, determines if the iterator points at a valid item that can be retrieved.</a:t>
            </a:r>
          </a:p>
        </p:txBody>
      </p:sp>
      <p:sp>
        <p:nvSpPr>
          <p:cNvPr id="17" name="AutoShape 42">
            <a:extLst>
              <a:ext uri="{FF2B5EF4-FFF2-40B4-BE49-F238E27FC236}">
                <a16:creationId xmlns:a16="http://schemas.microsoft.com/office/drawing/2014/main" id="{8AE8F447-0133-CE8B-A3B7-DF0188D2540B}"/>
              </a:ext>
            </a:extLst>
          </p:cNvPr>
          <p:cNvSpPr>
            <a:spLocks noChangeArrowheads="1"/>
          </p:cNvSpPr>
          <p:nvPr/>
        </p:nvSpPr>
        <p:spPr bwMode="auto">
          <a:xfrm>
            <a:off x="6293626" y="5508768"/>
            <a:ext cx="4124827" cy="1149633"/>
          </a:xfrm>
          <a:prstGeom prst="wedgeRoundRectCallout">
            <a:avLst>
              <a:gd name="adj1" fmla="val -91017"/>
              <a:gd name="adj2" fmla="val -4091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second required method, </a:t>
            </a:r>
            <a:r>
              <a:rPr lang="en-US" sz="2000" dirty="0">
                <a:solidFill>
                  <a:schemeClr val="accent1">
                    <a:lumMod val="40000"/>
                    <a:lumOff val="60000"/>
                  </a:schemeClr>
                </a:solidFill>
              </a:rPr>
              <a:t>next</a:t>
            </a:r>
            <a:r>
              <a:rPr lang="en-US" sz="2000" dirty="0">
                <a:solidFill>
                  <a:schemeClr val="bg1"/>
                </a:solidFill>
              </a:rPr>
              <a:t>, returns the item pointed to by the iterator, then advances the iterator.</a:t>
            </a:r>
          </a:p>
        </p:txBody>
      </p:sp>
      <p:sp>
        <p:nvSpPr>
          <p:cNvPr id="18" name="AutoShape 42">
            <a:extLst>
              <a:ext uri="{FF2B5EF4-FFF2-40B4-BE49-F238E27FC236}">
                <a16:creationId xmlns:a16="http://schemas.microsoft.com/office/drawing/2014/main" id="{F54CF418-F07D-ECC4-BAB9-8D6876F79C77}"/>
              </a:ext>
            </a:extLst>
          </p:cNvPr>
          <p:cNvSpPr>
            <a:spLocks noChangeArrowheads="1"/>
          </p:cNvSpPr>
          <p:nvPr/>
        </p:nvSpPr>
        <p:spPr bwMode="auto">
          <a:xfrm>
            <a:off x="7241672" y="3390095"/>
            <a:ext cx="3672643" cy="1149633"/>
          </a:xfrm>
          <a:prstGeom prst="wedgeRoundRectCallout">
            <a:avLst>
              <a:gd name="adj1" fmla="val -91017"/>
              <a:gd name="adj2" fmla="val -4091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Finally, let’s update our class so its user can request an iterator to the first item.</a:t>
            </a:r>
          </a:p>
        </p:txBody>
      </p:sp>
      <p:cxnSp>
        <p:nvCxnSpPr>
          <p:cNvPr id="5" name="Straight Arrow Connector 4">
            <a:extLst>
              <a:ext uri="{FF2B5EF4-FFF2-40B4-BE49-F238E27FC236}">
                <a16:creationId xmlns:a16="http://schemas.microsoft.com/office/drawing/2014/main" id="{0E14996E-B3F3-5EC1-85F6-208D2F64C1F3}"/>
              </a:ext>
            </a:extLst>
          </p:cNvPr>
          <p:cNvCxnSpPr>
            <a:cxnSpLocks/>
          </p:cNvCxnSpPr>
          <p:nvPr/>
        </p:nvCxnSpPr>
        <p:spPr>
          <a:xfrm flipH="1" flipV="1">
            <a:off x="2503909" y="1772622"/>
            <a:ext cx="1914690" cy="3456042"/>
          </a:xfrm>
          <a:prstGeom prst="straightConnector1">
            <a:avLst/>
          </a:prstGeom>
          <a:ln w="28575">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A9934BA2-7402-5360-DDF2-943E9FC8BE8B}"/>
              </a:ext>
            </a:extLst>
          </p:cNvPr>
          <p:cNvSpPr txBox="1"/>
          <p:nvPr/>
        </p:nvSpPr>
        <p:spPr>
          <a:xfrm>
            <a:off x="7144288" y="1987125"/>
            <a:ext cx="4932840"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public void </a:t>
            </a:r>
            <a:r>
              <a:rPr lang="en-US" dirty="0" err="1">
                <a:latin typeface="Consolas" panose="020B0609020204030204" pitchFamily="49" charset="0"/>
              </a:rPr>
              <a:t>testOurList</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 </a:t>
            </a:r>
            <a:r>
              <a:rPr lang="en-US" dirty="0">
                <a:solidFill>
                  <a:srgbClr val="7030A0"/>
                </a:solidFill>
                <a:latin typeface="Consolas" panose="020B0609020204030204" pitchFamily="49" charset="0"/>
              </a:rPr>
              <a:t>nerds</a:t>
            </a:r>
            <a:r>
              <a:rPr lang="en-US" dirty="0">
                <a:latin typeface="Consolas" panose="020B0609020204030204" pitchFamily="49" charset="0"/>
              </a:rPr>
              <a:t> = </a:t>
            </a:r>
          </a:p>
          <a:p>
            <a:r>
              <a:rPr lang="en-US" dirty="0">
                <a:latin typeface="Consolas" panose="020B0609020204030204" pitchFamily="49" charset="0"/>
              </a:rPr>
              <a:t>    new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a:t>
            </a:r>
          </a:p>
          <a:p>
            <a:endParaRPr lang="en-US" sz="105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("Carey");</a:t>
            </a: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("David");</a:t>
            </a: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("Paul");</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70C0"/>
                </a:solidFill>
                <a:latin typeface="Consolas" panose="020B0609020204030204" pitchFamily="49" charset="0"/>
              </a:rPr>
              <a:t>Iterator</a:t>
            </a:r>
            <a:r>
              <a:rPr lang="en-US" dirty="0">
                <a:latin typeface="Consolas" panose="020B0609020204030204" pitchFamily="49" charset="0"/>
              </a:rPr>
              <a:t> it =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t>
            </a:r>
            <a:r>
              <a:rPr lang="en-US" dirty="0" err="1">
                <a:solidFill>
                  <a:srgbClr val="0070C0"/>
                </a:solidFill>
                <a:latin typeface="Consolas" panose="020B0609020204030204" pitchFamily="49" charset="0"/>
              </a:rPr>
              <a:t>iterator</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while (</a:t>
            </a:r>
            <a:r>
              <a:rPr lang="en-US" dirty="0" err="1">
                <a:latin typeface="Consolas" panose="020B0609020204030204" pitchFamily="49" charset="0"/>
              </a:rPr>
              <a:t>it.</a:t>
            </a:r>
            <a:r>
              <a:rPr lang="en-US" dirty="0" err="1">
                <a:solidFill>
                  <a:srgbClr val="0070C0"/>
                </a:solidFill>
                <a:latin typeface="Consolas" panose="020B0609020204030204" pitchFamily="49" charset="0"/>
              </a:rPr>
              <a:t>hasNext</a:t>
            </a:r>
            <a:r>
              <a:rPr lang="en-US" dirty="0">
                <a:solidFill>
                  <a:srgbClr val="0070C0"/>
                </a:solidFill>
                <a:latin typeface="Consolas" panose="020B0609020204030204" pitchFamily="49" charset="0"/>
              </a:rPr>
              <a:t>()</a:t>
            </a:r>
            <a:r>
              <a:rPr lang="en-US" dirty="0">
                <a:latin typeface="Consolas" panose="020B0609020204030204" pitchFamily="49" charset="0"/>
              </a:rPr>
              <a:t>) { </a:t>
            </a:r>
          </a:p>
          <a:p>
            <a:r>
              <a:rPr lang="en-US" dirty="0">
                <a:latin typeface="Consolas" panose="020B0609020204030204" pitchFamily="49" charset="0"/>
              </a:rPr>
              <a:t>    String value = (String)</a:t>
            </a:r>
            <a:r>
              <a:rPr lang="en-US" dirty="0" err="1">
                <a:latin typeface="Consolas" panose="020B0609020204030204" pitchFamily="49" charset="0"/>
              </a:rPr>
              <a:t>it.</a:t>
            </a:r>
            <a:r>
              <a:rPr lang="en-US" dirty="0" err="1">
                <a:solidFill>
                  <a:srgbClr val="0070C0"/>
                </a:solidFill>
                <a:latin typeface="Consolas" panose="020B0609020204030204" pitchFamily="49" charset="0"/>
              </a:rPr>
              <a:t>next</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(value);</a:t>
            </a:r>
          </a:p>
          <a:p>
            <a:r>
              <a:rPr lang="en-US" dirty="0">
                <a:latin typeface="Consolas" panose="020B0609020204030204" pitchFamily="49" charset="0"/>
              </a:rPr>
              <a:t>  } </a:t>
            </a:r>
          </a:p>
          <a:p>
            <a:endParaRPr lang="en-US" dirty="0">
              <a:latin typeface="Consolas" panose="020B0609020204030204" pitchFamily="49" charset="0"/>
            </a:endParaRPr>
          </a:p>
          <a:p>
            <a:r>
              <a:rPr lang="en-US" dirty="0">
                <a:latin typeface="Consolas" panose="020B0609020204030204" pitchFamily="49" charset="0"/>
              </a:rPr>
              <a:t>  for (String s: nerds)</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(s);</a:t>
            </a:r>
          </a:p>
          <a:p>
            <a:r>
              <a:rPr lang="en-US" dirty="0">
                <a:latin typeface="Consolas" panose="020B0609020204030204" pitchFamily="49" charset="0"/>
              </a:rPr>
              <a:t>}</a:t>
            </a:r>
          </a:p>
        </p:txBody>
      </p:sp>
      <p:sp>
        <p:nvSpPr>
          <p:cNvPr id="20" name="AutoShape 42">
            <a:extLst>
              <a:ext uri="{FF2B5EF4-FFF2-40B4-BE49-F238E27FC236}">
                <a16:creationId xmlns:a16="http://schemas.microsoft.com/office/drawing/2014/main" id="{74F4734E-6B14-8947-E20F-47B68B848B0A}"/>
              </a:ext>
            </a:extLst>
          </p:cNvPr>
          <p:cNvSpPr>
            <a:spLocks noChangeArrowheads="1"/>
          </p:cNvSpPr>
          <p:nvPr/>
        </p:nvSpPr>
        <p:spPr bwMode="auto">
          <a:xfrm>
            <a:off x="3429000" y="2933904"/>
            <a:ext cx="3537888" cy="961945"/>
          </a:xfrm>
          <a:prstGeom prst="wedgeRoundRectCallout">
            <a:avLst>
              <a:gd name="adj1" fmla="val 63325"/>
              <a:gd name="adj2" fmla="val 8678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If we like, we can use the iterator notation explicitly…</a:t>
            </a:r>
          </a:p>
        </p:txBody>
      </p:sp>
      <p:sp>
        <p:nvSpPr>
          <p:cNvPr id="21" name="AutoShape 42">
            <a:extLst>
              <a:ext uri="{FF2B5EF4-FFF2-40B4-BE49-F238E27FC236}">
                <a16:creationId xmlns:a16="http://schemas.microsoft.com/office/drawing/2014/main" id="{7E843081-3BE7-9EE0-B221-052076E7F995}"/>
              </a:ext>
            </a:extLst>
          </p:cNvPr>
          <p:cNvSpPr>
            <a:spLocks noChangeArrowheads="1"/>
          </p:cNvSpPr>
          <p:nvPr/>
        </p:nvSpPr>
        <p:spPr bwMode="auto">
          <a:xfrm>
            <a:off x="3429000" y="4475103"/>
            <a:ext cx="3666596" cy="1225908"/>
          </a:xfrm>
          <a:prstGeom prst="wedgeRoundRectCallout">
            <a:avLst>
              <a:gd name="adj1" fmla="val 59171"/>
              <a:gd name="adj2" fmla="val 6693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Or Java can use its syntactic sugar for us, and let us use built-in iteration syntax!</a:t>
            </a:r>
          </a:p>
        </p:txBody>
      </p:sp>
      <p:sp>
        <p:nvSpPr>
          <p:cNvPr id="16" name="AutoShape 42">
            <a:extLst>
              <a:ext uri="{FF2B5EF4-FFF2-40B4-BE49-F238E27FC236}">
                <a16:creationId xmlns:a16="http://schemas.microsoft.com/office/drawing/2014/main" id="{40AE79BF-DC0E-48AB-8EB2-79A41AD64FAD}"/>
              </a:ext>
            </a:extLst>
          </p:cNvPr>
          <p:cNvSpPr>
            <a:spLocks noChangeArrowheads="1"/>
          </p:cNvSpPr>
          <p:nvPr/>
        </p:nvSpPr>
        <p:spPr bwMode="auto">
          <a:xfrm>
            <a:off x="4570999" y="3057634"/>
            <a:ext cx="4124827" cy="1178303"/>
          </a:xfrm>
          <a:prstGeom prst="wedgeRoundRectCallout">
            <a:avLst>
              <a:gd name="adj1" fmla="val -108874"/>
              <a:gd name="adj2" fmla="val 7708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Alright, now let’s define our own custom </a:t>
            </a:r>
            <a:r>
              <a:rPr lang="en-US" sz="2000" dirty="0">
                <a:solidFill>
                  <a:schemeClr val="accent6">
                    <a:lumMod val="40000"/>
                    <a:lumOff val="60000"/>
                  </a:schemeClr>
                </a:solidFill>
              </a:rPr>
              <a:t>Iterator class</a:t>
            </a:r>
            <a:r>
              <a:rPr lang="en-US" sz="2000" dirty="0">
                <a:solidFill>
                  <a:schemeClr val="bg1"/>
                </a:solidFill>
              </a:rPr>
              <a:t>, which is specific to our </a:t>
            </a:r>
            <a:r>
              <a:rPr lang="en-US" sz="2000" dirty="0" err="1">
                <a:solidFill>
                  <a:srgbClr val="F1E8F8"/>
                </a:solidFill>
              </a:rPr>
              <a:t>ListOfStrings</a:t>
            </a:r>
            <a:r>
              <a:rPr lang="en-US" sz="2000" dirty="0">
                <a:solidFill>
                  <a:schemeClr val="bg1"/>
                </a:solidFill>
              </a:rPr>
              <a:t>.</a:t>
            </a:r>
          </a:p>
        </p:txBody>
      </p:sp>
      <p:sp>
        <p:nvSpPr>
          <p:cNvPr id="19" name="AutoShape 42">
            <a:extLst>
              <a:ext uri="{FF2B5EF4-FFF2-40B4-BE49-F238E27FC236}">
                <a16:creationId xmlns:a16="http://schemas.microsoft.com/office/drawing/2014/main" id="{27714F15-F0AA-4B65-B3EC-5FBAF3D287F0}"/>
              </a:ext>
            </a:extLst>
          </p:cNvPr>
          <p:cNvSpPr>
            <a:spLocks noChangeArrowheads="1"/>
          </p:cNvSpPr>
          <p:nvPr/>
        </p:nvSpPr>
        <p:spPr bwMode="auto">
          <a:xfrm>
            <a:off x="6627416" y="5439618"/>
            <a:ext cx="4124827" cy="1178303"/>
          </a:xfrm>
          <a:prstGeom prst="wedgeRoundRectCallout">
            <a:avLst>
              <a:gd name="adj1" fmla="val -150891"/>
              <a:gd name="adj2" fmla="val 128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Since </a:t>
            </a:r>
            <a:r>
              <a:rPr lang="en-US" sz="2000" dirty="0" err="1">
                <a:solidFill>
                  <a:schemeClr val="accent6">
                    <a:lumMod val="40000"/>
                    <a:lumOff val="60000"/>
                  </a:schemeClr>
                </a:solidFill>
              </a:rPr>
              <a:t>OurIterator</a:t>
            </a:r>
            <a:r>
              <a:rPr lang="en-US" sz="2000" dirty="0">
                <a:solidFill>
                  <a:schemeClr val="bg1"/>
                </a:solidFill>
              </a:rPr>
              <a:t> is a nested class, it can access the members of the outer class (</a:t>
            </a:r>
            <a:r>
              <a:rPr lang="en-US" sz="2000" dirty="0" err="1">
                <a:solidFill>
                  <a:srgbClr val="F1E8F8"/>
                </a:solidFill>
              </a:rPr>
              <a:t>ListOfStrings</a:t>
            </a:r>
            <a:r>
              <a:rPr lang="en-US" sz="2000" dirty="0">
                <a:solidFill>
                  <a:schemeClr val="bg1"/>
                </a:solidFill>
              </a:rPr>
              <a:t>).</a:t>
            </a:r>
          </a:p>
        </p:txBody>
      </p:sp>
    </p:spTree>
    <p:extLst>
      <p:ext uri="{BB962C8B-B14F-4D97-AF65-F5344CB8AC3E}">
        <p14:creationId xmlns:p14="http://schemas.microsoft.com/office/powerpoint/2010/main" val="148496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15" end="15"/>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xEl>
                                              <p:pRg st="21" end="2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down)">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8">
                                            <p:txEl>
                                              <p:pRg st="17" end="17"/>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down)">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down)">
                                      <p:cBhvr>
                                        <p:cTn id="103" dur="500"/>
                                        <p:tgtEl>
                                          <p:spTgt spid="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15"/>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8">
                                            <p:txEl>
                                              <p:pRg st="19" end="19"/>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wipe(down)">
                                      <p:cBhvr>
                                        <p:cTn id="122" dur="500"/>
                                        <p:tgtEl>
                                          <p:spTgt spid="17"/>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wipe(down)">
                                      <p:cBhvr>
                                        <p:cTn id="131" dur="500"/>
                                        <p:tgtEl>
                                          <p:spTgt spid="19"/>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1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down)">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8">
                                            <p:txEl>
                                              <p:pRg st="10" end="10"/>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
                                            <p:txEl>
                                              <p:pRg st="11" end="11"/>
                                            </p:txEl>
                                          </p:spTgt>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
                                            <p:txEl>
                                              <p:pRg st="12" end="12"/>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18"/>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0">
                                            <p:bg/>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0">
                                            <p:txEl>
                                              <p:pRg st="0" end="0"/>
                                            </p:txEl>
                                          </p:spTgt>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
                                            <p:txEl>
                                              <p:pRg st="1" end="1"/>
                                            </p:txEl>
                                          </p:spTgt>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0">
                                            <p:txEl>
                                              <p:pRg st="4" end="4"/>
                                            </p:txEl>
                                          </p:spTgt>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
                                            <p:txEl>
                                              <p:pRg st="5" end="5"/>
                                            </p:txEl>
                                          </p:spTgt>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20"/>
                                        </p:tgtEl>
                                        <p:attrNameLst>
                                          <p:attrName>style.visibility</p:attrName>
                                        </p:attrNameLst>
                                      </p:cBhvr>
                                      <p:to>
                                        <p:strVal val="visible"/>
                                      </p:to>
                                    </p:set>
                                    <p:animEffect transition="in" filter="wipe(down)">
                                      <p:cBhvr>
                                        <p:cTn id="183" dur="500"/>
                                        <p:tgtEl>
                                          <p:spTgt spid="20"/>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0">
                                            <p:txEl>
                                              <p:pRg st="9" end="9"/>
                                            </p:txEl>
                                          </p:spTgt>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0">
                                            <p:txEl>
                                              <p:pRg st="10" end="10"/>
                                            </p:txEl>
                                          </p:spTgt>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0">
                                            <p:txEl>
                                              <p:pRg st="11" end="11"/>
                                            </p:txEl>
                                          </p:spTgt>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20"/>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21"/>
                                        </p:tgtEl>
                                        <p:attrNameLst>
                                          <p:attrName>style.visibility</p:attrName>
                                        </p:attrNameLst>
                                      </p:cBhvr>
                                      <p:to>
                                        <p:strVal val="visible"/>
                                      </p:to>
                                    </p:set>
                                    <p:animEffect transition="in" filter="wipe(down)">
                                      <p:cBhvr>
                                        <p:cTn id="206" dur="500"/>
                                        <p:tgtEl>
                                          <p:spTgt spid="21"/>
                                        </p:tgtEl>
                                      </p:cBhvr>
                                    </p:animEffec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0">
                                            <p:txEl>
                                              <p:pRg st="14" end="14"/>
                                            </p:txEl>
                                          </p:spTgt>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21"/>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16"/>
                                        </p:tgtEl>
                                        <p:attrNameLst>
                                          <p:attrName>style.visibility</p:attrName>
                                        </p:attrNameLst>
                                      </p:cBhvr>
                                      <p:to>
                                        <p:strVal val="visible"/>
                                      </p:to>
                                    </p:set>
                                    <p:animEffect transition="in" filter="wipe(down)">
                                      <p:cBhvr>
                                        <p:cTn id="221" dur="500"/>
                                        <p:tgtEl>
                                          <p:spTgt spid="16"/>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1" nodeType="clickEffect">
                                  <p:stCondLst>
                                    <p:cond delay="0"/>
                                  </p:stCondLst>
                                  <p:childTnLst>
                                    <p:set>
                                      <p:cBhvr>
                                        <p:cTn id="22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animBg="1"/>
      <p:bldP spid="7" grpId="1" uiExpand="1" animBg="1"/>
      <p:bldP spid="11" grpId="0" uiExpand="1" animBg="1"/>
      <p:bldP spid="11" grpId="1" uiExpand="1" animBg="1"/>
      <p:bldP spid="12" grpId="0" uiExpand="1" animBg="1"/>
      <p:bldP spid="12" grpId="1" uiExpand="1" animBg="1"/>
      <p:bldP spid="13" grpId="0" uiExpand="1" animBg="1"/>
      <p:bldP spid="13" grpId="1" uiExpand="1" animBg="1"/>
      <p:bldP spid="14" grpId="0" uiExpand="1" animBg="1"/>
      <p:bldP spid="14" grpId="1" uiExpand="1" animBg="1"/>
      <p:bldP spid="15" grpId="0" uiExpand="1" animBg="1"/>
      <p:bldP spid="15" grpId="1" uiExpand="1" animBg="1"/>
      <p:bldP spid="17" grpId="0" uiExpand="1" animBg="1"/>
      <p:bldP spid="17" grpId="1" uiExpand="1" animBg="1"/>
      <p:bldP spid="18" grpId="0" uiExpand="1" animBg="1"/>
      <p:bldP spid="18" grpId="1" animBg="1"/>
      <p:bldP spid="10" grpId="0" uiExpand="1" build="p" animBg="1"/>
      <p:bldP spid="20" grpId="0" animBg="1"/>
      <p:bldP spid="20" grpId="1" animBg="1"/>
      <p:bldP spid="21" grpId="0" animBg="1"/>
      <p:bldP spid="21" grpId="1" animBg="1"/>
      <p:bldP spid="16" grpId="0" animBg="1"/>
      <p:bldP spid="16" grpId="1" animBg="1"/>
      <p:bldP spid="19" grpId="0" animBg="1"/>
      <p:bldP spid="19" grpId="1"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816678" y="-153500"/>
            <a:ext cx="6558643" cy="1143000"/>
          </a:xfrm>
        </p:spPr>
        <p:txBody>
          <a:bodyPr>
            <a:normAutofit/>
          </a:bodyPr>
          <a:lstStyle/>
          <a:p>
            <a:r>
              <a:rPr lang="en-US" sz="2800" dirty="0"/>
              <a:t>Separate Iterator Objects: Python</a:t>
            </a:r>
          </a:p>
        </p:txBody>
      </p:sp>
      <p:sp>
        <p:nvSpPr>
          <p:cNvPr id="3" name="Rectangle 2">
            <a:extLst>
              <a:ext uri="{FF2B5EF4-FFF2-40B4-BE49-F238E27FC236}">
                <a16:creationId xmlns:a16="http://schemas.microsoft.com/office/drawing/2014/main" id="{70660964-075C-AD4C-5C35-86C2C26EA62B}"/>
              </a:ext>
            </a:extLst>
          </p:cNvPr>
          <p:cNvSpPr/>
          <p:nvPr/>
        </p:nvSpPr>
        <p:spPr>
          <a:xfrm>
            <a:off x="125186" y="117693"/>
            <a:ext cx="4490357" cy="6463308"/>
          </a:xfrm>
          <a:prstGeom prst="rect">
            <a:avLst/>
          </a:prstGeom>
          <a:solidFill>
            <a:srgbClr val="E2E9F6"/>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OurIterator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arr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self.pos</a:t>
            </a:r>
            <a:r>
              <a:rPr lang="en-US" dirty="0">
                <a:latin typeface="Consolas" panose="020B0609020204030204" pitchFamily="49" charset="0"/>
                <a:cs typeface="Consolas" panose="020B0609020204030204" pitchFamily="49" charset="0"/>
              </a:rPr>
              <a:t> = 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t>
            </a:r>
            <a:r>
              <a:rPr lang="en-US" dirty="0">
                <a:solidFill>
                  <a:schemeClr val="accent6">
                    <a:lumMod val="75000"/>
                  </a:schemeClr>
                </a:solidFill>
                <a:latin typeface="Consolas" panose="020B0609020204030204" pitchFamily="49" charset="0"/>
                <a:cs typeface="Consolas" panose="020B0609020204030204" pitchFamily="49" charset="0"/>
              </a:rPr>
              <a:t>__next__</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self.pos</a:t>
            </a:r>
            <a:r>
              <a:rPr lang="en-US" dirty="0">
                <a:latin typeface="Consolas" panose="020B0609020204030204" pitchFamily="49" charset="0"/>
                <a:cs typeface="Consolas" panose="020B0609020204030204" pitchFamily="49" charset="0"/>
              </a:rPr>
              <a:t> &lt; </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self.arr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 </a:t>
            </a:r>
            <a:r>
              <a:rPr lang="en-US" dirty="0" err="1">
                <a:solidFill>
                  <a:srgbClr val="7030A0"/>
                </a:solidFill>
                <a:latin typeface="Consolas" panose="020B0609020204030204" pitchFamily="49" charset="0"/>
                <a:cs typeface="Consolas" panose="020B0609020204030204" pitchFamily="49" charset="0"/>
              </a:rPr>
              <a:t>self.arr</a:t>
            </a:r>
            <a:r>
              <a:rPr lang="en-US" dirty="0">
                <a:solidFill>
                  <a:srgbClr val="7030A0"/>
                </a:solidFill>
                <a:latin typeface="Consolas" panose="020B0609020204030204" pitchFamily="49" charset="0"/>
                <a:cs typeface="Consolas" panose="020B0609020204030204" pitchFamily="49" charset="0"/>
              </a:rPr>
              <a:t>[</a:t>
            </a:r>
            <a:r>
              <a:rPr lang="en-US" dirty="0" err="1">
                <a:solidFill>
                  <a:srgbClr val="7030A0"/>
                </a:solidFill>
                <a:latin typeface="Consolas" panose="020B0609020204030204" pitchFamily="49" charset="0"/>
                <a:cs typeface="Consolas" panose="020B0609020204030204" pitchFamily="49" charset="0"/>
              </a:rPr>
              <a:t>self.pos</a:t>
            </a:r>
            <a:r>
              <a:rPr lang="en-US" dirty="0">
                <a:solidFill>
                  <a:srgbClr val="7030A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self.pos</a:t>
            </a:r>
            <a:r>
              <a:rPr lang="en-US" dirty="0">
                <a:solidFill>
                  <a:srgbClr val="C00000"/>
                </a:solidFill>
                <a:latin typeface="Consolas" panose="020B0609020204030204" pitchFamily="49" charset="0"/>
                <a:cs typeface="Consolas" panose="020B0609020204030204" pitchFamily="49" charset="0"/>
              </a:rPr>
              <a:t> += 1</a:t>
            </a:r>
          </a:p>
          <a:p>
            <a:r>
              <a:rPr lang="en-US" dirty="0">
                <a:latin typeface="Consolas" panose="020B0609020204030204" pitchFamily="49" charset="0"/>
                <a:cs typeface="Consolas" panose="020B0609020204030204" pitchFamily="49" charset="0"/>
              </a:rPr>
              <a:t>      </a:t>
            </a:r>
            <a:r>
              <a:rPr lang="en-US" dirty="0">
                <a:solidFill>
                  <a:schemeClr val="accent4">
                    <a:lumMod val="50000"/>
                  </a:schemeClr>
                </a:solidFill>
                <a:latin typeface="Consolas" panose="020B0609020204030204" pitchFamily="49" charset="0"/>
                <a:cs typeface="Consolas" panose="020B0609020204030204" pitchFamily="49" charset="0"/>
              </a:rPr>
              <a:t>return </a:t>
            </a:r>
            <a:r>
              <a:rPr lang="en-US" dirty="0" err="1">
                <a:solidFill>
                  <a:schemeClr val="accent4">
                    <a:lumMod val="50000"/>
                  </a:schemeClr>
                </a:solidFill>
                <a:latin typeface="Consolas" panose="020B0609020204030204" pitchFamily="49" charset="0"/>
                <a:cs typeface="Consolas" panose="020B0609020204030204" pitchFamily="49" charset="0"/>
              </a:rPr>
              <a:t>val</a:t>
            </a:r>
            <a:endParaRPr lang="en-US" dirty="0">
              <a:solidFill>
                <a:schemeClr val="accent4">
                  <a:lumMod val="50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else:</a:t>
            </a:r>
          </a:p>
          <a:p>
            <a:r>
              <a:rPr lang="en-US" dirty="0">
                <a:latin typeface="Consolas" panose="020B0609020204030204" pitchFamily="49" charset="0"/>
                <a:cs typeface="Consolas" panose="020B0609020204030204" pitchFamily="49" charset="0"/>
              </a:rPr>
              <a:t>      raise </a:t>
            </a:r>
            <a:r>
              <a:rPr lang="en-US" dirty="0" err="1">
                <a:latin typeface="Consolas" panose="020B0609020204030204" pitchFamily="49" charset="0"/>
                <a:cs typeface="Consolas" panose="020B0609020204030204" pitchFamily="49" charset="0"/>
              </a:rPr>
              <a:t>StopIteration</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 =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add(</a:t>
            </a:r>
            <a:r>
              <a:rPr lang="en-US" dirty="0" err="1">
                <a:latin typeface="Consolas" panose="020B0609020204030204" pitchFamily="49" charset="0"/>
                <a:cs typeface="Consolas" panose="020B0609020204030204" pitchFamily="49" charset="0"/>
              </a:rPr>
              <a:t>self,val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self.array.append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t>
            </a:r>
            <a:r>
              <a:rPr lang="en-US" dirty="0">
                <a:solidFill>
                  <a:srgbClr val="0070C0"/>
                </a:solidFill>
                <a:latin typeface="Consolas" panose="020B0609020204030204" pitchFamily="49" charset="0"/>
                <a:cs typeface="Consolas" panose="020B0609020204030204" pitchFamily="49" charset="0"/>
              </a:rPr>
              <a:t>__</a:t>
            </a:r>
            <a:r>
              <a:rPr lang="en-US" dirty="0" err="1">
                <a:solidFill>
                  <a:srgbClr val="0070C0"/>
                </a:solidFill>
                <a:latin typeface="Consolas" panose="020B0609020204030204" pitchFamily="49" charset="0"/>
                <a:cs typeface="Consolas" panose="020B0609020204030204" pitchFamily="49" charset="0"/>
              </a:rPr>
              <a:t>iter</a:t>
            </a:r>
            <a:r>
              <a:rPr lang="en-US" dirty="0">
                <a:solidFill>
                  <a:srgbClr val="0070C0"/>
                </a:solidFill>
                <a:latin typeface="Consolas" panose="020B0609020204030204" pitchFamily="49" charset="0"/>
                <a:cs typeface="Consolas" panose="020B0609020204030204" pitchFamily="49" charset="0"/>
              </a:rPr>
              <a:t>__</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it = </a:t>
            </a:r>
            <a:r>
              <a:rPr lang="en-US" dirty="0" err="1">
                <a:solidFill>
                  <a:srgbClr val="FF0000"/>
                </a:solidFill>
                <a:latin typeface="Consolas" panose="020B0609020204030204" pitchFamily="49" charset="0"/>
                <a:cs typeface="Consolas" panose="020B0609020204030204" pitchFamily="49" charset="0"/>
              </a:rPr>
              <a:t>OurIterator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return it</a:t>
            </a:r>
          </a:p>
        </p:txBody>
      </p:sp>
      <p:sp>
        <p:nvSpPr>
          <p:cNvPr id="23" name="TextBox 22">
            <a:extLst>
              <a:ext uri="{FF2B5EF4-FFF2-40B4-BE49-F238E27FC236}">
                <a16:creationId xmlns:a16="http://schemas.microsoft.com/office/drawing/2014/main" id="{DDCF345C-E824-CC65-0CDE-AF272D77ED39}"/>
              </a:ext>
            </a:extLst>
          </p:cNvPr>
          <p:cNvSpPr txBox="1"/>
          <p:nvPr/>
        </p:nvSpPr>
        <p:spPr>
          <a:xfrm>
            <a:off x="4991100" y="1843387"/>
            <a:ext cx="6900968" cy="830997"/>
          </a:xfrm>
          <a:prstGeom prst="rect">
            <a:avLst/>
          </a:prstGeom>
          <a:noFill/>
        </p:spPr>
        <p:txBody>
          <a:bodyPr wrap="square">
            <a:spAutoFit/>
          </a:bodyPr>
          <a:lstStyle/>
          <a:p>
            <a:pPr algn="ctr"/>
            <a:r>
              <a:rPr lang="en-US" sz="2400" dirty="0"/>
              <a:t>To make a class </a:t>
            </a:r>
            <a:r>
              <a:rPr lang="en-US" sz="2400" dirty="0" err="1"/>
              <a:t>iterable</a:t>
            </a:r>
            <a:r>
              <a:rPr lang="en-US" sz="2400" dirty="0"/>
              <a:t>, we must define an </a:t>
            </a:r>
            <a:r>
              <a:rPr lang="en-US" sz="2400" dirty="0">
                <a:solidFill>
                  <a:srgbClr val="0070C0"/>
                </a:solidFill>
              </a:rPr>
              <a:t>__</a:t>
            </a:r>
            <a:r>
              <a:rPr lang="en-US" sz="2400" dirty="0" err="1">
                <a:solidFill>
                  <a:srgbClr val="0070C0"/>
                </a:solidFill>
              </a:rPr>
              <a:t>iter</a:t>
            </a:r>
            <a:r>
              <a:rPr lang="en-US" sz="2400" dirty="0">
                <a:solidFill>
                  <a:srgbClr val="0070C0"/>
                </a:solidFill>
              </a:rPr>
              <a:t>__ method</a:t>
            </a:r>
            <a:r>
              <a:rPr lang="en-US" sz="2400" dirty="0"/>
              <a:t> that returns an </a:t>
            </a:r>
            <a:r>
              <a:rPr lang="en-US" sz="2400" dirty="0">
                <a:solidFill>
                  <a:srgbClr val="FF0000"/>
                </a:solidFill>
              </a:rPr>
              <a:t>iterator object</a:t>
            </a:r>
            <a:r>
              <a:rPr lang="en-US" sz="2400" dirty="0"/>
              <a:t>.</a:t>
            </a:r>
          </a:p>
        </p:txBody>
      </p:sp>
      <p:sp>
        <p:nvSpPr>
          <p:cNvPr id="24" name="TextBox 23">
            <a:extLst>
              <a:ext uri="{FF2B5EF4-FFF2-40B4-BE49-F238E27FC236}">
                <a16:creationId xmlns:a16="http://schemas.microsoft.com/office/drawing/2014/main" id="{2F81E3F2-11BA-4366-A6A0-4027A7D92A81}"/>
              </a:ext>
            </a:extLst>
          </p:cNvPr>
          <p:cNvSpPr txBox="1"/>
          <p:nvPr/>
        </p:nvSpPr>
        <p:spPr>
          <a:xfrm>
            <a:off x="4760131" y="2793708"/>
            <a:ext cx="7171964" cy="1200329"/>
          </a:xfrm>
          <a:prstGeom prst="rect">
            <a:avLst/>
          </a:prstGeom>
          <a:noFill/>
        </p:spPr>
        <p:txBody>
          <a:bodyPr wrap="square">
            <a:spAutoFit/>
          </a:bodyPr>
          <a:lstStyle/>
          <a:p>
            <a:pPr algn="ctr"/>
            <a:r>
              <a:rPr lang="en-US" sz="2400" dirty="0"/>
              <a:t>Our iterator class must have a method called </a:t>
            </a:r>
            <a:r>
              <a:rPr lang="en-US" sz="2400" dirty="0">
                <a:solidFill>
                  <a:srgbClr val="00B050"/>
                </a:solidFill>
              </a:rPr>
              <a:t>__next__</a:t>
            </a:r>
            <a:r>
              <a:rPr lang="en-US" sz="2400" dirty="0"/>
              <a:t> that </a:t>
            </a:r>
            <a:r>
              <a:rPr lang="en-US" sz="2400" dirty="0">
                <a:solidFill>
                  <a:srgbClr val="7030A0"/>
                </a:solidFill>
              </a:rPr>
              <a:t>gets the value </a:t>
            </a:r>
            <a:r>
              <a:rPr lang="en-US" sz="2400" dirty="0"/>
              <a:t>of the item pointed to by the iterator, </a:t>
            </a:r>
            <a:r>
              <a:rPr lang="en-US" sz="2400" dirty="0">
                <a:solidFill>
                  <a:srgbClr val="C00000"/>
                </a:solidFill>
              </a:rPr>
              <a:t>advances the iterator</a:t>
            </a:r>
            <a:r>
              <a:rPr lang="en-US" sz="2400" dirty="0"/>
              <a:t>, and </a:t>
            </a:r>
            <a:r>
              <a:rPr lang="en-US" sz="2400" dirty="0">
                <a:solidFill>
                  <a:schemeClr val="accent4">
                    <a:lumMod val="50000"/>
                  </a:schemeClr>
                </a:solidFill>
              </a:rPr>
              <a:t>returns the value</a:t>
            </a:r>
            <a:r>
              <a:rPr lang="en-US" sz="2400" dirty="0"/>
              <a:t>.</a:t>
            </a:r>
          </a:p>
        </p:txBody>
      </p:sp>
      <p:sp>
        <p:nvSpPr>
          <p:cNvPr id="25" name="TextBox 24">
            <a:extLst>
              <a:ext uri="{FF2B5EF4-FFF2-40B4-BE49-F238E27FC236}">
                <a16:creationId xmlns:a16="http://schemas.microsoft.com/office/drawing/2014/main" id="{C0F27FC3-D0A5-D815-62FA-C30EA6654C3D}"/>
              </a:ext>
            </a:extLst>
          </p:cNvPr>
          <p:cNvSpPr txBox="1"/>
          <p:nvPr/>
        </p:nvSpPr>
        <p:spPr>
          <a:xfrm>
            <a:off x="5305646" y="791074"/>
            <a:ext cx="6450925" cy="830997"/>
          </a:xfrm>
          <a:prstGeom prst="rect">
            <a:avLst/>
          </a:prstGeom>
          <a:noFill/>
        </p:spPr>
        <p:txBody>
          <a:bodyPr wrap="square">
            <a:spAutoFit/>
          </a:bodyPr>
          <a:lstStyle/>
          <a:p>
            <a:pPr algn="ctr"/>
            <a:r>
              <a:rPr lang="en-US" sz="2400" dirty="0"/>
              <a:t>Python supports both type of iteration - let's start with implementing separate iterator objects. </a:t>
            </a:r>
          </a:p>
        </p:txBody>
      </p:sp>
      <p:sp>
        <p:nvSpPr>
          <p:cNvPr id="19" name="Rectangle 18">
            <a:extLst>
              <a:ext uri="{FF2B5EF4-FFF2-40B4-BE49-F238E27FC236}">
                <a16:creationId xmlns:a16="http://schemas.microsoft.com/office/drawing/2014/main" id="{84B23EC4-2E4F-982D-4FD9-F4BAEA7B70BE}"/>
              </a:ext>
            </a:extLst>
          </p:cNvPr>
          <p:cNvSpPr/>
          <p:nvPr/>
        </p:nvSpPr>
        <p:spPr>
          <a:xfrm>
            <a:off x="6761419" y="4405177"/>
            <a:ext cx="3169389"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nerds =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("Carey")</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("David")</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("Paul")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n in nerds: </a:t>
            </a:r>
          </a:p>
          <a:p>
            <a:r>
              <a:rPr lang="en-US" dirty="0">
                <a:latin typeface="Consolas" panose="020B0609020204030204" pitchFamily="49" charset="0"/>
                <a:cs typeface="Consolas" panose="020B0609020204030204" pitchFamily="49" charset="0"/>
              </a:rPr>
              <a:t>  print(n)</a:t>
            </a:r>
          </a:p>
        </p:txBody>
      </p:sp>
      <p:sp>
        <p:nvSpPr>
          <p:cNvPr id="26" name="AutoShape 42">
            <a:extLst>
              <a:ext uri="{FF2B5EF4-FFF2-40B4-BE49-F238E27FC236}">
                <a16:creationId xmlns:a16="http://schemas.microsoft.com/office/drawing/2014/main" id="{C8AEE36F-2775-C936-6D3A-E945C523570A}"/>
              </a:ext>
            </a:extLst>
          </p:cNvPr>
          <p:cNvSpPr>
            <a:spLocks noChangeArrowheads="1"/>
          </p:cNvSpPr>
          <p:nvPr/>
        </p:nvSpPr>
        <p:spPr bwMode="auto">
          <a:xfrm>
            <a:off x="4202870" y="3311201"/>
            <a:ext cx="2633865" cy="803600"/>
          </a:xfrm>
          <a:prstGeom prst="wedgeRoundRectCallout">
            <a:avLst>
              <a:gd name="adj1" fmla="val -105236"/>
              <a:gd name="adj2" fmla="val 3388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Ok, now let's define our container class.</a:t>
            </a:r>
          </a:p>
        </p:txBody>
      </p:sp>
      <p:sp>
        <p:nvSpPr>
          <p:cNvPr id="14" name="AutoShape 42">
            <a:extLst>
              <a:ext uri="{FF2B5EF4-FFF2-40B4-BE49-F238E27FC236}">
                <a16:creationId xmlns:a16="http://schemas.microsoft.com/office/drawing/2014/main" id="{55177F4C-EEC9-40A4-A694-BF572F1D4E7E}"/>
              </a:ext>
            </a:extLst>
          </p:cNvPr>
          <p:cNvSpPr>
            <a:spLocks noChangeArrowheads="1"/>
          </p:cNvSpPr>
          <p:nvPr/>
        </p:nvSpPr>
        <p:spPr bwMode="auto">
          <a:xfrm>
            <a:off x="9375320" y="4841557"/>
            <a:ext cx="2691493" cy="1144573"/>
          </a:xfrm>
          <a:prstGeom prst="wedgeRoundRectCallout">
            <a:avLst>
              <a:gd name="adj1" fmla="val -105568"/>
              <a:gd name="adj2" fmla="val 388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we'll iterate over our container.</a:t>
            </a:r>
          </a:p>
        </p:txBody>
      </p:sp>
      <p:sp>
        <p:nvSpPr>
          <p:cNvPr id="15" name="AutoShape 42">
            <a:extLst>
              <a:ext uri="{FF2B5EF4-FFF2-40B4-BE49-F238E27FC236}">
                <a16:creationId xmlns:a16="http://schemas.microsoft.com/office/drawing/2014/main" id="{102B125F-CE00-41D2-BC5C-54657B30479B}"/>
              </a:ext>
            </a:extLst>
          </p:cNvPr>
          <p:cNvSpPr>
            <a:spLocks noChangeArrowheads="1"/>
          </p:cNvSpPr>
          <p:nvPr/>
        </p:nvSpPr>
        <p:spPr bwMode="auto">
          <a:xfrm>
            <a:off x="4073508" y="4849364"/>
            <a:ext cx="3071572" cy="803600"/>
          </a:xfrm>
          <a:prstGeom prst="wedgeRoundRectCallout">
            <a:avLst>
              <a:gd name="adj1" fmla="val -108667"/>
              <a:gd name="adj2" fmla="val 9012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Ok, now let's see what  our iterator class looks like.</a:t>
            </a:r>
          </a:p>
        </p:txBody>
      </p:sp>
      <p:sp>
        <p:nvSpPr>
          <p:cNvPr id="16" name="AutoShape 42">
            <a:extLst>
              <a:ext uri="{FF2B5EF4-FFF2-40B4-BE49-F238E27FC236}">
                <a16:creationId xmlns:a16="http://schemas.microsoft.com/office/drawing/2014/main" id="{C9B00284-3897-4D6F-9605-68E8F684EA23}"/>
              </a:ext>
            </a:extLst>
          </p:cNvPr>
          <p:cNvSpPr>
            <a:spLocks noChangeArrowheads="1"/>
          </p:cNvSpPr>
          <p:nvPr/>
        </p:nvSpPr>
        <p:spPr bwMode="auto">
          <a:xfrm>
            <a:off x="4289959" y="137893"/>
            <a:ext cx="4048531" cy="1035170"/>
          </a:xfrm>
          <a:prstGeom prst="wedgeRoundRectCallout">
            <a:avLst>
              <a:gd name="adj1" fmla="val -75666"/>
              <a:gd name="adj2" fmla="val -812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To create the iterator, we need to pass in the private array it's going to iterate over.</a:t>
            </a:r>
          </a:p>
        </p:txBody>
      </p:sp>
      <p:sp>
        <p:nvSpPr>
          <p:cNvPr id="17" name="AutoShape 42">
            <a:extLst>
              <a:ext uri="{FF2B5EF4-FFF2-40B4-BE49-F238E27FC236}">
                <a16:creationId xmlns:a16="http://schemas.microsoft.com/office/drawing/2014/main" id="{9BAC91E9-7619-4D77-A057-B4B8996ACC05}"/>
              </a:ext>
            </a:extLst>
          </p:cNvPr>
          <p:cNvSpPr>
            <a:spLocks noChangeArrowheads="1"/>
          </p:cNvSpPr>
          <p:nvPr/>
        </p:nvSpPr>
        <p:spPr bwMode="auto">
          <a:xfrm>
            <a:off x="3552510" y="858893"/>
            <a:ext cx="3884963" cy="865170"/>
          </a:xfrm>
          <a:prstGeom prst="wedgeRoundRectCallout">
            <a:avLst>
              <a:gd name="adj1" fmla="val -83479"/>
              <a:gd name="adj2" fmla="val -2021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iterator then initializes its position to the start of the array.</a:t>
            </a:r>
          </a:p>
        </p:txBody>
      </p:sp>
      <p:sp>
        <p:nvSpPr>
          <p:cNvPr id="20" name="AutoShape 42">
            <a:extLst>
              <a:ext uri="{FF2B5EF4-FFF2-40B4-BE49-F238E27FC236}">
                <a16:creationId xmlns:a16="http://schemas.microsoft.com/office/drawing/2014/main" id="{157AA959-C806-412C-8329-32E438F984CB}"/>
              </a:ext>
            </a:extLst>
          </p:cNvPr>
          <p:cNvSpPr>
            <a:spLocks noChangeArrowheads="1"/>
          </p:cNvSpPr>
          <p:nvPr/>
        </p:nvSpPr>
        <p:spPr bwMode="auto">
          <a:xfrm>
            <a:off x="5609294" y="1735378"/>
            <a:ext cx="3614449" cy="956338"/>
          </a:xfrm>
          <a:prstGeom prst="wedgeRoundRectCallout">
            <a:avLst>
              <a:gd name="adj1" fmla="val -88520"/>
              <a:gd name="adj2" fmla="val -2402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When the iterator hits the end, it throws an exception.</a:t>
            </a:r>
          </a:p>
        </p:txBody>
      </p:sp>
      <p:sp>
        <p:nvSpPr>
          <p:cNvPr id="21" name="AutoShape 42">
            <a:extLst>
              <a:ext uri="{FF2B5EF4-FFF2-40B4-BE49-F238E27FC236}">
                <a16:creationId xmlns:a16="http://schemas.microsoft.com/office/drawing/2014/main" id="{110A513D-BC31-4B4E-A03D-306D7C152ECC}"/>
              </a:ext>
            </a:extLst>
          </p:cNvPr>
          <p:cNvSpPr>
            <a:spLocks noChangeArrowheads="1"/>
          </p:cNvSpPr>
          <p:nvPr/>
        </p:nvSpPr>
        <p:spPr bwMode="auto">
          <a:xfrm>
            <a:off x="4174055" y="4557366"/>
            <a:ext cx="2691493" cy="1144573"/>
          </a:xfrm>
          <a:prstGeom prst="wedgeRoundRectCallout">
            <a:avLst>
              <a:gd name="adj1" fmla="val 96299"/>
              <a:gd name="adj2" fmla="val 6487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automatically causes the loop to terminate!</a:t>
            </a:r>
          </a:p>
        </p:txBody>
      </p:sp>
    </p:spTree>
    <p:extLst>
      <p:ext uri="{BB962C8B-B14F-4D97-AF65-F5344CB8AC3E}">
        <p14:creationId xmlns:p14="http://schemas.microsoft.com/office/powerpoint/2010/main" val="112126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0" end="2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21" end="2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3.95833E-6 -7.40741E-7 L 0.02395 -0.69676 " pathEditMode="relative" rAng="0" ptsTypes="AA">
                                      <p:cBhvr>
                                        <p:cTn id="69" dur="2000" fill="hold"/>
                                        <p:tgtEl>
                                          <p:spTgt spid="15"/>
                                        </p:tgtEl>
                                        <p:attrNameLst>
                                          <p:attrName>ppt_x</p:attrName>
                                          <p:attrName>ppt_y</p:attrName>
                                        </p:attrNameLst>
                                      </p:cBhvr>
                                      <p:rCtr x="1198" y="-34838"/>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
                                            <p:txEl>
                                              <p:pRg st="2" end="2"/>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down)">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1.45833E-6 -1.85185E-6 L 0.06823 0.79977 " pathEditMode="relative" rAng="0" ptsTypes="AA">
                                      <p:cBhvr>
                                        <p:cTn id="94" dur="2000" fill="hold"/>
                                        <p:tgtEl>
                                          <p:spTgt spid="16"/>
                                        </p:tgtEl>
                                        <p:attrNameLst>
                                          <p:attrName>ppt_x</p:attrName>
                                          <p:attrName>ppt_y</p:attrName>
                                        </p:attrNameLst>
                                      </p:cBhvr>
                                      <p:rCtr x="3411" y="39977"/>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down)">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1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wipe(down)">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2" nodeType="clickEffect">
                                  <p:stCondLst>
                                    <p:cond delay="0"/>
                                  </p:stCondLst>
                                  <p:childTnLst>
                                    <p:animMotion origin="layout" path="M -3.125E-6 4.81481E-6 L -0.06536 0.19675 " pathEditMode="relative" rAng="0" ptsTypes="AA">
                                      <p:cBhvr>
                                        <p:cTn id="140" dur="2000" fill="hold"/>
                                        <p:tgtEl>
                                          <p:spTgt spid="20"/>
                                        </p:tgtEl>
                                        <p:attrNameLst>
                                          <p:attrName>ppt_x</p:attrName>
                                          <p:attrName>ppt_y</p:attrName>
                                        </p:attrNameLst>
                                      </p:cBhvr>
                                      <p:rCtr x="-3268" y="9838"/>
                                    </p:animMotion>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
                                            <p:txEl>
                                              <p:pRg st="10" end="10"/>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00"/>
                                        <p:tgtEl>
                                          <p:spTgt spid="21"/>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21"/>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p:bldP spid="24" grpId="0"/>
      <p:bldP spid="25" grpId="0"/>
      <p:bldP spid="19" grpId="0" animBg="1"/>
      <p:bldP spid="26" grpId="0" animBg="1"/>
      <p:bldP spid="26" grpId="1" animBg="1"/>
      <p:bldP spid="14" grpId="0" animBg="1"/>
      <p:bldP spid="14" grpId="1" animBg="1"/>
      <p:bldP spid="15" grpId="0" animBg="1"/>
      <p:bldP spid="15" grpId="1" animBg="1"/>
      <p:bldP spid="15" grpId="2" animBg="1"/>
      <p:bldP spid="16" grpId="0" animBg="1"/>
      <p:bldP spid="16" grpId="1" animBg="1"/>
      <p:bldP spid="16" grpId="2" animBg="1"/>
      <p:bldP spid="17" grpId="0" animBg="1"/>
      <p:bldP spid="17" grpId="1" animBg="1"/>
      <p:bldP spid="20" grpId="0" animBg="1"/>
      <p:bldP spid="20" grpId="1" animBg="1"/>
      <p:bldP spid="20" grpId="2" animBg="1"/>
      <p:bldP spid="21" grpId="0" animBg="1"/>
      <p:bldP spid="21"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816678" y="-153500"/>
            <a:ext cx="6558643" cy="1143000"/>
          </a:xfrm>
        </p:spPr>
        <p:txBody>
          <a:bodyPr>
            <a:normAutofit/>
          </a:bodyPr>
          <a:lstStyle/>
          <a:p>
            <a:r>
              <a:rPr lang="en-US" sz="2800" dirty="0"/>
              <a:t>Built-in Iterator per Container: Python</a:t>
            </a:r>
          </a:p>
        </p:txBody>
      </p:sp>
      <p:sp>
        <p:nvSpPr>
          <p:cNvPr id="3" name="Rectangle 2">
            <a:extLst>
              <a:ext uri="{FF2B5EF4-FFF2-40B4-BE49-F238E27FC236}">
                <a16:creationId xmlns:a16="http://schemas.microsoft.com/office/drawing/2014/main" id="{70660964-075C-AD4C-5C35-86C2C26EA62B}"/>
              </a:ext>
            </a:extLst>
          </p:cNvPr>
          <p:cNvSpPr/>
          <p:nvPr/>
        </p:nvSpPr>
        <p:spPr>
          <a:xfrm>
            <a:off x="310241" y="1388704"/>
            <a:ext cx="4490357" cy="4985980"/>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 = []</a:t>
            </a:r>
          </a:p>
          <a:p>
            <a:endParaRPr lang="en-US" sz="12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add(</a:t>
            </a:r>
            <a:r>
              <a:rPr lang="en-US" dirty="0" err="1">
                <a:latin typeface="Consolas" panose="020B0609020204030204" pitchFamily="49" charset="0"/>
                <a:cs typeface="Consolas" panose="020B0609020204030204" pitchFamily="49" charset="0"/>
              </a:rPr>
              <a:t>self,val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self.array.append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def __</a:t>
            </a:r>
            <a:r>
              <a:rPr lang="en-US" dirty="0" err="1">
                <a:solidFill>
                  <a:srgbClr val="0070C0"/>
                </a:solidFill>
                <a:latin typeface="Consolas" panose="020B0609020204030204" pitchFamily="49" charset="0"/>
                <a:cs typeface="Consolas" panose="020B0609020204030204" pitchFamily="49" charset="0"/>
              </a:rPr>
              <a:t>iter</a:t>
            </a:r>
            <a:r>
              <a:rPr lang="en-US" dirty="0">
                <a:solidFill>
                  <a:srgbClr val="0070C0"/>
                </a:solidFill>
                <a:latin typeface="Consolas" panose="020B0609020204030204" pitchFamily="49" charset="0"/>
                <a:cs typeface="Consolas" panose="020B0609020204030204" pitchFamily="49" charset="0"/>
              </a:rPr>
              <a:t>__(self):</a:t>
            </a:r>
          </a:p>
          <a:p>
            <a:r>
              <a:rPr lang="en-US" dirty="0">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self.pos</a:t>
            </a:r>
            <a:r>
              <a:rPr lang="en-US" dirty="0">
                <a:solidFill>
                  <a:srgbClr val="FF0000"/>
                </a:solidFill>
                <a:latin typeface="Consolas" panose="020B0609020204030204" pitchFamily="49" charset="0"/>
                <a:cs typeface="Consolas" panose="020B0609020204030204" pitchFamily="49" charset="0"/>
              </a:rPr>
              <a:t> = 0</a:t>
            </a:r>
          </a:p>
          <a:p>
            <a:r>
              <a:rPr lang="en-US" dirty="0">
                <a:latin typeface="Consolas" panose="020B0609020204030204" pitchFamily="49" charset="0"/>
                <a:cs typeface="Consolas" panose="020B0609020204030204" pitchFamily="49" charset="0"/>
              </a:rPr>
              <a:t>    return </a:t>
            </a:r>
            <a:r>
              <a:rPr lang="en-US" dirty="0">
                <a:solidFill>
                  <a:srgbClr val="7030A0"/>
                </a:solidFill>
                <a:latin typeface="Consolas" panose="020B0609020204030204" pitchFamily="49" charset="0"/>
                <a:cs typeface="Consolas" panose="020B0609020204030204" pitchFamily="49" charset="0"/>
              </a:rPr>
              <a:t>self</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def __next__(self):</a:t>
            </a:r>
          </a:p>
          <a:p>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self.pos</a:t>
            </a:r>
            <a:r>
              <a:rPr lang="en-US" dirty="0">
                <a:latin typeface="Consolas" panose="020B0609020204030204" pitchFamily="49" charset="0"/>
                <a:cs typeface="Consolas" panose="020B0609020204030204" pitchFamily="49" charset="0"/>
              </a:rPr>
              <a:t> &lt; </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val</a:t>
            </a:r>
            <a:r>
              <a:rPr lang="en-US" dirty="0">
                <a:solidFill>
                  <a:srgbClr val="7030A0"/>
                </a:solidFill>
                <a:latin typeface="Consolas" panose="020B0609020204030204" pitchFamily="49" charset="0"/>
                <a:cs typeface="Consolas" panose="020B0609020204030204" pitchFamily="49" charset="0"/>
              </a:rPr>
              <a:t> = </a:t>
            </a:r>
            <a:r>
              <a:rPr lang="en-US" dirty="0" err="1">
                <a:solidFill>
                  <a:srgbClr val="7030A0"/>
                </a:solidFill>
                <a:latin typeface="Consolas" panose="020B0609020204030204" pitchFamily="49" charset="0"/>
                <a:cs typeface="Consolas" panose="020B0609020204030204" pitchFamily="49" charset="0"/>
              </a:rPr>
              <a:t>self.array</a:t>
            </a:r>
            <a:r>
              <a:rPr lang="en-US" dirty="0">
                <a:solidFill>
                  <a:srgbClr val="7030A0"/>
                </a:solidFill>
                <a:latin typeface="Consolas" panose="020B0609020204030204" pitchFamily="49" charset="0"/>
                <a:cs typeface="Consolas" panose="020B0609020204030204" pitchFamily="49" charset="0"/>
              </a:rPr>
              <a:t>[</a:t>
            </a:r>
            <a:r>
              <a:rPr lang="en-US" dirty="0" err="1">
                <a:solidFill>
                  <a:srgbClr val="7030A0"/>
                </a:solidFill>
                <a:latin typeface="Consolas" panose="020B0609020204030204" pitchFamily="49" charset="0"/>
                <a:cs typeface="Consolas" panose="020B0609020204030204" pitchFamily="49" charset="0"/>
              </a:rPr>
              <a:t>self.pos</a:t>
            </a:r>
            <a:r>
              <a:rPr lang="en-US" dirty="0">
                <a:solidFill>
                  <a:srgbClr val="7030A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self.pos</a:t>
            </a:r>
            <a:r>
              <a:rPr lang="en-US" dirty="0">
                <a:solidFill>
                  <a:srgbClr val="C00000"/>
                </a:solidFill>
                <a:latin typeface="Consolas" panose="020B0609020204030204" pitchFamily="49" charset="0"/>
                <a:cs typeface="Consolas" panose="020B0609020204030204" pitchFamily="49" charset="0"/>
              </a:rPr>
              <a:t> += 1</a:t>
            </a:r>
          </a:p>
          <a:p>
            <a:r>
              <a:rPr lang="en-US" dirty="0">
                <a:latin typeface="Consolas" panose="020B0609020204030204" pitchFamily="49" charset="0"/>
                <a:cs typeface="Consolas" panose="020B0609020204030204" pitchFamily="49" charset="0"/>
              </a:rPr>
              <a:t>      </a:t>
            </a:r>
            <a:r>
              <a:rPr lang="en-US" dirty="0">
                <a:solidFill>
                  <a:schemeClr val="accent4">
                    <a:lumMod val="50000"/>
                  </a:schemeClr>
                </a:solidFill>
                <a:latin typeface="Consolas" panose="020B0609020204030204" pitchFamily="49" charset="0"/>
                <a:cs typeface="Consolas" panose="020B0609020204030204" pitchFamily="49" charset="0"/>
              </a:rPr>
              <a:t>return </a:t>
            </a:r>
            <a:r>
              <a:rPr lang="en-US" dirty="0" err="1">
                <a:solidFill>
                  <a:schemeClr val="accent4">
                    <a:lumMod val="50000"/>
                  </a:schemeClr>
                </a:solidFill>
                <a:latin typeface="Consolas" panose="020B0609020204030204" pitchFamily="49" charset="0"/>
                <a:cs typeface="Consolas" panose="020B0609020204030204" pitchFamily="49" charset="0"/>
              </a:rPr>
              <a:t>val</a:t>
            </a:r>
            <a:endParaRPr lang="en-US" dirty="0">
              <a:solidFill>
                <a:schemeClr val="accent4">
                  <a:lumMod val="50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else:</a:t>
            </a:r>
          </a:p>
          <a:p>
            <a:r>
              <a:rPr lang="en-US" dirty="0">
                <a:latin typeface="Consolas" panose="020B0609020204030204" pitchFamily="49" charset="0"/>
                <a:cs typeface="Consolas" panose="020B0609020204030204" pitchFamily="49" charset="0"/>
              </a:rPr>
              <a:t>      raise </a:t>
            </a:r>
            <a:r>
              <a:rPr lang="en-US" dirty="0" err="1">
                <a:latin typeface="Consolas" panose="020B0609020204030204" pitchFamily="49" charset="0"/>
                <a:cs typeface="Consolas" panose="020B0609020204030204" pitchFamily="49" charset="0"/>
              </a:rPr>
              <a:t>StopIteration</a:t>
            </a:r>
            <a:endParaRPr lang="en-US" dirty="0">
              <a:latin typeface="Consolas" panose="020B0609020204030204" pitchFamily="49" charset="0"/>
              <a:cs typeface="Consolas" panose="020B0609020204030204" pitchFamily="49" charset="0"/>
            </a:endParaRPr>
          </a:p>
        </p:txBody>
      </p:sp>
      <p:sp>
        <p:nvSpPr>
          <p:cNvPr id="22" name="TextBox 21">
            <a:extLst>
              <a:ext uri="{FF2B5EF4-FFF2-40B4-BE49-F238E27FC236}">
                <a16:creationId xmlns:a16="http://schemas.microsoft.com/office/drawing/2014/main" id="{7D2BC53F-3FB7-DECA-3582-87496A9CA314}"/>
              </a:ext>
            </a:extLst>
          </p:cNvPr>
          <p:cNvSpPr txBox="1"/>
          <p:nvPr/>
        </p:nvSpPr>
        <p:spPr>
          <a:xfrm>
            <a:off x="5777784" y="1388704"/>
            <a:ext cx="5306982" cy="830997"/>
          </a:xfrm>
          <a:prstGeom prst="rect">
            <a:avLst/>
          </a:prstGeom>
          <a:noFill/>
        </p:spPr>
        <p:txBody>
          <a:bodyPr wrap="square">
            <a:spAutoFit/>
          </a:bodyPr>
          <a:lstStyle/>
          <a:p>
            <a:pPr algn="ctr"/>
            <a:r>
              <a:rPr lang="en-US" sz="2400" dirty="0"/>
              <a:t>Our container class must provide </a:t>
            </a:r>
            <a:r>
              <a:rPr lang="en-US" sz="2400" i="1" dirty="0"/>
              <a:t>both </a:t>
            </a:r>
            <a:r>
              <a:rPr lang="en-US" sz="2400" dirty="0">
                <a:solidFill>
                  <a:srgbClr val="0070C0"/>
                </a:solidFill>
              </a:rPr>
              <a:t>__</a:t>
            </a:r>
            <a:r>
              <a:rPr lang="en-US" sz="2400" dirty="0" err="1">
                <a:solidFill>
                  <a:srgbClr val="0070C0"/>
                </a:solidFill>
              </a:rPr>
              <a:t>iter</a:t>
            </a:r>
            <a:r>
              <a:rPr lang="en-US" sz="2400" dirty="0">
                <a:solidFill>
                  <a:srgbClr val="0070C0"/>
                </a:solidFill>
              </a:rPr>
              <a:t>__ </a:t>
            </a:r>
            <a:r>
              <a:rPr lang="en-US" sz="2400" i="1" dirty="0"/>
              <a:t>and </a:t>
            </a:r>
            <a:r>
              <a:rPr lang="en-US" sz="2400" i="1" dirty="0">
                <a:solidFill>
                  <a:srgbClr val="00B050"/>
                </a:solidFill>
              </a:rPr>
              <a:t>__next__ </a:t>
            </a:r>
            <a:r>
              <a:rPr lang="en-US" sz="2400" dirty="0"/>
              <a:t>methods itself!</a:t>
            </a:r>
          </a:p>
        </p:txBody>
      </p:sp>
      <p:sp>
        <p:nvSpPr>
          <p:cNvPr id="23" name="TextBox 22">
            <a:extLst>
              <a:ext uri="{FF2B5EF4-FFF2-40B4-BE49-F238E27FC236}">
                <a16:creationId xmlns:a16="http://schemas.microsoft.com/office/drawing/2014/main" id="{DDCF345C-E824-CC65-0CDE-AF272D77ED39}"/>
              </a:ext>
            </a:extLst>
          </p:cNvPr>
          <p:cNvSpPr txBox="1"/>
          <p:nvPr/>
        </p:nvSpPr>
        <p:spPr>
          <a:xfrm>
            <a:off x="4923127" y="2397646"/>
            <a:ext cx="7036914" cy="830997"/>
          </a:xfrm>
          <a:prstGeom prst="rect">
            <a:avLst/>
          </a:prstGeom>
          <a:noFill/>
        </p:spPr>
        <p:txBody>
          <a:bodyPr wrap="square">
            <a:spAutoFit/>
          </a:bodyPr>
          <a:lstStyle/>
          <a:p>
            <a:pPr algn="ctr"/>
            <a:r>
              <a:rPr lang="en-US" sz="2400" dirty="0"/>
              <a:t>The </a:t>
            </a:r>
            <a:r>
              <a:rPr lang="en-US" sz="2400" dirty="0">
                <a:solidFill>
                  <a:srgbClr val="0070C0"/>
                </a:solidFill>
              </a:rPr>
              <a:t>__</a:t>
            </a:r>
            <a:r>
              <a:rPr lang="en-US" sz="2400" dirty="0" err="1">
                <a:solidFill>
                  <a:srgbClr val="0070C0"/>
                </a:solidFill>
              </a:rPr>
              <a:t>iter</a:t>
            </a:r>
            <a:r>
              <a:rPr lang="en-US" sz="2400" dirty="0">
                <a:solidFill>
                  <a:srgbClr val="0070C0"/>
                </a:solidFill>
              </a:rPr>
              <a:t>__ </a:t>
            </a:r>
            <a:r>
              <a:rPr lang="en-US" sz="2400" dirty="0"/>
              <a:t>method sets a position variable to point at its </a:t>
            </a:r>
            <a:r>
              <a:rPr lang="en-US" sz="2400" dirty="0">
                <a:solidFill>
                  <a:srgbClr val="FF0000"/>
                </a:solidFill>
              </a:rPr>
              <a:t>first item</a:t>
            </a:r>
            <a:r>
              <a:rPr lang="en-US" sz="2400" dirty="0"/>
              <a:t>, then returns the object </a:t>
            </a:r>
            <a:r>
              <a:rPr lang="en-US" sz="2400" dirty="0">
                <a:solidFill>
                  <a:srgbClr val="7030A0"/>
                </a:solidFill>
              </a:rPr>
              <a:t>itself</a:t>
            </a:r>
            <a:r>
              <a:rPr lang="en-US" sz="2400" dirty="0"/>
              <a:t>.</a:t>
            </a:r>
          </a:p>
        </p:txBody>
      </p:sp>
      <p:sp>
        <p:nvSpPr>
          <p:cNvPr id="24" name="TextBox 23">
            <a:extLst>
              <a:ext uri="{FF2B5EF4-FFF2-40B4-BE49-F238E27FC236}">
                <a16:creationId xmlns:a16="http://schemas.microsoft.com/office/drawing/2014/main" id="{2F81E3F2-11BA-4366-A6A0-4027A7D92A81}"/>
              </a:ext>
            </a:extLst>
          </p:cNvPr>
          <p:cNvSpPr txBox="1"/>
          <p:nvPr/>
        </p:nvSpPr>
        <p:spPr>
          <a:xfrm>
            <a:off x="5124894" y="3310944"/>
            <a:ext cx="6612762" cy="1200329"/>
          </a:xfrm>
          <a:prstGeom prst="rect">
            <a:avLst/>
          </a:prstGeom>
          <a:noFill/>
        </p:spPr>
        <p:txBody>
          <a:bodyPr wrap="square">
            <a:spAutoFit/>
          </a:bodyPr>
          <a:lstStyle/>
          <a:p>
            <a:pPr algn="ctr"/>
            <a:r>
              <a:rPr lang="en-US" sz="2400" dirty="0"/>
              <a:t>The </a:t>
            </a:r>
            <a:r>
              <a:rPr lang="en-US" sz="2400" dirty="0">
                <a:solidFill>
                  <a:srgbClr val="00B050"/>
                </a:solidFill>
              </a:rPr>
              <a:t>__next__</a:t>
            </a:r>
            <a:r>
              <a:rPr lang="en-US" sz="2400" dirty="0"/>
              <a:t> method is identical to the earlier version – but it uses the container object's position member variable!</a:t>
            </a:r>
          </a:p>
        </p:txBody>
      </p:sp>
      <p:sp>
        <p:nvSpPr>
          <p:cNvPr id="25" name="TextBox 24">
            <a:extLst>
              <a:ext uri="{FF2B5EF4-FFF2-40B4-BE49-F238E27FC236}">
                <a16:creationId xmlns:a16="http://schemas.microsoft.com/office/drawing/2014/main" id="{C0F27FC3-D0A5-D815-62FA-C30EA6654C3D}"/>
              </a:ext>
            </a:extLst>
          </p:cNvPr>
          <p:cNvSpPr txBox="1"/>
          <p:nvPr/>
        </p:nvSpPr>
        <p:spPr>
          <a:xfrm>
            <a:off x="702130" y="791074"/>
            <a:ext cx="11054442" cy="461665"/>
          </a:xfrm>
          <a:prstGeom prst="rect">
            <a:avLst/>
          </a:prstGeom>
          <a:noFill/>
        </p:spPr>
        <p:txBody>
          <a:bodyPr wrap="square">
            <a:spAutoFit/>
          </a:bodyPr>
          <a:lstStyle/>
          <a:p>
            <a:pPr algn="ctr"/>
            <a:r>
              <a:rPr lang="en-US" sz="2400" dirty="0"/>
              <a:t>Ok, next let's see how to implement a built-in iterator in Python.</a:t>
            </a:r>
          </a:p>
        </p:txBody>
      </p:sp>
      <p:sp>
        <p:nvSpPr>
          <p:cNvPr id="19" name="Rectangle 18">
            <a:extLst>
              <a:ext uri="{FF2B5EF4-FFF2-40B4-BE49-F238E27FC236}">
                <a16:creationId xmlns:a16="http://schemas.microsoft.com/office/drawing/2014/main" id="{84B23EC4-2E4F-982D-4FD9-F4BAEA7B70BE}"/>
              </a:ext>
            </a:extLst>
          </p:cNvPr>
          <p:cNvSpPr/>
          <p:nvPr/>
        </p:nvSpPr>
        <p:spPr>
          <a:xfrm>
            <a:off x="6702941" y="4623411"/>
            <a:ext cx="3323561"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nerds =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("Carey")</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("David")</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("Paul")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n in nerds: </a:t>
            </a:r>
          </a:p>
          <a:p>
            <a:r>
              <a:rPr lang="en-US" dirty="0">
                <a:latin typeface="Consolas" panose="020B0609020204030204" pitchFamily="49" charset="0"/>
                <a:cs typeface="Consolas" panose="020B0609020204030204" pitchFamily="49" charset="0"/>
              </a:rPr>
              <a:t>  print(n)</a:t>
            </a:r>
          </a:p>
        </p:txBody>
      </p:sp>
      <p:sp>
        <p:nvSpPr>
          <p:cNvPr id="13" name="AutoShape 42">
            <a:extLst>
              <a:ext uri="{FF2B5EF4-FFF2-40B4-BE49-F238E27FC236}">
                <a16:creationId xmlns:a16="http://schemas.microsoft.com/office/drawing/2014/main" id="{7E09CA55-AD1F-4E25-B0B9-A58E93A471ED}"/>
              </a:ext>
            </a:extLst>
          </p:cNvPr>
          <p:cNvSpPr>
            <a:spLocks noChangeArrowheads="1"/>
          </p:cNvSpPr>
          <p:nvPr/>
        </p:nvSpPr>
        <p:spPr bwMode="auto">
          <a:xfrm>
            <a:off x="4641932" y="3365617"/>
            <a:ext cx="3937909" cy="1120820"/>
          </a:xfrm>
          <a:prstGeom prst="wedgeRoundRectCallout">
            <a:avLst>
              <a:gd name="adj1" fmla="val -109650"/>
              <a:gd name="adj2" fmla="val 34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latin typeface="Corbel" panose="020B0503020204020204" pitchFamily="34" charset="0"/>
                <a:cs typeface="Consolas" panose="020B0609020204030204" pitchFamily="49" charset="0"/>
              </a:rPr>
              <a:t>In this case, the container object returns </a:t>
            </a:r>
            <a:r>
              <a:rPr lang="en-US" sz="2000" dirty="0">
                <a:solidFill>
                  <a:srgbClr val="F1E8F8"/>
                </a:solidFill>
                <a:latin typeface="Corbel" panose="020B0503020204020204" pitchFamily="34" charset="0"/>
                <a:cs typeface="Consolas" panose="020B0609020204030204" pitchFamily="49" charset="0"/>
              </a:rPr>
              <a:t>ITSELF</a:t>
            </a:r>
            <a:r>
              <a:rPr lang="en-US" sz="2000" dirty="0">
                <a:solidFill>
                  <a:schemeClr val="bg1"/>
                </a:solidFill>
                <a:latin typeface="Corbel" panose="020B0503020204020204" pitchFamily="34" charset="0"/>
                <a:cs typeface="Consolas" panose="020B0609020204030204" pitchFamily="49" charset="0"/>
              </a:rPr>
              <a:t> as the iterator object (it plays both roles)!</a:t>
            </a:r>
          </a:p>
        </p:txBody>
      </p:sp>
      <p:sp>
        <p:nvSpPr>
          <p:cNvPr id="26" name="AutoShape 42">
            <a:extLst>
              <a:ext uri="{FF2B5EF4-FFF2-40B4-BE49-F238E27FC236}">
                <a16:creationId xmlns:a16="http://schemas.microsoft.com/office/drawing/2014/main" id="{C8AEE36F-2775-C936-6D3A-E945C523570A}"/>
              </a:ext>
            </a:extLst>
          </p:cNvPr>
          <p:cNvSpPr>
            <a:spLocks noChangeArrowheads="1"/>
          </p:cNvSpPr>
          <p:nvPr/>
        </p:nvSpPr>
        <p:spPr bwMode="auto">
          <a:xfrm>
            <a:off x="6029791" y="4841409"/>
            <a:ext cx="4097720" cy="1178303"/>
          </a:xfrm>
          <a:prstGeom prst="wedgeRoundRectCallout">
            <a:avLst>
              <a:gd name="adj1" fmla="val -88685"/>
              <a:gd name="adj2" fmla="val -2962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this version, the container object itself keeps track of the </a:t>
            </a:r>
            <a:r>
              <a:rPr lang="en-US" sz="2000" dirty="0">
                <a:solidFill>
                  <a:srgbClr val="F1E8F8"/>
                </a:solidFill>
              </a:rPr>
              <a:t>position</a:t>
            </a:r>
            <a:r>
              <a:rPr lang="en-US" sz="2000" dirty="0">
                <a:solidFill>
                  <a:schemeClr val="bg1"/>
                </a:solidFill>
              </a:rPr>
              <a:t> and updates it on each call to </a:t>
            </a:r>
            <a:r>
              <a:rPr lang="en-US" sz="2000" dirty="0">
                <a:solidFill>
                  <a:schemeClr val="accent6">
                    <a:lumMod val="40000"/>
                    <a:lumOff val="60000"/>
                  </a:schemeClr>
                </a:solidFill>
              </a:rPr>
              <a:t>__next__</a:t>
            </a:r>
            <a:r>
              <a:rPr lang="en-US" sz="2000" dirty="0">
                <a:solidFill>
                  <a:schemeClr val="bg1"/>
                </a:solidFill>
              </a:rPr>
              <a:t>.</a:t>
            </a:r>
          </a:p>
        </p:txBody>
      </p:sp>
    </p:spTree>
    <p:extLst>
      <p:ext uri="{BB962C8B-B14F-4D97-AF65-F5344CB8AC3E}">
        <p14:creationId xmlns:p14="http://schemas.microsoft.com/office/powerpoint/2010/main" val="35806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
                                            <p:txEl>
                                              <p:pRg st="14" end="14"/>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
                                            <p:txEl>
                                              <p:pRg st="16" end="16"/>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p:bldP spid="23" grpId="0"/>
      <p:bldP spid="24" grpId="0"/>
      <p:bldP spid="25" grpId="0"/>
      <p:bldP spid="19" grpId="0" animBg="1"/>
      <p:bldP spid="13" grpId="0" animBg="1"/>
      <p:bldP spid="13" grpId="1" animBg="1"/>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What is Object Oriented Programming?</a:t>
            </a:r>
          </a:p>
        </p:txBody>
      </p:sp>
      <p:sp>
        <p:nvSpPr>
          <p:cNvPr id="14" name="TextBox 13">
            <a:extLst>
              <a:ext uri="{FF2B5EF4-FFF2-40B4-BE49-F238E27FC236}">
                <a16:creationId xmlns:a16="http://schemas.microsoft.com/office/drawing/2014/main" id="{FEEA6A29-75DF-4AF8-8596-6C5DDE3B1305}"/>
              </a:ext>
            </a:extLst>
          </p:cNvPr>
          <p:cNvSpPr txBox="1"/>
          <p:nvPr/>
        </p:nvSpPr>
        <p:spPr>
          <a:xfrm>
            <a:off x="726279" y="891559"/>
            <a:ext cx="10561240" cy="523220"/>
          </a:xfrm>
          <a:prstGeom prst="rect">
            <a:avLst/>
          </a:prstGeom>
          <a:noFill/>
        </p:spPr>
        <p:txBody>
          <a:bodyPr wrap="square">
            <a:spAutoFit/>
          </a:bodyPr>
          <a:lstStyle/>
          <a:p>
            <a:pPr algn="ctr"/>
            <a:r>
              <a:rPr lang="en-US" sz="2800" dirty="0"/>
              <a:t>OOP is a programming paradigm based on the concept of </a:t>
            </a:r>
            <a:r>
              <a:rPr lang="en-US" sz="2800" dirty="0">
                <a:solidFill>
                  <a:srgbClr val="FF0000"/>
                </a:solidFill>
              </a:rPr>
              <a:t>objects</a:t>
            </a:r>
            <a:r>
              <a:rPr lang="en-US" sz="2800" dirty="0"/>
              <a:t>.</a:t>
            </a:r>
          </a:p>
        </p:txBody>
      </p:sp>
      <p:grpSp>
        <p:nvGrpSpPr>
          <p:cNvPr id="9" name="Group 8">
            <a:extLst>
              <a:ext uri="{FF2B5EF4-FFF2-40B4-BE49-F238E27FC236}">
                <a16:creationId xmlns:a16="http://schemas.microsoft.com/office/drawing/2014/main" id="{DDC6E164-A9EE-49D7-8627-1A786B117B3B}"/>
              </a:ext>
            </a:extLst>
          </p:cNvPr>
          <p:cNvGrpSpPr/>
          <p:nvPr/>
        </p:nvGrpSpPr>
        <p:grpSpPr>
          <a:xfrm>
            <a:off x="508391" y="1573669"/>
            <a:ext cx="11175217" cy="1436212"/>
            <a:chOff x="227704" y="1593927"/>
            <a:chExt cx="11175217" cy="1436212"/>
          </a:xfrm>
        </p:grpSpPr>
        <p:sp>
          <p:nvSpPr>
            <p:cNvPr id="15" name="TextBox 14">
              <a:extLst>
                <a:ext uri="{FF2B5EF4-FFF2-40B4-BE49-F238E27FC236}">
                  <a16:creationId xmlns:a16="http://schemas.microsoft.com/office/drawing/2014/main" id="{7913AE27-BD26-4740-AAD2-79F38983E894}"/>
                </a:ext>
              </a:extLst>
            </p:cNvPr>
            <p:cNvSpPr txBox="1"/>
            <p:nvPr/>
          </p:nvSpPr>
          <p:spPr>
            <a:xfrm>
              <a:off x="1689434" y="1595640"/>
              <a:ext cx="8388872" cy="1384995"/>
            </a:xfrm>
            <a:prstGeom prst="rect">
              <a:avLst/>
            </a:prstGeom>
            <a:noFill/>
          </p:spPr>
          <p:txBody>
            <a:bodyPr wrap="square">
              <a:spAutoFit/>
            </a:bodyPr>
            <a:lstStyle/>
            <a:p>
              <a:pPr algn="ctr"/>
              <a:r>
                <a:rPr lang="en-US" sz="2800" dirty="0"/>
                <a:t>We use objects to represent self-contained entities like a </a:t>
              </a:r>
              <a:r>
                <a:rPr lang="en-US" sz="2800" dirty="0">
                  <a:solidFill>
                    <a:srgbClr val="0070C0"/>
                  </a:solidFill>
                </a:rPr>
                <a:t>video game NPC</a:t>
              </a:r>
              <a:r>
                <a:rPr lang="en-US" sz="2800" dirty="0"/>
                <a:t>, </a:t>
              </a:r>
              <a:r>
                <a:rPr lang="en-US" sz="2800" dirty="0">
                  <a:solidFill>
                    <a:srgbClr val="0070C0"/>
                  </a:solidFill>
                </a:rPr>
                <a:t>ADTs (like std::vector)</a:t>
              </a:r>
              <a:r>
                <a:rPr lang="en-US" sz="2800" dirty="0"/>
                <a:t>, and even </a:t>
              </a:r>
              <a:br>
                <a:rPr lang="en-US" sz="2800" dirty="0"/>
              </a:br>
              <a:r>
                <a:rPr lang="en-US" sz="2800" dirty="0"/>
                <a:t>e-commerce </a:t>
              </a:r>
              <a:r>
                <a:rPr lang="en-US" sz="2800" dirty="0">
                  <a:solidFill>
                    <a:srgbClr val="0070C0"/>
                  </a:solidFill>
                </a:rPr>
                <a:t>shopping carts</a:t>
              </a:r>
              <a:r>
                <a:rPr lang="en-US" sz="2800" dirty="0"/>
                <a:t>.</a:t>
              </a:r>
            </a:p>
          </p:txBody>
        </p:sp>
        <p:pic>
          <p:nvPicPr>
            <p:cNvPr id="5" name="Picture 4">
              <a:extLst>
                <a:ext uri="{FF2B5EF4-FFF2-40B4-BE49-F238E27FC236}">
                  <a16:creationId xmlns:a16="http://schemas.microsoft.com/office/drawing/2014/main" id="{1C48726F-DA7F-4C51-A410-EB418B16DCF9}"/>
                </a:ext>
              </a:extLst>
            </p:cNvPr>
            <p:cNvPicPr>
              <a:picLocks noChangeAspect="1"/>
            </p:cNvPicPr>
            <p:nvPr/>
          </p:nvPicPr>
          <p:blipFill>
            <a:blip r:embed="rId3"/>
            <a:stretch>
              <a:fillRect/>
            </a:stretch>
          </p:blipFill>
          <p:spPr>
            <a:xfrm>
              <a:off x="227704" y="1593927"/>
              <a:ext cx="1388422" cy="1388422"/>
            </a:xfrm>
            <a:prstGeom prst="rect">
              <a:avLst/>
            </a:prstGeom>
          </p:spPr>
        </p:pic>
        <p:pic>
          <p:nvPicPr>
            <p:cNvPr id="7" name="Picture 6">
              <a:extLst>
                <a:ext uri="{FF2B5EF4-FFF2-40B4-BE49-F238E27FC236}">
                  <a16:creationId xmlns:a16="http://schemas.microsoft.com/office/drawing/2014/main" id="{81A4035E-F5CE-4948-8945-474953E32816}"/>
                </a:ext>
              </a:extLst>
            </p:cNvPr>
            <p:cNvPicPr>
              <a:picLocks noChangeAspect="1"/>
            </p:cNvPicPr>
            <p:nvPr/>
          </p:nvPicPr>
          <p:blipFill>
            <a:blip r:embed="rId4"/>
            <a:stretch>
              <a:fillRect/>
            </a:stretch>
          </p:blipFill>
          <p:spPr>
            <a:xfrm>
              <a:off x="10078306" y="1705524"/>
              <a:ext cx="1324615" cy="1324615"/>
            </a:xfrm>
            <a:prstGeom prst="rect">
              <a:avLst/>
            </a:prstGeom>
          </p:spPr>
        </p:pic>
      </p:grpSp>
      <p:grpSp>
        <p:nvGrpSpPr>
          <p:cNvPr id="11" name="Group 10">
            <a:extLst>
              <a:ext uri="{FF2B5EF4-FFF2-40B4-BE49-F238E27FC236}">
                <a16:creationId xmlns:a16="http://schemas.microsoft.com/office/drawing/2014/main" id="{91D25F21-E335-4EA0-988C-C093698E7E50}"/>
              </a:ext>
            </a:extLst>
          </p:cNvPr>
          <p:cNvGrpSpPr/>
          <p:nvPr/>
        </p:nvGrpSpPr>
        <p:grpSpPr>
          <a:xfrm>
            <a:off x="419290" y="4811069"/>
            <a:ext cx="10792025" cy="1938992"/>
            <a:chOff x="763431" y="3177168"/>
            <a:chExt cx="10792025" cy="1938992"/>
          </a:xfrm>
        </p:grpSpPr>
        <p:sp>
          <p:nvSpPr>
            <p:cNvPr id="8" name="TextBox 7">
              <a:extLst>
                <a:ext uri="{FF2B5EF4-FFF2-40B4-BE49-F238E27FC236}">
                  <a16:creationId xmlns:a16="http://schemas.microsoft.com/office/drawing/2014/main" id="{8000490A-5581-4D5D-AECE-070A756F831D}"/>
                </a:ext>
              </a:extLst>
            </p:cNvPr>
            <p:cNvSpPr txBox="1"/>
            <p:nvPr/>
          </p:nvSpPr>
          <p:spPr>
            <a:xfrm>
              <a:off x="763431" y="3594448"/>
              <a:ext cx="8445669" cy="954107"/>
            </a:xfrm>
            <a:prstGeom prst="rect">
              <a:avLst/>
            </a:prstGeom>
            <a:noFill/>
          </p:spPr>
          <p:txBody>
            <a:bodyPr wrap="square">
              <a:spAutoFit/>
            </a:bodyPr>
            <a:lstStyle/>
            <a:p>
              <a:pPr algn="ctr"/>
              <a:r>
                <a:rPr lang="en-US" sz="2800" dirty="0"/>
                <a:t>Each object contains hidden </a:t>
              </a:r>
              <a:r>
                <a:rPr lang="en-US" sz="2800" dirty="0">
                  <a:solidFill>
                    <a:srgbClr val="C00000"/>
                  </a:solidFill>
                </a:rPr>
                <a:t>implementations (code) </a:t>
              </a:r>
              <a:r>
                <a:rPr lang="en-US" sz="2800" dirty="0"/>
                <a:t>and </a:t>
              </a:r>
              <a:r>
                <a:rPr lang="en-US" sz="2800" dirty="0">
                  <a:solidFill>
                    <a:srgbClr val="FF0000"/>
                  </a:solidFill>
                </a:rPr>
                <a:t>internal state (data) </a:t>
              </a:r>
              <a:r>
                <a:rPr lang="en-US" sz="2800" dirty="0"/>
                <a:t>– necessary to model the entity.</a:t>
              </a:r>
            </a:p>
          </p:txBody>
        </p:sp>
        <p:sp>
          <p:nvSpPr>
            <p:cNvPr id="10" name="TextBox 9">
              <a:extLst>
                <a:ext uri="{FF2B5EF4-FFF2-40B4-BE49-F238E27FC236}">
                  <a16:creationId xmlns:a16="http://schemas.microsoft.com/office/drawing/2014/main" id="{57C65DBA-46A0-44BF-A59F-16C4D4984E22}"/>
                </a:ext>
              </a:extLst>
            </p:cNvPr>
            <p:cNvSpPr txBox="1"/>
            <p:nvPr/>
          </p:nvSpPr>
          <p:spPr>
            <a:xfrm>
              <a:off x="9288489" y="3177168"/>
              <a:ext cx="2266967" cy="1938992"/>
            </a:xfrm>
            <a:prstGeom prst="rect">
              <a:avLst/>
            </a:prstGeom>
            <a:solidFill>
              <a:schemeClr val="accent4">
                <a:lumMod val="20000"/>
                <a:lumOff val="80000"/>
              </a:schemeClr>
            </a:solidFill>
            <a:ln>
              <a:solidFill>
                <a:schemeClr val="tx1"/>
              </a:solidFill>
            </a:ln>
          </p:spPr>
          <p:txBody>
            <a:bodyPr wrap="none" rtlCol="0">
              <a:spAutoFit/>
            </a:bodyPr>
            <a:lstStyle/>
            <a:p>
              <a:r>
                <a:rPr lang="en-US" sz="2000" dirty="0">
                  <a:latin typeface="+mj-lt"/>
                  <a:cs typeface="Times New Roman" pitchFamily="18" charset="0"/>
                </a:rPr>
                <a:t>class Person {</a:t>
              </a:r>
            </a:p>
            <a:p>
              <a:r>
                <a:rPr lang="en-US" sz="2000" dirty="0">
                  <a:latin typeface="+mj-lt"/>
                  <a:cs typeface="Times New Roman" pitchFamily="18" charset="0"/>
                </a:rPr>
                <a:t>public:</a:t>
              </a:r>
            </a:p>
            <a:p>
              <a:r>
                <a:rPr lang="en-US" sz="2000" dirty="0">
                  <a:latin typeface="+mj-lt"/>
                  <a:cs typeface="Times New Roman" pitchFamily="18" charset="0"/>
                </a:rPr>
                <a:t>  </a:t>
              </a:r>
              <a:r>
                <a:rPr lang="en-US" sz="2000" dirty="0">
                  <a:solidFill>
                    <a:srgbClr val="00B0F0"/>
                  </a:solidFill>
                  <a:latin typeface="+mj-lt"/>
                  <a:cs typeface="Times New Roman" pitchFamily="18" charset="0"/>
                </a:rPr>
                <a:t>void talk() </a:t>
              </a:r>
              <a:r>
                <a:rPr lang="en-US" sz="2000" dirty="0">
                  <a:solidFill>
                    <a:srgbClr val="C00000"/>
                  </a:solidFill>
                  <a:latin typeface="+mj-lt"/>
                  <a:cs typeface="Times New Roman" pitchFamily="18" charset="0"/>
                </a:rPr>
                <a:t>{ ... }</a:t>
              </a:r>
            </a:p>
            <a:p>
              <a:r>
                <a:rPr lang="en-US" sz="2000" dirty="0">
                  <a:latin typeface="+mj-lt"/>
                  <a:cs typeface="Times New Roman" pitchFamily="18" charset="0"/>
                </a:rPr>
                <a:t> private:</a:t>
              </a:r>
            </a:p>
            <a:p>
              <a:r>
                <a:rPr lang="en-US" sz="2000" dirty="0">
                  <a:solidFill>
                    <a:srgbClr val="FF0000"/>
                  </a:solidFill>
                  <a:latin typeface="+mj-lt"/>
                  <a:cs typeface="Times New Roman" pitchFamily="18" charset="0"/>
                </a:rPr>
                <a:t>  string </a:t>
              </a:r>
              <a:r>
                <a:rPr lang="en-US" sz="2000" dirty="0" err="1">
                  <a:solidFill>
                    <a:srgbClr val="FF0000"/>
                  </a:solidFill>
                  <a:latin typeface="+mj-lt"/>
                  <a:cs typeface="Times New Roman" pitchFamily="18" charset="0"/>
                </a:rPr>
                <a:t>dark_secret</a:t>
              </a:r>
              <a:r>
                <a:rPr lang="en-US" sz="2000" dirty="0">
                  <a:solidFill>
                    <a:srgbClr val="FF0000"/>
                  </a:solidFill>
                  <a:latin typeface="+mj-lt"/>
                  <a:cs typeface="Times New Roman" pitchFamily="18" charset="0"/>
                </a:rPr>
                <a:t>;</a:t>
              </a:r>
            </a:p>
            <a:p>
              <a:r>
                <a:rPr lang="en-US" sz="2000" dirty="0">
                  <a:latin typeface="+mj-lt"/>
                  <a:cs typeface="Times New Roman" pitchFamily="18" charset="0"/>
                </a:rPr>
                <a:t>};</a:t>
              </a:r>
            </a:p>
          </p:txBody>
        </p:sp>
      </p:grpSp>
      <p:grpSp>
        <p:nvGrpSpPr>
          <p:cNvPr id="16" name="Group 15">
            <a:extLst>
              <a:ext uri="{FF2B5EF4-FFF2-40B4-BE49-F238E27FC236}">
                <a16:creationId xmlns:a16="http://schemas.microsoft.com/office/drawing/2014/main" id="{9C6FE564-15A3-4B01-80C5-7B3F75937582}"/>
              </a:ext>
            </a:extLst>
          </p:cNvPr>
          <p:cNvGrpSpPr/>
          <p:nvPr/>
        </p:nvGrpSpPr>
        <p:grpSpPr>
          <a:xfrm>
            <a:off x="980685" y="3185321"/>
            <a:ext cx="9684155" cy="1692147"/>
            <a:chOff x="869173" y="5020111"/>
            <a:chExt cx="9684155" cy="1692147"/>
          </a:xfrm>
        </p:grpSpPr>
        <p:sp>
          <p:nvSpPr>
            <p:cNvPr id="17" name="TextBox 16">
              <a:extLst>
                <a:ext uri="{FF2B5EF4-FFF2-40B4-BE49-F238E27FC236}">
                  <a16:creationId xmlns:a16="http://schemas.microsoft.com/office/drawing/2014/main" id="{6F9B4329-8AA5-4112-A281-5CE5E908A741}"/>
                </a:ext>
              </a:extLst>
            </p:cNvPr>
            <p:cNvSpPr txBox="1"/>
            <p:nvPr/>
          </p:nvSpPr>
          <p:spPr>
            <a:xfrm>
              <a:off x="3050223" y="5194464"/>
              <a:ext cx="7503105" cy="1384995"/>
            </a:xfrm>
            <a:prstGeom prst="rect">
              <a:avLst/>
            </a:prstGeom>
            <a:noFill/>
          </p:spPr>
          <p:txBody>
            <a:bodyPr wrap="square">
              <a:spAutoFit/>
            </a:bodyPr>
            <a:lstStyle/>
            <a:p>
              <a:pPr algn="ctr"/>
              <a:r>
                <a:rPr lang="en-US" sz="2800" dirty="0"/>
                <a:t>Objects communicate with other objects by sending or receiving </a:t>
              </a:r>
              <a:r>
                <a:rPr lang="en-US" sz="2800" dirty="0">
                  <a:solidFill>
                    <a:srgbClr val="FF0000"/>
                  </a:solidFill>
                </a:rPr>
                <a:t>messages </a:t>
              </a:r>
              <a:r>
                <a:rPr lang="en-US" sz="2800" dirty="0"/>
                <a:t>via well-defined </a:t>
              </a:r>
              <a:r>
                <a:rPr lang="en-US" sz="2800" dirty="0">
                  <a:solidFill>
                    <a:srgbClr val="00B0F0"/>
                  </a:solidFill>
                </a:rPr>
                <a:t>public interfaces (aka public methods)</a:t>
              </a:r>
              <a:r>
                <a:rPr lang="en-US" sz="2800" dirty="0"/>
                <a:t>.</a:t>
              </a:r>
            </a:p>
          </p:txBody>
        </p:sp>
        <p:pic>
          <p:nvPicPr>
            <p:cNvPr id="13" name="Picture 12" descr="A group of children in a classroom&#10;&#10;Description automatically generated with low confidence">
              <a:extLst>
                <a:ext uri="{FF2B5EF4-FFF2-40B4-BE49-F238E27FC236}">
                  <a16:creationId xmlns:a16="http://schemas.microsoft.com/office/drawing/2014/main" id="{77B45405-0355-47F5-9031-E881852F1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173" y="5020111"/>
              <a:ext cx="2371162" cy="1692147"/>
            </a:xfrm>
            <a:prstGeom prst="rect">
              <a:avLst/>
            </a:prstGeom>
          </p:spPr>
        </p:pic>
      </p:grpSp>
    </p:spTree>
    <p:extLst>
      <p:ext uri="{BB962C8B-B14F-4D97-AF65-F5344CB8AC3E}">
        <p14:creationId xmlns:p14="http://schemas.microsoft.com/office/powerpoint/2010/main" val="10527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6380479" y="6056"/>
            <a:ext cx="5022441" cy="707886"/>
          </a:xfrm>
          <a:prstGeom prst="rect">
            <a:avLst/>
          </a:prstGeom>
          <a:noFill/>
        </p:spPr>
        <p:txBody>
          <a:bodyPr wrap="square">
            <a:spAutoFit/>
          </a:bodyPr>
          <a:lstStyle/>
          <a:p>
            <a:pPr algn="ctr"/>
            <a:r>
              <a:rPr lang="en-US" sz="4000" dirty="0"/>
              <a:t>Classes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5872510" y="723666"/>
            <a:ext cx="6213826" cy="830997"/>
          </a:xfrm>
          <a:prstGeom prst="rect">
            <a:avLst/>
          </a:prstGeom>
          <a:noFill/>
        </p:spPr>
        <p:txBody>
          <a:bodyPr wrap="square">
            <a:spAutoFit/>
          </a:bodyPr>
          <a:lstStyle/>
          <a:p>
            <a:pPr algn="ctr"/>
            <a:r>
              <a:rPr lang="en-US" sz="2400" dirty="0"/>
              <a:t>A class is a blueprint </a:t>
            </a:r>
            <a:r>
              <a:rPr lang="en-US" sz="2400" dirty="0">
                <a:solidFill>
                  <a:srgbClr val="FF0000"/>
                </a:solidFill>
              </a:rPr>
              <a:t>used to create objects</a:t>
            </a:r>
            <a:r>
              <a:rPr lang="en-US" sz="2400" dirty="0"/>
              <a:t>, </a:t>
            </a:r>
            <a:br>
              <a:rPr lang="en-US" sz="2400" dirty="0"/>
            </a:br>
            <a:r>
              <a:rPr lang="en-US" sz="2400" dirty="0"/>
              <a:t>and used as the basis to </a:t>
            </a:r>
            <a:r>
              <a:rPr lang="en-US" sz="2400" dirty="0">
                <a:solidFill>
                  <a:srgbClr val="FF0000"/>
                </a:solidFill>
              </a:rPr>
              <a:t>define other classes</a:t>
            </a:r>
            <a:r>
              <a:rPr lang="en-US" sz="2400" dirty="0"/>
              <a:t>.</a:t>
            </a:r>
          </a:p>
        </p:txBody>
      </p:sp>
      <p:sp>
        <p:nvSpPr>
          <p:cNvPr id="8" name="TextBox 7">
            <a:extLst>
              <a:ext uri="{FF2B5EF4-FFF2-40B4-BE49-F238E27FC236}">
                <a16:creationId xmlns:a16="http://schemas.microsoft.com/office/drawing/2014/main" id="{5203DEE8-8DB4-4407-A3F1-B01736C5A9B0}"/>
              </a:ext>
            </a:extLst>
          </p:cNvPr>
          <p:cNvSpPr txBox="1"/>
          <p:nvPr/>
        </p:nvSpPr>
        <p:spPr>
          <a:xfrm>
            <a:off x="320738" y="81281"/>
            <a:ext cx="5523864" cy="321564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Nerd { </a:t>
            </a:r>
          </a:p>
          <a:p>
            <a:r>
              <a:rPr lang="en-US" dirty="0">
                <a:latin typeface="Consolas" panose="020B0609020204030204" pitchFamily="49" charset="0"/>
              </a:rPr>
              <a:t> public:</a:t>
            </a:r>
          </a:p>
          <a:p>
            <a:r>
              <a:rPr lang="en-US" dirty="0">
                <a:solidFill>
                  <a:srgbClr val="0070C0"/>
                </a:solidFill>
                <a:latin typeface="Consolas" panose="020B0609020204030204" pitchFamily="49" charset="0"/>
              </a:rPr>
              <a:t>  Nerd(const string&amp; name);</a:t>
            </a:r>
          </a:p>
          <a:p>
            <a:r>
              <a:rPr lang="en-US" dirty="0">
                <a:solidFill>
                  <a:srgbClr val="0070C0"/>
                </a:solidFill>
                <a:latin typeface="Consolas" panose="020B0609020204030204" pitchFamily="49" charset="0"/>
              </a:rPr>
              <a:t>  ~Nerd();</a:t>
            </a:r>
          </a:p>
          <a:p>
            <a:r>
              <a:rPr lang="en-US" dirty="0">
                <a:solidFill>
                  <a:srgbClr val="0070C0"/>
                </a:solidFill>
                <a:latin typeface="Consolas" panose="020B0609020204030204" pitchFamily="49" charset="0"/>
              </a:rPr>
              <a:t>  string talk() const;</a:t>
            </a:r>
          </a:p>
          <a:p>
            <a:endParaRPr lang="en-US" sz="1050" dirty="0">
              <a:latin typeface="Consolas" panose="020B0609020204030204" pitchFamily="49" charset="0"/>
            </a:endParaRPr>
          </a:p>
          <a:p>
            <a:r>
              <a:rPr lang="en-US" dirty="0">
                <a:latin typeface="Consolas" panose="020B0609020204030204" pitchFamily="49" charset="0"/>
              </a:rPr>
              <a:t> private:</a:t>
            </a:r>
          </a:p>
          <a:p>
            <a:r>
              <a:rPr lang="en-US" dirty="0">
                <a:solidFill>
                  <a:srgbClr val="00B050"/>
                </a:solidFill>
                <a:latin typeface="Consolas" panose="020B0609020204030204" pitchFamily="49" charset="0"/>
              </a:rPr>
              <a:t>  string name_;</a:t>
            </a:r>
          </a:p>
          <a:p>
            <a:r>
              <a:rPr lang="en-US" dirty="0">
                <a:solidFill>
                  <a:srgbClr val="00B050"/>
                </a:solidFill>
                <a:latin typeface="Consolas" panose="020B0609020204030204" pitchFamily="49" charset="0"/>
              </a:rPr>
              <a:t>  int IQ_;</a:t>
            </a:r>
          </a:p>
          <a:p>
            <a:endParaRPr lang="en-US" sz="1050" dirty="0">
              <a:latin typeface="Consolas" panose="020B0609020204030204" pitchFamily="49" charset="0"/>
            </a:endParaRPr>
          </a:p>
          <a:p>
            <a:r>
              <a:rPr lang="en-US" dirty="0">
                <a:solidFill>
                  <a:srgbClr val="7030A0"/>
                </a:solidFill>
                <a:latin typeface="Consolas" panose="020B0609020204030204" pitchFamily="49" charset="0"/>
              </a:rPr>
              <a:t>  void study(int </a:t>
            </a:r>
            <a:r>
              <a:rPr lang="en-US" dirty="0" err="1">
                <a:solidFill>
                  <a:srgbClr val="7030A0"/>
                </a:solidFill>
                <a:latin typeface="Consolas" panose="020B0609020204030204" pitchFamily="49" charset="0"/>
              </a:rPr>
              <a:t>hrs</a:t>
            </a:r>
            <a:r>
              <a:rPr lang="en-US" dirty="0">
                <a:solidFill>
                  <a:srgbClr val="7030A0"/>
                </a:solidFill>
                <a:latin typeface="Consolas" panose="020B0609020204030204" pitchFamily="49" charset="0"/>
              </a:rPr>
              <a:t>);</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B3447645-4347-43E0-B6D7-E73BC5F80043}"/>
              </a:ext>
            </a:extLst>
          </p:cNvPr>
          <p:cNvSpPr txBox="1"/>
          <p:nvPr/>
        </p:nvSpPr>
        <p:spPr>
          <a:xfrm>
            <a:off x="315658" y="3393440"/>
            <a:ext cx="5523864" cy="3113578"/>
          </a:xfrm>
          <a:prstGeom prst="rect">
            <a:avLst/>
          </a:prstGeom>
          <a:solidFill>
            <a:srgbClr val="FDF1E9"/>
          </a:solidFill>
          <a:ln>
            <a:solidFill>
              <a:schemeClr val="tx1"/>
            </a:solidFill>
          </a:ln>
        </p:spPr>
        <p:txBody>
          <a:bodyPr wrap="square" rtlCol="0">
            <a:noAutofit/>
          </a:bodyPr>
          <a:lstStyle/>
          <a:p>
            <a:r>
              <a:rPr lang="en-US" dirty="0">
                <a:solidFill>
                  <a:schemeClr val="accent1"/>
                </a:solidFill>
                <a:latin typeface="Consolas" panose="020B0609020204030204" pitchFamily="49" charset="0"/>
              </a:rPr>
              <a:t>Nerd::Nerd(const string&amp; name)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this-&gt;name_ = name;</a:t>
            </a:r>
          </a:p>
          <a:p>
            <a:r>
              <a:rPr lang="en-US" dirty="0">
                <a:solidFill>
                  <a:srgbClr val="C00000"/>
                </a:solidFill>
                <a:latin typeface="Consolas" panose="020B0609020204030204" pitchFamily="49" charset="0"/>
              </a:rPr>
              <a:t>  IQ_ = 100;</a:t>
            </a:r>
          </a:p>
          <a:p>
            <a:r>
              <a:rPr lang="en-US" dirty="0">
                <a:solidFill>
                  <a:srgbClr val="C00000"/>
                </a:solidFill>
                <a:latin typeface="Consolas" panose="020B0609020204030204" pitchFamily="49" charset="0"/>
              </a:rPr>
              <a:t>  study(3);</a:t>
            </a:r>
          </a:p>
          <a:p>
            <a:r>
              <a:rPr lang="en-US" dirty="0">
                <a:solidFill>
                  <a:srgbClr val="C00000"/>
                </a:solidFill>
                <a:latin typeface="Consolas" panose="020B0609020204030204" pitchFamily="49" charset="0"/>
              </a:rPr>
              <a:t>}</a:t>
            </a:r>
          </a:p>
          <a:p>
            <a:endParaRPr lang="en-US" sz="1000" dirty="0">
              <a:solidFill>
                <a:srgbClr val="C00000"/>
              </a:solidFill>
              <a:latin typeface="Consolas" panose="020B0609020204030204" pitchFamily="49" charset="0"/>
            </a:endParaRPr>
          </a:p>
          <a:p>
            <a:r>
              <a:rPr lang="en-US" dirty="0">
                <a:solidFill>
                  <a:schemeClr val="accent1"/>
                </a:solidFill>
                <a:latin typeface="Consolas" panose="020B0609020204030204" pitchFamily="49" charset="0"/>
              </a:rPr>
              <a:t>Nerd::~Nerd() </a:t>
            </a:r>
            <a:r>
              <a:rPr lang="en-US" dirty="0">
                <a:solidFill>
                  <a:srgbClr val="C00000"/>
                </a:solidFill>
                <a:latin typeface="Consolas" panose="020B0609020204030204" pitchFamily="49" charset="0"/>
              </a:rPr>
              <a:t>{ IQ_ = 0; }</a:t>
            </a:r>
          </a:p>
          <a:p>
            <a:endParaRPr lang="en-US" sz="1050" dirty="0">
              <a:solidFill>
                <a:srgbClr val="C00000"/>
              </a:solidFill>
              <a:latin typeface="Consolas" panose="020B0609020204030204" pitchFamily="49" charset="0"/>
            </a:endParaRPr>
          </a:p>
          <a:p>
            <a:r>
              <a:rPr lang="en-US" dirty="0">
                <a:solidFill>
                  <a:schemeClr val="accent1"/>
                </a:solidFill>
                <a:latin typeface="Consolas" panose="020B0609020204030204" pitchFamily="49" charset="0"/>
              </a:rPr>
              <a:t>string Nerd::talk() const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return name_</a:t>
            </a:r>
            <a:r>
              <a:rPr lang="en-US" sz="11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a:t>
            </a:r>
            <a:r>
              <a:rPr lang="en-US" sz="11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 likes closures.";</a:t>
            </a:r>
            <a:r>
              <a:rPr lang="en-US" sz="11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a:t>
            </a:r>
          </a:p>
          <a:p>
            <a:endParaRPr lang="en-US" sz="1050" dirty="0">
              <a:solidFill>
                <a:srgbClr val="C00000"/>
              </a:solidFill>
              <a:latin typeface="Consolas" panose="020B0609020204030204" pitchFamily="49" charset="0"/>
            </a:endParaRPr>
          </a:p>
          <a:p>
            <a:r>
              <a:rPr lang="en-US" dirty="0">
                <a:solidFill>
                  <a:srgbClr val="7030A0"/>
                </a:solidFill>
                <a:latin typeface="Consolas" panose="020B0609020204030204" pitchFamily="49" charset="0"/>
              </a:rPr>
              <a:t>void Nerd::study(int </a:t>
            </a:r>
            <a:r>
              <a:rPr lang="en-US" dirty="0" err="1">
                <a:solidFill>
                  <a:srgbClr val="7030A0"/>
                </a:solidFill>
                <a:latin typeface="Consolas" panose="020B0609020204030204" pitchFamily="49" charset="0"/>
              </a:rPr>
              <a:t>hrs</a:t>
            </a:r>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IQ_</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a:t>
            </a:r>
            <a:r>
              <a:rPr lang="en-US" sz="1200"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hrs</a:t>
            </a:r>
            <a:r>
              <a:rPr lang="en-US" dirty="0">
                <a:solidFill>
                  <a:srgbClr val="C00000"/>
                </a:solidFill>
                <a:latin typeface="Consolas" panose="020B0609020204030204" pitchFamily="49" charset="0"/>
              </a:rPr>
              <a:t>;</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a:t>
            </a:r>
          </a:p>
        </p:txBody>
      </p:sp>
      <p:sp>
        <p:nvSpPr>
          <p:cNvPr id="16" name="TextBox 15">
            <a:extLst>
              <a:ext uri="{FF2B5EF4-FFF2-40B4-BE49-F238E27FC236}">
                <a16:creationId xmlns:a16="http://schemas.microsoft.com/office/drawing/2014/main" id="{FB619FEA-8FD3-416F-9E7A-9CC082B461BC}"/>
              </a:ext>
            </a:extLst>
          </p:cNvPr>
          <p:cNvSpPr txBox="1"/>
          <p:nvPr/>
        </p:nvSpPr>
        <p:spPr>
          <a:xfrm>
            <a:off x="7016060" y="2835256"/>
            <a:ext cx="4622148"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70C0"/>
                </a:solidFill>
              </a:rPr>
              <a:t>interface (public methods)</a:t>
            </a:r>
          </a:p>
        </p:txBody>
      </p:sp>
      <p:sp>
        <p:nvSpPr>
          <p:cNvPr id="17" name="Rectangle 16">
            <a:extLst>
              <a:ext uri="{FF2B5EF4-FFF2-40B4-BE49-F238E27FC236}">
                <a16:creationId xmlns:a16="http://schemas.microsoft.com/office/drawing/2014/main" id="{55378245-A7A1-4221-A17C-20FDD37C8386}"/>
              </a:ext>
            </a:extLst>
          </p:cNvPr>
          <p:cNvSpPr/>
          <p:nvPr/>
        </p:nvSpPr>
        <p:spPr>
          <a:xfrm>
            <a:off x="404370" y="390060"/>
            <a:ext cx="3474720" cy="1152414"/>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7A881D1-7244-4911-914F-43E993CD87C6}"/>
              </a:ext>
            </a:extLst>
          </p:cNvPr>
          <p:cNvSpPr txBox="1"/>
          <p:nvPr/>
        </p:nvSpPr>
        <p:spPr>
          <a:xfrm>
            <a:off x="7016060" y="3412253"/>
            <a:ext cx="4622148"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B050"/>
                </a:solidFill>
              </a:rPr>
              <a:t>fields (aka member variables)</a:t>
            </a:r>
          </a:p>
        </p:txBody>
      </p:sp>
      <p:sp>
        <p:nvSpPr>
          <p:cNvPr id="21" name="Rectangle 20">
            <a:extLst>
              <a:ext uri="{FF2B5EF4-FFF2-40B4-BE49-F238E27FC236}">
                <a16:creationId xmlns:a16="http://schemas.microsoft.com/office/drawing/2014/main" id="{F007E457-71EB-4E3D-BB09-5C781493C837}"/>
              </a:ext>
            </a:extLst>
          </p:cNvPr>
          <p:cNvSpPr/>
          <p:nvPr/>
        </p:nvSpPr>
        <p:spPr>
          <a:xfrm>
            <a:off x="404370" y="1964041"/>
            <a:ext cx="2402840" cy="555640"/>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peech Bubble: Rectangle with Corners Rounded 21">
            <a:extLst>
              <a:ext uri="{FF2B5EF4-FFF2-40B4-BE49-F238E27FC236}">
                <a16:creationId xmlns:a16="http://schemas.microsoft.com/office/drawing/2014/main" id="{F2CDE615-CEA4-42AA-B01D-5FBCBA802D5F}"/>
              </a:ext>
            </a:extLst>
          </p:cNvPr>
          <p:cNvSpPr/>
          <p:nvPr/>
        </p:nvSpPr>
        <p:spPr>
          <a:xfrm>
            <a:off x="3279649" y="2428939"/>
            <a:ext cx="3535680" cy="827176"/>
          </a:xfrm>
          <a:prstGeom prst="wedgeRoundRectCallout">
            <a:avLst>
              <a:gd name="adj1" fmla="val -68937"/>
              <a:gd name="adj2" fmla="val -56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defines the class's </a:t>
            </a:r>
            <a:r>
              <a:rPr lang="en-US" sz="2000" dirty="0">
                <a:solidFill>
                  <a:srgbClr val="F8CBAD"/>
                </a:solidFill>
              </a:rPr>
              <a:t>private fields </a:t>
            </a:r>
            <a:r>
              <a:rPr lang="en-US" sz="2000" dirty="0">
                <a:solidFill>
                  <a:schemeClr val="bg1"/>
                </a:solidFill>
              </a:rPr>
              <a:t>(data members).</a:t>
            </a:r>
          </a:p>
        </p:txBody>
      </p:sp>
      <p:sp>
        <p:nvSpPr>
          <p:cNvPr id="25" name="TextBox 24">
            <a:extLst>
              <a:ext uri="{FF2B5EF4-FFF2-40B4-BE49-F238E27FC236}">
                <a16:creationId xmlns:a16="http://schemas.microsoft.com/office/drawing/2014/main" id="{B23E449C-F05E-4DB0-8BEC-10EECF977915}"/>
              </a:ext>
            </a:extLst>
          </p:cNvPr>
          <p:cNvSpPr txBox="1"/>
          <p:nvPr/>
        </p:nvSpPr>
        <p:spPr>
          <a:xfrm>
            <a:off x="7016060" y="3989250"/>
            <a:ext cx="4622148"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7030A0"/>
                </a:solidFill>
              </a:rPr>
              <a:t>private methods</a:t>
            </a:r>
          </a:p>
        </p:txBody>
      </p:sp>
      <p:sp>
        <p:nvSpPr>
          <p:cNvPr id="26" name="Rectangle 25">
            <a:extLst>
              <a:ext uri="{FF2B5EF4-FFF2-40B4-BE49-F238E27FC236}">
                <a16:creationId xmlns:a16="http://schemas.microsoft.com/office/drawing/2014/main" id="{8800DAEA-4561-4B34-994B-AF063594D728}"/>
              </a:ext>
            </a:extLst>
          </p:cNvPr>
          <p:cNvSpPr/>
          <p:nvPr/>
        </p:nvSpPr>
        <p:spPr>
          <a:xfrm>
            <a:off x="404369" y="2623898"/>
            <a:ext cx="2817304" cy="32758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id="{0A206105-DCA8-4363-8706-EAB04ACFDF77}"/>
              </a:ext>
            </a:extLst>
          </p:cNvPr>
          <p:cNvSpPr/>
          <p:nvPr/>
        </p:nvSpPr>
        <p:spPr>
          <a:xfrm>
            <a:off x="3327909" y="2961534"/>
            <a:ext cx="3439160" cy="814654"/>
          </a:xfrm>
          <a:prstGeom prst="wedgeRoundRectCallout">
            <a:avLst>
              <a:gd name="adj1" fmla="val -68937"/>
              <a:gd name="adj2" fmla="val -56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defines the class's </a:t>
            </a:r>
            <a:r>
              <a:rPr lang="en-US" sz="2000" dirty="0">
                <a:solidFill>
                  <a:srgbClr val="F8CBAD"/>
                </a:solidFill>
              </a:rPr>
              <a:t>private methods </a:t>
            </a:r>
            <a:r>
              <a:rPr lang="en-US" sz="2000" dirty="0">
                <a:solidFill>
                  <a:schemeClr val="bg1"/>
                </a:solidFill>
              </a:rPr>
              <a:t>(internal behaviors).</a:t>
            </a:r>
          </a:p>
        </p:txBody>
      </p:sp>
      <p:sp>
        <p:nvSpPr>
          <p:cNvPr id="28" name="TextBox 27">
            <a:extLst>
              <a:ext uri="{FF2B5EF4-FFF2-40B4-BE49-F238E27FC236}">
                <a16:creationId xmlns:a16="http://schemas.microsoft.com/office/drawing/2014/main" id="{CA3FB176-EBDF-4D40-96B9-FC2A1F63E669}"/>
              </a:ext>
            </a:extLst>
          </p:cNvPr>
          <p:cNvSpPr txBox="1"/>
          <p:nvPr/>
        </p:nvSpPr>
        <p:spPr>
          <a:xfrm>
            <a:off x="7016060" y="4566247"/>
            <a:ext cx="4622148"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C00000"/>
                </a:solidFill>
              </a:rPr>
              <a:t>method implementations</a:t>
            </a:r>
          </a:p>
        </p:txBody>
      </p:sp>
      <p:sp>
        <p:nvSpPr>
          <p:cNvPr id="29" name="Rectangle 28">
            <a:extLst>
              <a:ext uri="{FF2B5EF4-FFF2-40B4-BE49-F238E27FC236}">
                <a16:creationId xmlns:a16="http://schemas.microsoft.com/office/drawing/2014/main" id="{025FA90F-2D0F-4CBE-BA9D-66637C4C0042}"/>
              </a:ext>
            </a:extLst>
          </p:cNvPr>
          <p:cNvSpPr/>
          <p:nvPr/>
        </p:nvSpPr>
        <p:spPr>
          <a:xfrm>
            <a:off x="315657" y="3397163"/>
            <a:ext cx="5522466" cy="310985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peech Bubble: Rectangle with Corners Rounded 29">
            <a:extLst>
              <a:ext uri="{FF2B5EF4-FFF2-40B4-BE49-F238E27FC236}">
                <a16:creationId xmlns:a16="http://schemas.microsoft.com/office/drawing/2014/main" id="{4AF14587-E5EB-4F90-9E61-7F665965F9D1}"/>
              </a:ext>
            </a:extLst>
          </p:cNvPr>
          <p:cNvSpPr/>
          <p:nvPr/>
        </p:nvSpPr>
        <p:spPr>
          <a:xfrm>
            <a:off x="6900936" y="5969234"/>
            <a:ext cx="3451669" cy="806177"/>
          </a:xfrm>
          <a:prstGeom prst="wedgeRoundRectCallout">
            <a:avLst>
              <a:gd name="adj1" fmla="val -84943"/>
              <a:gd name="adj2" fmla="val -679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Method implementations define the class's behavior.</a:t>
            </a:r>
          </a:p>
        </p:txBody>
      </p:sp>
      <p:sp>
        <p:nvSpPr>
          <p:cNvPr id="39" name="TextBox 38">
            <a:extLst>
              <a:ext uri="{FF2B5EF4-FFF2-40B4-BE49-F238E27FC236}">
                <a16:creationId xmlns:a16="http://schemas.microsoft.com/office/drawing/2014/main" id="{44237964-AA8D-4442-9A57-959ACEDE86CB}"/>
              </a:ext>
            </a:extLst>
          </p:cNvPr>
          <p:cNvSpPr txBox="1"/>
          <p:nvPr/>
        </p:nvSpPr>
        <p:spPr>
          <a:xfrm>
            <a:off x="714995" y="7046638"/>
            <a:ext cx="11130404" cy="523220"/>
          </a:xfrm>
          <a:prstGeom prst="rect">
            <a:avLst/>
          </a:prstGeom>
          <a:noFill/>
        </p:spPr>
        <p:txBody>
          <a:bodyPr wrap="square">
            <a:spAutoFit/>
          </a:bodyPr>
          <a:lstStyle/>
          <a:p>
            <a:pPr algn="ctr"/>
            <a:endParaRPr lang="en-US" sz="2800" dirty="0"/>
          </a:p>
        </p:txBody>
      </p:sp>
      <p:sp>
        <p:nvSpPr>
          <p:cNvPr id="40" name="TextBox 39">
            <a:extLst>
              <a:ext uri="{FF2B5EF4-FFF2-40B4-BE49-F238E27FC236}">
                <a16:creationId xmlns:a16="http://schemas.microsoft.com/office/drawing/2014/main" id="{86C667D5-01C1-406F-8163-4719B919FC59}"/>
              </a:ext>
            </a:extLst>
          </p:cNvPr>
          <p:cNvSpPr txBox="1"/>
          <p:nvPr/>
        </p:nvSpPr>
        <p:spPr>
          <a:xfrm>
            <a:off x="5886655" y="2180418"/>
            <a:ext cx="6010088" cy="523220"/>
          </a:xfrm>
          <a:prstGeom prst="rect">
            <a:avLst/>
          </a:prstGeom>
          <a:noFill/>
        </p:spPr>
        <p:txBody>
          <a:bodyPr wrap="square">
            <a:spAutoFit/>
          </a:bodyPr>
          <a:lstStyle/>
          <a:p>
            <a:pPr algn="ctr"/>
            <a:r>
              <a:rPr lang="en-US" sz="2800" dirty="0"/>
              <a:t>Class components:</a:t>
            </a:r>
          </a:p>
        </p:txBody>
      </p:sp>
      <p:sp>
        <p:nvSpPr>
          <p:cNvPr id="18" name="Speech Bubble: Rectangle with Corners Rounded 17">
            <a:extLst>
              <a:ext uri="{FF2B5EF4-FFF2-40B4-BE49-F238E27FC236}">
                <a16:creationId xmlns:a16="http://schemas.microsoft.com/office/drawing/2014/main" id="{1D065354-E83C-48CA-832A-BFF7CCB11CF0}"/>
              </a:ext>
            </a:extLst>
          </p:cNvPr>
          <p:cNvSpPr/>
          <p:nvPr/>
        </p:nvSpPr>
        <p:spPr>
          <a:xfrm>
            <a:off x="3503170" y="1730522"/>
            <a:ext cx="3312159" cy="1063928"/>
          </a:xfrm>
          <a:prstGeom prst="wedgeRoundRectCallout">
            <a:avLst>
              <a:gd name="adj1" fmla="val -76686"/>
              <a:gd name="adj2" fmla="val -654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public interface dictates how other code should use the class and its objects.</a:t>
            </a:r>
          </a:p>
        </p:txBody>
      </p:sp>
      <p:sp>
        <p:nvSpPr>
          <p:cNvPr id="31" name="Speech Bubble: Rectangle with Corners Rounded 30">
            <a:extLst>
              <a:ext uri="{FF2B5EF4-FFF2-40B4-BE49-F238E27FC236}">
                <a16:creationId xmlns:a16="http://schemas.microsoft.com/office/drawing/2014/main" id="{9D665181-80A8-4910-B002-58835B8AD428}"/>
              </a:ext>
            </a:extLst>
          </p:cNvPr>
          <p:cNvSpPr/>
          <p:nvPr/>
        </p:nvSpPr>
        <p:spPr>
          <a:xfrm>
            <a:off x="4356669" y="1551935"/>
            <a:ext cx="2856609" cy="1242515"/>
          </a:xfrm>
          <a:prstGeom prst="wedgeRoundRectCallout">
            <a:avLst>
              <a:gd name="adj1" fmla="val -129591"/>
              <a:gd name="adj2" fmla="val -51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some languages, like C++, we can separate method </a:t>
            </a:r>
            <a:r>
              <a:rPr lang="en-US" sz="2000" dirty="0">
                <a:solidFill>
                  <a:schemeClr val="accent2">
                    <a:lumMod val="40000"/>
                    <a:lumOff val="60000"/>
                  </a:schemeClr>
                </a:solidFill>
              </a:rPr>
              <a:t>declarations</a:t>
            </a:r>
            <a:r>
              <a:rPr lang="en-US" sz="2000" dirty="0">
                <a:solidFill>
                  <a:schemeClr val="bg1"/>
                </a:solidFill>
              </a:rPr>
              <a:t>...</a:t>
            </a:r>
          </a:p>
        </p:txBody>
      </p:sp>
      <p:sp>
        <p:nvSpPr>
          <p:cNvPr id="41" name="Speech Bubble: Rectangle with Corners Rounded 40">
            <a:extLst>
              <a:ext uri="{FF2B5EF4-FFF2-40B4-BE49-F238E27FC236}">
                <a16:creationId xmlns:a16="http://schemas.microsoft.com/office/drawing/2014/main" id="{B2A8B86B-D9F8-4B17-9896-F586CBC01E97}"/>
              </a:ext>
            </a:extLst>
          </p:cNvPr>
          <p:cNvSpPr/>
          <p:nvPr/>
        </p:nvSpPr>
        <p:spPr>
          <a:xfrm>
            <a:off x="4356669" y="3329649"/>
            <a:ext cx="3500895" cy="1776352"/>
          </a:xfrm>
          <a:prstGeom prst="wedgeRoundRectCallout">
            <a:avLst>
              <a:gd name="adj1" fmla="val -71442"/>
              <a:gd name="adj2" fmla="val 831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From method </a:t>
            </a:r>
            <a:r>
              <a:rPr lang="en-US" sz="2000" dirty="0">
                <a:solidFill>
                  <a:schemeClr val="accent2">
                    <a:lumMod val="40000"/>
                    <a:lumOff val="60000"/>
                  </a:schemeClr>
                </a:solidFill>
              </a:rPr>
              <a:t>definitions </a:t>
            </a:r>
            <a:br>
              <a:rPr lang="en-US" sz="2000" dirty="0">
                <a:solidFill>
                  <a:schemeClr val="accent2">
                    <a:lumMod val="40000"/>
                    <a:lumOff val="60000"/>
                  </a:schemeClr>
                </a:solidFill>
              </a:rPr>
            </a:br>
            <a:r>
              <a:rPr lang="en-US" sz="2000" dirty="0">
                <a:solidFill>
                  <a:schemeClr val="accent2">
                    <a:lumMod val="40000"/>
                    <a:lumOff val="60000"/>
                  </a:schemeClr>
                </a:solidFill>
              </a:rPr>
              <a:t>(aka implementations)</a:t>
            </a:r>
            <a:r>
              <a:rPr lang="en-US" sz="2000" dirty="0">
                <a:solidFill>
                  <a:schemeClr val="bg1"/>
                </a:solidFill>
              </a:rPr>
              <a:t> – this promotes information hiding.</a:t>
            </a:r>
          </a:p>
        </p:txBody>
      </p:sp>
      <p:sp>
        <p:nvSpPr>
          <p:cNvPr id="24" name="TextBox 23">
            <a:extLst>
              <a:ext uri="{FF2B5EF4-FFF2-40B4-BE49-F238E27FC236}">
                <a16:creationId xmlns:a16="http://schemas.microsoft.com/office/drawing/2014/main" id="{F8D3F7E5-C599-4B2A-972B-8F1BAA53830E}"/>
              </a:ext>
            </a:extLst>
          </p:cNvPr>
          <p:cNvSpPr txBox="1"/>
          <p:nvPr/>
        </p:nvSpPr>
        <p:spPr>
          <a:xfrm>
            <a:off x="6695350" y="5269312"/>
            <a:ext cx="4779474" cy="830997"/>
          </a:xfrm>
          <a:prstGeom prst="rect">
            <a:avLst/>
          </a:prstGeom>
          <a:noFill/>
        </p:spPr>
        <p:txBody>
          <a:bodyPr wrap="square">
            <a:spAutoFit/>
          </a:bodyPr>
          <a:lstStyle/>
          <a:p>
            <a:pPr algn="ctr"/>
            <a:r>
              <a:rPr lang="en-US" sz="2400" dirty="0"/>
              <a:t>Let's see a spectrum of classes from different languages.</a:t>
            </a:r>
            <a:endParaRPr lang="en-US" sz="2400" dirty="0">
              <a:solidFill>
                <a:srgbClr val="FF0000"/>
              </a:solidFill>
            </a:endParaRPr>
          </a:p>
        </p:txBody>
      </p:sp>
    </p:spTree>
    <p:extLst>
      <p:ext uri="{BB962C8B-B14F-4D97-AF65-F5344CB8AC3E}">
        <p14:creationId xmlns:p14="http://schemas.microsoft.com/office/powerpoint/2010/main" val="306042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down)">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9"/>
                                        </p:tgtEl>
                                      </p:cBhvr>
                                    </p:animEffect>
                                    <p:set>
                                      <p:cBhvr>
                                        <p:cTn id="102" dur="1" fill="hold">
                                          <p:stCondLst>
                                            <p:cond delay="499"/>
                                          </p:stCondLst>
                                        </p:cTn>
                                        <p:tgtEl>
                                          <p:spTgt spid="2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nodePh="1">
                                  <p:stCondLst>
                                    <p:cond delay="0"/>
                                  </p:stCondLst>
                                  <p:endCondLst>
                                    <p:cond evt="begin" delay="0">
                                      <p:tn val="105"/>
                                    </p:cond>
                                  </p:end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down)">
                                      <p:cBhvr>
                                        <p:cTn id="111" dur="500"/>
                                        <p:tgtEl>
                                          <p:spTgt spid="3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wipe(down)">
                                      <p:cBhvr>
                                        <p:cTn id="116" dur="500"/>
                                        <p:tgtEl>
                                          <p:spTgt spid="41"/>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41"/>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3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9" grpId="0" animBg="1"/>
      <p:bldP spid="16" grpId="0"/>
      <p:bldP spid="17" grpId="0" animBg="1"/>
      <p:bldP spid="17" grpId="1" animBg="1"/>
      <p:bldP spid="20" grpId="0"/>
      <p:bldP spid="21" grpId="0" animBg="1"/>
      <p:bldP spid="21" grpId="1" animBg="1"/>
      <p:bldP spid="22" grpId="0" animBg="1"/>
      <p:bldP spid="22" grpId="1" animBg="1"/>
      <p:bldP spid="25" grpId="0"/>
      <p:bldP spid="26" grpId="0" animBg="1"/>
      <p:bldP spid="26" grpId="1" animBg="1"/>
      <p:bldP spid="27" grpId="0" animBg="1"/>
      <p:bldP spid="27" grpId="1" animBg="1"/>
      <p:bldP spid="28" grpId="0"/>
      <p:bldP spid="29" grpId="0" animBg="1"/>
      <p:bldP spid="29" grpId="1" animBg="1"/>
      <p:bldP spid="30" grpId="0" animBg="1"/>
      <p:bldP spid="30" grpId="1" animBg="1"/>
      <p:bldP spid="39" grpId="0"/>
      <p:bldP spid="40" grpId="0"/>
      <p:bldP spid="18" grpId="0" animBg="1"/>
      <p:bldP spid="18" grpId="1" animBg="1"/>
      <p:bldP spid="31" grpId="0" animBg="1"/>
      <p:bldP spid="31" grpId="1" animBg="1"/>
      <p:bldP spid="41" grpId="0" animBg="1"/>
      <p:bldP spid="41" grpId="1" animBg="1"/>
      <p:bldP spid="2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176132" y="65246"/>
            <a:ext cx="10477500" cy="1143000"/>
          </a:xfrm>
        </p:spPr>
        <p:txBody>
          <a:bodyPr>
            <a:normAutofit/>
          </a:bodyPr>
          <a:lstStyle/>
          <a:p>
            <a:r>
              <a:rPr lang="en-US" dirty="0"/>
              <a:t>Iterators</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458709" y="222198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What's the downside of using iteration where the iterator is built into the container object (rather than a separate iterator)?</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3667934" y="11678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643170" y="6104226"/>
            <a:ext cx="7344929" cy="344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645420" y="6110698"/>
            <a:ext cx="7347665" cy="3345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5437103" y="3646929"/>
            <a:ext cx="1472045" cy="1143000"/>
          </a:xfrm>
          <a:prstGeom prst="rect">
            <a:avLst/>
          </a:prstGeom>
        </p:spPr>
      </p:pic>
      <p:sp>
        <p:nvSpPr>
          <p:cNvPr id="11" name="Text Box 26">
            <a:extLst>
              <a:ext uri="{FF2B5EF4-FFF2-40B4-BE49-F238E27FC236}">
                <a16:creationId xmlns:a16="http://schemas.microsoft.com/office/drawing/2014/main" id="{63DB9B1D-AD41-4182-B9A7-52582FAD109A}"/>
              </a:ext>
            </a:extLst>
          </p:cNvPr>
          <p:cNvSpPr txBox="1">
            <a:spLocks noChangeArrowheads="1"/>
          </p:cNvSpPr>
          <p:nvPr/>
        </p:nvSpPr>
        <p:spPr bwMode="auto">
          <a:xfrm>
            <a:off x="458709" y="4831384"/>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What would happen if you added/removed items from a container while you are iterating through it? What are the repercussions?</a:t>
            </a:r>
          </a:p>
        </p:txBody>
      </p:sp>
    </p:spTree>
    <p:extLst>
      <p:ext uri="{BB962C8B-B14F-4D97-AF65-F5344CB8AC3E}">
        <p14:creationId xmlns:p14="http://schemas.microsoft.com/office/powerpoint/2010/main" val="161767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1"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Iterators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28" y="175846"/>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97439" y="486491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96613" y="486610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A01F658-A2B2-41FA-9B3C-11C3037E82EC}"/>
              </a:ext>
            </a:extLst>
          </p:cNvPr>
          <p:cNvSpPr txBox="1"/>
          <p:nvPr/>
        </p:nvSpPr>
        <p:spPr>
          <a:xfrm>
            <a:off x="6787367" y="1921996"/>
            <a:ext cx="5251744" cy="830997"/>
          </a:xfrm>
          <a:prstGeom prst="rect">
            <a:avLst/>
          </a:prstGeom>
          <a:noFill/>
        </p:spPr>
        <p:txBody>
          <a:bodyPr wrap="square">
            <a:spAutoFit/>
          </a:bodyPr>
          <a:lstStyle/>
          <a:p>
            <a:pPr algn="ctr"/>
            <a:r>
              <a:rPr lang="en-US" sz="2400" dirty="0"/>
              <a:t>When we run the code below the class, it produces the following output:</a:t>
            </a:r>
          </a:p>
        </p:txBody>
      </p:sp>
      <p:sp>
        <p:nvSpPr>
          <p:cNvPr id="33" name="Rectangle 32">
            <a:extLst>
              <a:ext uri="{FF2B5EF4-FFF2-40B4-BE49-F238E27FC236}">
                <a16:creationId xmlns:a16="http://schemas.microsoft.com/office/drawing/2014/main" id="{E15F5E68-8463-4752-8FCC-6973E8D8C417}"/>
              </a:ext>
            </a:extLst>
          </p:cNvPr>
          <p:cNvSpPr/>
          <p:nvPr/>
        </p:nvSpPr>
        <p:spPr>
          <a:xfrm>
            <a:off x="159558" y="846166"/>
            <a:ext cx="6306469" cy="59396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Container implements Iterator {</a:t>
            </a:r>
          </a:p>
          <a:p>
            <a:r>
              <a:rPr lang="en-US" dirty="0">
                <a:latin typeface="Consolas" panose="020B0609020204030204" pitchFamily="49" charset="0"/>
              </a:rPr>
              <a:t>  private $array = array();  </a:t>
            </a:r>
          </a:p>
          <a:p>
            <a:r>
              <a:rPr lang="en-US" dirty="0">
                <a:latin typeface="Consolas" panose="020B0609020204030204" pitchFamily="49" charset="0"/>
              </a:rPr>
              <a:t>    </a:t>
            </a:r>
          </a:p>
          <a:p>
            <a:r>
              <a:rPr lang="en-US" dirty="0">
                <a:latin typeface="Consolas" panose="020B0609020204030204" pitchFamily="49" charset="0"/>
              </a:rPr>
              <a:t>  public function add($</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array_push</a:t>
            </a:r>
            <a:r>
              <a:rPr lang="en-US" dirty="0">
                <a:latin typeface="Consolas" panose="020B0609020204030204" pitchFamily="49" charset="0"/>
              </a:rPr>
              <a:t>($this-&gt;array,$</a:t>
            </a:r>
            <a:r>
              <a:rPr lang="en-US" dirty="0" err="1">
                <a:latin typeface="Consolas" panose="020B0609020204030204" pitchFamily="49" charset="0"/>
              </a:rPr>
              <a:t>val</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chemeClr val="accent2">
                    <a:lumMod val="40000"/>
                    <a:lumOff val="60000"/>
                  </a:schemeClr>
                </a:solidFill>
                <a:latin typeface="Consolas" panose="020B0609020204030204" pitchFamily="49" charset="0"/>
              </a:rPr>
              <a:t>// A bunch of iterator code, obscured for now</a:t>
            </a:r>
          </a:p>
          <a:p>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accent5">
                    <a:lumMod val="40000"/>
                    <a:lumOff val="60000"/>
                  </a:schemeClr>
                </a:solidFill>
                <a:latin typeface="Consolas" panose="020B0609020204030204" pitchFamily="49" charset="0"/>
              </a:rPr>
              <a:t>$items = new Container;</a:t>
            </a:r>
          </a:p>
          <a:p>
            <a:r>
              <a:rPr lang="en-US" dirty="0">
                <a:solidFill>
                  <a:schemeClr val="accent5">
                    <a:lumMod val="40000"/>
                    <a:lumOff val="60000"/>
                  </a:schemeClr>
                </a:solidFill>
                <a:latin typeface="Consolas" panose="020B0609020204030204" pitchFamily="49" charset="0"/>
              </a:rPr>
              <a:t>$items-&gt;add("a");</a:t>
            </a:r>
          </a:p>
          <a:p>
            <a:r>
              <a:rPr lang="en-US" dirty="0">
                <a:solidFill>
                  <a:schemeClr val="accent5">
                    <a:lumMod val="40000"/>
                    <a:lumOff val="60000"/>
                  </a:schemeClr>
                </a:solidFill>
                <a:latin typeface="Consolas" panose="020B0609020204030204" pitchFamily="49" charset="0"/>
              </a:rPr>
              <a:t>$items-&gt;add("b");</a:t>
            </a:r>
          </a:p>
          <a:p>
            <a:r>
              <a:rPr lang="en-US" dirty="0">
                <a:solidFill>
                  <a:schemeClr val="accent5">
                    <a:lumMod val="40000"/>
                    <a:lumOff val="60000"/>
                  </a:schemeClr>
                </a:solidFill>
                <a:latin typeface="Consolas" panose="020B0609020204030204" pitchFamily="49" charset="0"/>
              </a:rPr>
              <a:t>$items-&gt;add("c");</a:t>
            </a:r>
          </a:p>
          <a:p>
            <a:endParaRPr lang="en-US" dirty="0">
              <a:solidFill>
                <a:schemeClr val="accent5">
                  <a:lumMod val="40000"/>
                  <a:lumOff val="60000"/>
                </a:schemeClr>
              </a:solidFill>
              <a:latin typeface="Consolas" panose="020B0609020204030204" pitchFamily="49" charset="0"/>
            </a:endParaRPr>
          </a:p>
          <a:p>
            <a:r>
              <a:rPr lang="en-US" dirty="0">
                <a:solidFill>
                  <a:schemeClr val="accent5">
                    <a:lumMod val="40000"/>
                    <a:lumOff val="60000"/>
                  </a:schemeClr>
                </a:solidFill>
                <a:latin typeface="Consolas" panose="020B0609020204030204" pitchFamily="49" charset="0"/>
              </a:rPr>
              <a:t>// Print out all n^2 pairs of items</a:t>
            </a:r>
          </a:p>
          <a:p>
            <a:r>
              <a:rPr lang="en-US" dirty="0">
                <a:solidFill>
                  <a:schemeClr val="accent5">
                    <a:lumMod val="40000"/>
                    <a:lumOff val="60000"/>
                  </a:schemeClr>
                </a:solidFill>
                <a:latin typeface="Consolas" panose="020B0609020204030204" pitchFamily="49" charset="0"/>
              </a:rPr>
              <a:t>foreach($items as $</a:t>
            </a:r>
            <a:r>
              <a:rPr lang="en-US" dirty="0" err="1">
                <a:solidFill>
                  <a:schemeClr val="accent5">
                    <a:lumMod val="40000"/>
                    <a:lumOff val="60000"/>
                  </a:schemeClr>
                </a:solidFill>
                <a:latin typeface="Consolas" panose="020B0609020204030204" pitchFamily="49" charset="0"/>
              </a:rPr>
              <a:t>i</a:t>
            </a:r>
            <a:r>
              <a:rPr lang="en-US" dirty="0">
                <a:solidFill>
                  <a:schemeClr val="accent5">
                    <a:lumMod val="40000"/>
                    <a:lumOff val="60000"/>
                  </a:schemeClr>
                </a:solidFill>
                <a:latin typeface="Consolas" panose="020B0609020204030204" pitchFamily="49" charset="0"/>
              </a:rPr>
              <a:t>) {</a:t>
            </a:r>
          </a:p>
          <a:p>
            <a:r>
              <a:rPr lang="en-US" dirty="0">
                <a:solidFill>
                  <a:schemeClr val="accent5">
                    <a:lumMod val="40000"/>
                    <a:lumOff val="60000"/>
                  </a:schemeClr>
                </a:solidFill>
                <a:latin typeface="Consolas" panose="020B0609020204030204" pitchFamily="49" charset="0"/>
              </a:rPr>
              <a:t>  foreach($items as $j) {</a:t>
            </a:r>
          </a:p>
          <a:p>
            <a:r>
              <a:rPr lang="en-US" dirty="0">
                <a:solidFill>
                  <a:schemeClr val="accent5">
                    <a:lumMod val="40000"/>
                    <a:lumOff val="60000"/>
                  </a:schemeClr>
                </a:solidFill>
                <a:latin typeface="Consolas" panose="020B0609020204030204" pitchFamily="49" charset="0"/>
              </a:rPr>
              <a:t>    print( $</a:t>
            </a:r>
            <a:r>
              <a:rPr lang="en-US" dirty="0" err="1">
                <a:solidFill>
                  <a:schemeClr val="accent5">
                    <a:lumMod val="40000"/>
                    <a:lumOff val="60000"/>
                  </a:schemeClr>
                </a:solidFill>
                <a:latin typeface="Consolas" panose="020B0609020204030204" pitchFamily="49" charset="0"/>
              </a:rPr>
              <a:t>i</a:t>
            </a:r>
            <a:r>
              <a:rPr lang="en-US" dirty="0">
                <a:solidFill>
                  <a:schemeClr val="accent5">
                    <a:lumMod val="40000"/>
                    <a:lumOff val="60000"/>
                  </a:schemeClr>
                </a:solidFill>
                <a:latin typeface="Consolas" panose="020B0609020204030204" pitchFamily="49" charset="0"/>
              </a:rPr>
              <a:t> . " " . $j . ", ");</a:t>
            </a:r>
          </a:p>
          <a:p>
            <a:r>
              <a:rPr lang="en-US" dirty="0">
                <a:solidFill>
                  <a:schemeClr val="accent5">
                    <a:lumMod val="40000"/>
                    <a:lumOff val="60000"/>
                  </a:schemeClr>
                </a:solidFill>
                <a:latin typeface="Consolas" panose="020B0609020204030204" pitchFamily="49" charset="0"/>
              </a:rPr>
              <a:t>  }</a:t>
            </a:r>
          </a:p>
          <a:p>
            <a:r>
              <a:rPr lang="en-US" dirty="0">
                <a:solidFill>
                  <a:schemeClr val="accent5">
                    <a:lumMod val="40000"/>
                    <a:lumOff val="60000"/>
                  </a:schemeClr>
                </a:solidFill>
                <a:latin typeface="Consolas" panose="020B0609020204030204" pitchFamily="49" charset="0"/>
              </a:rPr>
              <a:t>  print("---");</a:t>
            </a:r>
          </a:p>
          <a:p>
            <a:r>
              <a:rPr lang="en-US" dirty="0">
                <a:solidFill>
                  <a:schemeClr val="accent5">
                    <a:lumMod val="40000"/>
                    <a:lumOff val="60000"/>
                  </a:schemeClr>
                </a:solidFill>
                <a:latin typeface="Consolas" panose="020B0609020204030204" pitchFamily="49" charset="0"/>
              </a:rPr>
              <a:t>}</a:t>
            </a:r>
          </a:p>
        </p:txBody>
      </p:sp>
      <p:sp>
        <p:nvSpPr>
          <p:cNvPr id="25" name="TextBox 24">
            <a:extLst>
              <a:ext uri="{FF2B5EF4-FFF2-40B4-BE49-F238E27FC236}">
                <a16:creationId xmlns:a16="http://schemas.microsoft.com/office/drawing/2014/main" id="{FEFBF4D6-604B-4FEA-A639-4EE5C6810100}"/>
              </a:ext>
            </a:extLst>
          </p:cNvPr>
          <p:cNvSpPr txBox="1"/>
          <p:nvPr/>
        </p:nvSpPr>
        <p:spPr>
          <a:xfrm>
            <a:off x="6787368" y="846166"/>
            <a:ext cx="5251743" cy="830997"/>
          </a:xfrm>
          <a:prstGeom prst="rect">
            <a:avLst/>
          </a:prstGeom>
          <a:noFill/>
        </p:spPr>
        <p:txBody>
          <a:bodyPr wrap="square">
            <a:spAutoFit/>
          </a:bodyPr>
          <a:lstStyle/>
          <a:p>
            <a:pPr algn="ctr"/>
            <a:r>
              <a:rPr lang="en-US" sz="2400" dirty="0"/>
              <a:t>Consider this container class which you can add items to and iterate through.</a:t>
            </a:r>
          </a:p>
        </p:txBody>
      </p:sp>
      <p:sp>
        <p:nvSpPr>
          <p:cNvPr id="28" name="TextBox 27">
            <a:extLst>
              <a:ext uri="{FF2B5EF4-FFF2-40B4-BE49-F238E27FC236}">
                <a16:creationId xmlns:a16="http://schemas.microsoft.com/office/drawing/2014/main" id="{4F480DB0-E591-4234-89A2-4DEA71AE104E}"/>
              </a:ext>
            </a:extLst>
          </p:cNvPr>
          <p:cNvSpPr txBox="1"/>
          <p:nvPr/>
        </p:nvSpPr>
        <p:spPr>
          <a:xfrm>
            <a:off x="6972013" y="5382397"/>
            <a:ext cx="4882452" cy="769441"/>
          </a:xfrm>
          <a:prstGeom prst="rect">
            <a:avLst/>
          </a:prstGeom>
          <a:noFill/>
        </p:spPr>
        <p:txBody>
          <a:bodyPr wrap="square">
            <a:spAutoFit/>
          </a:bodyPr>
          <a:lstStyle/>
          <a:p>
            <a:pPr algn="ctr"/>
            <a:r>
              <a:rPr lang="en-US" sz="4400" dirty="0">
                <a:latin typeface="Corbel" panose="020B0503020204020204" pitchFamily="34" charset="0"/>
              </a:rPr>
              <a:t>This is PHP!</a:t>
            </a:r>
            <a:endParaRPr lang="en-US" sz="4400" dirty="0"/>
          </a:p>
        </p:txBody>
      </p:sp>
      <p:sp>
        <p:nvSpPr>
          <p:cNvPr id="2" name="Rectangle 1">
            <a:extLst>
              <a:ext uri="{FF2B5EF4-FFF2-40B4-BE49-F238E27FC236}">
                <a16:creationId xmlns:a16="http://schemas.microsoft.com/office/drawing/2014/main" id="{68DC80ED-DEC2-A340-9296-7B8C2BA875B2}"/>
              </a:ext>
            </a:extLst>
          </p:cNvPr>
          <p:cNvSpPr/>
          <p:nvPr/>
        </p:nvSpPr>
        <p:spPr>
          <a:xfrm>
            <a:off x="8250100" y="2950746"/>
            <a:ext cx="2326278" cy="523220"/>
          </a:xfrm>
          <a:prstGeom prst="rect">
            <a:avLst/>
          </a:prstGeom>
          <a:solidFill>
            <a:schemeClr val="bg2">
              <a:lumMod val="75000"/>
            </a:schemeClr>
          </a:solidFill>
          <a:ln>
            <a:solidFill>
              <a:schemeClr val="tx1"/>
            </a:solidFill>
          </a:ln>
        </p:spPr>
        <p:txBody>
          <a:bodyPr wrap="none">
            <a:spAutoFit/>
          </a:bodyPr>
          <a:lstStyle/>
          <a:p>
            <a:r>
              <a:rPr lang="en-US" sz="2800" dirty="0">
                <a:solidFill>
                  <a:srgbClr val="000000"/>
                </a:solidFill>
                <a:latin typeface="Times" pitchFamily="2" charset="0"/>
              </a:rPr>
              <a:t>a a, a b, a c, ---</a:t>
            </a:r>
            <a:endParaRPr lang="en-US" sz="2800" dirty="0"/>
          </a:p>
        </p:txBody>
      </p:sp>
      <p:sp>
        <p:nvSpPr>
          <p:cNvPr id="24" name="TextBox 23">
            <a:extLst>
              <a:ext uri="{FF2B5EF4-FFF2-40B4-BE49-F238E27FC236}">
                <a16:creationId xmlns:a16="http://schemas.microsoft.com/office/drawing/2014/main" id="{4D9825D4-52FC-A414-B5B9-61FA0C163CA0}"/>
              </a:ext>
            </a:extLst>
          </p:cNvPr>
          <p:cNvSpPr txBox="1"/>
          <p:nvPr/>
        </p:nvSpPr>
        <p:spPr>
          <a:xfrm>
            <a:off x="6787367" y="3690139"/>
            <a:ext cx="5251744" cy="830997"/>
          </a:xfrm>
          <a:prstGeom prst="rect">
            <a:avLst/>
          </a:prstGeom>
          <a:noFill/>
        </p:spPr>
        <p:txBody>
          <a:bodyPr wrap="square">
            <a:spAutoFit/>
          </a:bodyPr>
          <a:lstStyle/>
          <a:p>
            <a:pPr algn="ctr"/>
            <a:r>
              <a:rPr lang="en-US" sz="2400" dirty="0"/>
              <a:t>Does this class use separate iterator objects or built-in iterators? Why?</a:t>
            </a:r>
          </a:p>
        </p:txBody>
      </p:sp>
      <p:sp>
        <p:nvSpPr>
          <p:cNvPr id="32" name="Rectangle 31">
            <a:extLst>
              <a:ext uri="{FF2B5EF4-FFF2-40B4-BE49-F238E27FC236}">
                <a16:creationId xmlns:a16="http://schemas.microsoft.com/office/drawing/2014/main" id="{BF1A1AFD-B1C5-5A5C-04DE-BBC29A7A6445}"/>
              </a:ext>
            </a:extLst>
          </p:cNvPr>
          <p:cNvSpPr/>
          <p:nvPr/>
        </p:nvSpPr>
        <p:spPr>
          <a:xfrm>
            <a:off x="155921" y="863327"/>
            <a:ext cx="6306470" cy="59396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Container implements Iterator {</a:t>
            </a:r>
          </a:p>
          <a:p>
            <a:r>
              <a:rPr lang="en-US" dirty="0">
                <a:latin typeface="Consolas" panose="020B0609020204030204" pitchFamily="49" charset="0"/>
              </a:rPr>
              <a:t>  private $array = array();  </a:t>
            </a:r>
          </a:p>
          <a:p>
            <a:endParaRPr lang="en-US" sz="1100" dirty="0">
              <a:latin typeface="Consolas" panose="020B0609020204030204" pitchFamily="49" charset="0"/>
            </a:endParaRPr>
          </a:p>
          <a:p>
            <a:r>
              <a:rPr lang="en-US" dirty="0">
                <a:latin typeface="Consolas" panose="020B0609020204030204" pitchFamily="49" charset="0"/>
              </a:rPr>
              <a:t>  public function add($</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array_push</a:t>
            </a:r>
            <a:r>
              <a:rPr lang="en-US" dirty="0">
                <a:latin typeface="Consolas" panose="020B0609020204030204" pitchFamily="49" charset="0"/>
              </a:rPr>
              <a:t>($this-&gt;array,$</a:t>
            </a:r>
            <a:r>
              <a:rPr lang="en-US" dirty="0" err="1">
                <a:latin typeface="Consolas" panose="020B0609020204030204" pitchFamily="49" charset="0"/>
              </a:rPr>
              <a:t>val</a:t>
            </a:r>
            <a:r>
              <a:rPr lang="en-US" dirty="0">
                <a:latin typeface="Consolas" panose="020B0609020204030204" pitchFamily="49" charset="0"/>
              </a:rPr>
              <a:t>); }</a:t>
            </a:r>
          </a:p>
          <a:p>
            <a:endParaRPr lang="en-US" dirty="0">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 Iterator code revealed!</a:t>
            </a:r>
          </a:p>
          <a:p>
            <a:r>
              <a:rPr lang="en-US" dirty="0">
                <a:solidFill>
                  <a:schemeClr val="accent2">
                    <a:lumMod val="40000"/>
                    <a:lumOff val="60000"/>
                  </a:schemeClr>
                </a:solidFill>
                <a:latin typeface="Consolas" panose="020B0609020204030204" pitchFamily="49" charset="0"/>
              </a:rPr>
              <a:t>  private $pos = 0;</a:t>
            </a:r>
          </a:p>
          <a:p>
            <a:endParaRPr lang="en-US" sz="1100" dirty="0">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rewind() { $this-&gt;pos = 0;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current() </a:t>
            </a:r>
          </a:p>
          <a:p>
            <a:r>
              <a:rPr lang="en-US" dirty="0">
                <a:solidFill>
                  <a:schemeClr val="accent2">
                    <a:lumMod val="40000"/>
                    <a:lumOff val="60000"/>
                  </a:schemeClr>
                </a:solidFill>
                <a:latin typeface="Consolas" panose="020B0609020204030204" pitchFamily="49" charset="0"/>
              </a:rPr>
              <a:t>    { return $this-&gt;array[$this-&gt;pos];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key()   { return $this-&gt;pos;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next()  { ++$this-&gt;pos;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valid() </a:t>
            </a:r>
          </a:p>
          <a:p>
            <a:r>
              <a:rPr lang="en-US" dirty="0">
                <a:solidFill>
                  <a:schemeClr val="accent2">
                    <a:lumMod val="40000"/>
                    <a:lumOff val="60000"/>
                  </a:schemeClr>
                </a:solidFill>
                <a:latin typeface="Consolas" panose="020B0609020204030204" pitchFamily="49" charset="0"/>
              </a:rPr>
              <a:t>    { return $this-&gt;pos &lt; count($this-&gt;array); }</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EF269AFE-9892-481A-A7A0-6DF8474B3DEA}"/>
              </a:ext>
            </a:extLst>
          </p:cNvPr>
          <p:cNvSpPr txBox="1"/>
          <p:nvPr/>
        </p:nvSpPr>
        <p:spPr>
          <a:xfrm>
            <a:off x="6561021" y="6098778"/>
            <a:ext cx="5251744" cy="830997"/>
          </a:xfrm>
          <a:prstGeom prst="rect">
            <a:avLst/>
          </a:prstGeom>
          <a:noFill/>
        </p:spPr>
        <p:txBody>
          <a:bodyPr wrap="square">
            <a:spAutoFit/>
          </a:bodyPr>
          <a:lstStyle/>
          <a:p>
            <a:pPr algn="ctr"/>
            <a:r>
              <a:rPr lang="en-US" sz="2400" dirty="0"/>
              <a:t>(Oh, and PHP has support for both kinds of iterators!  See link in slide notes.)</a:t>
            </a:r>
          </a:p>
        </p:txBody>
      </p:sp>
    </p:spTree>
    <p:extLst>
      <p:ext uri="{BB962C8B-B14F-4D97-AF65-F5344CB8AC3E}">
        <p14:creationId xmlns:p14="http://schemas.microsoft.com/office/powerpoint/2010/main" val="308937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xEl>
                                              <p:pRg st="14" end="1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xEl>
                                              <p:pRg st="15" end="1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xEl>
                                              <p:pRg st="20" end="2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xEl>
                                              <p:pRg st="16" end="16"/>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xEl>
                                              <p:pRg st="17" end="17"/>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xEl>
                                              <p:pRg st="18" end="1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22" presetClass="entr" presetSubtype="8"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90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up)">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31" grpId="0"/>
      <p:bldP spid="33" grpId="0" uiExpand="1" build="p" animBg="1"/>
      <p:bldP spid="25" grpId="0"/>
      <p:bldP spid="28" grpId="0"/>
      <p:bldP spid="2" grpId="0" animBg="1"/>
      <p:bldP spid="24" grpId="0"/>
      <p:bldP spid="32" grpId="0" animBg="1"/>
      <p:bldP spid="1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B47084-A300-4FCA-B99C-B3934596DB48}"/>
              </a:ext>
            </a:extLst>
          </p:cNvPr>
          <p:cNvGrpSpPr/>
          <p:nvPr/>
        </p:nvGrpSpPr>
        <p:grpSpPr>
          <a:xfrm>
            <a:off x="928128" y="693847"/>
            <a:ext cx="8678088" cy="5939641"/>
            <a:chOff x="928128" y="693847"/>
            <a:chExt cx="8678088" cy="5939641"/>
          </a:xfrm>
        </p:grpSpPr>
        <p:sp>
          <p:nvSpPr>
            <p:cNvPr id="7" name="Rectangle 6">
              <a:extLst>
                <a:ext uri="{FF2B5EF4-FFF2-40B4-BE49-F238E27FC236}">
                  <a16:creationId xmlns:a16="http://schemas.microsoft.com/office/drawing/2014/main" id="{C2238BBB-24C8-47D8-ACA8-7B4F048FF618}"/>
                </a:ext>
              </a:extLst>
            </p:cNvPr>
            <p:cNvSpPr/>
            <p:nvPr/>
          </p:nvSpPr>
          <p:spPr bwMode="auto">
            <a:xfrm>
              <a:off x="2585784" y="1487077"/>
              <a:ext cx="7020432" cy="514641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8" name="Picture 7">
              <a:extLst>
                <a:ext uri="{FF2B5EF4-FFF2-40B4-BE49-F238E27FC236}">
                  <a16:creationId xmlns:a16="http://schemas.microsoft.com/office/drawing/2014/main" id="{47E0B309-47B0-43E7-BBDE-48C515D6209C}"/>
                </a:ext>
              </a:extLst>
            </p:cNvPr>
            <p:cNvPicPr>
              <a:picLocks noChangeAspect="1"/>
            </p:cNvPicPr>
            <p:nvPr/>
          </p:nvPicPr>
          <p:blipFill>
            <a:blip r:embed="rId2"/>
            <a:stretch>
              <a:fillRect/>
            </a:stretch>
          </p:blipFill>
          <p:spPr>
            <a:xfrm>
              <a:off x="928128" y="1487077"/>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1">
              <a:extLst>
                <a:ext uri="{FF2B5EF4-FFF2-40B4-BE49-F238E27FC236}">
                  <a16:creationId xmlns:a16="http://schemas.microsoft.com/office/drawing/2014/main" id="{63A3BD80-09DF-4719-9B48-D9FE620FBC85}"/>
                </a:ext>
              </a:extLst>
            </p:cNvPr>
            <p:cNvSpPr>
              <a:spLocks noChangeArrowheads="1"/>
            </p:cNvSpPr>
            <p:nvPr/>
          </p:nvSpPr>
          <p:spPr bwMode="auto">
            <a:xfrm>
              <a:off x="3650628" y="693847"/>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p:txBody>
          <a:bodyPr/>
          <a:lstStyle/>
          <a:p>
            <a:r>
              <a:rPr lang="en-US" dirty="0"/>
              <a:t>Constructors, Initializers, Destructors, and Finalizers</a:t>
            </a:r>
          </a:p>
        </p:txBody>
      </p:sp>
      <p:pic>
        <p:nvPicPr>
          <p:cNvPr id="6" name="Picture 5">
            <a:extLst>
              <a:ext uri="{FF2B5EF4-FFF2-40B4-BE49-F238E27FC236}">
                <a16:creationId xmlns:a16="http://schemas.microsoft.com/office/drawing/2014/main" id="{91A71DC0-DA86-4E3C-9503-2E990F124618}"/>
              </a:ext>
            </a:extLst>
          </p:cNvPr>
          <p:cNvPicPr>
            <a:picLocks noChangeAspect="1"/>
          </p:cNvPicPr>
          <p:nvPr/>
        </p:nvPicPr>
        <p:blipFill>
          <a:blip r:embed="rId3"/>
          <a:stretch>
            <a:fillRect/>
          </a:stretch>
        </p:blipFill>
        <p:spPr>
          <a:xfrm>
            <a:off x="10990818" y="107433"/>
            <a:ext cx="965630" cy="1379644"/>
          </a:xfrm>
          <a:prstGeom prst="rect">
            <a:avLst/>
          </a:prstGeom>
        </p:spPr>
      </p:pic>
      <p:sp>
        <p:nvSpPr>
          <p:cNvPr id="10" name="TextBox 9">
            <a:extLst>
              <a:ext uri="{FF2B5EF4-FFF2-40B4-BE49-F238E27FC236}">
                <a16:creationId xmlns:a16="http://schemas.microsoft.com/office/drawing/2014/main" id="{7298BCEF-B16B-49B6-9BDA-63550FA0BBEE}"/>
              </a:ext>
            </a:extLst>
          </p:cNvPr>
          <p:cNvSpPr txBox="1"/>
          <p:nvPr/>
        </p:nvSpPr>
        <p:spPr>
          <a:xfrm>
            <a:off x="2496675" y="1750794"/>
            <a:ext cx="7198650" cy="769441"/>
          </a:xfrm>
          <a:prstGeom prst="rect">
            <a:avLst/>
          </a:prstGeom>
          <a:noFill/>
        </p:spPr>
        <p:txBody>
          <a:bodyPr wrap="square">
            <a:spAutoFit/>
          </a:bodyPr>
          <a:lstStyle/>
          <a:p>
            <a:pPr algn="ctr"/>
            <a:r>
              <a:rPr lang="en-US" sz="2400" dirty="0">
                <a:solidFill>
                  <a:srgbClr val="0070C0"/>
                </a:solidFill>
              </a:rPr>
              <a:t>Constructor</a:t>
            </a:r>
            <a:endParaRPr lang="en-US" sz="2800" dirty="0">
              <a:solidFill>
                <a:srgbClr val="0070C0"/>
              </a:solidFill>
            </a:endParaRPr>
          </a:p>
          <a:p>
            <a:pPr algn="ctr"/>
            <a:r>
              <a:rPr lang="en-US" sz="2000" dirty="0"/>
              <a:t>A method that initializes a new object of a class before it's used.</a:t>
            </a:r>
            <a:endParaRPr lang="en-US" dirty="0"/>
          </a:p>
        </p:txBody>
      </p:sp>
      <p:sp>
        <p:nvSpPr>
          <p:cNvPr id="11" name="TextBox 10">
            <a:extLst>
              <a:ext uri="{FF2B5EF4-FFF2-40B4-BE49-F238E27FC236}">
                <a16:creationId xmlns:a16="http://schemas.microsoft.com/office/drawing/2014/main" id="{27D57D92-7147-4D3C-ADBD-B0637E737521}"/>
              </a:ext>
            </a:extLst>
          </p:cNvPr>
          <p:cNvSpPr txBox="1"/>
          <p:nvPr/>
        </p:nvSpPr>
        <p:spPr>
          <a:xfrm>
            <a:off x="2712278" y="2680110"/>
            <a:ext cx="6767444" cy="1077218"/>
          </a:xfrm>
          <a:prstGeom prst="rect">
            <a:avLst/>
          </a:prstGeom>
          <a:noFill/>
        </p:spPr>
        <p:txBody>
          <a:bodyPr wrap="square">
            <a:spAutoFit/>
          </a:bodyPr>
          <a:lstStyle/>
          <a:p>
            <a:pPr algn="ctr"/>
            <a:r>
              <a:rPr lang="en-US" sz="2400" dirty="0">
                <a:solidFill>
                  <a:srgbClr val="00B050"/>
                </a:solidFill>
              </a:rPr>
              <a:t>Initializer (Block)</a:t>
            </a:r>
          </a:p>
          <a:p>
            <a:pPr algn="ctr"/>
            <a:r>
              <a:rPr lang="en-US" sz="2000" dirty="0"/>
              <a:t>One or more blocks of code (without function names!) that initialize member variables </a:t>
            </a:r>
            <a:r>
              <a:rPr lang="en-US" sz="2000" i="1" dirty="0"/>
              <a:t>before</a:t>
            </a:r>
            <a:r>
              <a:rPr lang="en-US" sz="2000" dirty="0"/>
              <a:t> the constructor runs.</a:t>
            </a:r>
          </a:p>
        </p:txBody>
      </p:sp>
      <p:sp>
        <p:nvSpPr>
          <p:cNvPr id="12" name="TextBox 11">
            <a:extLst>
              <a:ext uri="{FF2B5EF4-FFF2-40B4-BE49-F238E27FC236}">
                <a16:creationId xmlns:a16="http://schemas.microsoft.com/office/drawing/2014/main" id="{11EAB290-ED19-419A-B7C4-0040A294A95F}"/>
              </a:ext>
            </a:extLst>
          </p:cNvPr>
          <p:cNvSpPr txBox="1"/>
          <p:nvPr/>
        </p:nvSpPr>
        <p:spPr>
          <a:xfrm>
            <a:off x="2712278" y="5352492"/>
            <a:ext cx="6767444" cy="1138773"/>
          </a:xfrm>
          <a:prstGeom prst="rect">
            <a:avLst/>
          </a:prstGeom>
          <a:noFill/>
        </p:spPr>
        <p:txBody>
          <a:bodyPr wrap="square">
            <a:spAutoFit/>
          </a:bodyPr>
          <a:lstStyle/>
          <a:p>
            <a:pPr algn="ctr"/>
            <a:r>
              <a:rPr lang="en-US" sz="2800" dirty="0">
                <a:solidFill>
                  <a:srgbClr val="7030A0"/>
                </a:solidFill>
              </a:rPr>
              <a:t>Finalizer</a:t>
            </a:r>
            <a:endParaRPr lang="en-US" sz="2400" dirty="0">
              <a:solidFill>
                <a:srgbClr val="7030A0"/>
              </a:solidFill>
            </a:endParaRPr>
          </a:p>
          <a:p>
            <a:pPr algn="ctr"/>
            <a:r>
              <a:rPr lang="en-US" sz="2000" dirty="0"/>
              <a:t>A method that MAY run if an object is garbage collected -  it performs non-essential cleanup of the object.</a:t>
            </a:r>
          </a:p>
        </p:txBody>
      </p:sp>
      <p:sp>
        <p:nvSpPr>
          <p:cNvPr id="13" name="TextBox 12">
            <a:extLst>
              <a:ext uri="{FF2B5EF4-FFF2-40B4-BE49-F238E27FC236}">
                <a16:creationId xmlns:a16="http://schemas.microsoft.com/office/drawing/2014/main" id="{1AD4F6E6-706E-4258-A067-D4351718FA5D}"/>
              </a:ext>
            </a:extLst>
          </p:cNvPr>
          <p:cNvSpPr txBox="1"/>
          <p:nvPr/>
        </p:nvSpPr>
        <p:spPr>
          <a:xfrm>
            <a:off x="2712278" y="3917203"/>
            <a:ext cx="6767444" cy="1384995"/>
          </a:xfrm>
          <a:prstGeom prst="rect">
            <a:avLst/>
          </a:prstGeom>
          <a:noFill/>
        </p:spPr>
        <p:txBody>
          <a:bodyPr wrap="square">
            <a:spAutoFit/>
          </a:bodyPr>
          <a:lstStyle/>
          <a:p>
            <a:pPr algn="ctr"/>
            <a:r>
              <a:rPr lang="en-US" sz="2400" dirty="0">
                <a:solidFill>
                  <a:srgbClr val="FF0000"/>
                </a:solidFill>
              </a:rPr>
              <a:t>Destructor</a:t>
            </a:r>
          </a:p>
          <a:p>
            <a:pPr algn="ctr"/>
            <a:r>
              <a:rPr lang="en-US" sz="2000" dirty="0"/>
              <a:t>A method that releases the resources held by an object when the lifetime of the object ends (in languages with manual memory management).</a:t>
            </a:r>
          </a:p>
        </p:txBody>
      </p:sp>
    </p:spTree>
    <p:extLst>
      <p:ext uri="{BB962C8B-B14F-4D97-AF65-F5344CB8AC3E}">
        <p14:creationId xmlns:p14="http://schemas.microsoft.com/office/powerpoint/2010/main" val="45853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Constructors</a:t>
            </a:r>
          </a:p>
        </p:txBody>
      </p:sp>
      <p:sp>
        <p:nvSpPr>
          <p:cNvPr id="21" name="TextBox 20">
            <a:extLst>
              <a:ext uri="{FF2B5EF4-FFF2-40B4-BE49-F238E27FC236}">
                <a16:creationId xmlns:a16="http://schemas.microsoft.com/office/drawing/2014/main" id="{53362DE0-B74C-4088-BC99-C6C86FC5B6AB}"/>
              </a:ext>
            </a:extLst>
          </p:cNvPr>
          <p:cNvSpPr txBox="1"/>
          <p:nvPr/>
        </p:nvSpPr>
        <p:spPr>
          <a:xfrm>
            <a:off x="2086066" y="845425"/>
            <a:ext cx="7379329" cy="400110"/>
          </a:xfrm>
          <a:prstGeom prst="rect">
            <a:avLst/>
          </a:prstGeom>
          <a:noFill/>
        </p:spPr>
        <p:txBody>
          <a:bodyPr wrap="none" rtlCol="0">
            <a:spAutoFit/>
          </a:bodyPr>
          <a:lstStyle/>
          <a:p>
            <a:pPr algn="ctr"/>
            <a:r>
              <a:rPr lang="en-US" sz="2000" dirty="0">
                <a:latin typeface="+mj-lt"/>
                <a:cs typeface="Times New Roman" pitchFamily="18" charset="0"/>
              </a:rPr>
              <a:t>You know constructors in C++ – let's see some from other languages!</a:t>
            </a:r>
          </a:p>
        </p:txBody>
      </p:sp>
      <p:sp>
        <p:nvSpPr>
          <p:cNvPr id="24" name="TextBox 23">
            <a:extLst>
              <a:ext uri="{FF2B5EF4-FFF2-40B4-BE49-F238E27FC236}">
                <a16:creationId xmlns:a16="http://schemas.microsoft.com/office/drawing/2014/main" id="{2B301F29-A39C-4ECC-9FB5-E46E4B205286}"/>
              </a:ext>
            </a:extLst>
          </p:cNvPr>
          <p:cNvSpPr txBox="1"/>
          <p:nvPr/>
        </p:nvSpPr>
        <p:spPr>
          <a:xfrm>
            <a:off x="8171767" y="1332018"/>
            <a:ext cx="3752671" cy="5078313"/>
          </a:xfrm>
          <a:prstGeom prst="rect">
            <a:avLst/>
          </a:prstGeom>
          <a:solidFill>
            <a:schemeClr val="accent5">
              <a:lumMod val="20000"/>
              <a:lumOff val="80000"/>
            </a:schemeClr>
          </a:solidFill>
          <a:ln>
            <a:solidFill>
              <a:schemeClr val="tx1"/>
            </a:solidFill>
          </a:ln>
        </p:spPr>
        <p:txBody>
          <a:bodyPr wrap="square">
            <a:spAutoFit/>
          </a:bodyPr>
          <a:lstStyle/>
          <a:p>
            <a:r>
              <a:rPr lang="en-US" dirty="0">
                <a:solidFill>
                  <a:schemeClr val="tx1"/>
                </a:solidFill>
                <a:latin typeface="Consolas" panose="020B0609020204030204" pitchFamily="49" charset="0"/>
              </a:rPr>
              <a:t># Python</a:t>
            </a:r>
          </a:p>
          <a:p>
            <a:r>
              <a:rPr lang="en-US" dirty="0">
                <a:solidFill>
                  <a:schemeClr val="tx1"/>
                </a:solidFill>
                <a:latin typeface="Consolas" panose="020B0609020204030204" pitchFamily="49" charset="0"/>
              </a:rPr>
              <a:t>class Person:</a:t>
            </a:r>
            <a:endParaRPr lang="en-US" dirty="0">
              <a:latin typeface="Consolas" panose="020B0609020204030204" pitchFamily="49" charset="0"/>
            </a:endParaRPr>
          </a:p>
          <a:p>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def __</a:t>
            </a:r>
            <a:r>
              <a:rPr lang="en-US" dirty="0" err="1">
                <a:solidFill>
                  <a:srgbClr val="7030A0"/>
                </a:solidFill>
                <a:latin typeface="Consolas" panose="020B0609020204030204" pitchFamily="49" charset="0"/>
              </a:rPr>
              <a:t>init</a:t>
            </a:r>
            <a:r>
              <a:rPr lang="en-US" dirty="0">
                <a:solidFill>
                  <a:srgbClr val="7030A0"/>
                </a:solidFill>
                <a:latin typeface="Consolas" panose="020B0609020204030204" pitchFamily="49" charset="0"/>
              </a:rPr>
              <a:t>__(self, name):</a:t>
            </a:r>
          </a:p>
          <a:p>
            <a:r>
              <a:rPr lang="en-US" dirty="0">
                <a:solidFill>
                  <a:srgbClr val="7030A0"/>
                </a:solidFill>
                <a:latin typeface="Consolas" panose="020B0609020204030204" pitchFamily="49" charset="0"/>
              </a:rPr>
              <a:t>    self.name = name;</a:t>
            </a:r>
          </a:p>
          <a:p>
            <a:r>
              <a:rPr lang="en-US" dirty="0">
                <a:solidFill>
                  <a:srgbClr val="7030A0"/>
                </a:solidFill>
                <a:latin typeface="Consolas" panose="020B0609020204030204" pitchFamily="49" charset="0"/>
              </a:rPr>
              <a:t>    self.IQ = 100;</a:t>
            </a:r>
          </a:p>
          <a:p>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Instantiation</a:t>
            </a:r>
          </a:p>
          <a:p>
            <a:r>
              <a:rPr lang="en-US" dirty="0">
                <a:latin typeface="Consolas" panose="020B0609020204030204" pitchFamily="49" charset="0"/>
              </a:rPr>
              <a:t>p = </a:t>
            </a:r>
            <a:r>
              <a:rPr lang="en-US" dirty="0">
                <a:solidFill>
                  <a:srgbClr val="7030A0"/>
                </a:solidFill>
                <a:latin typeface="Consolas" panose="020B0609020204030204" pitchFamily="49" charset="0"/>
              </a:rPr>
              <a:t>Person("Ed")</a:t>
            </a:r>
          </a:p>
        </p:txBody>
      </p:sp>
      <p:sp>
        <p:nvSpPr>
          <p:cNvPr id="27" name="TextBox 26">
            <a:extLst>
              <a:ext uri="{FF2B5EF4-FFF2-40B4-BE49-F238E27FC236}">
                <a16:creationId xmlns:a16="http://schemas.microsoft.com/office/drawing/2014/main" id="{895A683E-8560-4207-8162-72DB145C7C64}"/>
              </a:ext>
            </a:extLst>
          </p:cNvPr>
          <p:cNvSpPr txBox="1"/>
          <p:nvPr/>
        </p:nvSpPr>
        <p:spPr>
          <a:xfrm>
            <a:off x="3799723" y="1332018"/>
            <a:ext cx="3951989" cy="5078313"/>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Person(String name) {</a:t>
            </a:r>
          </a:p>
          <a:p>
            <a:r>
              <a:rPr lang="en-US" dirty="0">
                <a:solidFill>
                  <a:srgbClr val="7030A0"/>
                </a:solidFill>
                <a:latin typeface="Consolas" panose="020B0609020204030204" pitchFamily="49" charset="0"/>
              </a:rPr>
              <a:t>    this.name = name;</a:t>
            </a:r>
          </a:p>
          <a:p>
            <a:r>
              <a:rPr lang="en-US" dirty="0">
                <a:solidFill>
                  <a:srgbClr val="7030A0"/>
                </a:solidFill>
                <a:latin typeface="Consolas" panose="020B0609020204030204" pitchFamily="49" charset="0"/>
              </a:rPr>
              <a:t>    IQ = 100;</a:t>
            </a:r>
          </a:p>
          <a:p>
            <a:r>
              <a:rPr lang="en-US" dirty="0">
                <a:solidFill>
                  <a:srgbClr val="7030A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  private int IQ;</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Instantiation</a:t>
            </a:r>
          </a:p>
          <a:p>
            <a:r>
              <a:rPr lang="en-US" dirty="0">
                <a:latin typeface="Consolas" panose="020B0609020204030204" pitchFamily="49" charset="0"/>
              </a:rPr>
              <a:t>Person p = </a:t>
            </a:r>
            <a:r>
              <a:rPr lang="en-US" dirty="0">
                <a:solidFill>
                  <a:srgbClr val="7030A0"/>
                </a:solidFill>
                <a:latin typeface="Consolas" panose="020B0609020204030204" pitchFamily="49" charset="0"/>
              </a:rPr>
              <a:t>new Person("Ed")</a:t>
            </a:r>
            <a:r>
              <a:rPr lang="en-US" dirty="0">
                <a:latin typeface="Consolas" panose="020B0609020204030204" pitchFamily="49" charset="0"/>
              </a:rPr>
              <a:t>;</a:t>
            </a:r>
          </a:p>
        </p:txBody>
      </p:sp>
      <p:sp>
        <p:nvSpPr>
          <p:cNvPr id="28" name="TextBox 27">
            <a:extLst>
              <a:ext uri="{FF2B5EF4-FFF2-40B4-BE49-F238E27FC236}">
                <a16:creationId xmlns:a16="http://schemas.microsoft.com/office/drawing/2014/main" id="{D2BF403A-0DCC-44E6-B3A4-31A2B9921CFA}"/>
              </a:ext>
            </a:extLst>
          </p:cNvPr>
          <p:cNvSpPr txBox="1"/>
          <p:nvPr/>
        </p:nvSpPr>
        <p:spPr>
          <a:xfrm>
            <a:off x="228348" y="1332018"/>
            <a:ext cx="3234788"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chemeClr val="tx1"/>
                </a:solidFill>
                <a:latin typeface="Consolas" panose="020B0609020204030204" pitchFamily="49" charset="0"/>
              </a:rPr>
              <a:t>// C++</a:t>
            </a:r>
          </a:p>
          <a:p>
            <a:r>
              <a:rPr lang="en-US" dirty="0">
                <a:solidFill>
                  <a:schemeClr val="tx1"/>
                </a:solidFill>
                <a:latin typeface="Consolas" panose="020B0609020204030204" pitchFamily="49" charset="0"/>
              </a:rPr>
              <a:t>class Person {</a:t>
            </a:r>
          </a:p>
          <a:p>
            <a:r>
              <a:rPr lang="en-US" dirty="0">
                <a:latin typeface="Consolas" panose="020B0609020204030204" pitchFamily="49" charset="0"/>
              </a:rPr>
              <a:t>public:</a:t>
            </a:r>
          </a:p>
          <a:p>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Person(string name) {</a:t>
            </a:r>
          </a:p>
          <a:p>
            <a:r>
              <a:rPr lang="en-US" dirty="0">
                <a:solidFill>
                  <a:srgbClr val="7030A0"/>
                </a:solidFill>
                <a:latin typeface="Consolas" panose="020B0609020204030204" pitchFamily="49" charset="0"/>
              </a:rPr>
              <a:t>    this-&gt;name = name;</a:t>
            </a:r>
          </a:p>
          <a:p>
            <a:r>
              <a:rPr lang="en-US" dirty="0">
                <a:solidFill>
                  <a:srgbClr val="7030A0"/>
                </a:solidFill>
                <a:latin typeface="Consolas" panose="020B0609020204030204" pitchFamily="49" charset="0"/>
              </a:rPr>
              <a:t>    IQ = 100;</a:t>
            </a:r>
          </a:p>
          <a:p>
            <a:r>
              <a:rPr lang="en-US" dirty="0">
                <a:solidFill>
                  <a:srgbClr val="7030A0"/>
                </a:solidFill>
                <a:latin typeface="Consolas" panose="020B0609020204030204" pitchFamily="49" charset="0"/>
              </a:rPr>
              <a:t>  }</a:t>
            </a:r>
          </a:p>
          <a:p>
            <a:r>
              <a:rPr lang="en-US" dirty="0">
                <a:solidFill>
                  <a:schemeClr val="tx1"/>
                </a:solidFill>
                <a:latin typeface="Consolas" panose="020B0609020204030204" pitchFamily="49" charset="0"/>
              </a:rPr>
              <a:t>private:</a:t>
            </a:r>
          </a:p>
          <a:p>
            <a:r>
              <a:rPr lang="en-US" dirty="0">
                <a:latin typeface="Consolas" panose="020B0609020204030204" pitchFamily="49" charset="0"/>
              </a:rPr>
              <a:t>  string name;</a:t>
            </a:r>
          </a:p>
          <a:p>
            <a:r>
              <a:rPr lang="en-US" dirty="0">
                <a:solidFill>
                  <a:schemeClr val="tx1"/>
                </a:solidFill>
                <a:latin typeface="Consolas" panose="020B0609020204030204" pitchFamily="49" charset="0"/>
              </a:rPr>
              <a:t>  int IQ;</a:t>
            </a:r>
          </a:p>
          <a:p>
            <a:r>
              <a:rPr lang="en-US" dirty="0">
                <a:latin typeface="Consolas" panose="020B0609020204030204" pitchFamily="49" charset="0"/>
              </a:rPr>
              <a:t>};</a:t>
            </a:r>
          </a:p>
          <a:p>
            <a:endParaRPr lang="en-US" dirty="0">
              <a:solidFill>
                <a:schemeClr val="tx1"/>
              </a:solidFill>
              <a:latin typeface="Consolas" panose="020B0609020204030204" pitchFamily="49" charset="0"/>
            </a:endParaRPr>
          </a:p>
          <a:p>
            <a:endParaRPr lang="en-US" dirty="0">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Instantiation</a:t>
            </a:r>
          </a:p>
          <a:p>
            <a:r>
              <a:rPr lang="en-US" dirty="0">
                <a:solidFill>
                  <a:srgbClr val="7030A0"/>
                </a:solidFill>
                <a:latin typeface="Consolas" panose="020B0609020204030204" pitchFamily="49" charset="0"/>
              </a:rPr>
              <a:t>Person p("Ed")</a:t>
            </a:r>
            <a:r>
              <a:rPr lang="en-US" dirty="0">
                <a:latin typeface="Consolas" panose="020B0609020204030204" pitchFamily="49" charset="0"/>
              </a:rPr>
              <a:t>;</a:t>
            </a:r>
          </a:p>
        </p:txBody>
      </p:sp>
    </p:spTree>
    <p:extLst>
      <p:ext uri="{BB962C8B-B14F-4D97-AF65-F5344CB8AC3E}">
        <p14:creationId xmlns:p14="http://schemas.microsoft.com/office/powerpoint/2010/main" val="12209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7" grpId="0" animBg="1"/>
      <p:bldP spid="2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Constructors</a:t>
            </a:r>
          </a:p>
        </p:txBody>
      </p:sp>
      <p:sp>
        <p:nvSpPr>
          <p:cNvPr id="21" name="TextBox 20">
            <a:extLst>
              <a:ext uri="{FF2B5EF4-FFF2-40B4-BE49-F238E27FC236}">
                <a16:creationId xmlns:a16="http://schemas.microsoft.com/office/drawing/2014/main" id="{53362DE0-B74C-4088-BC99-C6C86FC5B6AB}"/>
              </a:ext>
            </a:extLst>
          </p:cNvPr>
          <p:cNvSpPr txBox="1"/>
          <p:nvPr/>
        </p:nvSpPr>
        <p:spPr>
          <a:xfrm>
            <a:off x="2052391" y="845425"/>
            <a:ext cx="7446655" cy="400110"/>
          </a:xfrm>
          <a:prstGeom prst="rect">
            <a:avLst/>
          </a:prstGeom>
          <a:noFill/>
        </p:spPr>
        <p:txBody>
          <a:bodyPr wrap="none" rtlCol="0">
            <a:spAutoFit/>
          </a:bodyPr>
          <a:lstStyle/>
          <a:p>
            <a:pPr algn="ctr"/>
            <a:r>
              <a:rPr lang="en-US" sz="2000" dirty="0">
                <a:latin typeface="+mj-lt"/>
                <a:cs typeface="Times New Roman" pitchFamily="18" charset="0"/>
              </a:rPr>
              <a:t>You know constructors in C++ – let's see some from other languages!</a:t>
            </a:r>
          </a:p>
        </p:txBody>
      </p:sp>
      <p:sp>
        <p:nvSpPr>
          <p:cNvPr id="25" name="TextBox 24">
            <a:extLst>
              <a:ext uri="{FF2B5EF4-FFF2-40B4-BE49-F238E27FC236}">
                <a16:creationId xmlns:a16="http://schemas.microsoft.com/office/drawing/2014/main" id="{4095C345-81A2-44E2-9507-B01FFFB5CC76}"/>
              </a:ext>
            </a:extLst>
          </p:cNvPr>
          <p:cNvSpPr txBox="1"/>
          <p:nvPr/>
        </p:nvSpPr>
        <p:spPr>
          <a:xfrm>
            <a:off x="7393812" y="1333488"/>
            <a:ext cx="4530626" cy="5078313"/>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 Rust</a:t>
            </a:r>
          </a:p>
          <a:p>
            <a:r>
              <a:rPr lang="en-US" dirty="0">
                <a:latin typeface="Consolas" panose="020B0609020204030204" pitchFamily="49" charset="0"/>
              </a:rPr>
              <a:t>struct Person {</a:t>
            </a:r>
          </a:p>
          <a:p>
            <a:r>
              <a:rPr lang="en-US" dirty="0">
                <a:latin typeface="Consolas" panose="020B0609020204030204" pitchFamily="49" charset="0"/>
              </a:rPr>
              <a:t> name: String,</a:t>
            </a:r>
          </a:p>
          <a:p>
            <a:r>
              <a:rPr lang="en-US" dirty="0">
                <a:latin typeface="Consolas" panose="020B0609020204030204" pitchFamily="49" charset="0"/>
              </a:rPr>
              <a:t> </a:t>
            </a:r>
            <a:r>
              <a:rPr lang="en-US" dirty="0" err="1">
                <a:latin typeface="Consolas" panose="020B0609020204030204" pitchFamily="49" charset="0"/>
              </a:rPr>
              <a:t>iq</a:t>
            </a:r>
            <a:r>
              <a:rPr lang="en-US" dirty="0">
                <a:latin typeface="Consolas" panose="020B0609020204030204" pitchFamily="49" charset="0"/>
              </a:rPr>
              <a:t>: i32</a:t>
            </a:r>
          </a:p>
          <a:p>
            <a:r>
              <a:rPr lang="en-US" dirty="0">
                <a:latin typeface="Consolas" panose="020B0609020204030204" pitchFamily="49" charset="0"/>
              </a:rPr>
              <a:t>}</a:t>
            </a:r>
          </a:p>
          <a:p>
            <a:r>
              <a:rPr lang="en-US" dirty="0" err="1">
                <a:latin typeface="Consolas" panose="020B0609020204030204" pitchFamily="49" charset="0"/>
              </a:rPr>
              <a:t>impl</a:t>
            </a:r>
            <a:r>
              <a:rPr lang="en-US" dirty="0">
                <a:latin typeface="Consolas" panose="020B0609020204030204" pitchFamily="49" charset="0"/>
              </a:rPr>
              <a:t> Person {</a:t>
            </a:r>
          </a:p>
          <a:p>
            <a:r>
              <a:rPr lang="en-US" dirty="0">
                <a:solidFill>
                  <a:srgbClr val="0070C0"/>
                </a:solidFill>
                <a:latin typeface="Consolas" panose="020B0609020204030204" pitchFamily="49" charset="0"/>
              </a:rPr>
              <a:t>  pub </a:t>
            </a:r>
            <a:r>
              <a:rPr lang="en-US" dirty="0" err="1">
                <a:solidFill>
                  <a:srgbClr val="0070C0"/>
                </a:solidFill>
                <a:latin typeface="Consolas" panose="020B0609020204030204" pitchFamily="49" charset="0"/>
              </a:rPr>
              <a:t>fn</a:t>
            </a:r>
            <a:r>
              <a:rPr lang="en-US" dirty="0">
                <a:solidFill>
                  <a:srgbClr val="0070C0"/>
                </a:solidFill>
                <a:latin typeface="Consolas" panose="020B0609020204030204" pitchFamily="49" charset="0"/>
              </a:rPr>
              <a:t> new(n: &amp;str) -&gt; Person {</a:t>
            </a:r>
          </a:p>
          <a:p>
            <a:r>
              <a:rPr lang="en-US" dirty="0">
                <a:solidFill>
                  <a:srgbClr val="0070C0"/>
                </a:solidFill>
                <a:latin typeface="Consolas" panose="020B0609020204030204" pitchFamily="49" charset="0"/>
              </a:rPr>
              <a:t>    let </a:t>
            </a:r>
            <a:r>
              <a:rPr lang="en-US" dirty="0" err="1">
                <a:solidFill>
                  <a:srgbClr val="0070C0"/>
                </a:solidFill>
                <a:latin typeface="Consolas" panose="020B0609020204030204" pitchFamily="49" charset="0"/>
              </a:rPr>
              <a:t>tmp</a:t>
            </a:r>
            <a:r>
              <a:rPr lang="en-US" dirty="0">
                <a:solidFill>
                  <a:srgbClr val="0070C0"/>
                </a:solidFill>
                <a:latin typeface="Consolas" panose="020B0609020204030204" pitchFamily="49" charset="0"/>
              </a:rPr>
              <a:t> = </a:t>
            </a:r>
            <a:r>
              <a:rPr lang="en-US" dirty="0">
                <a:solidFill>
                  <a:srgbClr val="7030A0"/>
                </a:solidFill>
                <a:latin typeface="Consolas" panose="020B0609020204030204" pitchFamily="49" charset="0"/>
              </a:rPr>
              <a:t>Person {</a:t>
            </a:r>
          </a:p>
          <a:p>
            <a:r>
              <a:rPr lang="en-US" dirty="0">
                <a:solidFill>
                  <a:srgbClr val="FF0000"/>
                </a:solidFill>
                <a:latin typeface="Consolas" panose="020B0609020204030204" pitchFamily="49" charset="0"/>
              </a:rPr>
              <a:t>      name: </a:t>
            </a:r>
            <a:r>
              <a:rPr lang="en-US" dirty="0" err="1">
                <a:solidFill>
                  <a:srgbClr val="FF0000"/>
                </a:solidFill>
                <a:latin typeface="Consolas" panose="020B0609020204030204" pitchFamily="49" charset="0"/>
              </a:rPr>
              <a:t>n.to_string</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iq</a:t>
            </a:r>
            <a:r>
              <a:rPr lang="en-US" dirty="0">
                <a:solidFill>
                  <a:srgbClr val="FF0000"/>
                </a:solidFill>
                <a:latin typeface="Consolas" panose="020B0609020204030204" pitchFamily="49" charset="0"/>
              </a:rPr>
              <a:t>: 100</a:t>
            </a:r>
          </a:p>
          <a:p>
            <a:r>
              <a:rPr lang="en-US" dirty="0">
                <a:solidFill>
                  <a:srgbClr val="7030A0"/>
                </a:solidFill>
                <a:latin typeface="Consolas" panose="020B0609020204030204" pitchFamily="49" charset="0"/>
              </a:rPr>
              <a:t>    };</a:t>
            </a:r>
          </a:p>
          <a:p>
            <a:r>
              <a:rPr lang="en-US" dirty="0">
                <a:solidFill>
                  <a:srgbClr val="00B050"/>
                </a:solidFill>
                <a:latin typeface="Consolas" panose="020B0609020204030204" pitchFamily="49" charset="0"/>
              </a:rPr>
              <a:t>    return </a:t>
            </a:r>
            <a:r>
              <a:rPr lang="en-US" dirty="0" err="1">
                <a:solidFill>
                  <a:srgbClr val="00B050"/>
                </a:solidFill>
                <a:latin typeface="Consolas" panose="020B0609020204030204" pitchFamily="49" charset="0"/>
              </a:rPr>
              <a:t>tmp</a:t>
            </a:r>
            <a:r>
              <a:rPr lang="en-US" dirty="0">
                <a:solidFill>
                  <a:srgbClr val="00B05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fn</a:t>
            </a:r>
            <a:r>
              <a:rPr lang="en-US" dirty="0">
                <a:latin typeface="Consolas" panose="020B0609020204030204" pitchFamily="49" charset="0"/>
              </a:rPr>
              <a:t> main() {</a:t>
            </a:r>
          </a:p>
          <a:p>
            <a:r>
              <a:rPr lang="en-US" dirty="0">
                <a:latin typeface="Consolas" panose="020B0609020204030204" pitchFamily="49" charset="0"/>
              </a:rPr>
              <a:t>  let p = </a:t>
            </a:r>
            <a:r>
              <a:rPr lang="en-US" dirty="0">
                <a:solidFill>
                  <a:srgbClr val="7030A0"/>
                </a:solidFill>
                <a:latin typeface="Consolas" panose="020B0609020204030204" pitchFamily="49" charset="0"/>
              </a:rPr>
              <a:t>Person::new("Ed");</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0EB2E32E-36CE-44A0-A37D-A49055D0E4E0}"/>
              </a:ext>
            </a:extLst>
          </p:cNvPr>
          <p:cNvSpPr txBox="1"/>
          <p:nvPr/>
        </p:nvSpPr>
        <p:spPr>
          <a:xfrm>
            <a:off x="3721778" y="1333489"/>
            <a:ext cx="3413392" cy="5078313"/>
          </a:xfrm>
          <a:prstGeom prst="rect">
            <a:avLst/>
          </a:prstGeom>
          <a:solidFill>
            <a:schemeClr val="accent2">
              <a:lumMod val="20000"/>
              <a:lumOff val="80000"/>
            </a:schemeClr>
          </a:solidFill>
          <a:ln>
            <a:solidFill>
              <a:schemeClr val="tx1"/>
            </a:solidFill>
          </a:ln>
        </p:spPr>
        <p:txBody>
          <a:bodyPr wrap="square">
            <a:spAutoFit/>
          </a:bodyPr>
          <a:lstStyle/>
          <a:p>
            <a:r>
              <a:rPr lang="en-US" dirty="0">
                <a:solidFill>
                  <a:schemeClr val="tx1"/>
                </a:solidFill>
                <a:latin typeface="Consolas" panose="020B0609020204030204" pitchFamily="49" charset="0"/>
              </a:rPr>
              <a:t>// Swift</a:t>
            </a:r>
          </a:p>
          <a:p>
            <a:r>
              <a:rPr lang="en-US" dirty="0">
                <a:solidFill>
                  <a:schemeClr val="tx1"/>
                </a:solidFill>
                <a:latin typeface="Consolas" panose="020B0609020204030204" pitchFamily="49" charset="0"/>
              </a:rPr>
              <a:t>class Person {</a:t>
            </a:r>
            <a:endParaRPr lang="en-US" dirty="0">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rgbClr val="7030A0"/>
                </a:solidFill>
                <a:latin typeface="Consolas" panose="020B0609020204030204" pitchFamily="49" charset="0"/>
              </a:rPr>
              <a:t>init</a:t>
            </a:r>
            <a:r>
              <a:rPr lang="en-US" dirty="0">
                <a:solidFill>
                  <a:srgbClr val="7030A0"/>
                </a:solidFill>
                <a:latin typeface="Consolas" panose="020B0609020204030204" pitchFamily="49" charset="0"/>
              </a:rPr>
              <a:t>(name: String) {</a:t>
            </a:r>
          </a:p>
          <a:p>
            <a:r>
              <a:rPr lang="en-US" dirty="0">
                <a:solidFill>
                  <a:srgbClr val="7030A0"/>
                </a:solidFill>
                <a:latin typeface="Consolas" panose="020B0609020204030204" pitchFamily="49" charset="0"/>
              </a:rPr>
              <a:t>    self.name = name;</a:t>
            </a:r>
          </a:p>
          <a:p>
            <a:r>
              <a:rPr lang="en-US" dirty="0">
                <a:solidFill>
                  <a:srgbClr val="7030A0"/>
                </a:solidFill>
                <a:latin typeface="Consolas" panose="020B0609020204030204" pitchFamily="49" charset="0"/>
              </a:rPr>
              <a:t>    IQ = 100;</a:t>
            </a:r>
          </a:p>
          <a:p>
            <a:r>
              <a:rPr lang="en-US" dirty="0">
                <a:solidFill>
                  <a:srgbClr val="7030A0"/>
                </a:solidFill>
                <a:latin typeface="Consolas" panose="020B0609020204030204" pitchFamily="49" charset="0"/>
              </a:rPr>
              <a:t>  }</a:t>
            </a:r>
          </a:p>
          <a:p>
            <a:r>
              <a:rPr lang="en-US" dirty="0">
                <a:latin typeface="Consolas" panose="020B0609020204030204" pitchFamily="49" charset="0"/>
              </a:rPr>
              <a:t>  let name: String</a:t>
            </a:r>
          </a:p>
          <a:p>
            <a:r>
              <a:rPr lang="en-US" dirty="0">
                <a:solidFill>
                  <a:schemeClr val="tx1"/>
                </a:solidFill>
                <a:latin typeface="Consolas" panose="020B0609020204030204" pitchFamily="49" charset="0"/>
              </a:rPr>
              <a:t>  let IQ</a:t>
            </a:r>
            <a:r>
              <a:rPr lang="en-US" dirty="0">
                <a:latin typeface="Consolas" panose="020B0609020204030204" pitchFamily="49" charset="0"/>
              </a:rPr>
              <a:t>: Int</a:t>
            </a:r>
            <a:endParaRPr lang="en-US" dirty="0">
              <a:solidFill>
                <a:schemeClr val="tx1"/>
              </a:solidFill>
              <a:latin typeface="Consolas" panose="020B0609020204030204" pitchFamily="49" charset="0"/>
            </a:endParaRP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Instantiation</a:t>
            </a:r>
          </a:p>
          <a:p>
            <a:r>
              <a:rPr lang="en-US" dirty="0">
                <a:latin typeface="Consolas" panose="020B0609020204030204" pitchFamily="49" charset="0"/>
              </a:rPr>
              <a:t>let p = </a:t>
            </a:r>
            <a:r>
              <a:rPr lang="en-US" dirty="0">
                <a:solidFill>
                  <a:srgbClr val="7030A0"/>
                </a:solidFill>
                <a:latin typeface="Consolas" panose="020B0609020204030204" pitchFamily="49" charset="0"/>
              </a:rPr>
              <a:t>Person(</a:t>
            </a:r>
            <a:r>
              <a:rPr lang="en-US" dirty="0" err="1">
                <a:solidFill>
                  <a:srgbClr val="7030A0"/>
                </a:solidFill>
                <a:latin typeface="Consolas" panose="020B0609020204030204" pitchFamily="49" charset="0"/>
              </a:rPr>
              <a:t>name:"Ed</a:t>
            </a:r>
            <a:r>
              <a:rPr lang="en-US" dirty="0">
                <a:solidFill>
                  <a:srgbClr val="7030A0"/>
                </a:solidFill>
                <a:latin typeface="Consolas" panose="020B0609020204030204" pitchFamily="49" charset="0"/>
              </a:rPr>
              <a:t>")</a:t>
            </a:r>
          </a:p>
        </p:txBody>
      </p:sp>
      <p:sp>
        <p:nvSpPr>
          <p:cNvPr id="12" name="TextBox 11">
            <a:extLst>
              <a:ext uri="{FF2B5EF4-FFF2-40B4-BE49-F238E27FC236}">
                <a16:creationId xmlns:a16="http://schemas.microsoft.com/office/drawing/2014/main" id="{B9F67F3B-5654-4311-826D-A31EF9CAA2DA}"/>
              </a:ext>
            </a:extLst>
          </p:cNvPr>
          <p:cNvSpPr txBox="1"/>
          <p:nvPr/>
        </p:nvSpPr>
        <p:spPr>
          <a:xfrm>
            <a:off x="228348" y="1333489"/>
            <a:ext cx="3234788"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chemeClr val="tx1"/>
                </a:solidFill>
                <a:latin typeface="Consolas" panose="020B0609020204030204" pitchFamily="49" charset="0"/>
              </a:rPr>
              <a:t>// C++</a:t>
            </a:r>
          </a:p>
          <a:p>
            <a:r>
              <a:rPr lang="en-US" dirty="0">
                <a:solidFill>
                  <a:schemeClr val="tx1"/>
                </a:solidFill>
                <a:latin typeface="Consolas" panose="020B0609020204030204" pitchFamily="49" charset="0"/>
              </a:rPr>
              <a:t>class Person {</a:t>
            </a:r>
          </a:p>
          <a:p>
            <a:r>
              <a:rPr lang="en-US" dirty="0">
                <a:latin typeface="Consolas" panose="020B0609020204030204" pitchFamily="49" charset="0"/>
              </a:rPr>
              <a:t>public:</a:t>
            </a:r>
          </a:p>
          <a:p>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Person(string name) {</a:t>
            </a:r>
          </a:p>
          <a:p>
            <a:r>
              <a:rPr lang="en-US" dirty="0">
                <a:solidFill>
                  <a:srgbClr val="7030A0"/>
                </a:solidFill>
                <a:latin typeface="Consolas" panose="020B0609020204030204" pitchFamily="49" charset="0"/>
              </a:rPr>
              <a:t>    this-&gt;name = name;</a:t>
            </a:r>
          </a:p>
          <a:p>
            <a:r>
              <a:rPr lang="en-US" dirty="0">
                <a:solidFill>
                  <a:srgbClr val="7030A0"/>
                </a:solidFill>
                <a:latin typeface="Consolas" panose="020B0609020204030204" pitchFamily="49" charset="0"/>
              </a:rPr>
              <a:t>    IQ = 100;</a:t>
            </a:r>
          </a:p>
          <a:p>
            <a:r>
              <a:rPr lang="en-US" dirty="0">
                <a:solidFill>
                  <a:srgbClr val="7030A0"/>
                </a:solidFill>
                <a:latin typeface="Consolas" panose="020B0609020204030204" pitchFamily="49" charset="0"/>
              </a:rPr>
              <a:t>  }</a:t>
            </a:r>
          </a:p>
          <a:p>
            <a:r>
              <a:rPr lang="en-US" dirty="0">
                <a:solidFill>
                  <a:schemeClr val="tx1"/>
                </a:solidFill>
                <a:latin typeface="Consolas" panose="020B0609020204030204" pitchFamily="49" charset="0"/>
              </a:rPr>
              <a:t>private:</a:t>
            </a:r>
          </a:p>
          <a:p>
            <a:r>
              <a:rPr lang="en-US" dirty="0">
                <a:latin typeface="Consolas" panose="020B0609020204030204" pitchFamily="49" charset="0"/>
              </a:rPr>
              <a:t>  string name;</a:t>
            </a:r>
          </a:p>
          <a:p>
            <a:r>
              <a:rPr lang="en-US" dirty="0">
                <a:solidFill>
                  <a:schemeClr val="tx1"/>
                </a:solidFill>
                <a:latin typeface="Consolas" panose="020B0609020204030204" pitchFamily="49" charset="0"/>
              </a:rPr>
              <a:t>  int IQ;</a:t>
            </a:r>
          </a:p>
          <a:p>
            <a:r>
              <a:rPr lang="en-US" dirty="0">
                <a:latin typeface="Consolas" panose="020B0609020204030204" pitchFamily="49" charset="0"/>
              </a:rPr>
              <a:t>};</a:t>
            </a:r>
          </a:p>
          <a:p>
            <a:endParaRPr lang="en-US" dirty="0">
              <a:solidFill>
                <a:schemeClr val="tx1"/>
              </a:solidFill>
              <a:latin typeface="Consolas" panose="020B0609020204030204" pitchFamily="49" charset="0"/>
            </a:endParaRPr>
          </a:p>
          <a:p>
            <a:endParaRPr lang="en-US" dirty="0">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Instantiation</a:t>
            </a:r>
          </a:p>
          <a:p>
            <a:r>
              <a:rPr lang="en-US" dirty="0">
                <a:solidFill>
                  <a:srgbClr val="7030A0"/>
                </a:solidFill>
                <a:latin typeface="Consolas" panose="020B0609020204030204" pitchFamily="49" charset="0"/>
              </a:rPr>
              <a:t>Person p("Ed")</a:t>
            </a:r>
            <a:r>
              <a:rPr lang="en-US" dirty="0">
                <a:latin typeface="Consolas" panose="020B0609020204030204" pitchFamily="49" charset="0"/>
              </a:rPr>
              <a:t>;</a:t>
            </a:r>
          </a:p>
        </p:txBody>
      </p:sp>
      <p:sp>
        <p:nvSpPr>
          <p:cNvPr id="14" name="Speech Bubble: Rectangle with Corners Rounded 13">
            <a:extLst>
              <a:ext uri="{FF2B5EF4-FFF2-40B4-BE49-F238E27FC236}">
                <a16:creationId xmlns:a16="http://schemas.microsoft.com/office/drawing/2014/main" id="{89DBE217-603A-4A52-88F3-5883F5F99A98}"/>
              </a:ext>
            </a:extLst>
          </p:cNvPr>
          <p:cNvSpPr/>
          <p:nvPr/>
        </p:nvSpPr>
        <p:spPr>
          <a:xfrm>
            <a:off x="2532077" y="801896"/>
            <a:ext cx="4808809" cy="1704093"/>
          </a:xfrm>
          <a:prstGeom prst="wedgeRoundRectCallout">
            <a:avLst>
              <a:gd name="adj1" fmla="val 82530"/>
              <a:gd name="adj2" fmla="val 837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Rust has no official constructor! </a:t>
            </a:r>
          </a:p>
          <a:p>
            <a:pPr algn="ctr"/>
            <a:endParaRPr lang="en-US" sz="1200" dirty="0">
              <a:solidFill>
                <a:schemeClr val="bg1"/>
              </a:solidFill>
            </a:endParaRPr>
          </a:p>
          <a:p>
            <a:pPr algn="ctr"/>
            <a:r>
              <a:rPr lang="en-US" sz="2000" dirty="0">
                <a:solidFill>
                  <a:schemeClr val="bg1"/>
                </a:solidFill>
              </a:rPr>
              <a:t>You just write a </a:t>
            </a:r>
            <a:r>
              <a:rPr lang="en-US" sz="2000" dirty="0">
                <a:solidFill>
                  <a:srgbClr val="00FFFF"/>
                </a:solidFill>
              </a:rPr>
              <a:t>function</a:t>
            </a:r>
            <a:r>
              <a:rPr lang="en-US" sz="2000" dirty="0">
                <a:solidFill>
                  <a:schemeClr val="bg1"/>
                </a:solidFill>
              </a:rPr>
              <a:t> that </a:t>
            </a:r>
            <a:r>
              <a:rPr lang="en-US" sz="2000" dirty="0">
                <a:solidFill>
                  <a:srgbClr val="DDC5ED"/>
                </a:solidFill>
              </a:rPr>
              <a:t>creates an object</a:t>
            </a:r>
            <a:r>
              <a:rPr lang="en-US" sz="2000" dirty="0">
                <a:solidFill>
                  <a:schemeClr val="bg1"/>
                </a:solidFill>
              </a:rPr>
              <a:t>, </a:t>
            </a:r>
            <a:r>
              <a:rPr lang="en-US" sz="2000" dirty="0">
                <a:solidFill>
                  <a:srgbClr val="FFC9C9"/>
                </a:solidFill>
              </a:rPr>
              <a:t>initializes its values</a:t>
            </a:r>
            <a:r>
              <a:rPr lang="en-US" sz="2000" dirty="0">
                <a:solidFill>
                  <a:schemeClr val="bg1"/>
                </a:solidFill>
              </a:rPr>
              <a:t>, and </a:t>
            </a:r>
            <a:r>
              <a:rPr lang="en-US" sz="2000" dirty="0">
                <a:solidFill>
                  <a:schemeClr val="accent6">
                    <a:lumMod val="40000"/>
                    <a:lumOff val="60000"/>
                  </a:schemeClr>
                </a:solidFill>
              </a:rPr>
              <a:t>returns it</a:t>
            </a:r>
            <a:r>
              <a:rPr lang="en-US" sz="2000" dirty="0">
                <a:solidFill>
                  <a:schemeClr val="bg1"/>
                </a:solidFill>
              </a:rPr>
              <a:t>.</a:t>
            </a:r>
          </a:p>
        </p:txBody>
      </p:sp>
    </p:spTree>
    <p:extLst>
      <p:ext uri="{BB962C8B-B14F-4D97-AF65-F5344CB8AC3E}">
        <p14:creationId xmlns:p14="http://schemas.microsoft.com/office/powerpoint/2010/main" val="306467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1" grpId="0" animBg="1"/>
      <p:bldP spid="14" grpId="0" animBg="1"/>
      <p:bldP spid="14" grpId="1"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Initialization of Member Objects</a:t>
            </a:r>
          </a:p>
        </p:txBody>
      </p:sp>
      <p:sp>
        <p:nvSpPr>
          <p:cNvPr id="21" name="TextBox 20">
            <a:extLst>
              <a:ext uri="{FF2B5EF4-FFF2-40B4-BE49-F238E27FC236}">
                <a16:creationId xmlns:a16="http://schemas.microsoft.com/office/drawing/2014/main" id="{53362DE0-B74C-4088-BC99-C6C86FC5B6AB}"/>
              </a:ext>
            </a:extLst>
          </p:cNvPr>
          <p:cNvSpPr txBox="1"/>
          <p:nvPr/>
        </p:nvSpPr>
        <p:spPr>
          <a:xfrm>
            <a:off x="8286702" y="1006718"/>
            <a:ext cx="3546431" cy="1200329"/>
          </a:xfrm>
          <a:prstGeom prst="rect">
            <a:avLst/>
          </a:prstGeom>
          <a:noFill/>
        </p:spPr>
        <p:txBody>
          <a:bodyPr wrap="square" rtlCol="0">
            <a:spAutoFit/>
          </a:bodyPr>
          <a:lstStyle/>
          <a:p>
            <a:pPr algn="ctr"/>
            <a:r>
              <a:rPr lang="en-US" sz="2400" dirty="0">
                <a:latin typeface="+mj-lt"/>
                <a:cs typeface="Times New Roman" pitchFamily="18" charset="0"/>
              </a:rPr>
              <a:t>In C++, we initialize </a:t>
            </a:r>
            <a:r>
              <a:rPr lang="en-US" sz="2400" dirty="0">
                <a:solidFill>
                  <a:srgbClr val="C00000"/>
                </a:solidFill>
                <a:latin typeface="+mj-lt"/>
                <a:cs typeface="Times New Roman" pitchFamily="18" charset="0"/>
              </a:rPr>
              <a:t>member objects </a:t>
            </a:r>
            <a:r>
              <a:rPr lang="en-US" sz="2400" dirty="0">
                <a:latin typeface="+mj-lt"/>
                <a:cs typeface="Times New Roman" pitchFamily="18" charset="0"/>
              </a:rPr>
              <a:t>using an </a:t>
            </a:r>
            <a:r>
              <a:rPr lang="en-US" sz="2400" dirty="0">
                <a:solidFill>
                  <a:srgbClr val="FF0000"/>
                </a:solidFill>
                <a:latin typeface="+mj-lt"/>
                <a:cs typeface="Times New Roman" pitchFamily="18" charset="0"/>
              </a:rPr>
              <a:t>initializer list</a:t>
            </a:r>
            <a:r>
              <a:rPr lang="en-US" sz="2400" dirty="0">
                <a:latin typeface="+mj-lt"/>
                <a:cs typeface="Times New Roman" pitchFamily="18" charset="0"/>
              </a:rPr>
              <a:t>.</a:t>
            </a:r>
          </a:p>
        </p:txBody>
      </p:sp>
      <p:sp>
        <p:nvSpPr>
          <p:cNvPr id="9" name="TextBox 8">
            <a:extLst>
              <a:ext uri="{FF2B5EF4-FFF2-40B4-BE49-F238E27FC236}">
                <a16:creationId xmlns:a16="http://schemas.microsoft.com/office/drawing/2014/main" id="{858ECCF2-6FC0-4494-978C-8DBFC136829D}"/>
              </a:ext>
            </a:extLst>
          </p:cNvPr>
          <p:cNvSpPr txBox="1"/>
          <p:nvPr/>
        </p:nvSpPr>
        <p:spPr>
          <a:xfrm>
            <a:off x="168226" y="1421400"/>
            <a:ext cx="3922914" cy="4985980"/>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 C++ initializer list e.g.</a:t>
            </a:r>
          </a:p>
          <a:p>
            <a:r>
              <a:rPr lang="en-US" dirty="0">
                <a:latin typeface="Consolas" panose="020B0609020204030204" pitchFamily="49" charset="0"/>
              </a:rPr>
              <a:t>class </a:t>
            </a:r>
            <a:r>
              <a:rPr lang="en-US" dirty="0">
                <a:solidFill>
                  <a:srgbClr val="C00000"/>
                </a:solidFill>
                <a:latin typeface="Consolas" panose="020B0609020204030204" pitchFamily="49" charset="0"/>
              </a:rPr>
              <a:t>Battery</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Battery(int charge) { ... }</a:t>
            </a:r>
          </a:p>
          <a:p>
            <a:r>
              <a:rPr lang="en-US" dirty="0">
                <a:latin typeface="Consolas" panose="020B0609020204030204" pitchFamily="49" charset="0"/>
              </a:rPr>
              <a:t>  ...</a:t>
            </a:r>
          </a:p>
          <a:p>
            <a:r>
              <a:rPr lang="en-US" dirty="0">
                <a:latin typeface="Consolas" panose="020B0609020204030204" pitchFamily="49" charset="0"/>
              </a:rPr>
              <a:t>};</a:t>
            </a:r>
          </a:p>
          <a:p>
            <a:endParaRPr lang="en-US" sz="14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Robot</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Robot(string name) </a:t>
            </a:r>
          </a:p>
          <a:p>
            <a:r>
              <a:rPr lang="en-US" dirty="0">
                <a:solidFill>
                  <a:srgbClr val="FF0000"/>
                </a:solidFill>
                <a:latin typeface="Consolas" panose="020B0609020204030204" pitchFamily="49" charset="0"/>
              </a:rPr>
              <a:t>    : bat_(100) </a:t>
            </a:r>
            <a:r>
              <a:rPr lang="en-US" dirty="0">
                <a:latin typeface="Consolas" panose="020B0609020204030204" pitchFamily="49" charset="0"/>
              </a:rPr>
              <a:t>{</a:t>
            </a:r>
          </a:p>
          <a:p>
            <a:r>
              <a:rPr lang="en-US" dirty="0">
                <a:latin typeface="Consolas" panose="020B0609020204030204" pitchFamily="49" charset="0"/>
              </a:rPr>
              <a:t>    name_ = name;</a:t>
            </a:r>
          </a:p>
          <a:p>
            <a:r>
              <a:rPr lang="en-US" dirty="0">
                <a:latin typeface="Consolas" panose="020B0609020204030204" pitchFamily="49" charset="0"/>
              </a:rPr>
              <a:t>  }</a:t>
            </a:r>
          </a:p>
          <a:p>
            <a:r>
              <a:rPr lang="en-US" sz="1200" dirty="0">
                <a:latin typeface="Consolas" panose="020B0609020204030204" pitchFamily="49" charset="0"/>
              </a:rPr>
              <a:t>   ...</a:t>
            </a:r>
          </a:p>
          <a:p>
            <a:r>
              <a:rPr lang="en-US" dirty="0">
                <a:latin typeface="Consolas" panose="020B0609020204030204" pitchFamily="49" charset="0"/>
              </a:rPr>
              <a:t>private:</a:t>
            </a:r>
          </a:p>
          <a:p>
            <a:r>
              <a:rPr lang="en-US" dirty="0">
                <a:latin typeface="Consolas" panose="020B0609020204030204" pitchFamily="49" charset="0"/>
              </a:rPr>
              <a:t>  </a:t>
            </a:r>
            <a:r>
              <a:rPr lang="en-US" dirty="0">
                <a:solidFill>
                  <a:srgbClr val="C00000"/>
                </a:solidFill>
                <a:latin typeface="Consolas" panose="020B0609020204030204" pitchFamily="49" charset="0"/>
              </a:rPr>
              <a:t>Battery bat_;</a:t>
            </a:r>
          </a:p>
          <a:p>
            <a:r>
              <a:rPr lang="en-US" dirty="0">
                <a:latin typeface="Consolas" panose="020B0609020204030204" pitchFamily="49" charset="0"/>
              </a:rPr>
              <a:t>  string name_;</a:t>
            </a:r>
          </a:p>
          <a:p>
            <a:r>
              <a:rPr lang="en-US" dirty="0">
                <a:latin typeface="Consolas" panose="020B0609020204030204" pitchFamily="49" charset="0"/>
              </a:rPr>
              <a:t>};</a:t>
            </a:r>
          </a:p>
        </p:txBody>
      </p:sp>
      <p:sp>
        <p:nvSpPr>
          <p:cNvPr id="24" name="Speech Bubble: Rectangle with Corners Rounded 23">
            <a:extLst>
              <a:ext uri="{FF2B5EF4-FFF2-40B4-BE49-F238E27FC236}">
                <a16:creationId xmlns:a16="http://schemas.microsoft.com/office/drawing/2014/main" id="{A42D0D48-4FA1-4A2F-B5DC-F1D2CB0000CB}"/>
              </a:ext>
            </a:extLst>
          </p:cNvPr>
          <p:cNvSpPr/>
          <p:nvPr/>
        </p:nvSpPr>
        <p:spPr>
          <a:xfrm>
            <a:off x="3626593" y="3697988"/>
            <a:ext cx="4175086" cy="1269007"/>
          </a:xfrm>
          <a:prstGeom prst="wedgeRoundRectCallout">
            <a:avLst>
              <a:gd name="adj1" fmla="val -85574"/>
              <a:gd name="adj2" fmla="val -52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you must use an </a:t>
            </a:r>
            <a:r>
              <a:rPr lang="en-US" sz="2000" dirty="0">
                <a:solidFill>
                  <a:schemeClr val="accent2">
                    <a:lumMod val="20000"/>
                    <a:lumOff val="80000"/>
                  </a:schemeClr>
                </a:solidFill>
              </a:rPr>
              <a:t>initializer list </a:t>
            </a:r>
            <a:r>
              <a:rPr lang="en-US" sz="2000" dirty="0">
                <a:solidFill>
                  <a:schemeClr val="bg1"/>
                </a:solidFill>
              </a:rPr>
              <a:t>to call the </a:t>
            </a:r>
            <a:r>
              <a:rPr lang="en-US" sz="2000" dirty="0">
                <a:solidFill>
                  <a:schemeClr val="accent2">
                    <a:lumMod val="60000"/>
                    <a:lumOff val="40000"/>
                  </a:schemeClr>
                </a:solidFill>
              </a:rPr>
              <a:t>member variable's </a:t>
            </a:r>
            <a:r>
              <a:rPr lang="en-US" sz="2000" dirty="0">
                <a:solidFill>
                  <a:schemeClr val="bg1"/>
                </a:solidFill>
              </a:rPr>
              <a:t>constructor and pass in arguments.</a:t>
            </a:r>
          </a:p>
        </p:txBody>
      </p:sp>
      <p:sp>
        <p:nvSpPr>
          <p:cNvPr id="25" name="Speech Bubble: Rectangle with Corners Rounded 24">
            <a:extLst>
              <a:ext uri="{FF2B5EF4-FFF2-40B4-BE49-F238E27FC236}">
                <a16:creationId xmlns:a16="http://schemas.microsoft.com/office/drawing/2014/main" id="{14CF2CD9-E4EA-4CF9-8270-9F2F01AD33CE}"/>
              </a:ext>
            </a:extLst>
          </p:cNvPr>
          <p:cNvSpPr/>
          <p:nvPr/>
        </p:nvSpPr>
        <p:spPr>
          <a:xfrm>
            <a:off x="3143444" y="2608963"/>
            <a:ext cx="4333916" cy="990153"/>
          </a:xfrm>
          <a:prstGeom prst="wedgeRoundRectCallout">
            <a:avLst>
              <a:gd name="adj1" fmla="val -72679"/>
              <a:gd name="adj2" fmla="val -531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C++, if a class's constructor requires parameters for construction...</a:t>
            </a:r>
          </a:p>
        </p:txBody>
      </p:sp>
      <p:sp>
        <p:nvSpPr>
          <p:cNvPr id="16" name="Speech Bubble: Rectangle with Corners Rounded 15">
            <a:extLst>
              <a:ext uri="{FF2B5EF4-FFF2-40B4-BE49-F238E27FC236}">
                <a16:creationId xmlns:a16="http://schemas.microsoft.com/office/drawing/2014/main" id="{A61C0DC8-D4D8-47F7-ABBD-851DA3AF60E3}"/>
              </a:ext>
            </a:extLst>
          </p:cNvPr>
          <p:cNvSpPr/>
          <p:nvPr/>
        </p:nvSpPr>
        <p:spPr>
          <a:xfrm>
            <a:off x="3191287" y="5151020"/>
            <a:ext cx="4333916" cy="990153"/>
          </a:xfrm>
          <a:prstGeom prst="wedgeRoundRectCallout">
            <a:avLst>
              <a:gd name="adj1" fmla="val -79123"/>
              <a:gd name="adj2" fmla="val -9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you add a </a:t>
            </a:r>
            <a:r>
              <a:rPr lang="en-US" sz="2000" dirty="0">
                <a:solidFill>
                  <a:schemeClr val="accent2">
                    <a:lumMod val="60000"/>
                    <a:lumOff val="40000"/>
                  </a:schemeClr>
                </a:solidFill>
              </a:rPr>
              <a:t>member variable </a:t>
            </a:r>
            <a:r>
              <a:rPr lang="en-US" sz="2000" dirty="0">
                <a:solidFill>
                  <a:schemeClr val="bg1"/>
                </a:solidFill>
              </a:rPr>
              <a:t>of that class to your outer class...</a:t>
            </a:r>
          </a:p>
        </p:txBody>
      </p:sp>
      <p:sp>
        <p:nvSpPr>
          <p:cNvPr id="26" name="TextBox 25">
            <a:extLst>
              <a:ext uri="{FF2B5EF4-FFF2-40B4-BE49-F238E27FC236}">
                <a16:creationId xmlns:a16="http://schemas.microsoft.com/office/drawing/2014/main" id="{F9F62F07-59FE-4141-AE06-ADEBE2C545A9}"/>
              </a:ext>
            </a:extLst>
          </p:cNvPr>
          <p:cNvSpPr txBox="1"/>
          <p:nvPr/>
        </p:nvSpPr>
        <p:spPr>
          <a:xfrm>
            <a:off x="164034" y="1421400"/>
            <a:ext cx="3927106" cy="4997118"/>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 C++ initializer list e.g.</a:t>
            </a:r>
          </a:p>
          <a:p>
            <a:r>
              <a:rPr lang="en-US" dirty="0">
                <a:latin typeface="Consolas" panose="020B0609020204030204" pitchFamily="49" charset="0"/>
              </a:rPr>
              <a:t>class </a:t>
            </a:r>
            <a:r>
              <a:rPr lang="en-US" dirty="0">
                <a:solidFill>
                  <a:srgbClr val="C00000"/>
                </a:solidFill>
                <a:latin typeface="Consolas" panose="020B0609020204030204" pitchFamily="49" charset="0"/>
              </a:rPr>
              <a:t>Battery</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Battery(int charge) { ... }</a:t>
            </a:r>
          </a:p>
          <a:p>
            <a:r>
              <a:rPr lang="en-US" dirty="0">
                <a:latin typeface="Consolas" panose="020B0609020204030204" pitchFamily="49" charset="0"/>
              </a:rPr>
              <a:t>  ...</a:t>
            </a:r>
          </a:p>
          <a:p>
            <a:r>
              <a:rPr lang="en-US" dirty="0">
                <a:latin typeface="Consolas" panose="020B0609020204030204" pitchFamily="49" charset="0"/>
              </a:rPr>
              <a:t>};</a:t>
            </a:r>
          </a:p>
          <a:p>
            <a:endParaRPr lang="en-US" sz="14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Robot</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Robot(string name) {</a:t>
            </a:r>
          </a:p>
          <a:p>
            <a:r>
              <a:rPr lang="en-US" dirty="0">
                <a:latin typeface="Consolas" panose="020B0609020204030204" pitchFamily="49" charset="0"/>
              </a:rPr>
              <a:t>    name_ = name;</a:t>
            </a:r>
          </a:p>
          <a:p>
            <a:endParaRPr lang="en-US" dirty="0">
              <a:latin typeface="Consolas" panose="020B0609020204030204" pitchFamily="49" charset="0"/>
            </a:endParaRPr>
          </a:p>
          <a:p>
            <a:r>
              <a:rPr lang="en-US" dirty="0">
                <a:latin typeface="Consolas" panose="020B0609020204030204" pitchFamily="49" charset="0"/>
              </a:rPr>
              <a:t>  }</a:t>
            </a:r>
          </a:p>
          <a:p>
            <a:r>
              <a:rPr lang="en-US" sz="1200" dirty="0">
                <a:latin typeface="Consolas" panose="020B0609020204030204" pitchFamily="49" charset="0"/>
              </a:rPr>
              <a:t>   ...</a:t>
            </a:r>
          </a:p>
          <a:p>
            <a:r>
              <a:rPr lang="en-US" dirty="0">
                <a:latin typeface="Consolas" panose="020B0609020204030204" pitchFamily="49" charset="0"/>
              </a:rPr>
              <a:t>private:</a:t>
            </a:r>
          </a:p>
          <a:p>
            <a:r>
              <a:rPr lang="en-US" dirty="0">
                <a:latin typeface="Consolas" panose="020B0609020204030204" pitchFamily="49" charset="0"/>
              </a:rPr>
              <a:t>  </a:t>
            </a:r>
            <a:r>
              <a:rPr lang="en-US" dirty="0">
                <a:solidFill>
                  <a:srgbClr val="C00000"/>
                </a:solidFill>
                <a:latin typeface="Consolas" panose="020B0609020204030204" pitchFamily="49" charset="0"/>
              </a:rPr>
              <a:t>Battery </a:t>
            </a:r>
            <a:r>
              <a:rPr lang="en-US" dirty="0">
                <a:solidFill>
                  <a:srgbClr val="00B050"/>
                </a:solidFill>
                <a:latin typeface="Consolas" panose="020B0609020204030204" pitchFamily="49" charset="0"/>
              </a:rPr>
              <a:t>*</a:t>
            </a:r>
            <a:r>
              <a:rPr lang="en-US" dirty="0">
                <a:solidFill>
                  <a:srgbClr val="C00000"/>
                </a:solidFill>
                <a:latin typeface="Consolas" panose="020B0609020204030204" pitchFamily="49" charset="0"/>
              </a:rPr>
              <a:t>bat_;</a:t>
            </a:r>
          </a:p>
          <a:p>
            <a:r>
              <a:rPr lang="en-US" dirty="0">
                <a:latin typeface="Consolas" panose="020B0609020204030204" pitchFamily="49" charset="0"/>
              </a:rPr>
              <a:t>  string name_;</a:t>
            </a:r>
          </a:p>
          <a:p>
            <a:r>
              <a:rPr lang="en-US" dirty="0">
                <a:latin typeface="Consolas" panose="020B0609020204030204" pitchFamily="49" charset="0"/>
              </a:rPr>
              <a:t>};</a:t>
            </a:r>
          </a:p>
        </p:txBody>
      </p:sp>
      <p:sp>
        <p:nvSpPr>
          <p:cNvPr id="27" name="Speech Bubble: Rectangle with Corners Rounded 26">
            <a:extLst>
              <a:ext uri="{FF2B5EF4-FFF2-40B4-BE49-F238E27FC236}">
                <a16:creationId xmlns:a16="http://schemas.microsoft.com/office/drawing/2014/main" id="{E952FD19-CB4F-4516-9195-3493128AD13A}"/>
              </a:ext>
            </a:extLst>
          </p:cNvPr>
          <p:cNvSpPr/>
          <p:nvPr/>
        </p:nvSpPr>
        <p:spPr>
          <a:xfrm>
            <a:off x="3365300" y="5184526"/>
            <a:ext cx="4333916" cy="990153"/>
          </a:xfrm>
          <a:prstGeom prst="wedgeRoundRectCallout">
            <a:avLst>
              <a:gd name="adj1" fmla="val -79123"/>
              <a:gd name="adj2" fmla="val -9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On the other hand, if your </a:t>
            </a:r>
            <a:r>
              <a:rPr lang="en-US" sz="2000" dirty="0">
                <a:solidFill>
                  <a:schemeClr val="accent2">
                    <a:lumMod val="60000"/>
                    <a:lumOff val="40000"/>
                  </a:schemeClr>
                </a:solidFill>
              </a:rPr>
              <a:t>member variable </a:t>
            </a:r>
            <a:r>
              <a:rPr lang="en-US" sz="2000" dirty="0">
                <a:solidFill>
                  <a:schemeClr val="bg1"/>
                </a:solidFill>
              </a:rPr>
              <a:t>is a </a:t>
            </a:r>
            <a:r>
              <a:rPr lang="en-US" sz="2000" dirty="0">
                <a:solidFill>
                  <a:schemeClr val="accent6">
                    <a:lumMod val="40000"/>
                    <a:lumOff val="60000"/>
                  </a:schemeClr>
                </a:solidFill>
              </a:rPr>
              <a:t>pointer</a:t>
            </a:r>
            <a:r>
              <a:rPr lang="en-US" sz="2000" dirty="0">
                <a:solidFill>
                  <a:schemeClr val="bg1"/>
                </a:solidFill>
              </a:rPr>
              <a:t> (not a value)...</a:t>
            </a:r>
          </a:p>
        </p:txBody>
      </p:sp>
      <p:sp>
        <p:nvSpPr>
          <p:cNvPr id="29" name="TextBox 28">
            <a:extLst>
              <a:ext uri="{FF2B5EF4-FFF2-40B4-BE49-F238E27FC236}">
                <a16:creationId xmlns:a16="http://schemas.microsoft.com/office/drawing/2014/main" id="{5F8EE490-3B3B-49D9-ACC7-4D1949CE19A2}"/>
              </a:ext>
            </a:extLst>
          </p:cNvPr>
          <p:cNvSpPr txBox="1"/>
          <p:nvPr/>
        </p:nvSpPr>
        <p:spPr>
          <a:xfrm>
            <a:off x="664698" y="4393265"/>
            <a:ext cx="3351428" cy="369332"/>
          </a:xfrm>
          <a:prstGeom prst="rect">
            <a:avLst/>
          </a:prstGeom>
          <a:noFill/>
        </p:spPr>
        <p:txBody>
          <a:bodyPr wrap="square">
            <a:spAutoFit/>
          </a:bodyPr>
          <a:lstStyle/>
          <a:p>
            <a:r>
              <a:rPr lang="en-US" dirty="0">
                <a:solidFill>
                  <a:srgbClr val="00B0F0"/>
                </a:solidFill>
                <a:latin typeface="Consolas" panose="020B0609020204030204" pitchFamily="49" charset="0"/>
              </a:rPr>
              <a:t>bat_ = new Battery(100);</a:t>
            </a:r>
            <a:endParaRPr lang="en-US" dirty="0">
              <a:solidFill>
                <a:srgbClr val="00B0F0"/>
              </a:solidFill>
            </a:endParaRPr>
          </a:p>
        </p:txBody>
      </p:sp>
      <p:sp>
        <p:nvSpPr>
          <p:cNvPr id="28" name="Speech Bubble: Rectangle with Corners Rounded 27">
            <a:extLst>
              <a:ext uri="{FF2B5EF4-FFF2-40B4-BE49-F238E27FC236}">
                <a16:creationId xmlns:a16="http://schemas.microsoft.com/office/drawing/2014/main" id="{AD89459C-53E2-4F42-A7AF-230B63E55455}"/>
              </a:ext>
            </a:extLst>
          </p:cNvPr>
          <p:cNvSpPr/>
          <p:nvPr/>
        </p:nvSpPr>
        <p:spPr>
          <a:xfrm>
            <a:off x="4858043" y="3837416"/>
            <a:ext cx="3987955" cy="990153"/>
          </a:xfrm>
          <a:prstGeom prst="wedgeRoundRectCallout">
            <a:avLst>
              <a:gd name="adj1" fmla="val -78150"/>
              <a:gd name="adj2" fmla="val 264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You'd manually allocate the object and call its constructor like this.</a:t>
            </a:r>
          </a:p>
        </p:txBody>
      </p:sp>
      <p:sp>
        <p:nvSpPr>
          <p:cNvPr id="30" name="TextBox 29">
            <a:extLst>
              <a:ext uri="{FF2B5EF4-FFF2-40B4-BE49-F238E27FC236}">
                <a16:creationId xmlns:a16="http://schemas.microsoft.com/office/drawing/2014/main" id="{ABCF3CB8-23A7-4234-8B43-9608255CFD86}"/>
              </a:ext>
            </a:extLst>
          </p:cNvPr>
          <p:cNvSpPr txBox="1"/>
          <p:nvPr/>
        </p:nvSpPr>
        <p:spPr>
          <a:xfrm>
            <a:off x="4155763" y="1632875"/>
            <a:ext cx="3785553" cy="4524315"/>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a:t>
            </a:r>
          </a:p>
          <a:p>
            <a:r>
              <a:rPr lang="en-US" dirty="0">
                <a:latin typeface="Consolas" panose="020B0609020204030204" pitchFamily="49" charset="0"/>
              </a:rPr>
              <a:t>public class </a:t>
            </a:r>
            <a:r>
              <a:rPr lang="en-US" dirty="0">
                <a:solidFill>
                  <a:srgbClr val="C00000"/>
                </a:solidFill>
                <a:latin typeface="Consolas" panose="020B0609020204030204" pitchFamily="49" charset="0"/>
              </a:rPr>
              <a:t>Battery</a:t>
            </a:r>
            <a:r>
              <a:rPr lang="en-US" dirty="0">
                <a:latin typeface="Consolas" panose="020B0609020204030204" pitchFamily="49" charset="0"/>
              </a:rPr>
              <a:t> {</a:t>
            </a:r>
          </a:p>
          <a:p>
            <a:r>
              <a:rPr lang="en-US" dirty="0">
                <a:latin typeface="Consolas" panose="020B0609020204030204" pitchFamily="49" charset="0"/>
              </a:rPr>
              <a:t>  public Battery(int charge) </a:t>
            </a:r>
            <a:br>
              <a:rPr lang="en-US" dirty="0">
                <a:latin typeface="Consolas" panose="020B0609020204030204" pitchFamily="49" charset="0"/>
              </a:rPr>
            </a:br>
            <a:r>
              <a:rPr lang="en-US" dirty="0">
                <a:latin typeface="Consolas" panose="020B0609020204030204" pitchFamily="49" charset="0"/>
              </a:rPr>
              <a:t>    { ... }</a:t>
            </a:r>
            <a:endParaRPr lang="en-US" sz="1200"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public class Robot {</a:t>
            </a:r>
          </a:p>
          <a:p>
            <a:r>
              <a:rPr lang="en-US" dirty="0">
                <a:latin typeface="Consolas" panose="020B0609020204030204" pitchFamily="49" charset="0"/>
              </a:rPr>
              <a:t> public </a:t>
            </a:r>
            <a:r>
              <a:rPr lang="en-US" dirty="0">
                <a:solidFill>
                  <a:srgbClr val="7030A0"/>
                </a:solidFill>
                <a:latin typeface="Consolas" panose="020B0609020204030204" pitchFamily="49" charset="0"/>
              </a:rPr>
              <a:t>Robot</a:t>
            </a:r>
            <a:r>
              <a:rPr lang="en-US" dirty="0">
                <a:latin typeface="Consolas" panose="020B0609020204030204" pitchFamily="49" charset="0"/>
              </a:rPr>
              <a:t>(string name) {</a:t>
            </a:r>
          </a:p>
          <a:p>
            <a:r>
              <a:rPr lang="en-US" dirty="0">
                <a:latin typeface="Consolas" panose="020B0609020204030204" pitchFamily="49" charset="0"/>
              </a:rPr>
              <a:t>   this.name = name;</a:t>
            </a:r>
          </a:p>
          <a:p>
            <a:r>
              <a:rPr lang="en-US" dirty="0">
                <a:solidFill>
                  <a:srgbClr val="FF0000"/>
                </a:solidFill>
                <a:latin typeface="Consolas" panose="020B0609020204030204" pitchFamily="49" charset="0"/>
              </a:rPr>
              <a:t>   // how do we </a:t>
            </a:r>
            <a:r>
              <a:rPr lang="en-US" dirty="0" err="1">
                <a:solidFill>
                  <a:srgbClr val="FF0000"/>
                </a:solidFill>
                <a:latin typeface="Consolas" panose="020B0609020204030204" pitchFamily="49" charset="0"/>
              </a:rPr>
              <a:t>init.</a:t>
            </a:r>
            <a:r>
              <a:rPr lang="en-US" dirty="0">
                <a:solidFill>
                  <a:srgbClr val="FF0000"/>
                </a:solidFill>
                <a:latin typeface="Consolas" panose="020B0609020204030204" pitchFamily="49" charset="0"/>
              </a:rPr>
              <a:t> bat???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C00000"/>
                </a:solidFill>
                <a:latin typeface="Consolas" panose="020B0609020204030204" pitchFamily="49" charset="0"/>
              </a:rPr>
              <a:t>private Battery bat</a:t>
            </a:r>
            <a:r>
              <a:rPr lang="en-US" dirty="0">
                <a:latin typeface="Consolas" panose="020B0609020204030204" pitchFamily="49" charset="0"/>
              </a:rPr>
              <a:t>;</a:t>
            </a:r>
          </a:p>
          <a:p>
            <a:r>
              <a:rPr lang="en-US" dirty="0">
                <a:latin typeface="Consolas" panose="020B0609020204030204" pitchFamily="49" charset="0"/>
              </a:rPr>
              <a:t> private String name;</a:t>
            </a:r>
          </a:p>
          <a:p>
            <a:r>
              <a:rPr lang="en-US" dirty="0">
                <a:latin typeface="Consolas" panose="020B0609020204030204" pitchFamily="49" charset="0"/>
              </a:rPr>
              <a:t>}</a:t>
            </a:r>
          </a:p>
        </p:txBody>
      </p:sp>
      <p:sp>
        <p:nvSpPr>
          <p:cNvPr id="35" name="Rectangle 34">
            <a:extLst>
              <a:ext uri="{FF2B5EF4-FFF2-40B4-BE49-F238E27FC236}">
                <a16:creationId xmlns:a16="http://schemas.microsoft.com/office/drawing/2014/main" id="{D22DD95D-CB38-4F77-A6FC-DC5A71B7239A}"/>
              </a:ext>
            </a:extLst>
          </p:cNvPr>
          <p:cNvSpPr/>
          <p:nvPr/>
        </p:nvSpPr>
        <p:spPr>
          <a:xfrm>
            <a:off x="8072538" y="3948944"/>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6" name="Rectangle 35">
            <a:extLst>
              <a:ext uri="{FF2B5EF4-FFF2-40B4-BE49-F238E27FC236}">
                <a16:creationId xmlns:a16="http://schemas.microsoft.com/office/drawing/2014/main" id="{314DEA1F-D086-45F2-9AC5-D6CA0DC08302}"/>
              </a:ext>
            </a:extLst>
          </p:cNvPr>
          <p:cNvSpPr/>
          <p:nvPr/>
        </p:nvSpPr>
        <p:spPr>
          <a:xfrm>
            <a:off x="8071804" y="3955416"/>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EF58C0C6-5016-43F5-95C5-8808404DDB19}"/>
              </a:ext>
            </a:extLst>
          </p:cNvPr>
          <p:cNvGrpSpPr/>
          <p:nvPr/>
        </p:nvGrpSpPr>
        <p:grpSpPr>
          <a:xfrm>
            <a:off x="7956911" y="2346473"/>
            <a:ext cx="4206012" cy="1513414"/>
            <a:chOff x="-230702" y="5593110"/>
            <a:chExt cx="4206012" cy="1513414"/>
          </a:xfrm>
        </p:grpSpPr>
        <p:pic>
          <p:nvPicPr>
            <p:cNvPr id="34" name="Picture 33" descr="Shape&#10;&#10;Description automatically generated with low confidence">
              <a:extLst>
                <a:ext uri="{FF2B5EF4-FFF2-40B4-BE49-F238E27FC236}">
                  <a16:creationId xmlns:a16="http://schemas.microsoft.com/office/drawing/2014/main" id="{35E3C741-03A9-4420-B450-895DAFB05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955" y="5593110"/>
              <a:ext cx="603149" cy="603149"/>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D4E62FCC-A42F-4D53-B74F-FD5F720DE131}"/>
                </a:ext>
              </a:extLst>
            </p:cNvPr>
            <p:cNvSpPr txBox="1"/>
            <p:nvPr/>
          </p:nvSpPr>
          <p:spPr>
            <a:xfrm>
              <a:off x="-230702" y="6275527"/>
              <a:ext cx="4206012"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How do other languages do this initialization?</a:t>
              </a:r>
            </a:p>
          </p:txBody>
        </p:sp>
      </p:grpSp>
      <p:sp>
        <p:nvSpPr>
          <p:cNvPr id="39" name="Speech Bubble: Rectangle with Corners Rounded 38">
            <a:extLst>
              <a:ext uri="{FF2B5EF4-FFF2-40B4-BE49-F238E27FC236}">
                <a16:creationId xmlns:a16="http://schemas.microsoft.com/office/drawing/2014/main" id="{0D1FFAE5-14BC-4296-AC2E-3E07EF9BA217}"/>
              </a:ext>
            </a:extLst>
          </p:cNvPr>
          <p:cNvSpPr/>
          <p:nvPr/>
        </p:nvSpPr>
        <p:spPr>
          <a:xfrm>
            <a:off x="8644008" y="4966995"/>
            <a:ext cx="3310759" cy="990153"/>
          </a:xfrm>
          <a:prstGeom prst="wedgeRoundRectCallout">
            <a:avLst>
              <a:gd name="adj1" fmla="val -97163"/>
              <a:gd name="adj2" fmla="val -69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Answer: They allocate an object inside the constructor just like C++ with pointers!</a:t>
            </a:r>
          </a:p>
        </p:txBody>
      </p:sp>
      <p:sp>
        <p:nvSpPr>
          <p:cNvPr id="40" name="TextBox 39">
            <a:extLst>
              <a:ext uri="{FF2B5EF4-FFF2-40B4-BE49-F238E27FC236}">
                <a16:creationId xmlns:a16="http://schemas.microsoft.com/office/drawing/2014/main" id="{015C57AF-BB3E-4216-99A7-C83016E115DE}"/>
              </a:ext>
            </a:extLst>
          </p:cNvPr>
          <p:cNvSpPr txBox="1"/>
          <p:nvPr/>
        </p:nvSpPr>
        <p:spPr>
          <a:xfrm>
            <a:off x="4540768" y="4402811"/>
            <a:ext cx="3351428" cy="369332"/>
          </a:xfrm>
          <a:prstGeom prst="rect">
            <a:avLst/>
          </a:prstGeom>
          <a:solidFill>
            <a:srgbClr val="FBE5D6"/>
          </a:solidFill>
        </p:spPr>
        <p:txBody>
          <a:bodyPr wrap="square">
            <a:spAutoFit/>
          </a:bodyPr>
          <a:lstStyle/>
          <a:p>
            <a:r>
              <a:rPr lang="en-US" dirty="0">
                <a:solidFill>
                  <a:srgbClr val="00B0F0"/>
                </a:solidFill>
                <a:latin typeface="Consolas" panose="020B0609020204030204" pitchFamily="49" charset="0"/>
              </a:rPr>
              <a:t>bat = new Battery(100);</a:t>
            </a:r>
            <a:endParaRPr lang="en-US" dirty="0">
              <a:solidFill>
                <a:srgbClr val="00B0F0"/>
              </a:solidFill>
            </a:endParaRPr>
          </a:p>
        </p:txBody>
      </p:sp>
      <p:cxnSp>
        <p:nvCxnSpPr>
          <p:cNvPr id="4" name="Straight Arrow Connector 3">
            <a:extLst>
              <a:ext uri="{FF2B5EF4-FFF2-40B4-BE49-F238E27FC236}">
                <a16:creationId xmlns:a16="http://schemas.microsoft.com/office/drawing/2014/main" id="{67A6BF56-18E1-4653-ABE7-789102E158A8}"/>
              </a:ext>
            </a:extLst>
          </p:cNvPr>
          <p:cNvCxnSpPr/>
          <p:nvPr/>
        </p:nvCxnSpPr>
        <p:spPr>
          <a:xfrm flipV="1">
            <a:off x="1828800" y="2535996"/>
            <a:ext cx="576567" cy="16396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886280DF-9C84-4953-B316-64CF68B4B6BA}"/>
              </a:ext>
            </a:extLst>
          </p:cNvPr>
          <p:cNvSpPr/>
          <p:nvPr/>
        </p:nvSpPr>
        <p:spPr>
          <a:xfrm>
            <a:off x="8234375" y="4316407"/>
            <a:ext cx="3552852" cy="990153"/>
          </a:xfrm>
          <a:prstGeom prst="wedgeRoundRectCallout">
            <a:avLst>
              <a:gd name="adj1" fmla="val -91995"/>
              <a:gd name="adj2" fmla="val 610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Hint: In most languages, these member variables are not values but object references!</a:t>
            </a:r>
          </a:p>
        </p:txBody>
      </p:sp>
      <p:sp>
        <p:nvSpPr>
          <p:cNvPr id="44" name="TextBox 43">
            <a:extLst>
              <a:ext uri="{FF2B5EF4-FFF2-40B4-BE49-F238E27FC236}">
                <a16:creationId xmlns:a16="http://schemas.microsoft.com/office/drawing/2014/main" id="{F455C7CE-78EC-4E0D-80F4-8D1B034D5790}"/>
              </a:ext>
            </a:extLst>
          </p:cNvPr>
          <p:cNvSpPr txBox="1"/>
          <p:nvPr/>
        </p:nvSpPr>
        <p:spPr>
          <a:xfrm>
            <a:off x="8080465" y="2408482"/>
            <a:ext cx="3958904" cy="1569660"/>
          </a:xfrm>
          <a:prstGeom prst="rect">
            <a:avLst/>
          </a:prstGeom>
          <a:noFill/>
        </p:spPr>
        <p:txBody>
          <a:bodyPr wrap="square" rtlCol="0">
            <a:spAutoFit/>
          </a:bodyPr>
          <a:lstStyle/>
          <a:p>
            <a:pPr algn="ctr"/>
            <a:r>
              <a:rPr lang="en-US" sz="2400" dirty="0">
                <a:latin typeface="+mj-lt"/>
                <a:cs typeface="Times New Roman" pitchFamily="18" charset="0"/>
              </a:rPr>
              <a:t>When you define a variable for a class in most languages, you're really defining an object reference.</a:t>
            </a:r>
          </a:p>
        </p:txBody>
      </p:sp>
      <p:sp>
        <p:nvSpPr>
          <p:cNvPr id="45" name="TextBox 44">
            <a:extLst>
              <a:ext uri="{FF2B5EF4-FFF2-40B4-BE49-F238E27FC236}">
                <a16:creationId xmlns:a16="http://schemas.microsoft.com/office/drawing/2014/main" id="{8E88FAE0-F1CE-46CE-8692-DDA57F4CAE10}"/>
              </a:ext>
            </a:extLst>
          </p:cNvPr>
          <p:cNvSpPr txBox="1"/>
          <p:nvPr/>
        </p:nvSpPr>
        <p:spPr>
          <a:xfrm>
            <a:off x="8009834" y="4315894"/>
            <a:ext cx="4100166" cy="1569660"/>
          </a:xfrm>
          <a:prstGeom prst="rect">
            <a:avLst/>
          </a:prstGeom>
          <a:noFill/>
        </p:spPr>
        <p:txBody>
          <a:bodyPr wrap="square" rtlCol="0">
            <a:spAutoFit/>
          </a:bodyPr>
          <a:lstStyle/>
          <a:p>
            <a:pPr algn="ctr"/>
            <a:r>
              <a:rPr lang="en-US" sz="2400" dirty="0">
                <a:latin typeface="+mj-lt"/>
                <a:cs typeface="Times New Roman" pitchFamily="18" charset="0"/>
              </a:rPr>
              <a:t>And so we just initialize the object reference like we normally would – there's no special syntax!</a:t>
            </a:r>
          </a:p>
        </p:txBody>
      </p:sp>
      <p:sp>
        <p:nvSpPr>
          <p:cNvPr id="5" name="Arrow: Left 4">
            <a:extLst>
              <a:ext uri="{FF2B5EF4-FFF2-40B4-BE49-F238E27FC236}">
                <a16:creationId xmlns:a16="http://schemas.microsoft.com/office/drawing/2014/main" id="{36AA65F8-68BA-4A75-9580-220C84E86C98}"/>
              </a:ext>
            </a:extLst>
          </p:cNvPr>
          <p:cNvSpPr/>
          <p:nvPr/>
        </p:nvSpPr>
        <p:spPr>
          <a:xfrm>
            <a:off x="6881307" y="4907181"/>
            <a:ext cx="1681416" cy="9901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reference!</a:t>
            </a:r>
          </a:p>
        </p:txBody>
      </p:sp>
      <p:sp>
        <p:nvSpPr>
          <p:cNvPr id="46" name="Arrow: Left 45">
            <a:extLst>
              <a:ext uri="{FF2B5EF4-FFF2-40B4-BE49-F238E27FC236}">
                <a16:creationId xmlns:a16="http://schemas.microsoft.com/office/drawing/2014/main" id="{4B8E24BD-2A9F-4A86-9729-FC64ADD3B6AD}"/>
              </a:ext>
            </a:extLst>
          </p:cNvPr>
          <p:cNvSpPr/>
          <p:nvPr/>
        </p:nvSpPr>
        <p:spPr>
          <a:xfrm rot="18214345">
            <a:off x="5319615" y="3237044"/>
            <a:ext cx="1681416" cy="10848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Just allocate with </a:t>
            </a:r>
            <a:r>
              <a:rPr lang="en-US" dirty="0">
                <a:solidFill>
                  <a:schemeClr val="accent2">
                    <a:lumMod val="20000"/>
                    <a:lumOff val="80000"/>
                  </a:schemeClr>
                </a:solidFill>
              </a:rPr>
              <a:t>new</a:t>
            </a:r>
            <a:r>
              <a:rPr lang="en-US" dirty="0"/>
              <a:t>!</a:t>
            </a:r>
          </a:p>
        </p:txBody>
      </p:sp>
      <p:sp>
        <p:nvSpPr>
          <p:cNvPr id="47" name="TextBox 46">
            <a:extLst>
              <a:ext uri="{FF2B5EF4-FFF2-40B4-BE49-F238E27FC236}">
                <a16:creationId xmlns:a16="http://schemas.microsoft.com/office/drawing/2014/main" id="{C073D388-750A-4D37-BB45-7A2DBD0CCCEC}"/>
              </a:ext>
            </a:extLst>
          </p:cNvPr>
          <p:cNvSpPr txBox="1"/>
          <p:nvPr/>
        </p:nvSpPr>
        <p:spPr>
          <a:xfrm>
            <a:off x="8056016" y="2251574"/>
            <a:ext cx="4007801" cy="3139321"/>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class </a:t>
            </a:r>
            <a:r>
              <a:rPr lang="en-US" dirty="0">
                <a:solidFill>
                  <a:srgbClr val="C00000"/>
                </a:solidFill>
                <a:latin typeface="Consolas" panose="020B0609020204030204" pitchFamily="49" charset="0"/>
              </a:rPr>
              <a:t>Battery</a:t>
            </a:r>
            <a:r>
              <a:rPr lang="en-US" dirty="0">
                <a:latin typeface="Consolas" panose="020B0609020204030204" pitchFamily="49" charset="0"/>
              </a:rPr>
              <a:t>:</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charge):</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Robot</a:t>
            </a:r>
            <a:r>
              <a:rPr lang="en-US" dirty="0">
                <a:latin typeface="Consolas" panose="020B0609020204030204" pitchFamily="49" charset="0"/>
              </a:rPr>
              <a:t>:</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name):</a:t>
            </a:r>
          </a:p>
          <a:p>
            <a:r>
              <a:rPr lang="en-US" dirty="0">
                <a:latin typeface="Consolas" panose="020B0609020204030204" pitchFamily="49" charset="0"/>
              </a:rPr>
              <a:t>    self.name = name</a:t>
            </a:r>
          </a:p>
          <a:p>
            <a:r>
              <a:rPr lang="en-US" dirty="0">
                <a:latin typeface="Consolas" panose="020B0609020204030204" pitchFamily="49" charset="0"/>
              </a:rPr>
              <a:t>    </a:t>
            </a:r>
            <a:r>
              <a:rPr lang="en-US" dirty="0">
                <a:solidFill>
                  <a:srgbClr val="009BD2"/>
                </a:solidFill>
                <a:latin typeface="Consolas" panose="020B0609020204030204" pitchFamily="49" charset="0"/>
              </a:rPr>
              <a:t>self.bat = Battery(100)</a:t>
            </a:r>
          </a:p>
          <a:p>
            <a:r>
              <a:rPr lang="en-US" dirty="0">
                <a:latin typeface="Consolas" panose="020B0609020204030204" pitchFamily="49" charset="0"/>
              </a:rPr>
              <a:t>  ...</a:t>
            </a:r>
          </a:p>
          <a:p>
            <a:endParaRPr lang="en-US" dirty="0">
              <a:latin typeface="Consolas" panose="020B0609020204030204" pitchFamily="49" charset="0"/>
            </a:endParaRPr>
          </a:p>
        </p:txBody>
      </p:sp>
      <p:sp>
        <p:nvSpPr>
          <p:cNvPr id="37" name="Speech Bubble: Rectangle with Corners Rounded 36">
            <a:extLst>
              <a:ext uri="{FF2B5EF4-FFF2-40B4-BE49-F238E27FC236}">
                <a16:creationId xmlns:a16="http://schemas.microsoft.com/office/drawing/2014/main" id="{A6C8D58C-0DFF-4AF1-922C-A6CF3784A1B4}"/>
              </a:ext>
            </a:extLst>
          </p:cNvPr>
          <p:cNvSpPr/>
          <p:nvPr/>
        </p:nvSpPr>
        <p:spPr>
          <a:xfrm>
            <a:off x="3088711" y="4225265"/>
            <a:ext cx="4032426" cy="1269006"/>
          </a:xfrm>
          <a:prstGeom prst="wedgeRoundRectCallout">
            <a:avLst>
              <a:gd name="adj1" fmla="val 86450"/>
              <a:gd name="adj2" fmla="val -175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Similarly, in Python we just initialize the object and set the object reference in the constructor.</a:t>
            </a:r>
          </a:p>
        </p:txBody>
      </p:sp>
    </p:spTree>
    <p:extLst>
      <p:ext uri="{BB962C8B-B14F-4D97-AF65-F5344CB8AC3E}">
        <p14:creationId xmlns:p14="http://schemas.microsoft.com/office/powerpoint/2010/main" val="139761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down)">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4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22" presetClass="entr" presetSubtype="8"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left)">
                                      <p:cBhvr>
                                        <p:cTn id="92" dur="590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35"/>
                                        </p:tgtEl>
                                      </p:cBhvr>
                                    </p:animEffect>
                                    <p:set>
                                      <p:cBhvr>
                                        <p:cTn id="97" dur="1" fill="hold">
                                          <p:stCondLst>
                                            <p:cond delay="499"/>
                                          </p:stCondLst>
                                        </p:cTn>
                                        <p:tgtEl>
                                          <p:spTgt spid="3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6"/>
                                        </p:tgtEl>
                                      </p:cBhvr>
                                    </p:animEffect>
                                    <p:set>
                                      <p:cBhvr>
                                        <p:cTn id="100" dur="1" fill="hold">
                                          <p:stCondLst>
                                            <p:cond delay="499"/>
                                          </p:stCondLst>
                                        </p:cTn>
                                        <p:tgtEl>
                                          <p:spTgt spid="36"/>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2"/>
                                        </p:tgtEl>
                                      </p:cBhvr>
                                    </p:animEffect>
                                    <p:set>
                                      <p:cBhvr>
                                        <p:cTn id="103" dur="1" fill="hold">
                                          <p:stCondLst>
                                            <p:cond delay="499"/>
                                          </p:stCondLst>
                                        </p:cTn>
                                        <p:tgtEl>
                                          <p:spTgt spid="3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wipe(down)">
                                      <p:cBhvr>
                                        <p:cTn id="108" dur="500"/>
                                        <p:tgtEl>
                                          <p:spTgt spid="3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wipe(left)">
                                      <p:cBhvr>
                                        <p:cTn id="113" dur="500"/>
                                        <p:tgtEl>
                                          <p:spTgt spid="40"/>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3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grpId="0"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wipe(right)">
                                      <p:cBhvr>
                                        <p:cTn id="126" dur="500"/>
                                        <p:tgtEl>
                                          <p:spTgt spid="5"/>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1" nodeType="clickEffect">
                                  <p:stCondLst>
                                    <p:cond delay="0"/>
                                  </p:stCondLst>
                                  <p:childTnLst>
                                    <p:animMotion origin="layout" path="M -3.33333E-6 -1.48148E-6 L -3.33333E-6 0.04051 " pathEditMode="relative" rAng="0" ptsTypes="AA">
                                      <p:cBhvr>
                                        <p:cTn id="130" dur="2000" fill="hold"/>
                                        <p:tgtEl>
                                          <p:spTgt spid="5"/>
                                        </p:tgtEl>
                                        <p:attrNameLst>
                                          <p:attrName>ppt_x</p:attrName>
                                          <p:attrName>ppt_y</p:attrName>
                                        </p:attrNameLst>
                                      </p:cBhvr>
                                      <p:rCtr x="0" y="2014"/>
                                    </p:animMotion>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grpId="0" nodeType="click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wipe(up)">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2" nodeType="clickEffect">
                                  <p:stCondLst>
                                    <p:cond delay="0"/>
                                  </p:stCondLst>
                                  <p:childTnLst>
                                    <p:animEffect transition="out" filter="fade">
                                      <p:cBhvr>
                                        <p:cTn id="143" dur="500"/>
                                        <p:tgtEl>
                                          <p:spTgt spid="5"/>
                                        </p:tgtEl>
                                      </p:cBhvr>
                                    </p:animEffect>
                                    <p:set>
                                      <p:cBhvr>
                                        <p:cTn id="144" dur="1" fill="hold">
                                          <p:stCondLst>
                                            <p:cond delay="499"/>
                                          </p:stCondLst>
                                        </p:cTn>
                                        <p:tgtEl>
                                          <p:spTgt spid="5"/>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46"/>
                                        </p:tgtEl>
                                      </p:cBhvr>
                                    </p:animEffect>
                                    <p:set>
                                      <p:cBhvr>
                                        <p:cTn id="147" dur="1" fill="hold">
                                          <p:stCondLst>
                                            <p:cond delay="499"/>
                                          </p:stCondLst>
                                        </p:cTn>
                                        <p:tgtEl>
                                          <p:spTgt spid="46"/>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7"/>
                                        </p:tgtEl>
                                        <p:attrNameLst>
                                          <p:attrName>style.visibility</p:attrName>
                                        </p:attrNameLst>
                                      </p:cBhvr>
                                      <p:to>
                                        <p:strVal val="visible"/>
                                      </p:to>
                                    </p:set>
                                  </p:childTnLst>
                                </p:cTn>
                              </p:par>
                              <p:par>
                                <p:cTn id="152" presetID="10" presetClass="exit" presetSubtype="0" fill="hold" grpId="1" nodeType="withEffect">
                                  <p:stCondLst>
                                    <p:cond delay="0"/>
                                  </p:stCondLst>
                                  <p:childTnLst>
                                    <p:animEffect transition="out" filter="fade">
                                      <p:cBhvr>
                                        <p:cTn id="153" dur="500"/>
                                        <p:tgtEl>
                                          <p:spTgt spid="21"/>
                                        </p:tgtEl>
                                      </p:cBhvr>
                                    </p:animEffect>
                                    <p:set>
                                      <p:cBhvr>
                                        <p:cTn id="154" dur="1" fill="hold">
                                          <p:stCondLst>
                                            <p:cond delay="499"/>
                                          </p:stCondLst>
                                        </p:cTn>
                                        <p:tgtEl>
                                          <p:spTgt spid="21"/>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45"/>
                                        </p:tgtEl>
                                      </p:cBhvr>
                                    </p:animEffect>
                                    <p:set>
                                      <p:cBhvr>
                                        <p:cTn id="157" dur="1" fill="hold">
                                          <p:stCondLst>
                                            <p:cond delay="499"/>
                                          </p:stCondLst>
                                        </p:cTn>
                                        <p:tgtEl>
                                          <p:spTgt spid="4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37"/>
                                        </p:tgtEl>
                                        <p:attrNameLst>
                                          <p:attrName>style.visibility</p:attrName>
                                        </p:attrNameLst>
                                      </p:cBhvr>
                                      <p:to>
                                        <p:strVal val="visible"/>
                                      </p:to>
                                    </p:set>
                                    <p:animEffect transition="in" filter="wipe(down)">
                                      <p:cBhvr>
                                        <p:cTn id="162" dur="500"/>
                                        <p:tgtEl>
                                          <p:spTgt spid="37"/>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9" grpId="0" animBg="1"/>
      <p:bldP spid="24" grpId="0" animBg="1"/>
      <p:bldP spid="24" grpId="1" animBg="1"/>
      <p:bldP spid="25" grpId="0" animBg="1"/>
      <p:bldP spid="25" grpId="1" animBg="1"/>
      <p:bldP spid="16" grpId="0" animBg="1"/>
      <p:bldP spid="16" grpId="1" animBg="1"/>
      <p:bldP spid="26" grpId="0" animBg="1"/>
      <p:bldP spid="27" grpId="0" animBg="1"/>
      <p:bldP spid="27" grpId="1" animBg="1"/>
      <p:bldP spid="29" grpId="0"/>
      <p:bldP spid="28" grpId="0" animBg="1"/>
      <p:bldP spid="28" grpId="1" animBg="1"/>
      <p:bldP spid="30" grpId="0" animBg="1"/>
      <p:bldP spid="35" grpId="0" animBg="1"/>
      <p:bldP spid="35" grpId="1" animBg="1"/>
      <p:bldP spid="36" grpId="0" animBg="1"/>
      <p:bldP spid="36" grpId="1" animBg="1"/>
      <p:bldP spid="39" grpId="0" animBg="1"/>
      <p:bldP spid="39" grpId="1" animBg="1"/>
      <p:bldP spid="40" grpId="0" animBg="1"/>
      <p:bldP spid="41" grpId="0" animBg="1"/>
      <p:bldP spid="41" grpId="1" animBg="1"/>
      <p:bldP spid="44" grpId="0"/>
      <p:bldP spid="45" grpId="0"/>
      <p:bldP spid="45" grpId="1"/>
      <p:bldP spid="5" grpId="0" animBg="1"/>
      <p:bldP spid="5" grpId="1" animBg="1"/>
      <p:bldP spid="5" grpId="2" animBg="1"/>
      <p:bldP spid="46" grpId="0" animBg="1"/>
      <p:bldP spid="46" grpId="1" animBg="1"/>
      <p:bldP spid="47" grpId="0" animBg="1"/>
      <p:bldP spid="37" grpId="0" animBg="1"/>
      <p:bldP spid="37"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In-line Field Initialization</a:t>
            </a:r>
          </a:p>
        </p:txBody>
      </p:sp>
      <p:sp>
        <p:nvSpPr>
          <p:cNvPr id="21" name="TextBox 20">
            <a:extLst>
              <a:ext uri="{FF2B5EF4-FFF2-40B4-BE49-F238E27FC236}">
                <a16:creationId xmlns:a16="http://schemas.microsoft.com/office/drawing/2014/main" id="{53362DE0-B74C-4088-BC99-C6C86FC5B6AB}"/>
              </a:ext>
            </a:extLst>
          </p:cNvPr>
          <p:cNvSpPr txBox="1"/>
          <p:nvPr/>
        </p:nvSpPr>
        <p:spPr>
          <a:xfrm>
            <a:off x="1714911" y="775158"/>
            <a:ext cx="8388836" cy="400110"/>
          </a:xfrm>
          <a:prstGeom prst="rect">
            <a:avLst/>
          </a:prstGeom>
          <a:noFill/>
        </p:spPr>
        <p:txBody>
          <a:bodyPr wrap="none" rtlCol="0">
            <a:spAutoFit/>
          </a:bodyPr>
          <a:lstStyle/>
          <a:p>
            <a:pPr algn="ctr"/>
            <a:r>
              <a:rPr lang="en-US" sz="2000" dirty="0">
                <a:latin typeface="+mj-lt"/>
                <a:cs typeface="Times New Roman" pitchFamily="18" charset="0"/>
              </a:rPr>
              <a:t>Many languages allow you to </a:t>
            </a:r>
            <a:r>
              <a:rPr lang="en-US" sz="2000" dirty="0">
                <a:solidFill>
                  <a:srgbClr val="0070C0"/>
                </a:solidFill>
                <a:latin typeface="+mj-lt"/>
                <a:cs typeface="Times New Roman" pitchFamily="18" charset="0"/>
              </a:rPr>
              <a:t>initialize member fields </a:t>
            </a:r>
            <a:r>
              <a:rPr lang="en-US" sz="2000" dirty="0">
                <a:latin typeface="+mj-lt"/>
                <a:cs typeface="Times New Roman" pitchFamily="18" charset="0"/>
              </a:rPr>
              <a:t>at the time of </a:t>
            </a:r>
            <a:r>
              <a:rPr lang="en-US" sz="2000" dirty="0">
                <a:solidFill>
                  <a:srgbClr val="C00000"/>
                </a:solidFill>
                <a:latin typeface="+mj-lt"/>
                <a:cs typeface="Times New Roman" pitchFamily="18" charset="0"/>
              </a:rPr>
              <a:t>definition</a:t>
            </a:r>
            <a:r>
              <a:rPr lang="en-US" sz="2000" dirty="0">
                <a:latin typeface="+mj-lt"/>
                <a:cs typeface="Times New Roman" pitchFamily="18" charset="0"/>
              </a:rPr>
              <a:t>.</a:t>
            </a:r>
          </a:p>
        </p:txBody>
      </p:sp>
      <p:sp>
        <p:nvSpPr>
          <p:cNvPr id="8" name="TextBox 7">
            <a:extLst>
              <a:ext uri="{FF2B5EF4-FFF2-40B4-BE49-F238E27FC236}">
                <a16:creationId xmlns:a16="http://schemas.microsoft.com/office/drawing/2014/main" id="{44D838B8-B370-4F40-82F7-C53995F0F754}"/>
              </a:ext>
            </a:extLst>
          </p:cNvPr>
          <p:cNvSpPr txBox="1"/>
          <p:nvPr/>
        </p:nvSpPr>
        <p:spPr>
          <a:xfrm>
            <a:off x="2708773" y="4950518"/>
            <a:ext cx="6401112" cy="400110"/>
          </a:xfrm>
          <a:prstGeom prst="rect">
            <a:avLst/>
          </a:prstGeom>
          <a:noFill/>
        </p:spPr>
        <p:txBody>
          <a:bodyPr wrap="none" rtlCol="0">
            <a:spAutoFit/>
          </a:bodyPr>
          <a:lstStyle/>
          <a:p>
            <a:pPr algn="ctr"/>
            <a:r>
              <a:rPr lang="en-US" sz="2000" dirty="0">
                <a:latin typeface="+mj-lt"/>
                <a:cs typeface="Times New Roman" pitchFamily="18" charset="0"/>
              </a:rPr>
              <a:t>After all member fields are </a:t>
            </a:r>
            <a:r>
              <a:rPr lang="en-US" sz="2000" dirty="0">
                <a:solidFill>
                  <a:srgbClr val="0070C0"/>
                </a:solidFill>
                <a:latin typeface="+mj-lt"/>
                <a:cs typeface="Times New Roman" pitchFamily="18" charset="0"/>
              </a:rPr>
              <a:t>initialized</a:t>
            </a:r>
            <a:r>
              <a:rPr lang="en-US" sz="2000" dirty="0">
                <a:latin typeface="+mj-lt"/>
                <a:cs typeface="Times New Roman" pitchFamily="18" charset="0"/>
              </a:rPr>
              <a:t>, the </a:t>
            </a:r>
            <a:r>
              <a:rPr lang="en-US" sz="2000" dirty="0">
                <a:solidFill>
                  <a:srgbClr val="7030A0"/>
                </a:solidFill>
                <a:latin typeface="+mj-lt"/>
                <a:cs typeface="Times New Roman" pitchFamily="18" charset="0"/>
              </a:rPr>
              <a:t>constructor</a:t>
            </a:r>
            <a:r>
              <a:rPr lang="en-US" sz="2000" dirty="0">
                <a:latin typeface="+mj-lt"/>
                <a:cs typeface="Times New Roman" pitchFamily="18" charset="0"/>
              </a:rPr>
              <a:t> runs.</a:t>
            </a:r>
          </a:p>
        </p:txBody>
      </p:sp>
      <p:sp>
        <p:nvSpPr>
          <p:cNvPr id="9" name="TextBox 8">
            <a:extLst>
              <a:ext uri="{FF2B5EF4-FFF2-40B4-BE49-F238E27FC236}">
                <a16:creationId xmlns:a16="http://schemas.microsoft.com/office/drawing/2014/main" id="{858ECCF2-6FC0-4494-978C-8DBFC136829D}"/>
              </a:ext>
            </a:extLst>
          </p:cNvPr>
          <p:cNvSpPr txBox="1"/>
          <p:nvPr/>
        </p:nvSpPr>
        <p:spPr>
          <a:xfrm>
            <a:off x="168225" y="1421400"/>
            <a:ext cx="3571569" cy="3323987"/>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a:t>
            </a:r>
          </a:p>
          <a:p>
            <a:r>
              <a:rPr lang="en-US" dirty="0">
                <a:latin typeface="Consolas" panose="020B0609020204030204" pitchFamily="49" charset="0"/>
              </a:rPr>
              <a:t>class Person {</a:t>
            </a:r>
          </a:p>
          <a:p>
            <a:r>
              <a:rPr lang="en-US" dirty="0">
                <a:solidFill>
                  <a:srgbClr val="7030A0"/>
                </a:solidFill>
                <a:latin typeface="Consolas" panose="020B0609020204030204" pitchFamily="49" charset="0"/>
              </a:rPr>
              <a:t>public:</a:t>
            </a:r>
          </a:p>
          <a:p>
            <a:r>
              <a:rPr lang="en-US" dirty="0">
                <a:solidFill>
                  <a:srgbClr val="7030A0"/>
                </a:solidFill>
                <a:latin typeface="Consolas" panose="020B0609020204030204" pitchFamily="49" charset="0"/>
              </a:rPr>
              <a:t>  Person(string name) {</a:t>
            </a:r>
          </a:p>
          <a:p>
            <a:r>
              <a:rPr lang="en-US" dirty="0">
                <a:solidFill>
                  <a:srgbClr val="7030A0"/>
                </a:solidFill>
                <a:latin typeface="Consolas" panose="020B0609020204030204" pitchFamily="49" charset="0"/>
              </a:rPr>
              <a:t>    name_ = name;</a:t>
            </a:r>
          </a:p>
          <a:p>
            <a:r>
              <a:rPr lang="en-US" dirty="0">
                <a:solidFill>
                  <a:srgbClr val="7030A0"/>
                </a:solidFill>
                <a:latin typeface="Consolas" panose="020B0609020204030204" pitchFamily="49" charset="0"/>
              </a:rPr>
              <a:t>  }</a:t>
            </a:r>
          </a:p>
          <a:p>
            <a:endParaRPr lang="en-US" sz="1200" dirty="0">
              <a:solidFill>
                <a:srgbClr val="7030A0"/>
              </a:solidFill>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string name_;</a:t>
            </a:r>
          </a:p>
          <a:p>
            <a:r>
              <a:rPr lang="en-US" dirty="0">
                <a:solidFill>
                  <a:srgbClr val="C00000"/>
                </a:solidFill>
                <a:latin typeface="Consolas" panose="020B0609020204030204" pitchFamily="49" charset="0"/>
              </a:rPr>
              <a:t>  int IQ_ </a:t>
            </a:r>
            <a:r>
              <a:rPr lang="en-US" dirty="0">
                <a:solidFill>
                  <a:srgbClr val="0070C0"/>
                </a:solidFill>
                <a:latin typeface="Consolas" panose="020B0609020204030204" pitchFamily="49" charset="0"/>
              </a:rPr>
              <a:t>= 100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C00000"/>
                </a:solidFill>
                <a:latin typeface="Consolas" panose="020B0609020204030204" pitchFamily="49" charset="0"/>
              </a:rPr>
              <a:t>int </a:t>
            </a:r>
            <a:r>
              <a:rPr lang="en-US" dirty="0" err="1">
                <a:solidFill>
                  <a:srgbClr val="C00000"/>
                </a:solidFill>
                <a:latin typeface="Consolas" panose="020B0609020204030204" pitchFamily="49" charset="0"/>
              </a:rPr>
              <a:t>baseline_IQ</a:t>
            </a:r>
            <a:r>
              <a:rPr lang="en-US" dirty="0">
                <a:solidFill>
                  <a:srgbClr val="C00000"/>
                </a:solidFill>
                <a:latin typeface="Consolas" panose="020B0609020204030204" pitchFamily="49" charset="0"/>
              </a:rPr>
              <a:t>_ </a:t>
            </a:r>
            <a:r>
              <a:rPr lang="en-US" dirty="0">
                <a:solidFill>
                  <a:srgbClr val="0070C0"/>
                </a:solidFill>
                <a:latin typeface="Consolas" panose="020B0609020204030204" pitchFamily="49" charset="0"/>
              </a:rPr>
              <a:t>= IQ_</a:t>
            </a:r>
            <a:r>
              <a:rPr lang="en-US" dirty="0">
                <a:latin typeface="Consolas" panose="020B0609020204030204" pitchFamily="49" charset="0"/>
              </a:rPr>
              <a:t>;</a:t>
            </a:r>
          </a:p>
          <a:p>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ECC8318C-8ACE-4B3E-AF7F-B0829726732E}"/>
              </a:ext>
            </a:extLst>
          </p:cNvPr>
          <p:cNvSpPr txBox="1"/>
          <p:nvPr/>
        </p:nvSpPr>
        <p:spPr>
          <a:xfrm>
            <a:off x="3913806" y="1421400"/>
            <a:ext cx="4241101" cy="332398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Person(String name) {</a:t>
            </a:r>
          </a:p>
          <a:p>
            <a:r>
              <a:rPr lang="en-US" dirty="0">
                <a:solidFill>
                  <a:srgbClr val="7030A0"/>
                </a:solidFill>
                <a:latin typeface="Consolas" panose="020B0609020204030204" pitchFamily="49" charset="0"/>
              </a:rPr>
              <a:t>    this.name = name;</a:t>
            </a:r>
          </a:p>
          <a:p>
            <a:r>
              <a:rPr lang="en-US" dirty="0">
                <a:solidFill>
                  <a:srgbClr val="7030A0"/>
                </a:solidFill>
                <a:latin typeface="Consolas" panose="020B0609020204030204" pitchFamily="49" charset="0"/>
              </a:rPr>
              <a:t>  }</a:t>
            </a:r>
          </a:p>
          <a:p>
            <a:endParaRPr lang="en-US" sz="1200" dirty="0">
              <a:solidFill>
                <a:srgbClr val="7030A0"/>
              </a:solidFill>
              <a:latin typeface="Consolas" panose="020B0609020204030204" pitchFamily="49" charset="0"/>
            </a:endParaRPr>
          </a:p>
          <a:p>
            <a:r>
              <a:rPr lang="en-US" dirty="0">
                <a:latin typeface="Consolas" panose="020B0609020204030204" pitchFamily="49" charset="0"/>
              </a:rPr>
              <a:t>  private String name;</a:t>
            </a:r>
          </a:p>
          <a:p>
            <a:r>
              <a:rPr lang="en-US" dirty="0">
                <a:solidFill>
                  <a:srgbClr val="C00000"/>
                </a:solidFill>
                <a:latin typeface="Consolas" panose="020B0609020204030204" pitchFamily="49" charset="0"/>
              </a:rPr>
              <a:t>  private int IQ </a:t>
            </a:r>
            <a:r>
              <a:rPr lang="en-US" dirty="0">
                <a:solidFill>
                  <a:srgbClr val="0070C0"/>
                </a:solidFill>
                <a:latin typeface="Consolas" panose="020B0609020204030204" pitchFamily="49" charset="0"/>
              </a:rPr>
              <a:t>= 100</a:t>
            </a:r>
            <a:r>
              <a:rPr lang="en-US" dirty="0">
                <a:latin typeface="Consolas" panose="020B0609020204030204" pitchFamily="49" charset="0"/>
              </a:rPr>
              <a:t>;</a:t>
            </a:r>
          </a:p>
          <a:p>
            <a:r>
              <a:rPr lang="en-US" dirty="0">
                <a:solidFill>
                  <a:srgbClr val="C00000"/>
                </a:solidFill>
                <a:latin typeface="Consolas" panose="020B0609020204030204" pitchFamily="49" charset="0"/>
              </a:rPr>
              <a:t>  private int </a:t>
            </a:r>
            <a:r>
              <a:rPr lang="en-US" dirty="0" err="1">
                <a:solidFill>
                  <a:srgbClr val="C00000"/>
                </a:solidFill>
                <a:latin typeface="Consolas" panose="020B0609020204030204" pitchFamily="49" charset="0"/>
              </a:rPr>
              <a:t>baseline_IQ</a:t>
            </a:r>
            <a:r>
              <a:rPr lang="en-US" dirty="0">
                <a:solidFill>
                  <a:srgbClr val="C00000"/>
                </a:solidFill>
                <a:latin typeface="Consolas" panose="020B0609020204030204" pitchFamily="49" charset="0"/>
              </a:rPr>
              <a:t> </a:t>
            </a:r>
            <a:r>
              <a:rPr lang="en-US" dirty="0">
                <a:solidFill>
                  <a:srgbClr val="0070C0"/>
                </a:solidFill>
                <a:latin typeface="Consolas" panose="020B0609020204030204" pitchFamily="49" charset="0"/>
              </a:rPr>
              <a:t>= IQ</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5D1C5C9B-8E66-4A4F-804B-DD6575E1CD5C}"/>
              </a:ext>
            </a:extLst>
          </p:cNvPr>
          <p:cNvSpPr txBox="1"/>
          <p:nvPr/>
        </p:nvSpPr>
        <p:spPr>
          <a:xfrm>
            <a:off x="8328920" y="1421400"/>
            <a:ext cx="3702119" cy="3323987"/>
          </a:xfrm>
          <a:prstGeom prst="rect">
            <a:avLst/>
          </a:prstGeom>
          <a:solidFill>
            <a:schemeClr val="accent4">
              <a:lumMod val="40000"/>
              <a:lumOff val="60000"/>
            </a:schemeClr>
          </a:solidFill>
          <a:ln>
            <a:solidFill>
              <a:schemeClr val="tx1"/>
            </a:solidFill>
          </a:ln>
        </p:spPr>
        <p:txBody>
          <a:bodyPr wrap="square">
            <a:noAutofit/>
          </a:bodyPr>
          <a:lstStyle/>
          <a:p>
            <a:r>
              <a:rPr lang="en-US" dirty="0">
                <a:solidFill>
                  <a:schemeClr val="tx1"/>
                </a:solidFill>
                <a:latin typeface="Consolas" panose="020B0609020204030204" pitchFamily="49" charset="0"/>
              </a:rPr>
              <a:t>// Swift</a:t>
            </a:r>
          </a:p>
          <a:p>
            <a:r>
              <a:rPr lang="en-US" dirty="0">
                <a:solidFill>
                  <a:schemeClr val="tx1"/>
                </a:solidFill>
                <a:latin typeface="Consolas" panose="020B0609020204030204" pitchFamily="49" charset="0"/>
              </a:rPr>
              <a:t>class Person {</a:t>
            </a:r>
            <a:endParaRPr lang="en-US" dirty="0">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rgbClr val="7030A0"/>
                </a:solidFill>
                <a:latin typeface="Consolas" panose="020B0609020204030204" pitchFamily="49" charset="0"/>
              </a:rPr>
              <a:t>init</a:t>
            </a:r>
            <a:r>
              <a:rPr lang="en-US" dirty="0">
                <a:solidFill>
                  <a:srgbClr val="7030A0"/>
                </a:solidFill>
                <a:latin typeface="Consolas" panose="020B0609020204030204" pitchFamily="49" charset="0"/>
              </a:rPr>
              <a:t>(name: String) {</a:t>
            </a:r>
          </a:p>
          <a:p>
            <a:r>
              <a:rPr lang="en-US" dirty="0">
                <a:solidFill>
                  <a:srgbClr val="7030A0"/>
                </a:solidFill>
                <a:latin typeface="Consolas" panose="020B0609020204030204" pitchFamily="49" charset="0"/>
              </a:rPr>
              <a:t>    self.name = name;</a:t>
            </a:r>
          </a:p>
          <a:p>
            <a:r>
              <a:rPr lang="en-US" dirty="0">
                <a:solidFill>
                  <a:srgbClr val="7030A0"/>
                </a:solidFill>
                <a:latin typeface="Consolas" panose="020B0609020204030204" pitchFamily="49" charset="0"/>
              </a:rPr>
              <a:t>  }</a:t>
            </a:r>
          </a:p>
          <a:p>
            <a:r>
              <a:rPr lang="en-US" dirty="0">
                <a:latin typeface="Consolas" panose="020B0609020204030204" pitchFamily="49" charset="0"/>
              </a:rPr>
              <a:t>  let name: String</a:t>
            </a:r>
          </a:p>
          <a:p>
            <a:r>
              <a:rPr lang="en-US" dirty="0">
                <a:solidFill>
                  <a:srgbClr val="C00000"/>
                </a:solidFill>
                <a:latin typeface="Consolas" panose="020B0609020204030204" pitchFamily="49" charset="0"/>
              </a:rPr>
              <a:t>  let IQ: Int </a:t>
            </a:r>
            <a:r>
              <a:rPr lang="en-US" dirty="0">
                <a:solidFill>
                  <a:srgbClr val="0070C0"/>
                </a:solidFill>
                <a:latin typeface="Consolas" panose="020B0609020204030204" pitchFamily="49" charset="0"/>
              </a:rPr>
              <a:t>= 100</a:t>
            </a:r>
          </a:p>
          <a:p>
            <a:r>
              <a:rPr lang="en-US" dirty="0">
                <a:solidFill>
                  <a:srgbClr val="C00000"/>
                </a:solidFill>
                <a:latin typeface="Consolas" panose="020B0609020204030204" pitchFamily="49" charset="0"/>
              </a:rPr>
              <a:t>  let </a:t>
            </a:r>
            <a:r>
              <a:rPr lang="en-US" dirty="0" err="1">
                <a:solidFill>
                  <a:srgbClr val="C00000"/>
                </a:solidFill>
                <a:latin typeface="Consolas" panose="020B0609020204030204" pitchFamily="49" charset="0"/>
              </a:rPr>
              <a:t>baseline_IQ</a:t>
            </a:r>
            <a:r>
              <a:rPr lang="en-US" dirty="0">
                <a:solidFill>
                  <a:srgbClr val="C00000"/>
                </a:solidFill>
                <a:latin typeface="Consolas" panose="020B0609020204030204" pitchFamily="49" charset="0"/>
              </a:rPr>
              <a:t>: Int </a:t>
            </a:r>
            <a:r>
              <a:rPr lang="en-US" dirty="0">
                <a:solidFill>
                  <a:srgbClr val="0070C0"/>
                </a:solidFill>
                <a:latin typeface="Consolas" panose="020B0609020204030204" pitchFamily="49" charset="0"/>
              </a:rPr>
              <a:t>= 100</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grpSp>
        <p:nvGrpSpPr>
          <p:cNvPr id="18" name="Group 17">
            <a:extLst>
              <a:ext uri="{FF2B5EF4-FFF2-40B4-BE49-F238E27FC236}">
                <a16:creationId xmlns:a16="http://schemas.microsoft.com/office/drawing/2014/main" id="{05D4B12F-6786-4FD7-9B6F-7285235FD3DF}"/>
              </a:ext>
            </a:extLst>
          </p:cNvPr>
          <p:cNvGrpSpPr/>
          <p:nvPr/>
        </p:nvGrpSpPr>
        <p:grpSpPr>
          <a:xfrm>
            <a:off x="1350860" y="5452845"/>
            <a:ext cx="9078601" cy="870001"/>
            <a:chOff x="-1149703" y="6019541"/>
            <a:chExt cx="9078601" cy="870001"/>
          </a:xfrm>
        </p:grpSpPr>
        <p:sp>
          <p:nvSpPr>
            <p:cNvPr id="19" name="TextBox 18">
              <a:extLst>
                <a:ext uri="{FF2B5EF4-FFF2-40B4-BE49-F238E27FC236}">
                  <a16:creationId xmlns:a16="http://schemas.microsoft.com/office/drawing/2014/main" id="{A6BD811F-1989-49BA-8257-6EA32D94AD06}"/>
                </a:ext>
              </a:extLst>
            </p:cNvPr>
            <p:cNvSpPr txBox="1"/>
            <p:nvPr/>
          </p:nvSpPr>
          <p:spPr>
            <a:xfrm>
              <a:off x="-211606" y="6058545"/>
              <a:ext cx="8140504"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Based on the examples above, are member fields initialized in any particular order? If so, how?</a:t>
              </a:r>
            </a:p>
          </p:txBody>
        </p:sp>
        <p:pic>
          <p:nvPicPr>
            <p:cNvPr id="20" name="Picture 19" descr="Shape&#10;&#10;Description automatically generated with low confidence">
              <a:extLst>
                <a:ext uri="{FF2B5EF4-FFF2-40B4-BE49-F238E27FC236}">
                  <a16:creationId xmlns:a16="http://schemas.microsoft.com/office/drawing/2014/main" id="{6EA8F02B-5E6C-429E-8709-9D2D9846A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703" y="6019541"/>
              <a:ext cx="603149" cy="603149"/>
            </a:xfrm>
            <a:prstGeom prst="rect">
              <a:avLst/>
            </a:prstGeom>
            <a:ln>
              <a:noFill/>
            </a:ln>
            <a:effectLst>
              <a:outerShdw blurRad="292100" dist="139700" dir="2700000" algn="tl" rotWithShape="0">
                <a:srgbClr val="333333">
                  <a:alpha val="65000"/>
                </a:srgbClr>
              </a:outerShdw>
            </a:effectLst>
          </p:spPr>
        </p:pic>
      </p:grpSp>
      <p:sp>
        <p:nvSpPr>
          <p:cNvPr id="22" name="Rectangle 21">
            <a:extLst>
              <a:ext uri="{FF2B5EF4-FFF2-40B4-BE49-F238E27FC236}">
                <a16:creationId xmlns:a16="http://schemas.microsoft.com/office/drawing/2014/main" id="{00BD0C02-B38C-429B-8CAE-CAD0F12F53FA}"/>
              </a:ext>
            </a:extLst>
          </p:cNvPr>
          <p:cNvSpPr/>
          <p:nvPr/>
        </p:nvSpPr>
        <p:spPr>
          <a:xfrm>
            <a:off x="4091138" y="6324462"/>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3" name="Rectangle 22">
            <a:extLst>
              <a:ext uri="{FF2B5EF4-FFF2-40B4-BE49-F238E27FC236}">
                <a16:creationId xmlns:a16="http://schemas.microsoft.com/office/drawing/2014/main" id="{7626E2FB-C0D4-4AB7-AD00-045EB988DED4}"/>
              </a:ext>
            </a:extLst>
          </p:cNvPr>
          <p:cNvSpPr/>
          <p:nvPr/>
        </p:nvSpPr>
        <p:spPr>
          <a:xfrm>
            <a:off x="4093862" y="6330934"/>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peech Bubble: Rectangle with Corners Rounded 23">
            <a:extLst>
              <a:ext uri="{FF2B5EF4-FFF2-40B4-BE49-F238E27FC236}">
                <a16:creationId xmlns:a16="http://schemas.microsoft.com/office/drawing/2014/main" id="{A42D0D48-4FA1-4A2F-B5DC-F1D2CB0000CB}"/>
              </a:ext>
            </a:extLst>
          </p:cNvPr>
          <p:cNvSpPr/>
          <p:nvPr/>
        </p:nvSpPr>
        <p:spPr>
          <a:xfrm>
            <a:off x="3548078" y="2316430"/>
            <a:ext cx="3325383" cy="1301329"/>
          </a:xfrm>
          <a:prstGeom prst="wedgeRoundRectCallout">
            <a:avLst>
              <a:gd name="adj1" fmla="val -64722"/>
              <a:gd name="adj2" fmla="val 930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Fields are initialized from </a:t>
            </a:r>
            <a:r>
              <a:rPr lang="en-US" sz="2000" dirty="0">
                <a:solidFill>
                  <a:schemeClr val="accent2">
                    <a:lumMod val="40000"/>
                    <a:lumOff val="60000"/>
                  </a:schemeClr>
                </a:solidFill>
              </a:rPr>
              <a:t>top-to-bottom</a:t>
            </a:r>
            <a:r>
              <a:rPr lang="en-US" sz="2000" dirty="0">
                <a:solidFill>
                  <a:schemeClr val="bg1"/>
                </a:solidFill>
              </a:rPr>
              <a:t> – so we can do this type of thing!</a:t>
            </a:r>
          </a:p>
        </p:txBody>
      </p:sp>
      <p:sp>
        <p:nvSpPr>
          <p:cNvPr id="25" name="Speech Bubble: Rectangle with Corners Rounded 24">
            <a:extLst>
              <a:ext uri="{FF2B5EF4-FFF2-40B4-BE49-F238E27FC236}">
                <a16:creationId xmlns:a16="http://schemas.microsoft.com/office/drawing/2014/main" id="{14CF2CD9-E4EA-4CF9-8270-9F2F01AD33CE}"/>
              </a:ext>
            </a:extLst>
          </p:cNvPr>
          <p:cNvSpPr/>
          <p:nvPr/>
        </p:nvSpPr>
        <p:spPr>
          <a:xfrm>
            <a:off x="6737982" y="4079085"/>
            <a:ext cx="3656688" cy="1301329"/>
          </a:xfrm>
          <a:prstGeom prst="wedgeRoundRectCallout">
            <a:avLst>
              <a:gd name="adj1" fmla="val 83383"/>
              <a:gd name="adj2" fmla="val -824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Interestingly, Swift won't let you initialize a field based on the value of an earlier field! </a:t>
            </a:r>
          </a:p>
        </p:txBody>
      </p:sp>
    </p:spTree>
    <p:extLst>
      <p:ext uri="{BB962C8B-B14F-4D97-AF65-F5344CB8AC3E}">
        <p14:creationId xmlns:p14="http://schemas.microsoft.com/office/powerpoint/2010/main" val="10841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9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P spid="9" grpId="0" animBg="1"/>
      <p:bldP spid="12" grpId="0" animBg="1"/>
      <p:bldP spid="17" grpId="0"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04913" y="6056"/>
            <a:ext cx="10613842" cy="707886"/>
          </a:xfrm>
          <a:prstGeom prst="rect">
            <a:avLst/>
          </a:prstGeom>
          <a:noFill/>
        </p:spPr>
        <p:txBody>
          <a:bodyPr wrap="square">
            <a:spAutoFit/>
          </a:bodyPr>
          <a:lstStyle/>
          <a:p>
            <a:pPr algn="ctr"/>
            <a:r>
              <a:rPr lang="en-US" sz="4000" dirty="0"/>
              <a:t>Constructors... and Initializer Blocks</a:t>
            </a:r>
          </a:p>
        </p:txBody>
      </p:sp>
      <p:sp>
        <p:nvSpPr>
          <p:cNvPr id="21" name="TextBox 20">
            <a:extLst>
              <a:ext uri="{FF2B5EF4-FFF2-40B4-BE49-F238E27FC236}">
                <a16:creationId xmlns:a16="http://schemas.microsoft.com/office/drawing/2014/main" id="{53362DE0-B74C-4088-BC99-C6C86FC5B6AB}"/>
              </a:ext>
            </a:extLst>
          </p:cNvPr>
          <p:cNvSpPr txBox="1"/>
          <p:nvPr/>
        </p:nvSpPr>
        <p:spPr>
          <a:xfrm>
            <a:off x="1563972" y="713942"/>
            <a:ext cx="9095760" cy="400110"/>
          </a:xfrm>
          <a:prstGeom prst="rect">
            <a:avLst/>
          </a:prstGeom>
          <a:noFill/>
        </p:spPr>
        <p:txBody>
          <a:bodyPr wrap="none" rtlCol="0">
            <a:spAutoFit/>
          </a:bodyPr>
          <a:lstStyle/>
          <a:p>
            <a:pPr algn="ctr"/>
            <a:r>
              <a:rPr lang="en-US" sz="2000" dirty="0">
                <a:latin typeface="+mj-lt"/>
                <a:cs typeface="Times New Roman" pitchFamily="18" charset="0"/>
              </a:rPr>
              <a:t>An </a:t>
            </a:r>
            <a:r>
              <a:rPr lang="en-US" sz="2000" dirty="0">
                <a:solidFill>
                  <a:srgbClr val="0070C0"/>
                </a:solidFill>
                <a:latin typeface="+mj-lt"/>
                <a:cs typeface="Times New Roman" pitchFamily="18" charset="0"/>
              </a:rPr>
              <a:t>initializer block</a:t>
            </a:r>
            <a:r>
              <a:rPr lang="en-US" sz="2000" dirty="0">
                <a:latin typeface="+mj-lt"/>
                <a:cs typeface="Times New Roman" pitchFamily="18" charset="0"/>
              </a:rPr>
              <a:t> is an </a:t>
            </a:r>
            <a:r>
              <a:rPr lang="en-US" sz="2000" dirty="0">
                <a:solidFill>
                  <a:srgbClr val="0070C0"/>
                </a:solidFill>
                <a:latin typeface="+mj-lt"/>
                <a:cs typeface="Times New Roman" pitchFamily="18" charset="0"/>
              </a:rPr>
              <a:t>unnamed block of initialization code</a:t>
            </a:r>
            <a:r>
              <a:rPr lang="en-US" sz="2000" dirty="0">
                <a:latin typeface="+mj-lt"/>
                <a:cs typeface="Times New Roman" pitchFamily="18" charset="0"/>
              </a:rPr>
              <a:t> – it comes in two forms.</a:t>
            </a:r>
          </a:p>
        </p:txBody>
      </p:sp>
      <p:sp>
        <p:nvSpPr>
          <p:cNvPr id="8" name="TextBox 7">
            <a:extLst>
              <a:ext uri="{FF2B5EF4-FFF2-40B4-BE49-F238E27FC236}">
                <a16:creationId xmlns:a16="http://schemas.microsoft.com/office/drawing/2014/main" id="{44D838B8-B370-4F40-82F7-C53995F0F754}"/>
              </a:ext>
            </a:extLst>
          </p:cNvPr>
          <p:cNvSpPr txBox="1"/>
          <p:nvPr/>
        </p:nvSpPr>
        <p:spPr>
          <a:xfrm>
            <a:off x="200693" y="1421828"/>
            <a:ext cx="5526072" cy="707886"/>
          </a:xfrm>
          <a:prstGeom prst="rect">
            <a:avLst/>
          </a:prstGeom>
          <a:noFill/>
        </p:spPr>
        <p:txBody>
          <a:bodyPr wrap="square" rtlCol="0">
            <a:spAutoFit/>
          </a:bodyPr>
          <a:lstStyle/>
          <a:p>
            <a:pPr algn="ctr"/>
            <a:r>
              <a:rPr lang="en-US" sz="2000" dirty="0">
                <a:latin typeface="+mj-lt"/>
                <a:cs typeface="Times New Roman" pitchFamily="18" charset="0"/>
              </a:rPr>
              <a:t>A </a:t>
            </a:r>
            <a:r>
              <a:rPr lang="en-US" sz="2000" dirty="0">
                <a:solidFill>
                  <a:srgbClr val="00B050"/>
                </a:solidFill>
                <a:latin typeface="+mj-lt"/>
                <a:cs typeface="Times New Roman" pitchFamily="18" charset="0"/>
              </a:rPr>
              <a:t>static initializer block </a:t>
            </a:r>
            <a:r>
              <a:rPr lang="en-US" sz="2000" dirty="0">
                <a:latin typeface="+mj-lt"/>
                <a:cs typeface="Times New Roman" pitchFamily="18" charset="0"/>
              </a:rPr>
              <a:t>runs once for a class, the first time the class is referenced during execution.</a:t>
            </a:r>
          </a:p>
        </p:txBody>
      </p:sp>
      <p:sp>
        <p:nvSpPr>
          <p:cNvPr id="9" name="TextBox 8">
            <a:extLst>
              <a:ext uri="{FF2B5EF4-FFF2-40B4-BE49-F238E27FC236}">
                <a16:creationId xmlns:a16="http://schemas.microsoft.com/office/drawing/2014/main" id="{858ECCF2-6FC0-4494-978C-8DBFC136829D}"/>
              </a:ext>
            </a:extLst>
          </p:cNvPr>
          <p:cNvSpPr txBox="1"/>
          <p:nvPr/>
        </p:nvSpPr>
        <p:spPr>
          <a:xfrm>
            <a:off x="488942" y="2276928"/>
            <a:ext cx="4949574" cy="332398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static initializer example</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 {</a:t>
            </a:r>
          </a:p>
          <a:p>
            <a:r>
              <a:rPr lang="en-US" dirty="0">
                <a:solidFill>
                  <a:srgbClr val="7030A0"/>
                </a:solidFill>
                <a:latin typeface="Consolas" panose="020B0609020204030204" pitchFamily="49" charset="0"/>
              </a:rPr>
              <a:t>    population++; </a:t>
            </a:r>
          </a:p>
          <a:p>
            <a:r>
              <a:rPr lang="en-US" dirty="0">
                <a:solidFill>
                  <a:srgbClr val="7030A0"/>
                </a:solidFill>
                <a:latin typeface="Consolas" panose="020B0609020204030204" pitchFamily="49" charset="0"/>
              </a:rPr>
              <a:t>  }  </a:t>
            </a:r>
          </a:p>
          <a:p>
            <a:r>
              <a:rPr lang="en-US" sz="1200" dirty="0">
                <a:solidFill>
                  <a:srgbClr val="7030A0"/>
                </a:solidFill>
                <a:latin typeface="Consolas" panose="020B0609020204030204" pitchFamily="49" charset="0"/>
              </a:rPr>
              <a:t>  </a:t>
            </a:r>
          </a:p>
          <a:p>
            <a:r>
              <a:rPr lang="en-US" dirty="0">
                <a:solidFill>
                  <a:srgbClr val="00B050"/>
                </a:solidFill>
                <a:latin typeface="Consolas" panose="020B0609020204030204" pitchFamily="49" charset="0"/>
              </a:rPr>
              <a:t>  static { // initializer block</a:t>
            </a:r>
          </a:p>
          <a:p>
            <a:r>
              <a:rPr lang="en-US" dirty="0">
                <a:solidFill>
                  <a:srgbClr val="00B050"/>
                </a:solidFill>
                <a:latin typeface="Consolas" panose="020B0609020204030204" pitchFamily="49" charset="0"/>
              </a:rPr>
              <a:t>    population = 0;</a:t>
            </a:r>
          </a:p>
          <a:p>
            <a:r>
              <a:rPr lang="en-US" dirty="0">
                <a:solidFill>
                  <a:srgbClr val="00B050"/>
                </a:solidFill>
                <a:latin typeface="Consolas" panose="020B0609020204030204" pitchFamily="49" charset="0"/>
              </a:rPr>
              <a:t>  }</a:t>
            </a:r>
          </a:p>
          <a:p>
            <a:r>
              <a:rPr lang="en-US" dirty="0">
                <a:solidFill>
                  <a:srgbClr val="00B050"/>
                </a:solidFill>
                <a:latin typeface="Consolas" panose="020B0609020204030204" pitchFamily="49" charset="0"/>
              </a:rPr>
              <a:t>  </a:t>
            </a:r>
          </a:p>
          <a:p>
            <a:r>
              <a:rPr lang="en-US" dirty="0">
                <a:latin typeface="Consolas" panose="020B0609020204030204" pitchFamily="49" charset="0"/>
              </a:rPr>
              <a:t>  private static int population;</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FF56D7F2-F41E-4F0B-A6A7-BEED84B0A73B}"/>
              </a:ext>
            </a:extLst>
          </p:cNvPr>
          <p:cNvSpPr txBox="1"/>
          <p:nvPr/>
        </p:nvSpPr>
        <p:spPr>
          <a:xfrm>
            <a:off x="1311982" y="5748129"/>
            <a:ext cx="9599705" cy="400110"/>
          </a:xfrm>
          <a:prstGeom prst="rect">
            <a:avLst/>
          </a:prstGeom>
          <a:noFill/>
        </p:spPr>
        <p:txBody>
          <a:bodyPr wrap="square" rtlCol="0">
            <a:spAutoFit/>
          </a:bodyPr>
          <a:lstStyle/>
          <a:p>
            <a:pPr algn="ctr"/>
            <a:r>
              <a:rPr lang="en-US" sz="2000" dirty="0">
                <a:latin typeface="+mj-lt"/>
                <a:cs typeface="Times New Roman" pitchFamily="18" charset="0"/>
              </a:rPr>
              <a:t>Of the major languages*, only Java, JavaScript and Kotlin support initializer blocks.</a:t>
            </a:r>
          </a:p>
        </p:txBody>
      </p:sp>
      <p:sp>
        <p:nvSpPr>
          <p:cNvPr id="16" name="TextBox 15">
            <a:extLst>
              <a:ext uri="{FF2B5EF4-FFF2-40B4-BE49-F238E27FC236}">
                <a16:creationId xmlns:a16="http://schemas.microsoft.com/office/drawing/2014/main" id="{F574706F-D1EC-41E3-854C-82DE117BCC6A}"/>
              </a:ext>
            </a:extLst>
          </p:cNvPr>
          <p:cNvSpPr txBox="1"/>
          <p:nvPr/>
        </p:nvSpPr>
        <p:spPr>
          <a:xfrm>
            <a:off x="3879622" y="6272439"/>
            <a:ext cx="4464425" cy="400110"/>
          </a:xfrm>
          <a:prstGeom prst="rect">
            <a:avLst/>
          </a:prstGeom>
          <a:noFill/>
        </p:spPr>
        <p:txBody>
          <a:bodyPr wrap="square" rtlCol="0">
            <a:spAutoFit/>
          </a:bodyPr>
          <a:lstStyle/>
          <a:p>
            <a:pPr algn="ctr"/>
            <a:r>
              <a:rPr lang="en-US" sz="2000" dirty="0">
                <a:latin typeface="+mj-lt"/>
                <a:cs typeface="Times New Roman" pitchFamily="18" charset="0"/>
              </a:rPr>
              <a:t>But it's still good to know what they are.</a:t>
            </a:r>
          </a:p>
        </p:txBody>
      </p:sp>
      <p:sp>
        <p:nvSpPr>
          <p:cNvPr id="12" name="TextBox 11">
            <a:extLst>
              <a:ext uri="{FF2B5EF4-FFF2-40B4-BE49-F238E27FC236}">
                <a16:creationId xmlns:a16="http://schemas.microsoft.com/office/drawing/2014/main" id="{85A34CB1-7FE9-4604-96E0-9D24CA3D53BD}"/>
              </a:ext>
            </a:extLst>
          </p:cNvPr>
          <p:cNvSpPr txBox="1"/>
          <p:nvPr/>
        </p:nvSpPr>
        <p:spPr>
          <a:xfrm>
            <a:off x="6609360" y="2276928"/>
            <a:ext cx="4949575" cy="332398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instance initializer example</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Person(String name) {</a:t>
            </a:r>
          </a:p>
          <a:p>
            <a:r>
              <a:rPr lang="en-US" dirty="0">
                <a:solidFill>
                  <a:srgbClr val="7030A0"/>
                </a:solidFill>
                <a:latin typeface="Consolas" panose="020B0609020204030204" pitchFamily="49" charset="0"/>
              </a:rPr>
              <a:t>    this.name = name;</a:t>
            </a:r>
          </a:p>
          <a:p>
            <a:r>
              <a:rPr lang="en-US" dirty="0">
                <a:solidFill>
                  <a:srgbClr val="7030A0"/>
                </a:solidFill>
                <a:latin typeface="Consolas" panose="020B0609020204030204" pitchFamily="49" charset="0"/>
              </a:rPr>
              <a:t>  }</a:t>
            </a:r>
          </a:p>
          <a:p>
            <a:endParaRPr lang="en-US" sz="1200" dirty="0">
              <a:solidFill>
                <a:srgbClr val="7030A0"/>
              </a:solidFill>
              <a:latin typeface="Consolas" panose="020B0609020204030204" pitchFamily="49" charset="0"/>
            </a:endParaRPr>
          </a:p>
          <a:p>
            <a:r>
              <a:rPr lang="en-US" dirty="0">
                <a:solidFill>
                  <a:srgbClr val="0070C0"/>
                </a:solidFill>
                <a:latin typeface="Consolas" panose="020B0609020204030204" pitchFamily="49" charset="0"/>
              </a:rPr>
              <a:t>  { // initializer block</a:t>
            </a:r>
          </a:p>
          <a:p>
            <a:r>
              <a:rPr lang="en-US" dirty="0">
                <a:solidFill>
                  <a:srgbClr val="0070C0"/>
                </a:solidFill>
                <a:latin typeface="Consolas" panose="020B0609020204030204" pitchFamily="49" charset="0"/>
              </a:rPr>
              <a:t>    IQ = 100;</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  private int IQ;</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49BB3CB6-E056-46C0-8A0F-2B48BFD6B770}"/>
              </a:ext>
            </a:extLst>
          </p:cNvPr>
          <p:cNvSpPr txBox="1"/>
          <p:nvPr/>
        </p:nvSpPr>
        <p:spPr>
          <a:xfrm>
            <a:off x="6465236" y="1421828"/>
            <a:ext cx="5237822" cy="707886"/>
          </a:xfrm>
          <a:prstGeom prst="rect">
            <a:avLst/>
          </a:prstGeom>
          <a:noFill/>
        </p:spPr>
        <p:txBody>
          <a:bodyPr wrap="square" rtlCol="0">
            <a:spAutoFit/>
          </a:bodyPr>
          <a:lstStyle/>
          <a:p>
            <a:pPr algn="ctr"/>
            <a:r>
              <a:rPr lang="en-US" sz="2000" dirty="0">
                <a:latin typeface="+mj-lt"/>
                <a:cs typeface="Times New Roman" pitchFamily="18" charset="0"/>
              </a:rPr>
              <a:t>An </a:t>
            </a:r>
            <a:r>
              <a:rPr lang="en-US" sz="2000" dirty="0">
                <a:solidFill>
                  <a:srgbClr val="0070C0"/>
                </a:solidFill>
                <a:latin typeface="+mj-lt"/>
                <a:cs typeface="Times New Roman" pitchFamily="18" charset="0"/>
              </a:rPr>
              <a:t>instance initializer block </a:t>
            </a:r>
            <a:r>
              <a:rPr lang="en-US" sz="2000" dirty="0">
                <a:latin typeface="+mj-lt"/>
                <a:cs typeface="Times New Roman" pitchFamily="18" charset="0"/>
              </a:rPr>
              <a:t>runs during every object creation </a:t>
            </a:r>
            <a:r>
              <a:rPr lang="en-US" sz="2000" i="1" dirty="0">
                <a:latin typeface="+mj-lt"/>
                <a:cs typeface="Times New Roman" pitchFamily="18" charset="0"/>
              </a:rPr>
              <a:t>before</a:t>
            </a:r>
            <a:r>
              <a:rPr lang="en-US" sz="2000" dirty="0">
                <a:latin typeface="+mj-lt"/>
                <a:cs typeface="Times New Roman" pitchFamily="18" charset="0"/>
              </a:rPr>
              <a:t> the constructor runs.</a:t>
            </a:r>
          </a:p>
        </p:txBody>
      </p:sp>
      <p:sp>
        <p:nvSpPr>
          <p:cNvPr id="31" name="Speech Bubble: Rectangle with Corners Rounded 30">
            <a:extLst>
              <a:ext uri="{FF2B5EF4-FFF2-40B4-BE49-F238E27FC236}">
                <a16:creationId xmlns:a16="http://schemas.microsoft.com/office/drawing/2014/main" id="{448D1E83-5507-4958-B475-920949782849}"/>
              </a:ext>
            </a:extLst>
          </p:cNvPr>
          <p:cNvSpPr/>
          <p:nvPr/>
        </p:nvSpPr>
        <p:spPr>
          <a:xfrm>
            <a:off x="4981553" y="4409255"/>
            <a:ext cx="4239021" cy="1301329"/>
          </a:xfrm>
          <a:prstGeom prst="wedgeRoundRectCallout">
            <a:avLst>
              <a:gd name="adj1" fmla="val -114352"/>
              <a:gd name="adj2" fmla="val -502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Times New Roman" pitchFamily="18" charset="0"/>
              </a:rPr>
              <a:t>It's used to initialize class (aka static) variables or reserve system resources before any objects are created.</a:t>
            </a:r>
          </a:p>
        </p:txBody>
      </p:sp>
      <p:sp>
        <p:nvSpPr>
          <p:cNvPr id="32" name="Speech Bubble: Rectangle with Corners Rounded 31">
            <a:extLst>
              <a:ext uri="{FF2B5EF4-FFF2-40B4-BE49-F238E27FC236}">
                <a16:creationId xmlns:a16="http://schemas.microsoft.com/office/drawing/2014/main" id="{81B453C2-455F-4A31-B0D2-BBBCFE743552}"/>
              </a:ext>
            </a:extLst>
          </p:cNvPr>
          <p:cNvSpPr/>
          <p:nvPr/>
        </p:nvSpPr>
        <p:spPr>
          <a:xfrm>
            <a:off x="1971166" y="2926121"/>
            <a:ext cx="3654334" cy="1301329"/>
          </a:xfrm>
          <a:prstGeom prst="wedgeRoundRectCallout">
            <a:avLst>
              <a:gd name="adj1" fmla="val 85770"/>
              <a:gd name="adj2" fmla="val 366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When you instantiate a new object, all initializer block(s) run first (from top to bottom)...</a:t>
            </a:r>
          </a:p>
        </p:txBody>
      </p:sp>
      <p:sp>
        <p:nvSpPr>
          <p:cNvPr id="33" name="Speech Bubble: Rectangle with Corners Rounded 32">
            <a:extLst>
              <a:ext uri="{FF2B5EF4-FFF2-40B4-BE49-F238E27FC236}">
                <a16:creationId xmlns:a16="http://schemas.microsoft.com/office/drawing/2014/main" id="{6941971C-F61E-4A5B-A8C3-C62348859D9E}"/>
              </a:ext>
            </a:extLst>
          </p:cNvPr>
          <p:cNvSpPr/>
          <p:nvPr/>
        </p:nvSpPr>
        <p:spPr>
          <a:xfrm>
            <a:off x="2581040" y="1552657"/>
            <a:ext cx="3407558" cy="920277"/>
          </a:xfrm>
          <a:prstGeom prst="wedgeRoundRectCallout">
            <a:avLst>
              <a:gd name="adj1" fmla="val 75856"/>
              <a:gd name="adj2" fmla="val 110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then your constructor runs last...</a:t>
            </a:r>
          </a:p>
        </p:txBody>
      </p:sp>
      <p:sp>
        <p:nvSpPr>
          <p:cNvPr id="29" name="Speech Bubble: Rectangle with Corners Rounded 28">
            <a:extLst>
              <a:ext uri="{FF2B5EF4-FFF2-40B4-BE49-F238E27FC236}">
                <a16:creationId xmlns:a16="http://schemas.microsoft.com/office/drawing/2014/main" id="{0E062F70-523D-46DA-B8D8-4FF6A21BE264}"/>
              </a:ext>
            </a:extLst>
          </p:cNvPr>
          <p:cNvSpPr/>
          <p:nvPr/>
        </p:nvSpPr>
        <p:spPr>
          <a:xfrm>
            <a:off x="4210230" y="2582603"/>
            <a:ext cx="3325383" cy="1301329"/>
          </a:xfrm>
          <a:prstGeom prst="wedgeRoundRectCallout">
            <a:avLst>
              <a:gd name="adj1" fmla="val -120801"/>
              <a:gd name="adj2" fmla="val 560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static initialize block runs ONLY once during the entire execution of your program.</a:t>
            </a:r>
          </a:p>
        </p:txBody>
      </p:sp>
    </p:spTree>
    <p:extLst>
      <p:ext uri="{BB962C8B-B14F-4D97-AF65-F5344CB8AC3E}">
        <p14:creationId xmlns:p14="http://schemas.microsoft.com/office/powerpoint/2010/main" val="7038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bg/>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
                                            <p:txEl>
                                              <p:pRg st="9" end="9"/>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txEl>
                                              <p:pRg st="10" end="1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xEl>
                                              <p:pRg st="6" end="6"/>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
                                            <p:txEl>
                                              <p:pRg st="7" end="7"/>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2">
                                            <p:txEl>
                                              <p:pRg st="2" end="2"/>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
                                            <p:txEl>
                                              <p:pRg st="3" end="3"/>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3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down)">
                                      <p:cBhvr>
                                        <p:cTn id="110" dur="500"/>
                                        <p:tgtEl>
                                          <p:spTgt spid="3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6"/>
                                        </p:tgtEl>
                                      </p:cBhvr>
                                    </p:animEffect>
                                    <p:set>
                                      <p:cBhvr>
                                        <p:cTn id="13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P spid="9" grpId="0" uiExpand="1" build="p" animBg="1"/>
      <p:bldP spid="15" grpId="0"/>
      <p:bldP spid="15" grpId="1"/>
      <p:bldP spid="16" grpId="0"/>
      <p:bldP spid="16" grpId="1"/>
      <p:bldP spid="12" grpId="0" uiExpand="1" build="p" animBg="1"/>
      <p:bldP spid="20" grpId="0"/>
      <p:bldP spid="31" grpId="0" animBg="1"/>
      <p:bldP spid="31" grpId="1" animBg="1"/>
      <p:bldP spid="32" grpId="0" animBg="1"/>
      <p:bldP spid="32" grpId="1" animBg="1"/>
      <p:bldP spid="33" grpId="0" animBg="1"/>
      <p:bldP spid="33" grpId="1" animBg="1"/>
      <p:bldP spid="29" grpId="0" animBg="1"/>
      <p:bldP spid="29" grpId="1"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04913" y="6056"/>
            <a:ext cx="10613842" cy="707886"/>
          </a:xfrm>
          <a:prstGeom prst="rect">
            <a:avLst/>
          </a:prstGeom>
          <a:noFill/>
        </p:spPr>
        <p:txBody>
          <a:bodyPr wrap="square">
            <a:spAutoFit/>
          </a:bodyPr>
          <a:lstStyle/>
          <a:p>
            <a:pPr algn="ctr"/>
            <a:r>
              <a:rPr lang="en-US" sz="4000" dirty="0"/>
              <a:t>Constructors... and Initializer Blocks</a:t>
            </a:r>
          </a:p>
        </p:txBody>
      </p:sp>
      <p:sp>
        <p:nvSpPr>
          <p:cNvPr id="21" name="TextBox 20">
            <a:extLst>
              <a:ext uri="{FF2B5EF4-FFF2-40B4-BE49-F238E27FC236}">
                <a16:creationId xmlns:a16="http://schemas.microsoft.com/office/drawing/2014/main" id="{53362DE0-B74C-4088-BC99-C6C86FC5B6AB}"/>
              </a:ext>
            </a:extLst>
          </p:cNvPr>
          <p:cNvSpPr txBox="1"/>
          <p:nvPr/>
        </p:nvSpPr>
        <p:spPr>
          <a:xfrm>
            <a:off x="1563972" y="713942"/>
            <a:ext cx="9095760" cy="400110"/>
          </a:xfrm>
          <a:prstGeom prst="rect">
            <a:avLst/>
          </a:prstGeom>
          <a:noFill/>
        </p:spPr>
        <p:txBody>
          <a:bodyPr wrap="none" rtlCol="0">
            <a:spAutoFit/>
          </a:bodyPr>
          <a:lstStyle/>
          <a:p>
            <a:pPr algn="ctr"/>
            <a:r>
              <a:rPr lang="en-US" sz="2000" dirty="0">
                <a:latin typeface="+mj-lt"/>
                <a:cs typeface="Times New Roman" pitchFamily="18" charset="0"/>
              </a:rPr>
              <a:t>An </a:t>
            </a:r>
            <a:r>
              <a:rPr lang="en-US" sz="2000" dirty="0">
                <a:solidFill>
                  <a:srgbClr val="0070C0"/>
                </a:solidFill>
                <a:latin typeface="+mj-lt"/>
                <a:cs typeface="Times New Roman" pitchFamily="18" charset="0"/>
              </a:rPr>
              <a:t>initializer block</a:t>
            </a:r>
            <a:r>
              <a:rPr lang="en-US" sz="2000" dirty="0">
                <a:latin typeface="+mj-lt"/>
                <a:cs typeface="Times New Roman" pitchFamily="18" charset="0"/>
              </a:rPr>
              <a:t> is an </a:t>
            </a:r>
            <a:r>
              <a:rPr lang="en-US" sz="2000" dirty="0">
                <a:solidFill>
                  <a:srgbClr val="0070C0"/>
                </a:solidFill>
                <a:latin typeface="+mj-lt"/>
                <a:cs typeface="Times New Roman" pitchFamily="18" charset="0"/>
              </a:rPr>
              <a:t>unnamed block of initialization code</a:t>
            </a:r>
            <a:r>
              <a:rPr lang="en-US" sz="2000" dirty="0">
                <a:latin typeface="+mj-lt"/>
                <a:cs typeface="Times New Roman" pitchFamily="18" charset="0"/>
              </a:rPr>
              <a:t> – it comes in two forms.</a:t>
            </a:r>
          </a:p>
        </p:txBody>
      </p:sp>
      <p:sp>
        <p:nvSpPr>
          <p:cNvPr id="8" name="TextBox 7">
            <a:extLst>
              <a:ext uri="{FF2B5EF4-FFF2-40B4-BE49-F238E27FC236}">
                <a16:creationId xmlns:a16="http://schemas.microsoft.com/office/drawing/2014/main" id="{44D838B8-B370-4F40-82F7-C53995F0F754}"/>
              </a:ext>
            </a:extLst>
          </p:cNvPr>
          <p:cNvSpPr txBox="1"/>
          <p:nvPr/>
        </p:nvSpPr>
        <p:spPr>
          <a:xfrm>
            <a:off x="200693" y="1421828"/>
            <a:ext cx="5526072" cy="707886"/>
          </a:xfrm>
          <a:prstGeom prst="rect">
            <a:avLst/>
          </a:prstGeom>
          <a:noFill/>
        </p:spPr>
        <p:txBody>
          <a:bodyPr wrap="square" rtlCol="0">
            <a:spAutoFit/>
          </a:bodyPr>
          <a:lstStyle/>
          <a:p>
            <a:pPr algn="ctr"/>
            <a:r>
              <a:rPr lang="en-US" sz="2000" dirty="0">
                <a:latin typeface="+mj-lt"/>
                <a:cs typeface="Times New Roman" pitchFamily="18" charset="0"/>
              </a:rPr>
              <a:t>A </a:t>
            </a:r>
            <a:r>
              <a:rPr lang="en-US" sz="2000" dirty="0">
                <a:solidFill>
                  <a:srgbClr val="00B050"/>
                </a:solidFill>
                <a:latin typeface="+mj-lt"/>
                <a:cs typeface="Times New Roman" pitchFamily="18" charset="0"/>
              </a:rPr>
              <a:t>static initializer block </a:t>
            </a:r>
            <a:r>
              <a:rPr lang="en-US" sz="2000" dirty="0">
                <a:latin typeface="+mj-lt"/>
                <a:cs typeface="Times New Roman" pitchFamily="18" charset="0"/>
              </a:rPr>
              <a:t>runs once for a class, the first time the class is referenced during execution.</a:t>
            </a:r>
          </a:p>
        </p:txBody>
      </p:sp>
      <p:sp>
        <p:nvSpPr>
          <p:cNvPr id="9" name="TextBox 8">
            <a:extLst>
              <a:ext uri="{FF2B5EF4-FFF2-40B4-BE49-F238E27FC236}">
                <a16:creationId xmlns:a16="http://schemas.microsoft.com/office/drawing/2014/main" id="{858ECCF2-6FC0-4494-978C-8DBFC136829D}"/>
              </a:ext>
            </a:extLst>
          </p:cNvPr>
          <p:cNvSpPr txBox="1"/>
          <p:nvPr/>
        </p:nvSpPr>
        <p:spPr>
          <a:xfrm>
            <a:off x="488942" y="2276928"/>
            <a:ext cx="4949574" cy="332398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static initializer example</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 {</a:t>
            </a:r>
          </a:p>
          <a:p>
            <a:r>
              <a:rPr lang="en-US" dirty="0">
                <a:solidFill>
                  <a:srgbClr val="7030A0"/>
                </a:solidFill>
                <a:latin typeface="Consolas" panose="020B0609020204030204" pitchFamily="49" charset="0"/>
              </a:rPr>
              <a:t>    population++; </a:t>
            </a:r>
          </a:p>
          <a:p>
            <a:r>
              <a:rPr lang="en-US" dirty="0">
                <a:solidFill>
                  <a:srgbClr val="7030A0"/>
                </a:solidFill>
                <a:latin typeface="Consolas" panose="020B0609020204030204" pitchFamily="49" charset="0"/>
              </a:rPr>
              <a:t>  }  </a:t>
            </a:r>
          </a:p>
          <a:p>
            <a:r>
              <a:rPr lang="en-US" sz="1200" dirty="0">
                <a:solidFill>
                  <a:srgbClr val="7030A0"/>
                </a:solidFill>
                <a:latin typeface="Consolas" panose="020B0609020204030204" pitchFamily="49" charset="0"/>
              </a:rPr>
              <a:t>  </a:t>
            </a:r>
          </a:p>
          <a:p>
            <a:r>
              <a:rPr lang="en-US" dirty="0">
                <a:solidFill>
                  <a:srgbClr val="00B050"/>
                </a:solidFill>
                <a:latin typeface="Consolas" panose="020B0609020204030204" pitchFamily="49" charset="0"/>
              </a:rPr>
              <a:t>  static { // initializer block</a:t>
            </a:r>
          </a:p>
          <a:p>
            <a:r>
              <a:rPr lang="en-US" dirty="0">
                <a:solidFill>
                  <a:srgbClr val="00B050"/>
                </a:solidFill>
                <a:latin typeface="Consolas" panose="020B0609020204030204" pitchFamily="49" charset="0"/>
              </a:rPr>
              <a:t>    population = 0;</a:t>
            </a:r>
          </a:p>
          <a:p>
            <a:r>
              <a:rPr lang="en-US" dirty="0">
                <a:solidFill>
                  <a:srgbClr val="00B050"/>
                </a:solidFill>
                <a:latin typeface="Consolas" panose="020B0609020204030204" pitchFamily="49" charset="0"/>
              </a:rPr>
              <a:t>  }</a:t>
            </a:r>
          </a:p>
          <a:p>
            <a:r>
              <a:rPr lang="en-US" dirty="0">
                <a:solidFill>
                  <a:srgbClr val="00B050"/>
                </a:solidFill>
                <a:latin typeface="Consolas" panose="020B0609020204030204" pitchFamily="49" charset="0"/>
              </a:rPr>
              <a:t>  </a:t>
            </a:r>
          </a:p>
          <a:p>
            <a:r>
              <a:rPr lang="en-US" dirty="0">
                <a:latin typeface="Consolas" panose="020B0609020204030204" pitchFamily="49" charset="0"/>
              </a:rPr>
              <a:t>  private static int population;</a:t>
            </a:r>
          </a:p>
          <a:p>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85A34CB1-7FE9-4604-96E0-9D24CA3D53BD}"/>
              </a:ext>
            </a:extLst>
          </p:cNvPr>
          <p:cNvSpPr txBox="1"/>
          <p:nvPr/>
        </p:nvSpPr>
        <p:spPr>
          <a:xfrm>
            <a:off x="6609360" y="2276928"/>
            <a:ext cx="4949575" cy="332398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instance initializer example</a:t>
            </a:r>
          </a:p>
          <a:p>
            <a:r>
              <a:rPr lang="en-US" dirty="0">
                <a:latin typeface="Consolas" panose="020B0609020204030204" pitchFamily="49" charset="0"/>
              </a:rPr>
              <a:t>public class Person {</a:t>
            </a:r>
          </a:p>
          <a:p>
            <a:r>
              <a:rPr lang="en-US" dirty="0">
                <a:solidFill>
                  <a:srgbClr val="7030A0"/>
                </a:solidFill>
                <a:latin typeface="Consolas" panose="020B0609020204030204" pitchFamily="49" charset="0"/>
              </a:rPr>
              <a:t>  public Person(String name) {</a:t>
            </a:r>
          </a:p>
          <a:p>
            <a:r>
              <a:rPr lang="en-US" dirty="0">
                <a:solidFill>
                  <a:srgbClr val="7030A0"/>
                </a:solidFill>
                <a:latin typeface="Consolas" panose="020B0609020204030204" pitchFamily="49" charset="0"/>
              </a:rPr>
              <a:t>    this.name = name;</a:t>
            </a:r>
          </a:p>
          <a:p>
            <a:r>
              <a:rPr lang="en-US" dirty="0">
                <a:solidFill>
                  <a:srgbClr val="7030A0"/>
                </a:solidFill>
                <a:latin typeface="Consolas" panose="020B0609020204030204" pitchFamily="49" charset="0"/>
              </a:rPr>
              <a:t>  }</a:t>
            </a:r>
          </a:p>
          <a:p>
            <a:endParaRPr lang="en-US" sz="1200" dirty="0">
              <a:solidFill>
                <a:srgbClr val="7030A0"/>
              </a:solidFill>
              <a:latin typeface="Consolas" panose="020B0609020204030204" pitchFamily="49" charset="0"/>
            </a:endParaRPr>
          </a:p>
          <a:p>
            <a:r>
              <a:rPr lang="en-US" dirty="0">
                <a:solidFill>
                  <a:srgbClr val="0070C0"/>
                </a:solidFill>
                <a:latin typeface="Consolas" panose="020B0609020204030204" pitchFamily="49" charset="0"/>
              </a:rPr>
              <a:t>  { // initializer block</a:t>
            </a:r>
          </a:p>
          <a:p>
            <a:r>
              <a:rPr lang="en-US" dirty="0">
                <a:solidFill>
                  <a:srgbClr val="0070C0"/>
                </a:solidFill>
                <a:latin typeface="Consolas" panose="020B0609020204030204" pitchFamily="49" charset="0"/>
              </a:rPr>
              <a:t>    IQ = 100;</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  private int IQ;</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49BB3CB6-E056-46C0-8A0F-2B48BFD6B770}"/>
              </a:ext>
            </a:extLst>
          </p:cNvPr>
          <p:cNvSpPr txBox="1"/>
          <p:nvPr/>
        </p:nvSpPr>
        <p:spPr>
          <a:xfrm>
            <a:off x="6465236" y="1421828"/>
            <a:ext cx="5237822" cy="707886"/>
          </a:xfrm>
          <a:prstGeom prst="rect">
            <a:avLst/>
          </a:prstGeom>
          <a:noFill/>
        </p:spPr>
        <p:txBody>
          <a:bodyPr wrap="square" rtlCol="0">
            <a:spAutoFit/>
          </a:bodyPr>
          <a:lstStyle/>
          <a:p>
            <a:pPr algn="ctr"/>
            <a:r>
              <a:rPr lang="en-US" sz="2000" dirty="0">
                <a:latin typeface="+mj-lt"/>
                <a:cs typeface="Times New Roman" pitchFamily="18" charset="0"/>
              </a:rPr>
              <a:t>An </a:t>
            </a:r>
            <a:r>
              <a:rPr lang="en-US" sz="2000" dirty="0">
                <a:solidFill>
                  <a:srgbClr val="0070C0"/>
                </a:solidFill>
                <a:latin typeface="+mj-lt"/>
                <a:cs typeface="Times New Roman" pitchFamily="18" charset="0"/>
              </a:rPr>
              <a:t>instance initializer block </a:t>
            </a:r>
            <a:r>
              <a:rPr lang="en-US" sz="2000" dirty="0">
                <a:latin typeface="+mj-lt"/>
                <a:cs typeface="Times New Roman" pitchFamily="18" charset="0"/>
              </a:rPr>
              <a:t>runs during every object creation </a:t>
            </a:r>
            <a:r>
              <a:rPr lang="en-US" sz="2000" i="1" dirty="0">
                <a:latin typeface="+mj-lt"/>
                <a:cs typeface="Times New Roman" pitchFamily="18" charset="0"/>
              </a:rPr>
              <a:t>before</a:t>
            </a:r>
            <a:r>
              <a:rPr lang="en-US" sz="2000" dirty="0">
                <a:latin typeface="+mj-lt"/>
                <a:cs typeface="Times New Roman" pitchFamily="18" charset="0"/>
              </a:rPr>
              <a:t> the constructor runs.</a:t>
            </a:r>
          </a:p>
        </p:txBody>
      </p:sp>
      <p:grpSp>
        <p:nvGrpSpPr>
          <p:cNvPr id="14" name="Group 13">
            <a:extLst>
              <a:ext uri="{FF2B5EF4-FFF2-40B4-BE49-F238E27FC236}">
                <a16:creationId xmlns:a16="http://schemas.microsoft.com/office/drawing/2014/main" id="{DDAFC3EE-1BE1-49CB-9683-ECDDF6400396}"/>
              </a:ext>
            </a:extLst>
          </p:cNvPr>
          <p:cNvGrpSpPr/>
          <p:nvPr/>
        </p:nvGrpSpPr>
        <p:grpSpPr>
          <a:xfrm>
            <a:off x="2067065" y="5509432"/>
            <a:ext cx="8362396" cy="870001"/>
            <a:chOff x="-433498" y="6019541"/>
            <a:chExt cx="8362396" cy="870001"/>
          </a:xfrm>
        </p:grpSpPr>
        <p:sp>
          <p:nvSpPr>
            <p:cNvPr id="17" name="TextBox 16">
              <a:extLst>
                <a:ext uri="{FF2B5EF4-FFF2-40B4-BE49-F238E27FC236}">
                  <a16:creationId xmlns:a16="http://schemas.microsoft.com/office/drawing/2014/main" id="{46BF6E88-728D-4F42-9EFC-12F40BF942C1}"/>
                </a:ext>
              </a:extLst>
            </p:cNvPr>
            <p:cNvSpPr txBox="1"/>
            <p:nvPr/>
          </p:nvSpPr>
          <p:spPr>
            <a:xfrm>
              <a:off x="-211606" y="6058545"/>
              <a:ext cx="8140504"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What is the benefit of each type of initializer block over a simple constructor?</a:t>
              </a:r>
            </a:p>
          </p:txBody>
        </p:sp>
        <p:pic>
          <p:nvPicPr>
            <p:cNvPr id="18" name="Picture 17" descr="Shape&#10;&#10;Description automatically generated with low confidence">
              <a:extLst>
                <a:ext uri="{FF2B5EF4-FFF2-40B4-BE49-F238E27FC236}">
                  <a16:creationId xmlns:a16="http://schemas.microsoft.com/office/drawing/2014/main" id="{23FEAA4F-B4FB-47B1-83E6-D009E809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8" y="6019541"/>
              <a:ext cx="603149" cy="603149"/>
            </a:xfrm>
            <a:prstGeom prst="rect">
              <a:avLst/>
            </a:prstGeom>
            <a:ln>
              <a:noFill/>
            </a:ln>
            <a:effectLst>
              <a:outerShdw blurRad="292100" dist="139700" dir="2700000" algn="tl" rotWithShape="0">
                <a:srgbClr val="333333">
                  <a:alpha val="65000"/>
                </a:srgbClr>
              </a:outerShdw>
            </a:effectLst>
          </p:spPr>
        </p:pic>
      </p:grpSp>
      <p:sp>
        <p:nvSpPr>
          <p:cNvPr id="19" name="Rectangle 18">
            <a:extLst>
              <a:ext uri="{FF2B5EF4-FFF2-40B4-BE49-F238E27FC236}">
                <a16:creationId xmlns:a16="http://schemas.microsoft.com/office/drawing/2014/main" id="{04706D7E-668F-4CB8-ACDC-379FA0A17824}"/>
              </a:ext>
            </a:extLst>
          </p:cNvPr>
          <p:cNvSpPr/>
          <p:nvPr/>
        </p:nvSpPr>
        <p:spPr>
          <a:xfrm>
            <a:off x="4091138" y="6381049"/>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2" name="Rectangle 21">
            <a:extLst>
              <a:ext uri="{FF2B5EF4-FFF2-40B4-BE49-F238E27FC236}">
                <a16:creationId xmlns:a16="http://schemas.microsoft.com/office/drawing/2014/main" id="{4647F097-8C0B-4C30-BDBA-8EBA8CD96B56}"/>
              </a:ext>
            </a:extLst>
          </p:cNvPr>
          <p:cNvSpPr/>
          <p:nvPr/>
        </p:nvSpPr>
        <p:spPr>
          <a:xfrm>
            <a:off x="4093862" y="6387521"/>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21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9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a:xfrm>
            <a:off x="914400" y="-264459"/>
            <a:ext cx="10363200" cy="1143000"/>
          </a:xfrm>
        </p:spPr>
        <p:txBody>
          <a:bodyPr>
            <a:normAutofit/>
          </a:bodyPr>
          <a:lstStyle/>
          <a:p>
            <a:r>
              <a:rPr lang="en-US" sz="3600" dirty="0"/>
              <a:t>Freeing Resources: Destructors</a:t>
            </a:r>
          </a:p>
        </p:txBody>
      </p:sp>
      <p:sp>
        <p:nvSpPr>
          <p:cNvPr id="10" name="TextBox 9">
            <a:extLst>
              <a:ext uri="{FF2B5EF4-FFF2-40B4-BE49-F238E27FC236}">
                <a16:creationId xmlns:a16="http://schemas.microsoft.com/office/drawing/2014/main" id="{3D945229-57F7-4E03-8A08-8B37729EBE6E}"/>
              </a:ext>
            </a:extLst>
          </p:cNvPr>
          <p:cNvSpPr txBox="1"/>
          <p:nvPr/>
        </p:nvSpPr>
        <p:spPr>
          <a:xfrm>
            <a:off x="6165477" y="2220994"/>
            <a:ext cx="5701097" cy="393776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Downloader class w/destructor</a:t>
            </a:r>
          </a:p>
          <a:p>
            <a:r>
              <a:rPr lang="en-US" dirty="0">
                <a:latin typeface="Consolas" panose="020B0609020204030204" pitchFamily="49" charset="0"/>
              </a:rPr>
              <a:t>class Downloader { </a:t>
            </a:r>
          </a:p>
          <a:p>
            <a:r>
              <a:rPr lang="en-US" dirty="0">
                <a:latin typeface="Consolas" panose="020B0609020204030204" pitchFamily="49" charset="0"/>
              </a:rPr>
              <a:t>public:</a:t>
            </a:r>
          </a:p>
          <a:p>
            <a:r>
              <a:rPr lang="en-US" dirty="0">
                <a:latin typeface="Consolas" panose="020B0609020204030204" pitchFamily="49" charset="0"/>
              </a:rPr>
              <a:t>  Downloader() { </a:t>
            </a:r>
          </a:p>
          <a:p>
            <a:r>
              <a:rPr lang="en-US" dirty="0">
                <a:latin typeface="Consolas" panose="020B0609020204030204" pitchFamily="49" charset="0"/>
              </a:rPr>
              <a:t>    </a:t>
            </a:r>
            <a:r>
              <a:rPr lang="en-US" dirty="0" err="1">
                <a:solidFill>
                  <a:srgbClr val="009A46"/>
                </a:solidFill>
                <a:latin typeface="Consolas" panose="020B0609020204030204" pitchFamily="49" charset="0"/>
              </a:rPr>
              <a:t>download_buffer</a:t>
            </a:r>
            <a:r>
              <a:rPr lang="en-US" dirty="0">
                <a:solidFill>
                  <a:srgbClr val="009A46"/>
                </a:solidFill>
                <a:latin typeface="Consolas" panose="020B0609020204030204" pitchFamily="49" charset="0"/>
              </a:rPr>
              <a:t>_ </a:t>
            </a:r>
            <a:r>
              <a:rPr lang="en-US" dirty="0">
                <a:latin typeface="Consolas" panose="020B0609020204030204" pitchFamily="49" charset="0"/>
              </a:rPr>
              <a:t>= </a:t>
            </a:r>
            <a:r>
              <a:rPr lang="en-US" dirty="0">
                <a:solidFill>
                  <a:srgbClr val="009A46"/>
                </a:solidFill>
                <a:latin typeface="Consolas" panose="020B0609020204030204" pitchFamily="49" charset="0"/>
              </a:rPr>
              <a:t>new char[</a:t>
            </a:r>
            <a:r>
              <a:rPr lang="en-US" dirty="0" err="1">
                <a:solidFill>
                  <a:srgbClr val="009A46"/>
                </a:solidFill>
                <a:latin typeface="Consolas" panose="020B0609020204030204" pitchFamily="49" charset="0"/>
              </a:rPr>
              <a:t>kBuffSize</a:t>
            </a:r>
            <a:r>
              <a:rPr lang="en-US" dirty="0">
                <a:solidFill>
                  <a:srgbClr val="009A46"/>
                </a:solidFill>
                <a:latin typeface="Consolas" panose="020B0609020204030204" pitchFamily="49" charset="0"/>
              </a:rPr>
              <a:t>]; </a:t>
            </a:r>
          </a:p>
          <a:p>
            <a:r>
              <a:rPr lang="en-US" dirty="0">
                <a:latin typeface="Consolas" panose="020B0609020204030204" pitchFamily="49" charset="0"/>
              </a:rPr>
              <a:t>    </a:t>
            </a:r>
            <a:r>
              <a:rPr lang="en-US" dirty="0" err="1">
                <a:solidFill>
                  <a:srgbClr val="009A46"/>
                </a:solidFill>
                <a:latin typeface="Consolas" panose="020B0609020204030204" pitchFamily="49" charset="0"/>
              </a:rPr>
              <a:t>temp_file_handle</a:t>
            </a:r>
            <a:r>
              <a:rPr lang="en-US" dirty="0">
                <a:solidFill>
                  <a:srgbClr val="009A46"/>
                </a:solidFill>
                <a:latin typeface="Consolas" panose="020B0609020204030204" pitchFamily="49" charset="0"/>
              </a:rPr>
              <a:t>_ </a:t>
            </a:r>
            <a:r>
              <a:rPr lang="en-US" dirty="0">
                <a:latin typeface="Consolas" panose="020B0609020204030204" pitchFamily="49" charset="0"/>
              </a:rPr>
              <a:t>= </a:t>
            </a:r>
            <a:r>
              <a:rPr lang="en-US" dirty="0">
                <a:solidFill>
                  <a:srgbClr val="009A46"/>
                </a:solidFill>
                <a:latin typeface="Consolas" panose="020B0609020204030204" pitchFamily="49" charset="0"/>
              </a:rPr>
              <a:t>std::</a:t>
            </a:r>
            <a:r>
              <a:rPr lang="en-US" dirty="0" err="1">
                <a:solidFill>
                  <a:srgbClr val="009A46"/>
                </a:solidFill>
                <a:latin typeface="Consolas" panose="020B0609020204030204" pitchFamily="49" charset="0"/>
              </a:rPr>
              <a:t>tmpfile</a:t>
            </a:r>
            <a:r>
              <a:rPr lang="en-US" dirty="0">
                <a:solidFill>
                  <a:srgbClr val="009A46"/>
                </a:solidFill>
                <a:latin typeface="Consolas" panose="020B0609020204030204" pitchFamily="49" charset="0"/>
              </a:rPr>
              <a:t>();</a:t>
            </a:r>
          </a:p>
          <a:p>
            <a:r>
              <a:rPr lang="en-US" dirty="0">
                <a:solidFill>
                  <a:srgbClr val="009A46"/>
                </a:solidFill>
                <a:latin typeface="Consolas" panose="020B0609020204030204" pitchFamily="49" charset="0"/>
              </a:rPr>
              <a:t>  </a:t>
            </a:r>
            <a:r>
              <a:rPr lang="en-US" dirty="0">
                <a:latin typeface="Consolas" panose="020B0609020204030204" pitchFamily="49" charset="0"/>
              </a:rPr>
              <a:t>}</a:t>
            </a:r>
          </a:p>
          <a:p>
            <a:endParaRPr lang="en-US" sz="1050"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~Downloader() {</a:t>
            </a:r>
          </a:p>
          <a:p>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delete </a:t>
            </a:r>
            <a:r>
              <a:rPr lang="en-US" dirty="0" err="1">
                <a:solidFill>
                  <a:srgbClr val="009A46"/>
                </a:solidFill>
                <a:latin typeface="Consolas" panose="020B0609020204030204" pitchFamily="49" charset="0"/>
              </a:rPr>
              <a:t>download_buffer</a:t>
            </a:r>
            <a:r>
              <a:rPr lang="en-US" dirty="0">
                <a:solidFill>
                  <a:srgbClr val="009A46"/>
                </a:solidFill>
                <a:latin typeface="Consolas" panose="020B0609020204030204" pitchFamily="49" charset="0"/>
              </a:rPr>
              <a:t>_</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fclose</a:t>
            </a:r>
            <a:r>
              <a:rPr lang="en-US" dirty="0">
                <a:solidFill>
                  <a:srgbClr val="7030A0"/>
                </a:solidFill>
                <a:latin typeface="Consolas" panose="020B0609020204030204" pitchFamily="49" charset="0"/>
              </a:rPr>
              <a:t>(</a:t>
            </a:r>
            <a:r>
              <a:rPr lang="en-US" dirty="0" err="1">
                <a:solidFill>
                  <a:srgbClr val="009A46"/>
                </a:solidFill>
                <a:latin typeface="Consolas" panose="020B0609020204030204" pitchFamily="49" charset="0"/>
              </a:rPr>
              <a:t>temp_file_handle</a:t>
            </a:r>
            <a:r>
              <a:rPr lang="en-US" dirty="0">
                <a:solidFill>
                  <a:srgbClr val="009A46"/>
                </a:solidFill>
                <a:latin typeface="Consolas" panose="020B0609020204030204" pitchFamily="49" charset="0"/>
              </a:rPr>
              <a:t>_</a:t>
            </a:r>
            <a:r>
              <a:rPr lang="en-US" dirty="0">
                <a:solidFill>
                  <a:srgbClr val="7030A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B7771222-DEFF-4158-824C-9A18BE5E18B6}"/>
              </a:ext>
            </a:extLst>
          </p:cNvPr>
          <p:cNvSpPr txBox="1"/>
          <p:nvPr/>
        </p:nvSpPr>
        <p:spPr>
          <a:xfrm>
            <a:off x="452855" y="2214270"/>
            <a:ext cx="5288904" cy="2000548"/>
          </a:xfrm>
          <a:prstGeom prst="rect">
            <a:avLst/>
          </a:prstGeom>
          <a:solidFill>
            <a:schemeClr val="bg1">
              <a:lumMod val="95000"/>
            </a:schemeClr>
          </a:solidFill>
          <a:ln>
            <a:solidFill>
              <a:schemeClr val="tx1"/>
            </a:solidFill>
          </a:ln>
        </p:spPr>
        <p:txBody>
          <a:bodyPr wrap="square">
            <a:spAutoFit/>
          </a:bodyPr>
          <a:lstStyle/>
          <a:p>
            <a:pPr algn="ctr"/>
            <a:r>
              <a:rPr lang="en-US" sz="2400" dirty="0">
                <a:solidFill>
                  <a:srgbClr val="0070C0"/>
                </a:solidFill>
              </a:rPr>
              <a:t>Destructor</a:t>
            </a:r>
          </a:p>
          <a:p>
            <a:pPr algn="ctr"/>
            <a:r>
              <a:rPr lang="en-US" sz="2000" dirty="0"/>
              <a:t>A destructor is a method that </a:t>
            </a:r>
            <a:r>
              <a:rPr lang="en-US" sz="2000" dirty="0">
                <a:solidFill>
                  <a:srgbClr val="7030A0"/>
                </a:solidFill>
              </a:rPr>
              <a:t>releases </a:t>
            </a:r>
            <a:r>
              <a:rPr lang="en-US" sz="2000" i="1" dirty="0"/>
              <a:t>all</a:t>
            </a:r>
            <a:r>
              <a:rPr lang="en-US" sz="2000" dirty="0">
                <a:solidFill>
                  <a:srgbClr val="7030A0"/>
                </a:solidFill>
              </a:rPr>
              <a:t> </a:t>
            </a:r>
            <a:r>
              <a:rPr lang="en-US" sz="2000" dirty="0">
                <a:solidFill>
                  <a:srgbClr val="009A46"/>
                </a:solidFill>
              </a:rPr>
              <a:t>resources</a:t>
            </a:r>
            <a:r>
              <a:rPr lang="en-US" sz="2000" dirty="0">
                <a:solidFill>
                  <a:srgbClr val="7030A0"/>
                </a:solidFill>
              </a:rPr>
              <a:t> </a:t>
            </a:r>
            <a:r>
              <a:rPr lang="en-US" sz="2000" dirty="0"/>
              <a:t>held by an object.</a:t>
            </a:r>
          </a:p>
          <a:p>
            <a:pPr algn="ctr"/>
            <a:endParaRPr lang="en-US" sz="2000" dirty="0"/>
          </a:p>
          <a:p>
            <a:pPr algn="ctr"/>
            <a:r>
              <a:rPr lang="en-US" sz="2000" dirty="0"/>
              <a:t>It is </a:t>
            </a:r>
            <a:r>
              <a:rPr lang="en-US" sz="2000" dirty="0">
                <a:solidFill>
                  <a:srgbClr val="FF0000"/>
                </a:solidFill>
              </a:rPr>
              <a:t>automatically called </a:t>
            </a:r>
            <a:r>
              <a:rPr lang="en-US" sz="2000" dirty="0"/>
              <a:t>when an </a:t>
            </a:r>
            <a:r>
              <a:rPr lang="en-US" sz="2000" dirty="0">
                <a:solidFill>
                  <a:srgbClr val="FF0000"/>
                </a:solidFill>
              </a:rPr>
              <a:t>object's lifetime ends</a:t>
            </a:r>
            <a:r>
              <a:rPr lang="en-US" sz="2000" dirty="0"/>
              <a:t>.</a:t>
            </a:r>
          </a:p>
        </p:txBody>
      </p:sp>
      <p:sp>
        <p:nvSpPr>
          <p:cNvPr id="7" name="TextBox 6">
            <a:extLst>
              <a:ext uri="{FF2B5EF4-FFF2-40B4-BE49-F238E27FC236}">
                <a16:creationId xmlns:a16="http://schemas.microsoft.com/office/drawing/2014/main" id="{8F460638-4F4B-449A-920F-D043FD37A6DC}"/>
              </a:ext>
            </a:extLst>
          </p:cNvPr>
          <p:cNvSpPr txBox="1"/>
          <p:nvPr/>
        </p:nvSpPr>
        <p:spPr>
          <a:xfrm>
            <a:off x="537734" y="699243"/>
            <a:ext cx="11006566" cy="707886"/>
          </a:xfrm>
          <a:prstGeom prst="rect">
            <a:avLst/>
          </a:prstGeom>
          <a:noFill/>
        </p:spPr>
        <p:txBody>
          <a:bodyPr wrap="square" rtlCol="0">
            <a:spAutoFit/>
          </a:bodyPr>
          <a:lstStyle/>
          <a:p>
            <a:pPr algn="ctr"/>
            <a:r>
              <a:rPr lang="en-US" sz="2000" dirty="0">
                <a:latin typeface="+mj-lt"/>
                <a:cs typeface="Times New Roman" pitchFamily="18" charset="0"/>
              </a:rPr>
              <a:t>In languages with </a:t>
            </a:r>
            <a:r>
              <a:rPr lang="en-US" sz="2000" dirty="0">
                <a:solidFill>
                  <a:srgbClr val="0070C0"/>
                </a:solidFill>
                <a:latin typeface="+mj-lt"/>
                <a:cs typeface="Times New Roman" pitchFamily="18" charset="0"/>
              </a:rPr>
              <a:t>manual memory management</a:t>
            </a:r>
            <a:r>
              <a:rPr lang="en-US" sz="2000" dirty="0">
                <a:latin typeface="+mj-lt"/>
                <a:cs typeface="Times New Roman" pitchFamily="18" charset="0"/>
              </a:rPr>
              <a:t>, when an object's lifetime ends, it must release </a:t>
            </a:r>
            <a:r>
              <a:rPr lang="en-US" sz="2000" dirty="0">
                <a:solidFill>
                  <a:srgbClr val="009A46"/>
                </a:solidFill>
                <a:latin typeface="+mj-lt"/>
                <a:cs typeface="Times New Roman" pitchFamily="18" charset="0"/>
              </a:rPr>
              <a:t>all resources</a:t>
            </a:r>
            <a:r>
              <a:rPr lang="en-US" sz="2000" dirty="0">
                <a:latin typeface="+mj-lt"/>
                <a:cs typeface="Times New Roman" pitchFamily="18" charset="0"/>
              </a:rPr>
              <a:t> (e.g., allocated memory, network connections, etc.) it owns to prevent resource leaks.</a:t>
            </a:r>
          </a:p>
        </p:txBody>
      </p:sp>
      <p:sp>
        <p:nvSpPr>
          <p:cNvPr id="13" name="TextBox 12">
            <a:extLst>
              <a:ext uri="{FF2B5EF4-FFF2-40B4-BE49-F238E27FC236}">
                <a16:creationId xmlns:a16="http://schemas.microsoft.com/office/drawing/2014/main" id="{D229544B-26D4-47B4-9D54-4EA07A0F32E0}"/>
              </a:ext>
            </a:extLst>
          </p:cNvPr>
          <p:cNvSpPr txBox="1"/>
          <p:nvPr/>
        </p:nvSpPr>
        <p:spPr>
          <a:xfrm>
            <a:off x="537734" y="1537971"/>
            <a:ext cx="11006566" cy="400110"/>
          </a:xfrm>
          <a:prstGeom prst="rect">
            <a:avLst/>
          </a:prstGeom>
          <a:noFill/>
        </p:spPr>
        <p:txBody>
          <a:bodyPr wrap="square" rtlCol="0">
            <a:spAutoFit/>
          </a:bodyPr>
          <a:lstStyle/>
          <a:p>
            <a:pPr algn="ctr"/>
            <a:r>
              <a:rPr lang="en-US" sz="2000" dirty="0">
                <a:latin typeface="+mj-lt"/>
                <a:cs typeface="Times New Roman" pitchFamily="18" charset="0"/>
              </a:rPr>
              <a:t>That's what the destructor's role is.</a:t>
            </a:r>
          </a:p>
        </p:txBody>
      </p:sp>
      <p:sp>
        <p:nvSpPr>
          <p:cNvPr id="14" name="TextBox 13">
            <a:extLst>
              <a:ext uri="{FF2B5EF4-FFF2-40B4-BE49-F238E27FC236}">
                <a16:creationId xmlns:a16="http://schemas.microsoft.com/office/drawing/2014/main" id="{57571826-EBEA-453E-9478-A408D6A5F836}"/>
              </a:ext>
            </a:extLst>
          </p:cNvPr>
          <p:cNvSpPr txBox="1"/>
          <p:nvPr/>
        </p:nvSpPr>
        <p:spPr>
          <a:xfrm>
            <a:off x="452855" y="4410624"/>
            <a:ext cx="5288904" cy="174813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play_song</a:t>
            </a:r>
            <a:r>
              <a:rPr lang="en-US" dirty="0">
                <a:latin typeface="Consolas" panose="020B0609020204030204" pitchFamily="49" charset="0"/>
              </a:rPr>
              <a:t>(string url_for_mp3) {</a:t>
            </a:r>
          </a:p>
          <a:p>
            <a:r>
              <a:rPr lang="en-US" dirty="0">
                <a:latin typeface="Consolas" panose="020B0609020204030204" pitchFamily="49" charset="0"/>
              </a:rPr>
              <a:t>  Downloader dl;</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dl.downloadFile</a:t>
            </a:r>
            <a:r>
              <a:rPr lang="en-US" dirty="0">
                <a:latin typeface="Consolas" panose="020B0609020204030204" pitchFamily="49" charset="0"/>
              </a:rPr>
              <a:t>(url_for_mp3);</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 dl's lifetime ends; </a:t>
            </a:r>
            <a:r>
              <a:rPr lang="en-US" dirty="0" err="1">
                <a:solidFill>
                  <a:srgbClr val="FF0000"/>
                </a:solidFill>
                <a:latin typeface="Consolas" panose="020B0609020204030204" pitchFamily="49" charset="0"/>
              </a:rPr>
              <a:t>d'tor</a:t>
            </a:r>
            <a:r>
              <a:rPr lang="en-US" dirty="0">
                <a:solidFill>
                  <a:srgbClr val="FF0000"/>
                </a:solidFill>
                <a:latin typeface="Consolas" panose="020B0609020204030204" pitchFamily="49" charset="0"/>
              </a:rPr>
              <a:t> is called</a:t>
            </a:r>
          </a:p>
        </p:txBody>
      </p:sp>
      <p:sp>
        <p:nvSpPr>
          <p:cNvPr id="3" name="Rectangle 2">
            <a:extLst>
              <a:ext uri="{FF2B5EF4-FFF2-40B4-BE49-F238E27FC236}">
                <a16:creationId xmlns:a16="http://schemas.microsoft.com/office/drawing/2014/main" id="{7BBEB015-4084-4CA5-A032-3F6BDE7EECB3}"/>
              </a:ext>
            </a:extLst>
          </p:cNvPr>
          <p:cNvSpPr/>
          <p:nvPr/>
        </p:nvSpPr>
        <p:spPr>
          <a:xfrm>
            <a:off x="6441743" y="4305869"/>
            <a:ext cx="3978323" cy="1201003"/>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04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uiExpand="1" build="p" animBg="1"/>
      <p:bldP spid="7" grpId="0"/>
      <p:bldP spid="13" grpId="0"/>
      <p:bldP spid="14"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C0914F9-3DB1-4952-9F3C-8585B83F5A83}"/>
              </a:ext>
            </a:extLst>
          </p:cNvPr>
          <p:cNvSpPr txBox="1"/>
          <p:nvPr/>
        </p:nvSpPr>
        <p:spPr>
          <a:xfrm>
            <a:off x="492150" y="927897"/>
            <a:ext cx="5394443" cy="563231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 Nerd class</a:t>
            </a:r>
          </a:p>
          <a:p>
            <a:r>
              <a:rPr lang="en-US" dirty="0">
                <a:solidFill>
                  <a:srgbClr val="7030A0"/>
                </a:solidFill>
                <a:latin typeface="Consolas" panose="020B0609020204030204" pitchFamily="49" charset="0"/>
              </a:rPr>
              <a:t>class Nerd {</a:t>
            </a:r>
          </a:p>
          <a:p>
            <a:r>
              <a:rPr lang="en-US" dirty="0">
                <a:solidFill>
                  <a:srgbClr val="0070C0"/>
                </a:solidFill>
                <a:latin typeface="Consolas" panose="020B0609020204030204" pitchFamily="49" charset="0"/>
              </a:rPr>
              <a:t>  private var name: String</a:t>
            </a:r>
          </a:p>
          <a:p>
            <a:r>
              <a:rPr lang="en-US" dirty="0">
                <a:solidFill>
                  <a:srgbClr val="0070C0"/>
                </a:solidFill>
                <a:latin typeface="Consolas" panose="020B0609020204030204" pitchFamily="49" charset="0"/>
              </a:rPr>
              <a:t>  private var IQ: Int</a:t>
            </a:r>
          </a:p>
          <a:p>
            <a:endParaRPr lang="en-US" dirty="0">
              <a:latin typeface="Consolas" panose="020B0609020204030204" pitchFamily="49" charset="0"/>
            </a:endParaRPr>
          </a:p>
          <a:p>
            <a:r>
              <a:rPr lang="en-US" dirty="0">
                <a:solidFill>
                  <a:srgbClr val="7030A0"/>
                </a:solidFill>
                <a:latin typeface="Consolas" panose="020B0609020204030204" pitchFamily="49" charset="0"/>
              </a:rPr>
              <a:t>  public </a:t>
            </a:r>
            <a:r>
              <a:rPr lang="en-US" dirty="0" err="1">
                <a:solidFill>
                  <a:srgbClr val="7030A0"/>
                </a:solidFill>
                <a:latin typeface="Consolas" panose="020B0609020204030204" pitchFamily="49" charset="0"/>
              </a:rPr>
              <a:t>init</a:t>
            </a:r>
            <a:r>
              <a:rPr lang="en-US" dirty="0">
                <a:solidFill>
                  <a:srgbClr val="7030A0"/>
                </a:solidFill>
                <a:latin typeface="Consolas" panose="020B0609020204030204" pitchFamily="49" charset="0"/>
              </a:rPr>
              <a:t>(name: String)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self.name </a:t>
            </a:r>
            <a:r>
              <a:rPr lang="en-US" dirty="0">
                <a:solidFill>
                  <a:srgbClr val="7030A0"/>
                </a:solidFill>
                <a:latin typeface="Consolas" panose="020B0609020204030204" pitchFamily="49" charset="0"/>
              </a:rPr>
              <a:t>= name</a:t>
            </a:r>
          </a:p>
          <a:p>
            <a:r>
              <a:rPr lang="en-US" dirty="0">
                <a:solidFill>
                  <a:srgbClr val="0070C0"/>
                </a:solidFill>
                <a:latin typeface="Consolas" panose="020B0609020204030204" pitchFamily="49" charset="0"/>
              </a:rPr>
              <a:t>    IQ </a:t>
            </a:r>
            <a:r>
              <a:rPr lang="en-US" dirty="0">
                <a:solidFill>
                  <a:srgbClr val="7030A0"/>
                </a:solidFill>
                <a:latin typeface="Consolas" panose="020B0609020204030204" pitchFamily="49" charset="0"/>
              </a:rPr>
              <a:t>= 100</a:t>
            </a:r>
          </a:p>
          <a:p>
            <a:r>
              <a:rPr lang="en-US" dirty="0">
                <a:solidFill>
                  <a:srgbClr val="7030A0"/>
                </a:solidFill>
                <a:latin typeface="Consolas" panose="020B0609020204030204" pitchFamily="49" charset="0"/>
              </a:rPr>
              <a:t>    study(hrs:3)</a:t>
            </a:r>
          </a:p>
          <a:p>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deinit</a:t>
            </a:r>
            <a:r>
              <a:rPr lang="en-US" dirty="0">
                <a:solidFill>
                  <a:srgbClr val="7030A0"/>
                </a:solidFill>
                <a:latin typeface="Consolas" panose="020B0609020204030204" pitchFamily="49" charset="0"/>
              </a:rPr>
              <a:t> {</a:t>
            </a:r>
          </a:p>
          <a:p>
            <a:r>
              <a:rPr lang="en-US" dirty="0">
                <a:solidFill>
                  <a:srgbClr val="0070C0"/>
                </a:solidFill>
                <a:latin typeface="Consolas" panose="020B0609020204030204" pitchFamily="49" charset="0"/>
              </a:rPr>
              <a:t>    IQ</a:t>
            </a:r>
            <a:r>
              <a:rPr lang="en-US" dirty="0">
                <a:solidFill>
                  <a:srgbClr val="7030A0"/>
                </a:solidFill>
                <a:latin typeface="Consolas" panose="020B0609020204030204" pitchFamily="49" charset="0"/>
              </a:rPr>
              <a:t> = 0</a:t>
            </a:r>
          </a:p>
          <a:p>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public</a:t>
            </a:r>
            <a:r>
              <a:rPr lang="en-US" dirty="0">
                <a:latin typeface="Consolas" panose="020B0609020204030204" pitchFamily="49" charset="0"/>
              </a:rPr>
              <a:t> </a:t>
            </a:r>
            <a:r>
              <a:rPr lang="en-US" dirty="0" err="1">
                <a:solidFill>
                  <a:srgbClr val="7030A0"/>
                </a:solidFill>
                <a:latin typeface="Consolas" panose="020B0609020204030204" pitchFamily="49" charset="0"/>
              </a:rPr>
              <a:t>func</a:t>
            </a:r>
            <a:r>
              <a:rPr lang="en-US" dirty="0">
                <a:solidFill>
                  <a:srgbClr val="7030A0"/>
                </a:solidFill>
                <a:latin typeface="Consolas" panose="020B0609020204030204" pitchFamily="49" charset="0"/>
              </a:rPr>
              <a:t> talk() -&gt; String {</a:t>
            </a:r>
          </a:p>
          <a:p>
            <a:r>
              <a:rPr lang="en-US" dirty="0">
                <a:solidFill>
                  <a:srgbClr val="7030A0"/>
                </a:solidFill>
                <a:latin typeface="Consolas" panose="020B0609020204030204" pitchFamily="49" charset="0"/>
              </a:rPr>
              <a:t>    return </a:t>
            </a:r>
            <a:r>
              <a:rPr lang="en-US" dirty="0">
                <a:solidFill>
                  <a:srgbClr val="0070C0"/>
                </a:solidFill>
                <a:latin typeface="Consolas" panose="020B0609020204030204" pitchFamily="49" charset="0"/>
              </a:rPr>
              <a:t>name </a:t>
            </a:r>
            <a:r>
              <a:rPr lang="en-US" dirty="0">
                <a:solidFill>
                  <a:srgbClr val="7030A0"/>
                </a:solidFill>
                <a:latin typeface="Consolas" panose="020B0609020204030204" pitchFamily="49" charset="0"/>
              </a:rPr>
              <a:t>+ " likes closures."</a:t>
            </a:r>
          </a:p>
          <a:p>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private </a:t>
            </a:r>
            <a:r>
              <a:rPr lang="en-US" dirty="0" err="1">
                <a:solidFill>
                  <a:srgbClr val="7030A0"/>
                </a:solidFill>
                <a:latin typeface="Consolas" panose="020B0609020204030204" pitchFamily="49" charset="0"/>
              </a:rPr>
              <a:t>func</a:t>
            </a:r>
            <a:r>
              <a:rPr lang="en-US" dirty="0">
                <a:solidFill>
                  <a:srgbClr val="7030A0"/>
                </a:solidFill>
                <a:latin typeface="Consolas" panose="020B0609020204030204" pitchFamily="49" charset="0"/>
              </a:rPr>
              <a:t> study(</a:t>
            </a:r>
            <a:r>
              <a:rPr lang="en-US" dirty="0" err="1">
                <a:solidFill>
                  <a:srgbClr val="7030A0"/>
                </a:solidFill>
                <a:latin typeface="Consolas" panose="020B0609020204030204" pitchFamily="49" charset="0"/>
              </a:rPr>
              <a:t>hrs</a:t>
            </a:r>
            <a:r>
              <a:rPr lang="en-US" dirty="0">
                <a:solidFill>
                  <a:srgbClr val="7030A0"/>
                </a:solidFill>
                <a:latin typeface="Consolas" panose="020B0609020204030204" pitchFamily="49" charset="0"/>
              </a:rPr>
              <a:t>: Int) {</a:t>
            </a:r>
          </a:p>
          <a:p>
            <a:r>
              <a:rPr lang="en-US" dirty="0">
                <a:solidFill>
                  <a:srgbClr val="0070C0"/>
                </a:solidFill>
                <a:latin typeface="Consolas" panose="020B0609020204030204" pitchFamily="49" charset="0"/>
              </a:rPr>
              <a:t>    IQ </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hrs</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a:t>
            </a:r>
          </a:p>
        </p:txBody>
      </p:sp>
      <p:sp>
        <p:nvSpPr>
          <p:cNvPr id="9" name="TextBox 8">
            <a:extLst>
              <a:ext uri="{FF2B5EF4-FFF2-40B4-BE49-F238E27FC236}">
                <a16:creationId xmlns:a16="http://schemas.microsoft.com/office/drawing/2014/main" id="{B14261D3-43F0-4C62-B8A1-03EA3A90C55F}"/>
              </a:ext>
            </a:extLst>
          </p:cNvPr>
          <p:cNvSpPr txBox="1"/>
          <p:nvPr/>
        </p:nvSpPr>
        <p:spPr>
          <a:xfrm>
            <a:off x="941479" y="158456"/>
            <a:ext cx="10613842" cy="769441"/>
          </a:xfrm>
          <a:prstGeom prst="rect">
            <a:avLst/>
          </a:prstGeom>
          <a:noFill/>
        </p:spPr>
        <p:txBody>
          <a:bodyPr wrap="square">
            <a:spAutoFit/>
          </a:bodyPr>
          <a:lstStyle/>
          <a:p>
            <a:pPr algn="ctr"/>
            <a:r>
              <a:rPr lang="en-US" sz="4400" dirty="0"/>
              <a:t>Classes in Other Languages: Swift</a:t>
            </a:r>
          </a:p>
        </p:txBody>
      </p:sp>
      <p:sp>
        <p:nvSpPr>
          <p:cNvPr id="7" name="TextBox 6">
            <a:extLst>
              <a:ext uri="{FF2B5EF4-FFF2-40B4-BE49-F238E27FC236}">
                <a16:creationId xmlns:a16="http://schemas.microsoft.com/office/drawing/2014/main" id="{DCD37DE5-F92C-4C76-B651-BB7DE52D2D5D}"/>
              </a:ext>
            </a:extLst>
          </p:cNvPr>
          <p:cNvSpPr txBox="1"/>
          <p:nvPr/>
        </p:nvSpPr>
        <p:spPr>
          <a:xfrm>
            <a:off x="6409658" y="5598459"/>
            <a:ext cx="5145663" cy="961749"/>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var n = Nerd(name: "Carey")</a:t>
            </a:r>
          </a:p>
          <a:p>
            <a:r>
              <a:rPr lang="en-US" dirty="0">
                <a:latin typeface="Consolas" panose="020B0609020204030204" pitchFamily="49" charset="0"/>
              </a:rPr>
              <a:t>print("Nerd says: \(</a:t>
            </a:r>
            <a:r>
              <a:rPr lang="en-US" dirty="0" err="1">
                <a:latin typeface="Consolas" panose="020B0609020204030204" pitchFamily="49" charset="0"/>
              </a:rPr>
              <a:t>n.talk</a:t>
            </a:r>
            <a:r>
              <a:rPr lang="en-US" dirty="0">
                <a:latin typeface="Consolas" panose="020B0609020204030204" pitchFamily="49" charset="0"/>
              </a:rPr>
              <a:t>())")</a:t>
            </a:r>
          </a:p>
          <a:p>
            <a:r>
              <a:rPr lang="en-US" dirty="0" err="1">
                <a:latin typeface="Consolas" panose="020B0609020204030204" pitchFamily="49" charset="0"/>
              </a:rPr>
              <a:t>n.study</a:t>
            </a:r>
            <a:r>
              <a:rPr lang="en-US" dirty="0">
                <a:latin typeface="Consolas" panose="020B0609020204030204" pitchFamily="49" charset="0"/>
              </a:rPr>
              <a:t>(5)</a:t>
            </a:r>
          </a:p>
        </p:txBody>
      </p:sp>
      <p:sp>
        <p:nvSpPr>
          <p:cNvPr id="5" name="Speech Bubble: Rectangle with Corners Rounded 4">
            <a:extLst>
              <a:ext uri="{FF2B5EF4-FFF2-40B4-BE49-F238E27FC236}">
                <a16:creationId xmlns:a16="http://schemas.microsoft.com/office/drawing/2014/main" id="{38FF1787-D28E-4503-BA5D-0D7ED6CC8625}"/>
              </a:ext>
            </a:extLst>
          </p:cNvPr>
          <p:cNvSpPr/>
          <p:nvPr/>
        </p:nvSpPr>
        <p:spPr>
          <a:xfrm>
            <a:off x="4196979" y="1456698"/>
            <a:ext cx="3229058" cy="830997"/>
          </a:xfrm>
          <a:prstGeom prst="wedgeRoundRectCallout">
            <a:avLst>
              <a:gd name="adj1" fmla="val -87213"/>
              <a:gd name="adj2" fmla="val 608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Swift, the constructor is named </a:t>
            </a:r>
            <a:r>
              <a:rPr lang="en-US" sz="2000" dirty="0" err="1">
                <a:solidFill>
                  <a:srgbClr val="F8CBAD"/>
                </a:solidFill>
              </a:rPr>
              <a:t>init</a:t>
            </a:r>
            <a:r>
              <a:rPr lang="en-US" sz="2000" dirty="0" err="1">
                <a:solidFill>
                  <a:schemeClr val="bg1"/>
                </a:solidFill>
              </a:rPr>
              <a:t>.</a:t>
            </a:r>
            <a:endParaRPr lang="en-US" sz="2000" dirty="0">
              <a:solidFill>
                <a:schemeClr val="bg1"/>
              </a:solidFill>
            </a:endParaRPr>
          </a:p>
        </p:txBody>
      </p:sp>
      <p:sp>
        <p:nvSpPr>
          <p:cNvPr id="6" name="TextBox 5">
            <a:extLst>
              <a:ext uri="{FF2B5EF4-FFF2-40B4-BE49-F238E27FC236}">
                <a16:creationId xmlns:a16="http://schemas.microsoft.com/office/drawing/2014/main" id="{0ABBE512-8831-4A9E-ADE9-67D45AD79BD4}"/>
              </a:ext>
            </a:extLst>
          </p:cNvPr>
          <p:cNvSpPr txBox="1"/>
          <p:nvPr/>
        </p:nvSpPr>
        <p:spPr>
          <a:xfrm>
            <a:off x="6247659" y="1086111"/>
            <a:ext cx="5394443" cy="830997"/>
          </a:xfrm>
          <a:prstGeom prst="rect">
            <a:avLst/>
          </a:prstGeom>
          <a:noFill/>
        </p:spPr>
        <p:txBody>
          <a:bodyPr wrap="square">
            <a:spAutoFit/>
          </a:bodyPr>
          <a:lstStyle/>
          <a:p>
            <a:pPr algn="ctr"/>
            <a:r>
              <a:rPr lang="en-US" sz="2400" dirty="0">
                <a:solidFill>
                  <a:srgbClr val="FF0000"/>
                </a:solidFill>
              </a:rPr>
              <a:t>Java</a:t>
            </a:r>
            <a:r>
              <a:rPr lang="en-US" sz="2400" dirty="0"/>
              <a:t> and </a:t>
            </a:r>
            <a:r>
              <a:rPr lang="en-US" sz="2400" dirty="0">
                <a:solidFill>
                  <a:srgbClr val="FF0000"/>
                </a:solidFill>
              </a:rPr>
              <a:t>C#</a:t>
            </a:r>
            <a:r>
              <a:rPr lang="en-US" sz="2400" dirty="0"/>
              <a:t> also share similar syntax for defining classes!</a:t>
            </a:r>
          </a:p>
        </p:txBody>
      </p:sp>
      <p:sp>
        <p:nvSpPr>
          <p:cNvPr id="8" name="Speech Bubble: Rectangle with Corners Rounded 7">
            <a:extLst>
              <a:ext uri="{FF2B5EF4-FFF2-40B4-BE49-F238E27FC236}">
                <a16:creationId xmlns:a16="http://schemas.microsoft.com/office/drawing/2014/main" id="{5BFDFC56-F6E5-4957-9915-AD8A85419714}"/>
              </a:ext>
            </a:extLst>
          </p:cNvPr>
          <p:cNvSpPr/>
          <p:nvPr/>
        </p:nvSpPr>
        <p:spPr>
          <a:xfrm>
            <a:off x="2836788" y="2850690"/>
            <a:ext cx="4052589" cy="927556"/>
          </a:xfrm>
          <a:prstGeom prst="wedgeRoundRectCallout">
            <a:avLst>
              <a:gd name="adj1" fmla="val -79673"/>
              <a:gd name="adj2" fmla="val 488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Since Swift is garbage collected, it uses a </a:t>
            </a:r>
            <a:r>
              <a:rPr lang="en-US" sz="2000" dirty="0">
                <a:solidFill>
                  <a:srgbClr val="F8CBAD"/>
                </a:solidFill>
              </a:rPr>
              <a:t>finalizer</a:t>
            </a:r>
            <a:r>
              <a:rPr lang="en-US" sz="2000" dirty="0">
                <a:solidFill>
                  <a:schemeClr val="bg1"/>
                </a:solidFill>
              </a:rPr>
              <a:t>, not a destructor. </a:t>
            </a:r>
          </a:p>
        </p:txBody>
      </p:sp>
      <p:sp>
        <p:nvSpPr>
          <p:cNvPr id="11" name="Speech Bubble: Rectangle with Corners Rounded 10">
            <a:extLst>
              <a:ext uri="{FF2B5EF4-FFF2-40B4-BE49-F238E27FC236}">
                <a16:creationId xmlns:a16="http://schemas.microsoft.com/office/drawing/2014/main" id="{C1E8B284-9C8B-4C75-9047-F4F4AF7AF275}"/>
              </a:ext>
            </a:extLst>
          </p:cNvPr>
          <p:cNvSpPr/>
          <p:nvPr/>
        </p:nvSpPr>
        <p:spPr>
          <a:xfrm>
            <a:off x="8029948" y="3744052"/>
            <a:ext cx="3525373" cy="1062776"/>
          </a:xfrm>
          <a:prstGeom prst="wedgeRoundRectCallout">
            <a:avLst>
              <a:gd name="adj1" fmla="val -56178"/>
              <a:gd name="adj2" fmla="val 1308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here's how we instantiate and use a Nerd object.</a:t>
            </a:r>
          </a:p>
        </p:txBody>
      </p:sp>
      <p:sp>
        <p:nvSpPr>
          <p:cNvPr id="12" name="Speech Bubble: Rectangle with Corners Rounded 11">
            <a:extLst>
              <a:ext uri="{FF2B5EF4-FFF2-40B4-BE49-F238E27FC236}">
                <a16:creationId xmlns:a16="http://schemas.microsoft.com/office/drawing/2014/main" id="{3B95DBF6-ECA1-4024-8DAA-23BD5D2CC82C}"/>
              </a:ext>
            </a:extLst>
          </p:cNvPr>
          <p:cNvSpPr/>
          <p:nvPr/>
        </p:nvSpPr>
        <p:spPr>
          <a:xfrm>
            <a:off x="4073981" y="2901644"/>
            <a:ext cx="3481576" cy="1453037"/>
          </a:xfrm>
          <a:prstGeom prst="wedgeRoundRectCallout">
            <a:avLst>
              <a:gd name="adj1" fmla="val -111084"/>
              <a:gd name="adj2" fmla="val -502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disambiguate </a:t>
            </a:r>
            <a:r>
              <a:rPr lang="en-US" sz="2000" dirty="0">
                <a:solidFill>
                  <a:srgbClr val="00FFFF"/>
                </a:solidFill>
              </a:rPr>
              <a:t>member variables </a:t>
            </a:r>
            <a:r>
              <a:rPr lang="en-US" sz="2000" dirty="0">
                <a:solidFill>
                  <a:schemeClr val="bg1"/>
                </a:solidFill>
              </a:rPr>
              <a:t>from </a:t>
            </a:r>
            <a:r>
              <a:rPr lang="en-US" sz="2000" dirty="0">
                <a:solidFill>
                  <a:srgbClr val="00FFFF"/>
                </a:solidFill>
              </a:rPr>
              <a:t>local variables </a:t>
            </a:r>
            <a:r>
              <a:rPr lang="en-US" sz="2000" dirty="0">
                <a:solidFill>
                  <a:schemeClr val="bg1"/>
                </a:solidFill>
              </a:rPr>
              <a:t>by prefixing with "</a:t>
            </a:r>
            <a:r>
              <a:rPr lang="en-US" sz="2000" dirty="0">
                <a:solidFill>
                  <a:srgbClr val="00FFFF"/>
                </a:solidFill>
              </a:rPr>
              <a:t>self.</a:t>
            </a:r>
            <a:r>
              <a:rPr lang="en-US" sz="2000" dirty="0">
                <a:solidFill>
                  <a:schemeClr val="bg1"/>
                </a:solidFill>
              </a:rPr>
              <a:t>" – it's like </a:t>
            </a:r>
            <a:r>
              <a:rPr lang="en-US" sz="2000" dirty="0">
                <a:solidFill>
                  <a:srgbClr val="F8CBAD"/>
                </a:solidFill>
              </a:rPr>
              <a:t>this</a:t>
            </a:r>
            <a:r>
              <a:rPr lang="en-US" sz="2000" dirty="0">
                <a:solidFill>
                  <a:schemeClr val="bg1"/>
                </a:solidFill>
              </a:rPr>
              <a:t> in C++!</a:t>
            </a:r>
          </a:p>
        </p:txBody>
      </p:sp>
    </p:spTree>
    <p:extLst>
      <p:ext uri="{BB962C8B-B14F-4D97-AF65-F5344CB8AC3E}">
        <p14:creationId xmlns:p14="http://schemas.microsoft.com/office/powerpoint/2010/main" val="190210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19" end="1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xEl>
                                              <p:pRg st="5" end="5"/>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xEl>
                                              <p:pRg st="6" end="6"/>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xEl>
                                              <p:pRg st="7" end="7"/>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xEl>
                                              <p:pRg st="8" end="8"/>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xEl>
                                              <p:pRg st="10" end="10"/>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
                                            <p:txEl>
                                              <p:pRg st="11" end="11"/>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8">
                                            <p:txEl>
                                              <p:pRg st="13" end="13"/>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8">
                                            <p:txEl>
                                              <p:pRg st="14" end="14"/>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xEl>
                                              <p:pRg st="15" end="1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8">
                                            <p:txEl>
                                              <p:pRg st="16" end="16"/>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
                                            <p:txEl>
                                              <p:pRg st="17" end="17"/>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8">
                                            <p:txEl>
                                              <p:pRg st="18" end="18"/>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P spid="7" grpId="0" animBg="1"/>
      <p:bldP spid="5" grpId="0" animBg="1"/>
      <p:bldP spid="5" grpId="1" animBg="1"/>
      <p:bldP spid="6" grpId="0"/>
      <p:bldP spid="8" grpId="0" animBg="1"/>
      <p:bldP spid="8" grpId="1" animBg="1"/>
      <p:bldP spid="11" grpId="0" animBg="1"/>
      <p:bldP spid="11" grpId="1" animBg="1"/>
      <p:bldP spid="12" grpId="0" animBg="1"/>
      <p:bldP spid="12" grpId="1"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a:xfrm>
            <a:off x="914400" y="-264459"/>
            <a:ext cx="10363200" cy="1143000"/>
          </a:xfrm>
        </p:spPr>
        <p:txBody>
          <a:bodyPr>
            <a:normAutofit/>
          </a:bodyPr>
          <a:lstStyle/>
          <a:p>
            <a:r>
              <a:rPr lang="en-US" sz="3600" dirty="0"/>
              <a:t>Freeing Resources: Finalizers</a:t>
            </a:r>
          </a:p>
        </p:txBody>
      </p:sp>
      <p:sp>
        <p:nvSpPr>
          <p:cNvPr id="7" name="TextBox 6">
            <a:extLst>
              <a:ext uri="{FF2B5EF4-FFF2-40B4-BE49-F238E27FC236}">
                <a16:creationId xmlns:a16="http://schemas.microsoft.com/office/drawing/2014/main" id="{8F460638-4F4B-449A-920F-D043FD37A6DC}"/>
              </a:ext>
            </a:extLst>
          </p:cNvPr>
          <p:cNvSpPr txBox="1"/>
          <p:nvPr/>
        </p:nvSpPr>
        <p:spPr>
          <a:xfrm>
            <a:off x="537734" y="776461"/>
            <a:ext cx="11006566" cy="707886"/>
          </a:xfrm>
          <a:prstGeom prst="rect">
            <a:avLst/>
          </a:prstGeom>
          <a:noFill/>
        </p:spPr>
        <p:txBody>
          <a:bodyPr wrap="square" rtlCol="0">
            <a:spAutoFit/>
          </a:bodyPr>
          <a:lstStyle/>
          <a:p>
            <a:pPr algn="ctr"/>
            <a:r>
              <a:rPr lang="en-US" sz="2000" dirty="0">
                <a:latin typeface="+mj-lt"/>
                <a:cs typeface="Times New Roman" pitchFamily="18" charset="0"/>
              </a:rPr>
              <a:t>In </a:t>
            </a:r>
            <a:r>
              <a:rPr lang="en-US" sz="2000" dirty="0">
                <a:solidFill>
                  <a:srgbClr val="0070C0"/>
                </a:solidFill>
                <a:latin typeface="+mj-lt"/>
                <a:cs typeface="Times New Roman" pitchFamily="18" charset="0"/>
              </a:rPr>
              <a:t>garbage-collected languages</a:t>
            </a:r>
            <a:r>
              <a:rPr lang="en-US" sz="2000" dirty="0">
                <a:latin typeface="+mj-lt"/>
                <a:cs typeface="Times New Roman" pitchFamily="18" charset="0"/>
              </a:rPr>
              <a:t>, the language automatically frees memory for you, so all an object has to do is free its </a:t>
            </a:r>
            <a:r>
              <a:rPr lang="en-US" sz="2000" dirty="0">
                <a:solidFill>
                  <a:srgbClr val="009A46"/>
                </a:solidFill>
                <a:latin typeface="+mj-lt"/>
                <a:cs typeface="Times New Roman" pitchFamily="18" charset="0"/>
              </a:rPr>
              <a:t>non-memory resources </a:t>
            </a:r>
            <a:r>
              <a:rPr lang="en-US" sz="2000" dirty="0">
                <a:latin typeface="+mj-lt"/>
                <a:cs typeface="Times New Roman" pitchFamily="18" charset="0"/>
              </a:rPr>
              <a:t>(e.g., file handles, network connections, etc.) when it goes away.</a:t>
            </a:r>
          </a:p>
        </p:txBody>
      </p:sp>
      <p:sp>
        <p:nvSpPr>
          <p:cNvPr id="13" name="TextBox 12">
            <a:extLst>
              <a:ext uri="{FF2B5EF4-FFF2-40B4-BE49-F238E27FC236}">
                <a16:creationId xmlns:a16="http://schemas.microsoft.com/office/drawing/2014/main" id="{D229544B-26D4-47B4-9D54-4EA07A0F32E0}"/>
              </a:ext>
            </a:extLst>
          </p:cNvPr>
          <p:cNvSpPr txBox="1"/>
          <p:nvPr/>
        </p:nvSpPr>
        <p:spPr>
          <a:xfrm>
            <a:off x="537734" y="1576495"/>
            <a:ext cx="11006566" cy="400110"/>
          </a:xfrm>
          <a:prstGeom prst="rect">
            <a:avLst/>
          </a:prstGeom>
          <a:noFill/>
        </p:spPr>
        <p:txBody>
          <a:bodyPr wrap="square" rtlCol="0">
            <a:spAutoFit/>
          </a:bodyPr>
          <a:lstStyle/>
          <a:p>
            <a:pPr algn="ctr"/>
            <a:r>
              <a:rPr lang="en-US" sz="2000" dirty="0">
                <a:latin typeface="+mj-lt"/>
                <a:cs typeface="Times New Roman" pitchFamily="18" charset="0"/>
              </a:rPr>
              <a:t>That's what the finalizer's purpose is.</a:t>
            </a:r>
          </a:p>
        </p:txBody>
      </p:sp>
      <p:sp>
        <p:nvSpPr>
          <p:cNvPr id="15" name="TextBox 14">
            <a:extLst>
              <a:ext uri="{FF2B5EF4-FFF2-40B4-BE49-F238E27FC236}">
                <a16:creationId xmlns:a16="http://schemas.microsoft.com/office/drawing/2014/main" id="{F5B78C5B-12B8-4705-8E37-E4CECFE2E1A4}"/>
              </a:ext>
            </a:extLst>
          </p:cNvPr>
          <p:cNvSpPr txBox="1"/>
          <p:nvPr/>
        </p:nvSpPr>
        <p:spPr>
          <a:xfrm>
            <a:off x="6219265" y="2200820"/>
            <a:ext cx="5755341" cy="393776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Downloader class w/finalizer</a:t>
            </a:r>
          </a:p>
          <a:p>
            <a:r>
              <a:rPr lang="en-US" dirty="0">
                <a:latin typeface="Consolas" panose="020B0609020204030204" pitchFamily="49" charset="0"/>
              </a:rPr>
              <a:t>public class Downloader { </a:t>
            </a:r>
          </a:p>
          <a:p>
            <a:r>
              <a:rPr lang="en-US" dirty="0">
                <a:latin typeface="Consolas" panose="020B0609020204030204" pitchFamily="49" charset="0"/>
              </a:rPr>
              <a:t>  public Downloader() {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download_buffer</a:t>
            </a:r>
            <a:r>
              <a:rPr lang="en-US" dirty="0">
                <a:solidFill>
                  <a:srgbClr val="C00000"/>
                </a:solidFill>
                <a:latin typeface="Consolas" panose="020B0609020204030204" pitchFamily="49" charset="0"/>
              </a:rPr>
              <a:t>_ </a:t>
            </a:r>
            <a:r>
              <a:rPr lang="en-US" dirty="0">
                <a:latin typeface="Consolas" panose="020B0609020204030204" pitchFamily="49" charset="0"/>
              </a:rPr>
              <a:t>= </a:t>
            </a:r>
            <a:r>
              <a:rPr lang="en-US" dirty="0">
                <a:solidFill>
                  <a:srgbClr val="C00000"/>
                </a:solidFill>
                <a:latin typeface="Consolas" panose="020B0609020204030204" pitchFamily="49" charset="0"/>
              </a:rPr>
              <a:t>new char[BUFF_SIZE]; </a:t>
            </a:r>
          </a:p>
          <a:p>
            <a:r>
              <a:rPr lang="en-US" dirty="0">
                <a:latin typeface="Consolas" panose="020B0609020204030204" pitchFamily="49" charset="0"/>
              </a:rPr>
              <a:t>    </a:t>
            </a:r>
            <a:r>
              <a:rPr lang="en-US" dirty="0" err="1">
                <a:solidFill>
                  <a:srgbClr val="009A46"/>
                </a:solidFill>
                <a:latin typeface="Consolas" panose="020B0609020204030204" pitchFamily="49" charset="0"/>
              </a:rPr>
              <a:t>temp_file_handle</a:t>
            </a:r>
            <a:r>
              <a:rPr lang="en-US" dirty="0">
                <a:solidFill>
                  <a:srgbClr val="009A46"/>
                </a:solidFill>
                <a:latin typeface="Consolas" panose="020B0609020204030204" pitchFamily="49" charset="0"/>
              </a:rPr>
              <a:t>_ </a:t>
            </a:r>
            <a:r>
              <a:rPr lang="en-US" dirty="0">
                <a:latin typeface="Consolas" panose="020B0609020204030204" pitchFamily="49" charset="0"/>
              </a:rPr>
              <a:t>=</a:t>
            </a:r>
            <a:r>
              <a:rPr lang="en-US" dirty="0">
                <a:solidFill>
                  <a:srgbClr val="009A46"/>
                </a:solidFill>
                <a:latin typeface="Consolas" panose="020B0609020204030204" pitchFamily="49" charset="0"/>
              </a:rPr>
              <a:t> </a:t>
            </a:r>
            <a:br>
              <a:rPr lang="en-US" dirty="0">
                <a:solidFill>
                  <a:srgbClr val="009A46"/>
                </a:solidFill>
                <a:latin typeface="Consolas" panose="020B0609020204030204" pitchFamily="49" charset="0"/>
              </a:rPr>
            </a:br>
            <a:r>
              <a:rPr lang="en-US" dirty="0">
                <a:solidFill>
                  <a:srgbClr val="009A46"/>
                </a:solidFill>
                <a:latin typeface="Consolas" panose="020B0609020204030204" pitchFamily="49" charset="0"/>
              </a:rPr>
              <a:t>       </a:t>
            </a:r>
            <a:r>
              <a:rPr lang="en-US" dirty="0" err="1">
                <a:solidFill>
                  <a:srgbClr val="009A46"/>
                </a:solidFill>
                <a:latin typeface="Consolas" panose="020B0609020204030204" pitchFamily="49" charset="0"/>
              </a:rPr>
              <a:t>File.createTempFile</a:t>
            </a:r>
            <a:r>
              <a:rPr lang="en-US" dirty="0">
                <a:solidFill>
                  <a:srgbClr val="009A46"/>
                </a:solidFill>
                <a:latin typeface="Consolas" panose="020B0609020204030204" pitchFamily="49" charset="0"/>
              </a:rPr>
              <a:t>(null, ".</a:t>
            </a:r>
            <a:r>
              <a:rPr lang="en-US" dirty="0" err="1">
                <a:solidFill>
                  <a:srgbClr val="009A46"/>
                </a:solidFill>
                <a:latin typeface="Consolas" panose="020B0609020204030204" pitchFamily="49" charset="0"/>
              </a:rPr>
              <a:t>tmp</a:t>
            </a:r>
            <a:r>
              <a:rPr lang="en-US" dirty="0">
                <a:solidFill>
                  <a:srgbClr val="009A46"/>
                </a:solidFill>
                <a:latin typeface="Consolas" panose="020B0609020204030204" pitchFamily="49" charset="0"/>
              </a:rPr>
              <a:t>");</a:t>
            </a:r>
          </a:p>
          <a:p>
            <a:r>
              <a:rPr lang="en-US" dirty="0">
                <a:solidFill>
                  <a:srgbClr val="009A46"/>
                </a:solidFill>
                <a:latin typeface="Consolas" panose="020B0609020204030204" pitchFamily="49" charset="0"/>
              </a:rPr>
              <a:t>  </a:t>
            </a:r>
            <a:r>
              <a:rPr lang="en-US" dirty="0">
                <a:latin typeface="Consolas" panose="020B0609020204030204" pitchFamily="49" charset="0"/>
              </a:rPr>
              <a:t>}</a:t>
            </a:r>
          </a:p>
          <a:p>
            <a:endParaRPr lang="en-US"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public void finalize() {</a:t>
            </a:r>
          </a:p>
          <a:p>
            <a:r>
              <a:rPr lang="en-US" dirty="0">
                <a:solidFill>
                  <a:srgbClr val="C00000"/>
                </a:solidFill>
                <a:latin typeface="Consolas" panose="020B0609020204030204" pitchFamily="49" charset="0"/>
              </a:rPr>
              <a:t>    // No need to free </a:t>
            </a:r>
            <a:r>
              <a:rPr lang="en-US" dirty="0" err="1">
                <a:solidFill>
                  <a:srgbClr val="C00000"/>
                </a:solidFill>
                <a:latin typeface="Consolas" panose="020B0609020204030204" pitchFamily="49" charset="0"/>
              </a:rPr>
              <a:t>download_buffer</a:t>
            </a:r>
            <a:r>
              <a:rPr lang="en-US" dirty="0">
                <a:solidFill>
                  <a:srgbClr val="C00000"/>
                </a:solidFill>
                <a:latin typeface="Consolas" panose="020B0609020204030204" pitchFamily="49" charset="0"/>
              </a:rPr>
              <a:t>_</a:t>
            </a:r>
          </a:p>
          <a:p>
            <a:r>
              <a:rPr lang="en-US" dirty="0">
                <a:solidFill>
                  <a:srgbClr val="0070C0"/>
                </a:solidFill>
                <a:latin typeface="Consolas" panose="020B0609020204030204" pitchFamily="49" charset="0"/>
              </a:rPr>
              <a:t>   </a:t>
            </a:r>
            <a:r>
              <a:rPr lang="en-US" dirty="0">
                <a:solidFill>
                  <a:srgbClr val="009A46"/>
                </a:solidFill>
                <a:latin typeface="Consolas" panose="020B0609020204030204" pitchFamily="49" charset="0"/>
              </a:rPr>
              <a:t> </a:t>
            </a:r>
            <a:r>
              <a:rPr lang="en-US" dirty="0" err="1">
                <a:solidFill>
                  <a:srgbClr val="009A46"/>
                </a:solidFill>
                <a:latin typeface="Consolas" panose="020B0609020204030204" pitchFamily="49" charset="0"/>
              </a:rPr>
              <a:t>temp_file_handle_.</a:t>
            </a:r>
            <a:r>
              <a:rPr lang="en-US" dirty="0" err="1">
                <a:solidFill>
                  <a:srgbClr val="7030A0"/>
                </a:solidFill>
                <a:latin typeface="Consolas" panose="020B0609020204030204" pitchFamily="49" charset="0"/>
              </a:rPr>
              <a:t>delete</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16" name="TextBox 15">
            <a:extLst>
              <a:ext uri="{FF2B5EF4-FFF2-40B4-BE49-F238E27FC236}">
                <a16:creationId xmlns:a16="http://schemas.microsoft.com/office/drawing/2014/main" id="{F47E10B7-B048-4F04-A57F-043E2AF637CA}"/>
              </a:ext>
            </a:extLst>
          </p:cNvPr>
          <p:cNvSpPr txBox="1"/>
          <p:nvPr/>
        </p:nvSpPr>
        <p:spPr>
          <a:xfrm>
            <a:off x="271184" y="2207544"/>
            <a:ext cx="5759822" cy="206210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rgbClr val="0070C0"/>
                </a:solidFill>
              </a:rPr>
              <a:t>Finalizers</a:t>
            </a:r>
          </a:p>
          <a:p>
            <a:pPr algn="ctr"/>
            <a:r>
              <a:rPr lang="en-US" sz="2000" dirty="0"/>
              <a:t>In Garbage-Collected languages, a finalizer </a:t>
            </a:r>
            <a:r>
              <a:rPr lang="en-US" sz="2000" dirty="0">
                <a:solidFill>
                  <a:srgbClr val="7030A0"/>
                </a:solidFill>
              </a:rPr>
              <a:t>releases</a:t>
            </a:r>
            <a:r>
              <a:rPr lang="en-US" sz="2000" dirty="0"/>
              <a:t> </a:t>
            </a:r>
            <a:r>
              <a:rPr lang="en-US" sz="2000" dirty="0">
                <a:solidFill>
                  <a:srgbClr val="009A46"/>
                </a:solidFill>
              </a:rPr>
              <a:t>non-memory resources</a:t>
            </a:r>
            <a:r>
              <a:rPr lang="en-US" sz="2000" dirty="0"/>
              <a:t> held by the object.</a:t>
            </a:r>
          </a:p>
          <a:p>
            <a:pPr algn="ctr"/>
            <a:endParaRPr lang="en-US" sz="2000" dirty="0"/>
          </a:p>
          <a:p>
            <a:pPr algn="ctr"/>
            <a:r>
              <a:rPr lang="en-US" sz="2000" dirty="0"/>
              <a:t>The finalizer is called </a:t>
            </a:r>
            <a:r>
              <a:rPr lang="en-US" sz="2000" dirty="0">
                <a:solidFill>
                  <a:srgbClr val="FF0000"/>
                </a:solidFill>
              </a:rPr>
              <a:t>if/when </a:t>
            </a:r>
            <a:r>
              <a:rPr lang="en-US" sz="2000" dirty="0"/>
              <a:t>an</a:t>
            </a:r>
            <a:br>
              <a:rPr lang="en-US" sz="2000" dirty="0"/>
            </a:br>
            <a:r>
              <a:rPr lang="en-US" sz="2000" dirty="0">
                <a:solidFill>
                  <a:srgbClr val="FF0000"/>
                </a:solidFill>
              </a:rPr>
              <a:t>object is garbage collected</a:t>
            </a:r>
            <a:r>
              <a:rPr lang="en-US" sz="2000" dirty="0"/>
              <a:t>.</a:t>
            </a:r>
          </a:p>
        </p:txBody>
      </p:sp>
      <p:sp>
        <p:nvSpPr>
          <p:cNvPr id="25" name="TextBox 24">
            <a:extLst>
              <a:ext uri="{FF2B5EF4-FFF2-40B4-BE49-F238E27FC236}">
                <a16:creationId xmlns:a16="http://schemas.microsoft.com/office/drawing/2014/main" id="{527E9FEB-9849-40A6-AEDE-AE3EF281F32A}"/>
              </a:ext>
            </a:extLst>
          </p:cNvPr>
          <p:cNvSpPr txBox="1"/>
          <p:nvPr/>
        </p:nvSpPr>
        <p:spPr>
          <a:xfrm>
            <a:off x="212914" y="4410624"/>
            <a:ext cx="5883086" cy="2062103"/>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public void </a:t>
            </a:r>
            <a:r>
              <a:rPr lang="en-US" dirty="0" err="1">
                <a:latin typeface="Consolas" panose="020B0609020204030204" pitchFamily="49" charset="0"/>
              </a:rPr>
              <a:t>play_song</a:t>
            </a:r>
            <a:r>
              <a:rPr lang="en-US" dirty="0">
                <a:latin typeface="Consolas" panose="020B0609020204030204" pitchFamily="49" charset="0"/>
              </a:rPr>
              <a:t>(string url_for_mp3) {</a:t>
            </a:r>
          </a:p>
          <a:p>
            <a:r>
              <a:rPr lang="en-US" dirty="0">
                <a:latin typeface="Consolas" panose="020B0609020204030204" pitchFamily="49" charset="0"/>
              </a:rPr>
              <a:t>  Downloader dl = new Downloader();</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dl.downloadFile</a:t>
            </a:r>
            <a:r>
              <a:rPr lang="en-US" dirty="0">
                <a:latin typeface="Consolas" panose="020B0609020204030204" pitchFamily="49" charset="0"/>
              </a:rPr>
              <a:t>(url_for_mp3);</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 dl may not be </a:t>
            </a:r>
            <a:r>
              <a:rPr lang="en-US" dirty="0" err="1">
                <a:solidFill>
                  <a:srgbClr val="FF0000"/>
                </a:solidFill>
                <a:latin typeface="Consolas" panose="020B0609020204030204" pitchFamily="49" charset="0"/>
              </a:rPr>
              <a:t>GCed</a:t>
            </a:r>
            <a:r>
              <a:rPr lang="en-US" dirty="0">
                <a:solidFill>
                  <a:srgbClr val="FF0000"/>
                </a:solidFill>
                <a:latin typeface="Consolas" panose="020B0609020204030204" pitchFamily="49" charset="0"/>
              </a:rPr>
              <a:t> for a while!!!</a:t>
            </a:r>
          </a:p>
          <a:p>
            <a:r>
              <a:rPr lang="en-US" dirty="0">
                <a:solidFill>
                  <a:srgbClr val="FF0000"/>
                </a:solidFill>
                <a:latin typeface="Consolas" panose="020B0609020204030204" pitchFamily="49" charset="0"/>
              </a:rPr>
              <a:t>  // finalizer won't be called </a:t>
            </a:r>
            <a:r>
              <a:rPr lang="en-US" dirty="0" err="1">
                <a:solidFill>
                  <a:srgbClr val="FF0000"/>
                </a:solidFill>
                <a:latin typeface="Consolas" panose="020B0609020204030204" pitchFamily="49" charset="0"/>
              </a:rPr>
              <a:t>til</a:t>
            </a:r>
            <a:r>
              <a:rPr lang="en-US" dirty="0">
                <a:solidFill>
                  <a:srgbClr val="FF0000"/>
                </a:solidFill>
                <a:latin typeface="Consolas" panose="020B0609020204030204" pitchFamily="49" charset="0"/>
              </a:rPr>
              <a:t> GC happens</a:t>
            </a:r>
          </a:p>
        </p:txBody>
      </p:sp>
      <p:sp>
        <p:nvSpPr>
          <p:cNvPr id="26" name="Speech Bubble: Rectangle with Corners Rounded 25">
            <a:extLst>
              <a:ext uri="{FF2B5EF4-FFF2-40B4-BE49-F238E27FC236}">
                <a16:creationId xmlns:a16="http://schemas.microsoft.com/office/drawing/2014/main" id="{5BBA65EC-045C-4C73-AD27-3545A1F16EFF}"/>
              </a:ext>
            </a:extLst>
          </p:cNvPr>
          <p:cNvSpPr/>
          <p:nvPr/>
        </p:nvSpPr>
        <p:spPr>
          <a:xfrm>
            <a:off x="2352076" y="4722167"/>
            <a:ext cx="2742963" cy="1222265"/>
          </a:xfrm>
          <a:prstGeom prst="wedgeRoundRectCallout">
            <a:avLst>
              <a:gd name="adj1" fmla="val 102048"/>
              <a:gd name="adj2" fmla="val -576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Wow – that looks a lot like a destructor!</a:t>
            </a:r>
          </a:p>
        </p:txBody>
      </p:sp>
      <p:grpSp>
        <p:nvGrpSpPr>
          <p:cNvPr id="17" name="Group 16">
            <a:extLst>
              <a:ext uri="{FF2B5EF4-FFF2-40B4-BE49-F238E27FC236}">
                <a16:creationId xmlns:a16="http://schemas.microsoft.com/office/drawing/2014/main" id="{02D91E0D-0248-499C-85C3-00F56D39162A}"/>
              </a:ext>
            </a:extLst>
          </p:cNvPr>
          <p:cNvGrpSpPr/>
          <p:nvPr/>
        </p:nvGrpSpPr>
        <p:grpSpPr>
          <a:xfrm>
            <a:off x="0" y="4780283"/>
            <a:ext cx="4704153" cy="2077717"/>
            <a:chOff x="8618330" y="-8621"/>
            <a:chExt cx="4704153" cy="2077717"/>
          </a:xfrm>
        </p:grpSpPr>
        <p:grpSp>
          <p:nvGrpSpPr>
            <p:cNvPr id="18" name="Group 17">
              <a:extLst>
                <a:ext uri="{FF2B5EF4-FFF2-40B4-BE49-F238E27FC236}">
                  <a16:creationId xmlns:a16="http://schemas.microsoft.com/office/drawing/2014/main" id="{5AEB367F-F4FA-4F1C-A2EC-1E1A9A4D5A92}"/>
                </a:ext>
              </a:extLst>
            </p:cNvPr>
            <p:cNvGrpSpPr/>
            <p:nvPr/>
          </p:nvGrpSpPr>
          <p:grpSpPr>
            <a:xfrm>
              <a:off x="8618330" y="-8621"/>
              <a:ext cx="4704153" cy="2077717"/>
              <a:chOff x="9223510" y="4771299"/>
              <a:chExt cx="4704153" cy="2077717"/>
            </a:xfrm>
          </p:grpSpPr>
          <p:grpSp>
            <p:nvGrpSpPr>
              <p:cNvPr id="20" name="Group 19">
                <a:extLst>
                  <a:ext uri="{FF2B5EF4-FFF2-40B4-BE49-F238E27FC236}">
                    <a16:creationId xmlns:a16="http://schemas.microsoft.com/office/drawing/2014/main" id="{E26F0B5A-5F52-471F-AC33-0A30A6BB4F8F}"/>
                  </a:ext>
                </a:extLst>
              </p:cNvPr>
              <p:cNvGrpSpPr/>
              <p:nvPr/>
            </p:nvGrpSpPr>
            <p:grpSpPr>
              <a:xfrm>
                <a:off x="9223510" y="4771299"/>
                <a:ext cx="4704153" cy="2077717"/>
                <a:chOff x="9462051" y="4393761"/>
                <a:chExt cx="4704153" cy="2077717"/>
              </a:xfrm>
            </p:grpSpPr>
            <p:sp>
              <p:nvSpPr>
                <p:cNvPr id="22" name="Rectangle: Rounded Corners 21">
                  <a:extLst>
                    <a:ext uri="{FF2B5EF4-FFF2-40B4-BE49-F238E27FC236}">
                      <a16:creationId xmlns:a16="http://schemas.microsoft.com/office/drawing/2014/main" id="{E7885A2F-053D-4E88-A220-6F6DB46EC448}"/>
                    </a:ext>
                  </a:extLst>
                </p:cNvPr>
                <p:cNvSpPr/>
                <p:nvPr/>
              </p:nvSpPr>
              <p:spPr>
                <a:xfrm>
                  <a:off x="9462051" y="4426226"/>
                  <a:ext cx="4704153"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C729C8E3-9A1D-4DDF-824A-5E5B5056CF69}"/>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1" name="Picture 45" descr="spinhead">
                <a:extLst>
                  <a:ext uri="{FF2B5EF4-FFF2-40B4-BE49-F238E27FC236}">
                    <a16:creationId xmlns:a16="http://schemas.microsoft.com/office/drawing/2014/main" id="{4614E749-02E9-46B1-97FB-19F4AAA258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pSp>
        <p:sp>
          <p:nvSpPr>
            <p:cNvPr id="19" name="TextBox 18">
              <a:extLst>
                <a:ext uri="{FF2B5EF4-FFF2-40B4-BE49-F238E27FC236}">
                  <a16:creationId xmlns:a16="http://schemas.microsoft.com/office/drawing/2014/main" id="{2E2EE87D-D678-4B09-B692-7194BF2E183C}"/>
                </a:ext>
              </a:extLst>
            </p:cNvPr>
            <p:cNvSpPr txBox="1"/>
            <p:nvPr/>
          </p:nvSpPr>
          <p:spPr>
            <a:xfrm>
              <a:off x="9551272" y="606278"/>
              <a:ext cx="3771211" cy="1015663"/>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“Wait, Carey... What do you mean by </a:t>
              </a:r>
              <a:r>
                <a:rPr lang="en-US" sz="2000" dirty="0">
                  <a:solidFill>
                    <a:srgbClr val="FF0000"/>
                  </a:solidFill>
                  <a:latin typeface="Comic Sans MS" panose="030F0702030302020204" pitchFamily="66" charset="0"/>
                </a:rPr>
                <a:t>'if/when</a:t>
              </a:r>
              <a:r>
                <a:rPr lang="en-US" sz="2000" dirty="0">
                  <a:solidFill>
                    <a:schemeClr val="tx1"/>
                  </a:solidFill>
                  <a:latin typeface="Comic Sans MS" panose="030F0702030302020204" pitchFamily="66" charset="0"/>
                </a:rPr>
                <a:t> an object is garbage collected?'” </a:t>
              </a:r>
            </a:p>
          </p:txBody>
        </p:sp>
      </p:grpSp>
      <p:sp>
        <p:nvSpPr>
          <p:cNvPr id="28" name="Rectangle 27">
            <a:extLst>
              <a:ext uri="{FF2B5EF4-FFF2-40B4-BE49-F238E27FC236}">
                <a16:creationId xmlns:a16="http://schemas.microsoft.com/office/drawing/2014/main" id="{63CBD178-2725-4418-BF91-6C084A16FBCA}"/>
              </a:ext>
            </a:extLst>
          </p:cNvPr>
          <p:cNvSpPr/>
          <p:nvPr/>
        </p:nvSpPr>
        <p:spPr>
          <a:xfrm>
            <a:off x="6514173" y="4435352"/>
            <a:ext cx="4763427" cy="114042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8" fill="hold" nodeType="click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0-ppt_w/2"/>
                                          </p:val>
                                        </p:tav>
                                      </p:tavLst>
                                    </p:anim>
                                    <p:anim calcmode="lin" valueType="num">
                                      <p:cBhvr additive="base">
                                        <p:cTn id="53" dur="500"/>
                                        <p:tgtEl>
                                          <p:spTgt spid="17"/>
                                        </p:tgtEl>
                                        <p:attrNameLst>
                                          <p:attrName>ppt_y</p:attrName>
                                        </p:attrNameLst>
                                      </p:cBhvr>
                                      <p:tavLst>
                                        <p:tav tm="0">
                                          <p:val>
                                            <p:strVal val="ppt_y"/>
                                          </p:val>
                                        </p:tav>
                                        <p:tav tm="100000">
                                          <p:val>
                                            <p:strVal val="ppt_y"/>
                                          </p:val>
                                        </p:tav>
                                      </p:tavLst>
                                    </p:anim>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animBg="1"/>
      <p:bldP spid="16" grpId="0" uiExpand="1" build="p" animBg="1"/>
      <p:bldP spid="25" grpId="0" animBg="1"/>
      <p:bldP spid="26" grpId="0" animBg="1"/>
      <p:bldP spid="26" grpId="1" animBg="1"/>
      <p:bldP spid="28"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Destructors and Finalizers: Differences</a:t>
            </a:r>
          </a:p>
        </p:txBody>
      </p:sp>
      <p:sp>
        <p:nvSpPr>
          <p:cNvPr id="10" name="TextBox 9">
            <a:extLst>
              <a:ext uri="{FF2B5EF4-FFF2-40B4-BE49-F238E27FC236}">
                <a16:creationId xmlns:a16="http://schemas.microsoft.com/office/drawing/2014/main" id="{6AFF62D7-082A-4149-9C6C-54DA51FFF7EF}"/>
              </a:ext>
            </a:extLst>
          </p:cNvPr>
          <p:cNvSpPr txBox="1"/>
          <p:nvPr/>
        </p:nvSpPr>
        <p:spPr>
          <a:xfrm>
            <a:off x="417265" y="2592103"/>
            <a:ext cx="5060426" cy="646331"/>
          </a:xfrm>
          <a:prstGeom prst="rect">
            <a:avLst/>
          </a:prstGeom>
          <a:solidFill>
            <a:schemeClr val="tx2">
              <a:lumMod val="20000"/>
              <a:lumOff val="80000"/>
            </a:schemeClr>
          </a:solidFill>
        </p:spPr>
        <p:txBody>
          <a:bodyPr wrap="square">
            <a:spAutoFit/>
          </a:bodyPr>
          <a:lstStyle/>
          <a:p>
            <a:pPr algn="ctr"/>
            <a:r>
              <a:rPr lang="en-US" dirty="0"/>
              <a:t>Destructors are guaranteed to run when an object's lifetime ends</a:t>
            </a:r>
          </a:p>
        </p:txBody>
      </p:sp>
      <p:sp>
        <p:nvSpPr>
          <p:cNvPr id="11" name="TextBox 10">
            <a:extLst>
              <a:ext uri="{FF2B5EF4-FFF2-40B4-BE49-F238E27FC236}">
                <a16:creationId xmlns:a16="http://schemas.microsoft.com/office/drawing/2014/main" id="{2BF4D937-D958-42A1-A98C-4672393D59D1}"/>
              </a:ext>
            </a:extLst>
          </p:cNvPr>
          <p:cNvSpPr txBox="1"/>
          <p:nvPr/>
        </p:nvSpPr>
        <p:spPr>
          <a:xfrm>
            <a:off x="6899488" y="2592103"/>
            <a:ext cx="4862110" cy="646331"/>
          </a:xfrm>
          <a:prstGeom prst="rect">
            <a:avLst/>
          </a:prstGeom>
          <a:solidFill>
            <a:schemeClr val="tx2">
              <a:lumMod val="20000"/>
              <a:lumOff val="80000"/>
            </a:schemeClr>
          </a:solidFill>
        </p:spPr>
        <p:txBody>
          <a:bodyPr wrap="square">
            <a:spAutoFit/>
          </a:bodyPr>
          <a:lstStyle/>
          <a:p>
            <a:pPr algn="ctr"/>
            <a:r>
              <a:rPr lang="en-US" dirty="0"/>
              <a:t>Finalizers may never be called, since there is no guarantee an object will be </a:t>
            </a:r>
            <a:r>
              <a:rPr lang="en-US" dirty="0" err="1"/>
              <a:t>GCed</a:t>
            </a:r>
            <a:endParaRPr lang="en-US" dirty="0"/>
          </a:p>
        </p:txBody>
      </p:sp>
      <p:sp>
        <p:nvSpPr>
          <p:cNvPr id="12" name="TextBox 11">
            <a:extLst>
              <a:ext uri="{FF2B5EF4-FFF2-40B4-BE49-F238E27FC236}">
                <a16:creationId xmlns:a16="http://schemas.microsoft.com/office/drawing/2014/main" id="{254496E2-8B4B-4625-B65B-97AC44682D04}"/>
              </a:ext>
            </a:extLst>
          </p:cNvPr>
          <p:cNvSpPr txBox="1"/>
          <p:nvPr/>
        </p:nvSpPr>
        <p:spPr>
          <a:xfrm>
            <a:off x="417265" y="3372764"/>
            <a:ext cx="5060426" cy="646331"/>
          </a:xfrm>
          <a:prstGeom prst="rect">
            <a:avLst/>
          </a:prstGeom>
          <a:solidFill>
            <a:schemeClr val="tx2">
              <a:lumMod val="20000"/>
              <a:lumOff val="80000"/>
            </a:schemeClr>
          </a:solidFill>
        </p:spPr>
        <p:txBody>
          <a:bodyPr wrap="square">
            <a:spAutoFit/>
          </a:bodyPr>
          <a:lstStyle/>
          <a:p>
            <a:pPr algn="ctr"/>
            <a:r>
              <a:rPr lang="en-US" dirty="0"/>
              <a:t>Destructors are called in a deterministic order (in reverse order of construction)</a:t>
            </a:r>
          </a:p>
        </p:txBody>
      </p:sp>
      <p:sp>
        <p:nvSpPr>
          <p:cNvPr id="13" name="TextBox 12">
            <a:extLst>
              <a:ext uri="{FF2B5EF4-FFF2-40B4-BE49-F238E27FC236}">
                <a16:creationId xmlns:a16="http://schemas.microsoft.com/office/drawing/2014/main" id="{15A18D57-F412-4384-9662-F142B2EB13C9}"/>
              </a:ext>
            </a:extLst>
          </p:cNvPr>
          <p:cNvSpPr txBox="1"/>
          <p:nvPr/>
        </p:nvSpPr>
        <p:spPr>
          <a:xfrm>
            <a:off x="6899488" y="3372764"/>
            <a:ext cx="4862110" cy="646331"/>
          </a:xfrm>
          <a:prstGeom prst="rect">
            <a:avLst/>
          </a:prstGeom>
          <a:solidFill>
            <a:schemeClr val="tx2">
              <a:lumMod val="20000"/>
              <a:lumOff val="80000"/>
            </a:schemeClr>
          </a:solidFill>
        </p:spPr>
        <p:txBody>
          <a:bodyPr wrap="square">
            <a:spAutoFit/>
          </a:bodyPr>
          <a:lstStyle/>
          <a:p>
            <a:pPr algn="ctr"/>
            <a:r>
              <a:rPr lang="en-US" dirty="0"/>
              <a:t>Finalizers, if called, will not be called in any deterministic order!</a:t>
            </a:r>
          </a:p>
        </p:txBody>
      </p:sp>
      <p:sp>
        <p:nvSpPr>
          <p:cNvPr id="15" name="TextBox 14">
            <a:extLst>
              <a:ext uri="{FF2B5EF4-FFF2-40B4-BE49-F238E27FC236}">
                <a16:creationId xmlns:a16="http://schemas.microsoft.com/office/drawing/2014/main" id="{4DEA285C-78B8-4369-9AC9-FF13C9E05A95}"/>
              </a:ext>
            </a:extLst>
          </p:cNvPr>
          <p:cNvSpPr txBox="1"/>
          <p:nvPr/>
        </p:nvSpPr>
        <p:spPr>
          <a:xfrm>
            <a:off x="831677" y="4092159"/>
            <a:ext cx="4172334" cy="147732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void foo() {</a:t>
            </a:r>
          </a:p>
          <a:p>
            <a:r>
              <a:rPr lang="en-US" dirty="0">
                <a:latin typeface="Consolas" panose="020B0609020204030204" pitchFamily="49" charset="0"/>
              </a:rPr>
              <a:t>  Nerd </a:t>
            </a:r>
            <a:r>
              <a:rPr lang="en-US" dirty="0">
                <a:solidFill>
                  <a:srgbClr val="C00000"/>
                </a:solidFill>
                <a:latin typeface="Consolas" panose="020B0609020204030204" pitchFamily="49" charset="0"/>
              </a:rPr>
              <a:t>x</a:t>
            </a:r>
            <a:r>
              <a:rPr lang="en-US" dirty="0">
                <a:latin typeface="Consolas" panose="020B0609020204030204" pitchFamily="49" charset="0"/>
              </a:rPr>
              <a:t>;</a:t>
            </a:r>
          </a:p>
          <a:p>
            <a:r>
              <a:rPr lang="en-US" dirty="0">
                <a:latin typeface="Consolas" panose="020B0609020204030204" pitchFamily="49" charset="0"/>
              </a:rPr>
              <a:t>  Zebra </a:t>
            </a:r>
            <a:r>
              <a:rPr lang="en-US" dirty="0">
                <a:solidFill>
                  <a:srgbClr val="00B050"/>
                </a:solidFill>
                <a:latin typeface="Consolas" panose="020B0609020204030204" pitchFamily="49" charset="0"/>
              </a:rPr>
              <a:t>y</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 </a:t>
            </a:r>
            <a:r>
              <a:rPr lang="en-US" dirty="0">
                <a:solidFill>
                  <a:srgbClr val="00B050"/>
                </a:solidFill>
                <a:latin typeface="Consolas" panose="020B0609020204030204" pitchFamily="49" charset="0"/>
              </a:rPr>
              <a:t>y</a:t>
            </a:r>
            <a:r>
              <a:rPr lang="en-US" dirty="0">
                <a:latin typeface="Consolas" panose="020B0609020204030204" pitchFamily="49" charset="0"/>
              </a:rPr>
              <a:t> destructed first, then </a:t>
            </a:r>
            <a:r>
              <a:rPr lang="en-US" dirty="0">
                <a:solidFill>
                  <a:srgbClr val="C00000"/>
                </a:solidFill>
                <a:latin typeface="Consolas" panose="020B0609020204030204" pitchFamily="49" charset="0"/>
              </a:rPr>
              <a:t>x</a:t>
            </a:r>
          </a:p>
        </p:txBody>
      </p:sp>
      <p:sp>
        <p:nvSpPr>
          <p:cNvPr id="16" name="TextBox 15">
            <a:extLst>
              <a:ext uri="{FF2B5EF4-FFF2-40B4-BE49-F238E27FC236}">
                <a16:creationId xmlns:a16="http://schemas.microsoft.com/office/drawing/2014/main" id="{1310D121-C47D-48CE-BEE1-7BA3CE29BECE}"/>
              </a:ext>
            </a:extLst>
          </p:cNvPr>
          <p:cNvSpPr txBox="1"/>
          <p:nvPr/>
        </p:nvSpPr>
        <p:spPr>
          <a:xfrm>
            <a:off x="417265" y="4153425"/>
            <a:ext cx="5060426" cy="646331"/>
          </a:xfrm>
          <a:prstGeom prst="rect">
            <a:avLst/>
          </a:prstGeom>
          <a:solidFill>
            <a:schemeClr val="tx2">
              <a:lumMod val="20000"/>
              <a:lumOff val="80000"/>
            </a:schemeClr>
          </a:solidFill>
        </p:spPr>
        <p:txBody>
          <a:bodyPr wrap="square">
            <a:spAutoFit/>
          </a:bodyPr>
          <a:lstStyle/>
          <a:p>
            <a:pPr algn="ctr"/>
            <a:r>
              <a:rPr lang="en-US" dirty="0"/>
              <a:t>The programmer can explicitly control when an object is destructed</a:t>
            </a:r>
          </a:p>
        </p:txBody>
      </p:sp>
      <p:sp>
        <p:nvSpPr>
          <p:cNvPr id="17" name="TextBox 16">
            <a:extLst>
              <a:ext uri="{FF2B5EF4-FFF2-40B4-BE49-F238E27FC236}">
                <a16:creationId xmlns:a16="http://schemas.microsoft.com/office/drawing/2014/main" id="{507BD2FD-678A-41CF-A6AF-E50AD364AE2A}"/>
              </a:ext>
            </a:extLst>
          </p:cNvPr>
          <p:cNvSpPr txBox="1"/>
          <p:nvPr/>
        </p:nvSpPr>
        <p:spPr>
          <a:xfrm>
            <a:off x="6899488" y="4153425"/>
            <a:ext cx="4862110" cy="646331"/>
          </a:xfrm>
          <a:prstGeom prst="rect">
            <a:avLst/>
          </a:prstGeom>
          <a:solidFill>
            <a:schemeClr val="tx2">
              <a:lumMod val="20000"/>
              <a:lumOff val="80000"/>
            </a:schemeClr>
          </a:solidFill>
        </p:spPr>
        <p:txBody>
          <a:bodyPr wrap="square">
            <a:spAutoFit/>
          </a:bodyPr>
          <a:lstStyle/>
          <a:p>
            <a:pPr algn="ctr"/>
            <a:r>
              <a:rPr lang="en-US" dirty="0"/>
              <a:t>The programmer has no control if/when an object will be finalized</a:t>
            </a:r>
          </a:p>
        </p:txBody>
      </p:sp>
      <p:sp>
        <p:nvSpPr>
          <p:cNvPr id="8" name="TextBox 7">
            <a:extLst>
              <a:ext uri="{FF2B5EF4-FFF2-40B4-BE49-F238E27FC236}">
                <a16:creationId xmlns:a16="http://schemas.microsoft.com/office/drawing/2014/main" id="{5867908E-1E7F-4674-931D-0D332829A0DC}"/>
              </a:ext>
            </a:extLst>
          </p:cNvPr>
          <p:cNvSpPr txBox="1"/>
          <p:nvPr/>
        </p:nvSpPr>
        <p:spPr>
          <a:xfrm>
            <a:off x="417265" y="4934086"/>
            <a:ext cx="5060426" cy="646331"/>
          </a:xfrm>
          <a:prstGeom prst="rect">
            <a:avLst/>
          </a:prstGeom>
          <a:solidFill>
            <a:schemeClr val="tx2">
              <a:lumMod val="20000"/>
              <a:lumOff val="80000"/>
            </a:schemeClr>
          </a:solidFill>
        </p:spPr>
        <p:txBody>
          <a:bodyPr wrap="square">
            <a:spAutoFit/>
          </a:bodyPr>
          <a:lstStyle/>
          <a:p>
            <a:pPr algn="ctr"/>
            <a:r>
              <a:rPr lang="en-US" dirty="0"/>
              <a:t>Responsible for freeing all resources owned by an object (memory, handles, etc.)</a:t>
            </a:r>
          </a:p>
        </p:txBody>
      </p:sp>
      <p:sp>
        <p:nvSpPr>
          <p:cNvPr id="18" name="TextBox 17">
            <a:extLst>
              <a:ext uri="{FF2B5EF4-FFF2-40B4-BE49-F238E27FC236}">
                <a16:creationId xmlns:a16="http://schemas.microsoft.com/office/drawing/2014/main" id="{D3CCC090-3684-461E-A79D-65D0B2B79420}"/>
              </a:ext>
            </a:extLst>
          </p:cNvPr>
          <p:cNvSpPr txBox="1"/>
          <p:nvPr/>
        </p:nvSpPr>
        <p:spPr>
          <a:xfrm>
            <a:off x="6899488" y="4934086"/>
            <a:ext cx="4862110" cy="646331"/>
          </a:xfrm>
          <a:prstGeom prst="rect">
            <a:avLst/>
          </a:prstGeom>
          <a:solidFill>
            <a:schemeClr val="tx2">
              <a:lumMod val="20000"/>
              <a:lumOff val="80000"/>
            </a:schemeClr>
          </a:solidFill>
        </p:spPr>
        <p:txBody>
          <a:bodyPr wrap="square">
            <a:spAutoFit/>
          </a:bodyPr>
          <a:lstStyle/>
          <a:p>
            <a:pPr algn="ctr"/>
            <a:r>
              <a:rPr lang="en-US" dirty="0"/>
              <a:t>Responsible for freeing all resources </a:t>
            </a:r>
            <a:r>
              <a:rPr lang="en-US" i="1" dirty="0"/>
              <a:t>except for memory</a:t>
            </a:r>
            <a:r>
              <a:rPr lang="en-US" dirty="0"/>
              <a:t> owned by the object</a:t>
            </a:r>
          </a:p>
        </p:txBody>
      </p:sp>
      <p:sp>
        <p:nvSpPr>
          <p:cNvPr id="19" name="TextBox 18">
            <a:extLst>
              <a:ext uri="{FF2B5EF4-FFF2-40B4-BE49-F238E27FC236}">
                <a16:creationId xmlns:a16="http://schemas.microsoft.com/office/drawing/2014/main" id="{1AAC1060-C5EB-45BA-851B-1889B06E7510}"/>
              </a:ext>
            </a:extLst>
          </p:cNvPr>
          <p:cNvSpPr txBox="1"/>
          <p:nvPr/>
        </p:nvSpPr>
        <p:spPr>
          <a:xfrm>
            <a:off x="417265" y="5714746"/>
            <a:ext cx="5060426" cy="923330"/>
          </a:xfrm>
          <a:prstGeom prst="rect">
            <a:avLst/>
          </a:prstGeom>
          <a:solidFill>
            <a:schemeClr val="tx2">
              <a:lumMod val="20000"/>
              <a:lumOff val="80000"/>
            </a:schemeClr>
          </a:solidFill>
        </p:spPr>
        <p:txBody>
          <a:bodyPr wrap="square">
            <a:spAutoFit/>
          </a:bodyPr>
          <a:lstStyle/>
          <a:p>
            <a:pPr algn="ctr"/>
            <a:r>
              <a:rPr lang="en-US" dirty="0"/>
              <a:t>If an object allocates system resources (e.g., creates a temp file), you can use the destructor to free the resources since it's guaranteed to run!</a:t>
            </a:r>
          </a:p>
        </p:txBody>
      </p:sp>
      <p:sp>
        <p:nvSpPr>
          <p:cNvPr id="20" name="TextBox 19">
            <a:extLst>
              <a:ext uri="{FF2B5EF4-FFF2-40B4-BE49-F238E27FC236}">
                <a16:creationId xmlns:a16="http://schemas.microsoft.com/office/drawing/2014/main" id="{2A163D53-D70C-402A-B86B-482CBB633DE5}"/>
              </a:ext>
            </a:extLst>
          </p:cNvPr>
          <p:cNvSpPr txBox="1"/>
          <p:nvPr/>
        </p:nvSpPr>
        <p:spPr>
          <a:xfrm>
            <a:off x="6899488" y="5714746"/>
            <a:ext cx="4862110" cy="923330"/>
          </a:xfrm>
          <a:prstGeom prst="rect">
            <a:avLst/>
          </a:prstGeom>
          <a:solidFill>
            <a:schemeClr val="tx2">
              <a:lumMod val="20000"/>
              <a:lumOff val="80000"/>
            </a:schemeClr>
          </a:solidFill>
        </p:spPr>
        <p:txBody>
          <a:bodyPr wrap="square">
            <a:spAutoFit/>
          </a:bodyPr>
          <a:lstStyle/>
          <a:p>
            <a:pPr algn="ctr"/>
            <a:r>
              <a:rPr lang="en-US" dirty="0"/>
              <a:t>If an object allocates resources, you can't count on a finalizer to free them – instead, you should </a:t>
            </a:r>
            <a:r>
              <a:rPr lang="en-US" dirty="0">
                <a:solidFill>
                  <a:srgbClr val="FF0000"/>
                </a:solidFill>
              </a:rPr>
              <a:t>define and call </a:t>
            </a:r>
            <a:r>
              <a:rPr lang="en-US" dirty="0"/>
              <a:t>your own </a:t>
            </a:r>
            <a:r>
              <a:rPr lang="en-US" dirty="0">
                <a:solidFill>
                  <a:srgbClr val="FF0000"/>
                </a:solidFill>
              </a:rPr>
              <a:t>dispose()</a:t>
            </a:r>
            <a:r>
              <a:rPr lang="en-US" dirty="0"/>
              <a:t> function!</a:t>
            </a:r>
          </a:p>
        </p:txBody>
      </p:sp>
      <p:grpSp>
        <p:nvGrpSpPr>
          <p:cNvPr id="2" name="Group 1">
            <a:extLst>
              <a:ext uri="{FF2B5EF4-FFF2-40B4-BE49-F238E27FC236}">
                <a16:creationId xmlns:a16="http://schemas.microsoft.com/office/drawing/2014/main" id="{32B255B5-DEE2-4BEC-9018-52E960B6A5AE}"/>
              </a:ext>
            </a:extLst>
          </p:cNvPr>
          <p:cNvGrpSpPr/>
          <p:nvPr/>
        </p:nvGrpSpPr>
        <p:grpSpPr>
          <a:xfrm>
            <a:off x="311832" y="1114413"/>
            <a:ext cx="11568335" cy="1077218"/>
            <a:chOff x="303026" y="731257"/>
            <a:chExt cx="11568335" cy="1077218"/>
          </a:xfrm>
        </p:grpSpPr>
        <p:sp>
          <p:nvSpPr>
            <p:cNvPr id="21" name="TextBox 20">
              <a:extLst>
                <a:ext uri="{FF2B5EF4-FFF2-40B4-BE49-F238E27FC236}">
                  <a16:creationId xmlns:a16="http://schemas.microsoft.com/office/drawing/2014/main" id="{C6C60A85-EAAF-472E-AB41-AD1D2D403197}"/>
                </a:ext>
              </a:extLst>
            </p:cNvPr>
            <p:cNvSpPr txBox="1"/>
            <p:nvPr/>
          </p:nvSpPr>
          <p:spPr>
            <a:xfrm>
              <a:off x="6789727" y="731257"/>
              <a:ext cx="5081634" cy="1077218"/>
            </a:xfrm>
            <a:prstGeom prst="rect">
              <a:avLst/>
            </a:prstGeom>
            <a:solidFill>
              <a:schemeClr val="bg1">
                <a:lumMod val="85000"/>
              </a:schemeClr>
            </a:solidFill>
          </p:spPr>
          <p:txBody>
            <a:bodyPr wrap="square">
              <a:spAutoFit/>
            </a:bodyPr>
            <a:lstStyle/>
            <a:p>
              <a:pPr algn="ctr"/>
              <a:r>
                <a:rPr lang="en-US" sz="2400" dirty="0">
                  <a:solidFill>
                    <a:srgbClr val="0070C0"/>
                  </a:solidFill>
                </a:rPr>
                <a:t>Finalizers</a:t>
              </a:r>
            </a:p>
            <a:p>
              <a:pPr algn="ctr"/>
              <a:r>
                <a:rPr lang="en-US" sz="2000" dirty="0"/>
                <a:t>Used in languages with garbage collection like Java, Swift, C#, etc.</a:t>
              </a:r>
            </a:p>
          </p:txBody>
        </p:sp>
        <p:sp>
          <p:nvSpPr>
            <p:cNvPr id="22" name="TextBox 21">
              <a:extLst>
                <a:ext uri="{FF2B5EF4-FFF2-40B4-BE49-F238E27FC236}">
                  <a16:creationId xmlns:a16="http://schemas.microsoft.com/office/drawing/2014/main" id="{3329D0CB-8F14-44D8-8372-0E791979AE30}"/>
                </a:ext>
              </a:extLst>
            </p:cNvPr>
            <p:cNvSpPr txBox="1"/>
            <p:nvPr/>
          </p:nvSpPr>
          <p:spPr>
            <a:xfrm>
              <a:off x="303026" y="731257"/>
              <a:ext cx="5288904" cy="1077218"/>
            </a:xfrm>
            <a:prstGeom prst="rect">
              <a:avLst/>
            </a:prstGeom>
            <a:solidFill>
              <a:schemeClr val="bg1">
                <a:lumMod val="85000"/>
              </a:schemeClr>
            </a:solidFill>
          </p:spPr>
          <p:txBody>
            <a:bodyPr wrap="square">
              <a:spAutoFit/>
            </a:bodyPr>
            <a:lstStyle/>
            <a:p>
              <a:pPr algn="ctr"/>
              <a:r>
                <a:rPr lang="en-US" sz="2400" dirty="0">
                  <a:solidFill>
                    <a:srgbClr val="0070C0"/>
                  </a:solidFill>
                </a:rPr>
                <a:t>Destructors</a:t>
              </a:r>
            </a:p>
            <a:p>
              <a:pPr algn="ctr"/>
              <a:r>
                <a:rPr lang="en-US" sz="2000" dirty="0"/>
                <a:t>Used in languages with manual memory management like C++ and Rust.</a:t>
              </a:r>
            </a:p>
          </p:txBody>
        </p:sp>
      </p:grpSp>
      <p:grpSp>
        <p:nvGrpSpPr>
          <p:cNvPr id="23" name="Group 22">
            <a:extLst>
              <a:ext uri="{FF2B5EF4-FFF2-40B4-BE49-F238E27FC236}">
                <a16:creationId xmlns:a16="http://schemas.microsoft.com/office/drawing/2014/main" id="{506E012C-713E-490A-BC76-2004086BF313}"/>
              </a:ext>
            </a:extLst>
          </p:cNvPr>
          <p:cNvGrpSpPr/>
          <p:nvPr/>
        </p:nvGrpSpPr>
        <p:grpSpPr>
          <a:xfrm>
            <a:off x="7512341" y="35859"/>
            <a:ext cx="4648281" cy="2056414"/>
            <a:chOff x="7023227" y="1855960"/>
            <a:chExt cx="4648281" cy="2056414"/>
          </a:xfrm>
        </p:grpSpPr>
        <p:grpSp>
          <p:nvGrpSpPr>
            <p:cNvPr id="24" name="Group 23">
              <a:extLst>
                <a:ext uri="{FF2B5EF4-FFF2-40B4-BE49-F238E27FC236}">
                  <a16:creationId xmlns:a16="http://schemas.microsoft.com/office/drawing/2014/main" id="{BFE08CE4-D0CC-4102-83F6-ED86870B8A78}"/>
                </a:ext>
              </a:extLst>
            </p:cNvPr>
            <p:cNvGrpSpPr/>
            <p:nvPr/>
          </p:nvGrpSpPr>
          <p:grpSpPr>
            <a:xfrm>
              <a:off x="7023227" y="1855960"/>
              <a:ext cx="4648281" cy="2056414"/>
              <a:chOff x="8093636" y="4792602"/>
              <a:chExt cx="4648281" cy="2056414"/>
            </a:xfrm>
          </p:grpSpPr>
          <p:grpSp>
            <p:nvGrpSpPr>
              <p:cNvPr id="26" name="Group 25">
                <a:extLst>
                  <a:ext uri="{FF2B5EF4-FFF2-40B4-BE49-F238E27FC236}">
                    <a16:creationId xmlns:a16="http://schemas.microsoft.com/office/drawing/2014/main" id="{6DA28536-BC1B-4B91-8682-15AD122B4142}"/>
                  </a:ext>
                </a:extLst>
              </p:cNvPr>
              <p:cNvGrpSpPr/>
              <p:nvPr/>
            </p:nvGrpSpPr>
            <p:grpSpPr>
              <a:xfrm>
                <a:off x="8093636" y="4792602"/>
                <a:ext cx="4648281" cy="2056414"/>
                <a:chOff x="8332177" y="4415064"/>
                <a:chExt cx="4648281" cy="2056414"/>
              </a:xfrm>
            </p:grpSpPr>
            <p:sp>
              <p:nvSpPr>
                <p:cNvPr id="28" name="Rectangle: Rounded Corners 27">
                  <a:extLst>
                    <a:ext uri="{FF2B5EF4-FFF2-40B4-BE49-F238E27FC236}">
                      <a16:creationId xmlns:a16="http://schemas.microsoft.com/office/drawing/2014/main" id="{D9603FD5-AD50-471B-B88E-94545C82C1F3}"/>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F33BA21-FC4C-4F9D-AF58-148934DAB563}"/>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7" name="TextBox 26">
                <a:extLst>
                  <a:ext uri="{FF2B5EF4-FFF2-40B4-BE49-F238E27FC236}">
                    <a16:creationId xmlns:a16="http://schemas.microsoft.com/office/drawing/2014/main" id="{5FF96472-5935-443C-B436-B263A4C3A53E}"/>
                  </a:ext>
                </a:extLst>
              </p:cNvPr>
              <p:cNvSpPr txBox="1"/>
              <p:nvPr/>
            </p:nvSpPr>
            <p:spPr>
              <a:xfrm>
                <a:off x="9189393" y="5243519"/>
                <a:ext cx="3215972"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“Finalizers are so problematic that the Java standards body is going to deprecate them in future versions of Java!"</a:t>
                </a:r>
              </a:p>
            </p:txBody>
          </p:sp>
        </p:grpSp>
        <p:pic>
          <p:nvPicPr>
            <p:cNvPr id="25" name="Picture 24">
              <a:extLst>
                <a:ext uri="{FF2B5EF4-FFF2-40B4-BE49-F238E27FC236}">
                  <a16:creationId xmlns:a16="http://schemas.microsoft.com/office/drawing/2014/main" id="{C0B69FA7-860B-4FE0-88BD-FFAE00FB7EA9}"/>
                </a:ext>
              </a:extLst>
            </p:cNvPr>
            <p:cNvPicPr>
              <a:picLocks noChangeAspect="1"/>
            </p:cNvPicPr>
            <p:nvPr/>
          </p:nvPicPr>
          <p:blipFill rotWithShape="1">
            <a:blip r:embed="rId3"/>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05405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1+#ppt_w/2"/>
                                          </p:val>
                                        </p:tav>
                                        <p:tav tm="100000">
                                          <p:val>
                                            <p:strVal val="#ppt_x"/>
                                          </p:val>
                                        </p:tav>
                                      </p:tavLst>
                                    </p:anim>
                                    <p:anim calcmode="lin" valueType="num">
                                      <p:cBhvr additive="base">
                                        <p:cTn id="57"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xit" presetSubtype="2" fill="hold" nodeType="clickEffect">
                                  <p:stCondLst>
                                    <p:cond delay="0"/>
                                  </p:stCondLst>
                                  <p:childTnLst>
                                    <p:anim calcmode="lin" valueType="num">
                                      <p:cBhvr additive="base">
                                        <p:cTn id="61" dur="500"/>
                                        <p:tgtEl>
                                          <p:spTgt spid="23"/>
                                        </p:tgtEl>
                                        <p:attrNameLst>
                                          <p:attrName>ppt_x</p:attrName>
                                        </p:attrNameLst>
                                      </p:cBhvr>
                                      <p:tavLst>
                                        <p:tav tm="0">
                                          <p:val>
                                            <p:strVal val="ppt_x"/>
                                          </p:val>
                                        </p:tav>
                                        <p:tav tm="100000">
                                          <p:val>
                                            <p:strVal val="1+ppt_w/2"/>
                                          </p:val>
                                        </p:tav>
                                      </p:tavLst>
                                    </p:anim>
                                    <p:anim calcmode="lin" valueType="num">
                                      <p:cBhvr additive="base">
                                        <p:cTn id="62" dur="500"/>
                                        <p:tgtEl>
                                          <p:spTgt spid="23"/>
                                        </p:tgtEl>
                                        <p:attrNameLst>
                                          <p:attrName>ppt_y</p:attrName>
                                        </p:attrNameLst>
                                      </p:cBhvr>
                                      <p:tavLst>
                                        <p:tav tm="0">
                                          <p:val>
                                            <p:strVal val="ppt_y"/>
                                          </p:val>
                                        </p:tav>
                                        <p:tav tm="100000">
                                          <p:val>
                                            <p:strVal val="ppt_y"/>
                                          </p:val>
                                        </p:tav>
                                      </p:tavLst>
                                    </p:anim>
                                    <p:set>
                                      <p:cBhvr>
                                        <p:cTn id="6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15" grpId="1" animBg="1"/>
      <p:bldP spid="16" grpId="0" animBg="1"/>
      <p:bldP spid="17" grpId="0" animBg="1"/>
      <p:bldP spid="8" grpId="0" animBg="1"/>
      <p:bldP spid="18" grpId="0" animBg="1"/>
      <p:bldP spid="19" grpId="0" animBg="1"/>
      <p:bldP spid="2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467226" y="6056"/>
            <a:ext cx="11257548" cy="707886"/>
          </a:xfrm>
          <a:prstGeom prst="rect">
            <a:avLst/>
          </a:prstGeom>
          <a:noFill/>
        </p:spPr>
        <p:txBody>
          <a:bodyPr wrap="square">
            <a:spAutoFit/>
          </a:bodyPr>
          <a:lstStyle/>
          <a:p>
            <a:pPr algn="ctr"/>
            <a:r>
              <a:rPr lang="en-US" sz="4000" dirty="0"/>
              <a:t>Constructors, Destructors, Finalizers: Best Practices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525670" y="1870340"/>
            <a:ext cx="11140660" cy="830997"/>
          </a:xfrm>
          <a:prstGeom prst="rect">
            <a:avLst/>
          </a:prstGeom>
          <a:noFill/>
        </p:spPr>
        <p:txBody>
          <a:bodyPr wrap="square">
            <a:spAutoFit/>
          </a:bodyPr>
          <a:lstStyle/>
          <a:p>
            <a:pPr algn="ctr"/>
            <a:r>
              <a:rPr lang="en-US" sz="2400" dirty="0"/>
              <a:t>A constructor should always produce fully-initialized object – the user should never have to manually call other methods for proper initialization.</a:t>
            </a:r>
          </a:p>
        </p:txBody>
      </p:sp>
      <p:sp>
        <p:nvSpPr>
          <p:cNvPr id="13" name="TextBox 12">
            <a:extLst>
              <a:ext uri="{FF2B5EF4-FFF2-40B4-BE49-F238E27FC236}">
                <a16:creationId xmlns:a16="http://schemas.microsoft.com/office/drawing/2014/main" id="{C9778197-ED19-41CC-91C4-C0B4DD5B5FD1}"/>
              </a:ext>
            </a:extLst>
          </p:cNvPr>
          <p:cNvSpPr txBox="1"/>
          <p:nvPr/>
        </p:nvSpPr>
        <p:spPr>
          <a:xfrm>
            <a:off x="284884" y="4953852"/>
            <a:ext cx="11305366" cy="461665"/>
          </a:xfrm>
          <a:prstGeom prst="rect">
            <a:avLst/>
          </a:prstGeom>
          <a:noFill/>
        </p:spPr>
        <p:txBody>
          <a:bodyPr wrap="square">
            <a:spAutoFit/>
          </a:bodyPr>
          <a:lstStyle/>
          <a:p>
            <a:pPr algn="ctr"/>
            <a:r>
              <a:rPr lang="en-US" sz="2400" dirty="0"/>
              <a:t>A finalizer may not always run, so if your class reserves other resources...</a:t>
            </a:r>
          </a:p>
        </p:txBody>
      </p:sp>
      <p:sp>
        <p:nvSpPr>
          <p:cNvPr id="16" name="TextBox 15">
            <a:extLst>
              <a:ext uri="{FF2B5EF4-FFF2-40B4-BE49-F238E27FC236}">
                <a16:creationId xmlns:a16="http://schemas.microsoft.com/office/drawing/2014/main" id="{5C55A915-B819-4518-9745-71AD24329477}"/>
              </a:ext>
            </a:extLst>
          </p:cNvPr>
          <p:cNvSpPr txBox="1"/>
          <p:nvPr/>
        </p:nvSpPr>
        <p:spPr>
          <a:xfrm>
            <a:off x="740787" y="4347130"/>
            <a:ext cx="10497056" cy="461665"/>
          </a:xfrm>
          <a:prstGeom prst="rect">
            <a:avLst/>
          </a:prstGeom>
          <a:noFill/>
        </p:spPr>
        <p:txBody>
          <a:bodyPr wrap="square">
            <a:spAutoFit/>
          </a:bodyPr>
          <a:lstStyle/>
          <a:p>
            <a:pPr algn="ctr"/>
            <a:r>
              <a:rPr lang="en-US" sz="2400" dirty="0"/>
              <a:t>A destructor must free all resources allocated by an object.</a:t>
            </a:r>
          </a:p>
        </p:txBody>
      </p:sp>
      <p:pic>
        <p:nvPicPr>
          <p:cNvPr id="3" name="Picture 2">
            <a:extLst>
              <a:ext uri="{FF2B5EF4-FFF2-40B4-BE49-F238E27FC236}">
                <a16:creationId xmlns:a16="http://schemas.microsoft.com/office/drawing/2014/main" id="{DB22BFC8-BF95-40AF-98EA-A3F1F74889FD}"/>
              </a:ext>
            </a:extLst>
          </p:cNvPr>
          <p:cNvPicPr>
            <a:picLocks noChangeAspect="1"/>
          </p:cNvPicPr>
          <p:nvPr/>
        </p:nvPicPr>
        <p:blipFill>
          <a:blip r:embed="rId3"/>
          <a:stretch>
            <a:fillRect/>
          </a:stretch>
        </p:blipFill>
        <p:spPr>
          <a:xfrm>
            <a:off x="10683599" y="650634"/>
            <a:ext cx="1420707" cy="1041129"/>
          </a:xfrm>
          <a:prstGeom prst="rect">
            <a:avLst/>
          </a:prstGeom>
        </p:spPr>
      </p:pic>
      <p:grpSp>
        <p:nvGrpSpPr>
          <p:cNvPr id="9" name="Group 8">
            <a:extLst>
              <a:ext uri="{FF2B5EF4-FFF2-40B4-BE49-F238E27FC236}">
                <a16:creationId xmlns:a16="http://schemas.microsoft.com/office/drawing/2014/main" id="{BAB9C8FF-24DA-4760-B6C2-CF346DB7E018}"/>
              </a:ext>
            </a:extLst>
          </p:cNvPr>
          <p:cNvGrpSpPr/>
          <p:nvPr/>
        </p:nvGrpSpPr>
        <p:grpSpPr>
          <a:xfrm>
            <a:off x="4724054" y="713942"/>
            <a:ext cx="3602729" cy="1071563"/>
            <a:chOff x="4728472" y="736628"/>
            <a:chExt cx="3602729" cy="1071563"/>
          </a:xfrm>
        </p:grpSpPr>
        <p:pic>
          <p:nvPicPr>
            <p:cNvPr id="6" name="Picture 5">
              <a:extLst>
                <a:ext uri="{FF2B5EF4-FFF2-40B4-BE49-F238E27FC236}">
                  <a16:creationId xmlns:a16="http://schemas.microsoft.com/office/drawing/2014/main" id="{5E765ED4-059A-42E5-BF39-AFF10BCDA357}"/>
                </a:ext>
              </a:extLst>
            </p:cNvPr>
            <p:cNvPicPr>
              <a:picLocks noChangeAspect="1"/>
            </p:cNvPicPr>
            <p:nvPr/>
          </p:nvPicPr>
          <p:blipFill>
            <a:blip r:embed="rId4"/>
            <a:stretch>
              <a:fillRect/>
            </a:stretch>
          </p:blipFill>
          <p:spPr>
            <a:xfrm flipH="1">
              <a:off x="4728472" y="736628"/>
              <a:ext cx="1071563" cy="1071563"/>
            </a:xfrm>
            <a:prstGeom prst="rect">
              <a:avLst/>
            </a:prstGeom>
          </p:spPr>
        </p:pic>
        <p:sp>
          <p:nvSpPr>
            <p:cNvPr id="17" name="TextBox 16">
              <a:extLst>
                <a:ext uri="{FF2B5EF4-FFF2-40B4-BE49-F238E27FC236}">
                  <a16:creationId xmlns:a16="http://schemas.microsoft.com/office/drawing/2014/main" id="{EBC56F52-AF91-4439-B944-893615B1ABE6}"/>
                </a:ext>
              </a:extLst>
            </p:cNvPr>
            <p:cNvSpPr txBox="1"/>
            <p:nvPr/>
          </p:nvSpPr>
          <p:spPr>
            <a:xfrm>
              <a:off x="5235295" y="1009321"/>
              <a:ext cx="3095906" cy="523220"/>
            </a:xfrm>
            <a:prstGeom prst="rect">
              <a:avLst/>
            </a:prstGeom>
            <a:noFill/>
          </p:spPr>
          <p:txBody>
            <a:bodyPr wrap="square">
              <a:spAutoFit/>
            </a:bodyPr>
            <a:lstStyle/>
            <a:p>
              <a:pPr algn="ctr"/>
              <a:r>
                <a:rPr lang="en-US" sz="2800" dirty="0">
                  <a:solidFill>
                    <a:srgbClr val="00B050"/>
                  </a:solidFill>
                </a:rPr>
                <a:t>Constructors</a:t>
              </a:r>
            </a:p>
          </p:txBody>
        </p:sp>
      </p:grpSp>
      <p:grpSp>
        <p:nvGrpSpPr>
          <p:cNvPr id="19" name="Group 18">
            <a:extLst>
              <a:ext uri="{FF2B5EF4-FFF2-40B4-BE49-F238E27FC236}">
                <a16:creationId xmlns:a16="http://schemas.microsoft.com/office/drawing/2014/main" id="{BC527FA0-F8A6-4B00-88C4-4DFD18BAC2A2}"/>
              </a:ext>
            </a:extLst>
          </p:cNvPr>
          <p:cNvGrpSpPr/>
          <p:nvPr/>
        </p:nvGrpSpPr>
        <p:grpSpPr>
          <a:xfrm>
            <a:off x="3388139" y="2793423"/>
            <a:ext cx="5654262" cy="1427212"/>
            <a:chOff x="3388139" y="2803691"/>
            <a:chExt cx="5654262" cy="1427212"/>
          </a:xfrm>
        </p:grpSpPr>
        <p:pic>
          <p:nvPicPr>
            <p:cNvPr id="18" name="Picture 17">
              <a:extLst>
                <a:ext uri="{FF2B5EF4-FFF2-40B4-BE49-F238E27FC236}">
                  <a16:creationId xmlns:a16="http://schemas.microsoft.com/office/drawing/2014/main" id="{52F023F8-73BA-4A25-B758-AE8702104EEB}"/>
                </a:ext>
              </a:extLst>
            </p:cNvPr>
            <p:cNvPicPr>
              <a:picLocks noChangeAspect="1"/>
            </p:cNvPicPr>
            <p:nvPr/>
          </p:nvPicPr>
          <p:blipFill rotWithShape="1">
            <a:blip r:embed="rId5"/>
            <a:srcRect l="14788" t="12470" r="12211" b="23222"/>
            <a:stretch/>
          </p:blipFill>
          <p:spPr>
            <a:xfrm>
              <a:off x="3388139" y="2803691"/>
              <a:ext cx="1501913" cy="1427212"/>
            </a:xfrm>
            <a:prstGeom prst="rect">
              <a:avLst/>
            </a:prstGeom>
          </p:spPr>
        </p:pic>
        <p:sp>
          <p:nvSpPr>
            <p:cNvPr id="20" name="TextBox 19">
              <a:extLst>
                <a:ext uri="{FF2B5EF4-FFF2-40B4-BE49-F238E27FC236}">
                  <a16:creationId xmlns:a16="http://schemas.microsoft.com/office/drawing/2014/main" id="{CAC34CC9-91FC-43D3-8EEE-C3EAA9B4D401}"/>
                </a:ext>
              </a:extLst>
            </p:cNvPr>
            <p:cNvSpPr txBox="1"/>
            <p:nvPr/>
          </p:nvSpPr>
          <p:spPr>
            <a:xfrm>
              <a:off x="4844601" y="3382833"/>
              <a:ext cx="4197800" cy="523220"/>
            </a:xfrm>
            <a:prstGeom prst="rect">
              <a:avLst/>
            </a:prstGeom>
            <a:noFill/>
          </p:spPr>
          <p:txBody>
            <a:bodyPr wrap="square">
              <a:spAutoFit/>
            </a:bodyPr>
            <a:lstStyle/>
            <a:p>
              <a:pPr algn="ctr"/>
              <a:r>
                <a:rPr lang="en-US" sz="2800" dirty="0">
                  <a:solidFill>
                    <a:srgbClr val="FF0000"/>
                  </a:solidFill>
                </a:rPr>
                <a:t>Destructors and Finalizers</a:t>
              </a:r>
            </a:p>
          </p:txBody>
        </p:sp>
      </p:grpSp>
      <p:sp>
        <p:nvSpPr>
          <p:cNvPr id="24" name="TextBox 23">
            <a:extLst>
              <a:ext uri="{FF2B5EF4-FFF2-40B4-BE49-F238E27FC236}">
                <a16:creationId xmlns:a16="http://schemas.microsoft.com/office/drawing/2014/main" id="{FE187741-CB84-45D0-8809-7B8B92F2D44E}"/>
              </a:ext>
            </a:extLst>
          </p:cNvPr>
          <p:cNvSpPr txBox="1"/>
          <p:nvPr/>
        </p:nvSpPr>
        <p:spPr>
          <a:xfrm>
            <a:off x="922567" y="5560574"/>
            <a:ext cx="10133496" cy="830997"/>
          </a:xfrm>
          <a:prstGeom prst="rect">
            <a:avLst/>
          </a:prstGeom>
          <a:noFill/>
        </p:spPr>
        <p:txBody>
          <a:bodyPr wrap="square">
            <a:spAutoFit/>
          </a:bodyPr>
          <a:lstStyle/>
          <a:p>
            <a:pPr algn="ctr"/>
            <a:r>
              <a:rPr lang="en-US" sz="2400" dirty="0"/>
              <a:t>Make sure to define your own explicit method to perform freeing – and write explicit code to call it when necessary.</a:t>
            </a:r>
          </a:p>
        </p:txBody>
      </p:sp>
      <p:grpSp>
        <p:nvGrpSpPr>
          <p:cNvPr id="25" name="Group 24">
            <a:extLst>
              <a:ext uri="{FF2B5EF4-FFF2-40B4-BE49-F238E27FC236}">
                <a16:creationId xmlns:a16="http://schemas.microsoft.com/office/drawing/2014/main" id="{28A10E2D-5B86-4226-A0B4-49E98088EE7C}"/>
              </a:ext>
            </a:extLst>
          </p:cNvPr>
          <p:cNvGrpSpPr/>
          <p:nvPr/>
        </p:nvGrpSpPr>
        <p:grpSpPr>
          <a:xfrm>
            <a:off x="8668947" y="0"/>
            <a:ext cx="3523053" cy="2077717"/>
            <a:chOff x="8618330" y="-8621"/>
            <a:chExt cx="3523053" cy="2077717"/>
          </a:xfrm>
        </p:grpSpPr>
        <p:grpSp>
          <p:nvGrpSpPr>
            <p:cNvPr id="26" name="Group 25">
              <a:extLst>
                <a:ext uri="{FF2B5EF4-FFF2-40B4-BE49-F238E27FC236}">
                  <a16:creationId xmlns:a16="http://schemas.microsoft.com/office/drawing/2014/main" id="{33332E92-9D06-4BE2-AC10-A881EA201C1C}"/>
                </a:ext>
              </a:extLst>
            </p:cNvPr>
            <p:cNvGrpSpPr/>
            <p:nvPr/>
          </p:nvGrpSpPr>
          <p:grpSpPr>
            <a:xfrm>
              <a:off x="8618330" y="-8621"/>
              <a:ext cx="3518407" cy="2077717"/>
              <a:chOff x="9223510" y="4771299"/>
              <a:chExt cx="3518407" cy="2077717"/>
            </a:xfrm>
          </p:grpSpPr>
          <p:grpSp>
            <p:nvGrpSpPr>
              <p:cNvPr id="28" name="Group 27">
                <a:extLst>
                  <a:ext uri="{FF2B5EF4-FFF2-40B4-BE49-F238E27FC236}">
                    <a16:creationId xmlns:a16="http://schemas.microsoft.com/office/drawing/2014/main" id="{4D83B543-8B0B-4DBA-A082-7CC830C02E58}"/>
                  </a:ext>
                </a:extLst>
              </p:cNvPr>
              <p:cNvGrpSpPr/>
              <p:nvPr/>
            </p:nvGrpSpPr>
            <p:grpSpPr>
              <a:xfrm>
                <a:off x="9223510" y="4771299"/>
                <a:ext cx="3518407" cy="2077717"/>
                <a:chOff x="9462051" y="4393761"/>
                <a:chExt cx="3518407" cy="2077717"/>
              </a:xfrm>
            </p:grpSpPr>
            <p:sp>
              <p:nvSpPr>
                <p:cNvPr id="30" name="Rectangle: Rounded Corners 29">
                  <a:extLst>
                    <a:ext uri="{FF2B5EF4-FFF2-40B4-BE49-F238E27FC236}">
                      <a16:creationId xmlns:a16="http://schemas.microsoft.com/office/drawing/2014/main" id="{5B3A3CB1-2134-45C0-A6EC-7E0DD2CBD92A}"/>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39C55584-E4D1-45D4-9F8D-289EE41734B4}"/>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9" name="Picture 45" descr="spinhead">
                <a:extLst>
                  <a:ext uri="{FF2B5EF4-FFF2-40B4-BE49-F238E27FC236}">
                    <a16:creationId xmlns:a16="http://schemas.microsoft.com/office/drawing/2014/main" id="{63EDED05-72DB-4EC4-BBA0-E15C174A800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pSp>
        <p:sp>
          <p:nvSpPr>
            <p:cNvPr id="27" name="TextBox 26">
              <a:extLst>
                <a:ext uri="{FF2B5EF4-FFF2-40B4-BE49-F238E27FC236}">
                  <a16:creationId xmlns:a16="http://schemas.microsoft.com/office/drawing/2014/main" id="{A7EA32D2-7076-453A-87AE-A78E11BCAEA5}"/>
                </a:ext>
              </a:extLst>
            </p:cNvPr>
            <p:cNvSpPr txBox="1"/>
            <p:nvPr/>
          </p:nvSpPr>
          <p:spPr>
            <a:xfrm>
              <a:off x="9551272" y="449591"/>
              <a:ext cx="2590111" cy="1323439"/>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“What? No best practices for field initialization or initializer blocks?” </a:t>
              </a:r>
            </a:p>
          </p:txBody>
        </p:sp>
      </p:grpSp>
    </p:spTree>
    <p:extLst>
      <p:ext uri="{BB962C8B-B14F-4D97-AF65-F5344CB8AC3E}">
        <p14:creationId xmlns:p14="http://schemas.microsoft.com/office/powerpoint/2010/main" val="359617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25"/>
                                        </p:tgtEl>
                                        <p:attrNameLst>
                                          <p:attrName>ppt_x</p:attrName>
                                        </p:attrNameLst>
                                      </p:cBhvr>
                                      <p:tavLst>
                                        <p:tav tm="0">
                                          <p:val>
                                            <p:strVal val="ppt_x"/>
                                          </p:val>
                                        </p:tav>
                                        <p:tav tm="100000">
                                          <p:val>
                                            <p:strVal val="1+ppt_w/2"/>
                                          </p:val>
                                        </p:tav>
                                      </p:tavLst>
                                    </p:anim>
                                    <p:anim calcmode="lin" valueType="num">
                                      <p:cBhvr additive="base">
                                        <p:cTn id="26" dur="500"/>
                                        <p:tgtEl>
                                          <p:spTgt spid="25"/>
                                        </p:tgtEl>
                                        <p:attrNameLst>
                                          <p:attrName>ppt_y</p:attrName>
                                        </p:attrNameLst>
                                      </p:cBhvr>
                                      <p:tavLst>
                                        <p:tav tm="0">
                                          <p:val>
                                            <p:strVal val="ppt_y"/>
                                          </p:val>
                                        </p:tav>
                                        <p:tav tm="100000">
                                          <p:val>
                                            <p:strVal val="ppt_y"/>
                                          </p:val>
                                        </p:tav>
                                      </p:tavLst>
                                    </p:anim>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16" grpId="0"/>
      <p:bldP spid="24"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Destructors and Finalizers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465896" y="4896269"/>
            <a:ext cx="7809394"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Why are destructors guaranteed to run in a correctly-written program?</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088869" y="2268566"/>
            <a:ext cx="10411670" cy="13849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Even</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if all finalizers were GUARANTEED to eventually run, why would we not want to use them to release system resources like deleting a temporary file or closing a network connection?</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710519" y="15779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441456" y="3775262"/>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636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animBg="1"/>
      <p:bldP spid="5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578456" y="983868"/>
            <a:ext cx="5304734" cy="707886"/>
          </a:xfrm>
          <a:prstGeom prst="rect">
            <a:avLst/>
          </a:prstGeom>
          <a:noFill/>
        </p:spPr>
        <p:txBody>
          <a:bodyPr wrap="square">
            <a:spAutoFit/>
          </a:bodyPr>
          <a:lstStyle/>
          <a:p>
            <a:pPr algn="ctr"/>
            <a:r>
              <a:rPr lang="en-US" sz="2000" dirty="0"/>
              <a:t>Consider this program which creates a bunch of people (named Carey) and feeds them </a:t>
            </a:r>
            <a:r>
              <a:rPr lang="en-US" sz="2000" dirty="0">
                <a:sym typeface="Wingdings" panose="05000000000000000000" pitchFamily="2" charset="2"/>
              </a:rPr>
              <a:t>.</a:t>
            </a:r>
            <a:endParaRPr lang="en-US" sz="2000" dirty="0"/>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108253" y="-140182"/>
            <a:ext cx="11484833" cy="1143000"/>
            <a:chOff x="1575844"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75844"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Destructors and Finalizers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73726" y="592157"/>
            <a:ext cx="6002393" cy="44448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Person</a:t>
            </a:r>
          </a:p>
          <a:p>
            <a:r>
              <a:rPr lang="en-US" dirty="0">
                <a:latin typeface="Consolas" panose="020B0609020204030204" pitchFamily="49" charset="0"/>
              </a:rPr>
              <a:t>{</a:t>
            </a:r>
          </a:p>
          <a:p>
            <a:r>
              <a:rPr lang="en-US" dirty="0">
                <a:latin typeface="Consolas" panose="020B0609020204030204" pitchFamily="49" charset="0"/>
              </a:rPr>
              <a:t>    private static int </a:t>
            </a:r>
            <a:r>
              <a:rPr lang="en-US" dirty="0" err="1">
                <a:latin typeface="Consolas" panose="020B0609020204030204" pitchFamily="49" charset="0"/>
              </a:rPr>
              <a:t>people_count</a:t>
            </a:r>
            <a:r>
              <a:rPr lang="en-US" dirty="0">
                <a:latin typeface="Consolas" panose="020B0609020204030204" pitchFamily="49" charset="0"/>
              </a:rPr>
              <a:t>_ = 0;</a:t>
            </a:r>
          </a:p>
          <a:p>
            <a:r>
              <a:rPr lang="en-US" dirty="0">
                <a:latin typeface="Consolas" panose="020B0609020204030204" pitchFamily="49" charset="0"/>
              </a:rPr>
              <a:t>    private String name_;</a:t>
            </a:r>
          </a:p>
          <a:p>
            <a:r>
              <a:rPr lang="en-US" sz="1100" dirty="0">
                <a:latin typeface="Consolas" panose="020B0609020204030204" pitchFamily="49" charset="0"/>
              </a:rPr>
              <a:t>    </a:t>
            </a:r>
          </a:p>
          <a:p>
            <a:r>
              <a:rPr lang="en-US" dirty="0">
                <a:latin typeface="Consolas" panose="020B0609020204030204" pitchFamily="49" charset="0"/>
              </a:rPr>
              <a:t>    public Person(String name) {</a:t>
            </a:r>
          </a:p>
          <a:p>
            <a:r>
              <a:rPr lang="en-US" dirty="0">
                <a:latin typeface="Consolas" panose="020B0609020204030204" pitchFamily="49" charset="0"/>
              </a:rPr>
              <a:t>      this.name_ = name;</a:t>
            </a:r>
          </a:p>
          <a:p>
            <a:r>
              <a:rPr lang="en-US" dirty="0">
                <a:latin typeface="Consolas" panose="020B0609020204030204" pitchFamily="49" charset="0"/>
              </a:rPr>
              <a:t>      </a:t>
            </a:r>
            <a:r>
              <a:rPr lang="en-US" dirty="0" err="1">
                <a:latin typeface="Consolas" panose="020B0609020204030204" pitchFamily="49" charset="0"/>
              </a:rPr>
              <a:t>people_count</a:t>
            </a:r>
            <a:r>
              <a:rPr lang="en-US" dirty="0">
                <a:latin typeface="Consolas" panose="020B0609020204030204" pitchFamily="49" charset="0"/>
              </a:rPr>
              <a:t>_++;</a:t>
            </a:r>
          </a:p>
          <a:p>
            <a:r>
              <a:rPr lang="en-US" dirty="0">
                <a:latin typeface="Consolas" panose="020B0609020204030204" pitchFamily="49" charset="0"/>
              </a:rPr>
              <a:t>    }</a:t>
            </a:r>
          </a:p>
          <a:p>
            <a:r>
              <a:rPr lang="en-US" dirty="0">
                <a:latin typeface="Consolas" panose="020B0609020204030204" pitchFamily="49" charset="0"/>
              </a:rPr>
              <a:t>    public void eat() </a:t>
            </a:r>
            <a:br>
              <a:rPr lang="en-US" dirty="0">
                <a:latin typeface="Consolas" panose="020B0609020204030204" pitchFamily="49" charset="0"/>
              </a:rPr>
            </a:br>
            <a:r>
              <a:rPr lang="en-US" dirty="0">
                <a:latin typeface="Consolas" panose="020B0609020204030204" pitchFamily="49" charset="0"/>
              </a:rPr>
              <a:t>      { </a:t>
            </a:r>
            <a:r>
              <a:rPr lang="en-US" dirty="0" err="1">
                <a:latin typeface="Consolas" panose="020B0609020204030204" pitchFamily="49" charset="0"/>
              </a:rPr>
              <a:t>Console.WriteLine</a:t>
            </a:r>
            <a:r>
              <a:rPr lang="en-US" dirty="0">
                <a:latin typeface="Consolas" panose="020B0609020204030204" pitchFamily="49" charset="0"/>
              </a:rPr>
              <a:t>("Nom\n"); }</a:t>
            </a:r>
          </a:p>
          <a:p>
            <a:r>
              <a:rPr lang="en-US" dirty="0">
                <a:latin typeface="Consolas" panose="020B0609020204030204" pitchFamily="49" charset="0"/>
              </a:rPr>
              <a:t>    ~Person() </a:t>
            </a:r>
          </a:p>
          <a:p>
            <a:r>
              <a:rPr lang="en-US" dirty="0">
                <a:latin typeface="Consolas" panose="020B0609020204030204" pitchFamily="49" charset="0"/>
              </a:rPr>
              <a:t>      { </a:t>
            </a:r>
            <a:r>
              <a:rPr lang="en-US" dirty="0" err="1">
                <a:latin typeface="Consolas" panose="020B0609020204030204" pitchFamily="49" charset="0"/>
              </a:rPr>
              <a:t>people_count</a:t>
            </a:r>
            <a:r>
              <a:rPr lang="en-US" dirty="0">
                <a:latin typeface="Consolas" panose="020B0609020204030204" pitchFamily="49" charset="0"/>
              </a:rPr>
              <a:t>_--; }</a:t>
            </a:r>
          </a:p>
          <a:p>
            <a:r>
              <a:rPr lang="en-US" dirty="0">
                <a:latin typeface="Consolas" panose="020B0609020204030204" pitchFamily="49" charset="0"/>
              </a:rPr>
              <a:t>    public static int </a:t>
            </a:r>
            <a:r>
              <a:rPr lang="en-US" dirty="0" err="1">
                <a:latin typeface="Consolas" panose="020B0609020204030204" pitchFamily="49" charset="0"/>
              </a:rPr>
              <a:t>getObjectCount</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 return </a:t>
            </a:r>
            <a:r>
              <a:rPr lang="en-US" dirty="0" err="1">
                <a:latin typeface="Consolas" panose="020B0609020204030204" pitchFamily="49" charset="0"/>
              </a:rPr>
              <a:t>people_count</a:t>
            </a:r>
            <a:r>
              <a:rPr lang="en-US" dirty="0">
                <a:latin typeface="Consolas" panose="020B0609020204030204" pitchFamily="49" charset="0"/>
              </a:rPr>
              <a:t>_; }</a:t>
            </a:r>
          </a:p>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464484" y="5874132"/>
            <a:ext cx="3532677" cy="769441"/>
          </a:xfrm>
          <a:prstGeom prst="rect">
            <a:avLst/>
          </a:prstGeom>
          <a:noFill/>
        </p:spPr>
        <p:txBody>
          <a:bodyPr wrap="square">
            <a:spAutoFit/>
          </a:bodyPr>
          <a:lstStyle/>
          <a:p>
            <a:pPr algn="ctr"/>
            <a:r>
              <a:rPr lang="en-US" sz="4400" dirty="0">
                <a:latin typeface="Corbel" panose="020B0503020204020204" pitchFamily="34" charset="0"/>
              </a:rPr>
              <a:t>This is C#!</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015023" y="5391929"/>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014197" y="5398401"/>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104FCA1-1159-4DA3-9A12-55D54EA77135}"/>
              </a:ext>
            </a:extLst>
          </p:cNvPr>
          <p:cNvSpPr/>
          <p:nvPr/>
        </p:nvSpPr>
        <p:spPr>
          <a:xfrm>
            <a:off x="173727" y="5084065"/>
            <a:ext cx="6002392" cy="172429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for (int </a:t>
            </a:r>
            <a:r>
              <a:rPr lang="en-US" dirty="0" err="1">
                <a:latin typeface="Consolas" panose="020B0609020204030204" pitchFamily="49" charset="0"/>
              </a:rPr>
              <a:t>i</a:t>
            </a:r>
            <a:r>
              <a:rPr lang="en-US" dirty="0">
                <a:latin typeface="Consolas" panose="020B0609020204030204" pitchFamily="49" charset="0"/>
              </a:rPr>
              <a:t>=0;i&lt;5;++</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Person n = new Person("Carey");</a:t>
            </a:r>
          </a:p>
          <a:p>
            <a:r>
              <a:rPr lang="en-US" dirty="0">
                <a:latin typeface="Consolas" panose="020B0609020204030204" pitchFamily="49" charset="0"/>
              </a:rPr>
              <a:t>  </a:t>
            </a:r>
            <a:r>
              <a:rPr lang="en-US" dirty="0" err="1">
                <a:latin typeface="Consolas" panose="020B0609020204030204" pitchFamily="49" charset="0"/>
              </a:rPr>
              <a:t>n.eat</a:t>
            </a:r>
            <a:r>
              <a:rPr lang="en-US" dirty="0">
                <a:latin typeface="Consolas" panose="020B0609020204030204" pitchFamily="49" charset="0"/>
              </a:rPr>
              <a:t>();</a:t>
            </a:r>
          </a:p>
          <a:p>
            <a:r>
              <a:rPr lang="en-US" sz="1400" dirty="0">
                <a:latin typeface="Consolas" panose="020B0609020204030204" pitchFamily="49" charset="0"/>
              </a:rPr>
              <a:t>}</a:t>
            </a:r>
          </a:p>
          <a:p>
            <a:r>
              <a:rPr lang="en-US" dirty="0" err="1">
                <a:latin typeface="Consolas" panose="020B0609020204030204" pitchFamily="49" charset="0"/>
              </a:rPr>
              <a:t>Console.WriteLine</a:t>
            </a:r>
            <a:r>
              <a:rPr lang="en-US" dirty="0">
                <a:latin typeface="Consolas" panose="020B0609020204030204" pitchFamily="49" charset="0"/>
              </a:rPr>
              <a:t>("Active people: {0}",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Person.getObjectCount</a:t>
            </a:r>
            <a:r>
              <a:rPr lang="en-US" dirty="0">
                <a:latin typeface="Consolas" panose="020B0609020204030204" pitchFamily="49" charset="0"/>
              </a:rPr>
              <a:t>());</a:t>
            </a:r>
            <a:endParaRPr lang="en-US" sz="1600" dirty="0">
              <a:latin typeface="Consolas" panose="020B0609020204030204" pitchFamily="49" charset="0"/>
            </a:endParaRPr>
          </a:p>
        </p:txBody>
      </p:sp>
      <p:sp>
        <p:nvSpPr>
          <p:cNvPr id="28" name="TextBox 27">
            <a:extLst>
              <a:ext uri="{FF2B5EF4-FFF2-40B4-BE49-F238E27FC236}">
                <a16:creationId xmlns:a16="http://schemas.microsoft.com/office/drawing/2014/main" id="{CD9D28C9-5C20-43BE-BC5C-67CFD8DFEF67}"/>
              </a:ext>
            </a:extLst>
          </p:cNvPr>
          <p:cNvSpPr txBox="1"/>
          <p:nvPr/>
        </p:nvSpPr>
        <p:spPr>
          <a:xfrm>
            <a:off x="6578456" y="1940034"/>
            <a:ext cx="5304734" cy="2246769"/>
          </a:xfrm>
          <a:prstGeom prst="rect">
            <a:avLst/>
          </a:prstGeom>
          <a:noFill/>
        </p:spPr>
        <p:txBody>
          <a:bodyPr wrap="square">
            <a:spAutoFit/>
          </a:bodyPr>
          <a:lstStyle/>
          <a:p>
            <a:pPr algn="ctr"/>
            <a:r>
              <a:rPr lang="en-US" sz="2000" dirty="0"/>
              <a:t>On its first run, this program prints out:</a:t>
            </a:r>
          </a:p>
          <a:p>
            <a:pPr algn="ctr"/>
            <a:r>
              <a:rPr lang="en-US" sz="2000" dirty="0">
                <a:solidFill>
                  <a:srgbClr val="0070C0"/>
                </a:solidFill>
              </a:rPr>
              <a:t>Nom</a:t>
            </a:r>
          </a:p>
          <a:p>
            <a:pPr algn="ctr"/>
            <a:r>
              <a:rPr lang="en-US" sz="2000" dirty="0">
                <a:solidFill>
                  <a:srgbClr val="0070C0"/>
                </a:solidFill>
              </a:rPr>
              <a:t>Nom</a:t>
            </a:r>
          </a:p>
          <a:p>
            <a:pPr algn="ctr"/>
            <a:r>
              <a:rPr lang="en-US" sz="2000" dirty="0">
                <a:solidFill>
                  <a:srgbClr val="0070C0"/>
                </a:solidFill>
              </a:rPr>
              <a:t>Nom</a:t>
            </a:r>
          </a:p>
          <a:p>
            <a:pPr algn="ctr"/>
            <a:r>
              <a:rPr lang="en-US" sz="2000" dirty="0">
                <a:solidFill>
                  <a:srgbClr val="0070C0"/>
                </a:solidFill>
              </a:rPr>
              <a:t>Nom</a:t>
            </a:r>
          </a:p>
          <a:p>
            <a:pPr algn="ctr"/>
            <a:r>
              <a:rPr lang="en-US" sz="2000" dirty="0">
                <a:solidFill>
                  <a:srgbClr val="0070C0"/>
                </a:solidFill>
              </a:rPr>
              <a:t>Nom</a:t>
            </a:r>
          </a:p>
          <a:p>
            <a:pPr algn="ctr"/>
            <a:r>
              <a:rPr lang="en-US" sz="2000" dirty="0">
                <a:solidFill>
                  <a:srgbClr val="0070C0"/>
                </a:solidFill>
              </a:rPr>
              <a:t>Active people: 5</a:t>
            </a:r>
          </a:p>
        </p:txBody>
      </p:sp>
      <p:sp>
        <p:nvSpPr>
          <p:cNvPr id="29" name="TextBox 28">
            <a:extLst>
              <a:ext uri="{FF2B5EF4-FFF2-40B4-BE49-F238E27FC236}">
                <a16:creationId xmlns:a16="http://schemas.microsoft.com/office/drawing/2014/main" id="{8907CE79-ACAD-4CBF-AF83-C3C4B917810F}"/>
              </a:ext>
            </a:extLst>
          </p:cNvPr>
          <p:cNvSpPr txBox="1"/>
          <p:nvPr/>
        </p:nvSpPr>
        <p:spPr>
          <a:xfrm>
            <a:off x="6578456" y="4435083"/>
            <a:ext cx="5304734" cy="707886"/>
          </a:xfrm>
          <a:prstGeom prst="rect">
            <a:avLst/>
          </a:prstGeom>
          <a:noFill/>
        </p:spPr>
        <p:txBody>
          <a:bodyPr wrap="square">
            <a:spAutoFit/>
          </a:bodyPr>
          <a:lstStyle/>
          <a:p>
            <a:pPr algn="ctr"/>
            <a:r>
              <a:rPr lang="en-US" sz="2000" dirty="0"/>
              <a:t>Does this language use destructors or finalizers? Why?</a:t>
            </a:r>
          </a:p>
        </p:txBody>
      </p:sp>
    </p:spTree>
    <p:extLst>
      <p:ext uri="{BB962C8B-B14F-4D97-AF65-F5344CB8AC3E}">
        <p14:creationId xmlns:p14="http://schemas.microsoft.com/office/powerpoint/2010/main" val="305142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9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animBg="1"/>
      <p:bldP spid="46" grpId="0"/>
      <p:bldP spid="17" grpId="0" animBg="1"/>
      <p:bldP spid="17" grpId="1" animBg="1"/>
      <p:bldP spid="18" grpId="0" animBg="1"/>
      <p:bldP spid="18" grpId="1" animBg="1"/>
      <p:bldP spid="27" grpId="0" uiExpand="1" animBg="1"/>
      <p:bldP spid="28" grpId="0"/>
      <p:bldP spid="29" grpId="0"/>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955937" y="0"/>
            <a:ext cx="10477500" cy="1143000"/>
          </a:xfrm>
        </p:spPr>
        <p:txBody>
          <a:bodyPr>
            <a:normAutofit/>
          </a:bodyPr>
          <a:lstStyle/>
          <a:p>
            <a:r>
              <a:rPr lang="en-US" dirty="0"/>
              <a:t>Subtype Polymorphism</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078475" y="2105416"/>
            <a:ext cx="4598414" cy="13849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Is the following C++ program using subtype polymorphism? Why or why not?</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459540" y="129207"/>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2670437" y="980261"/>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510385" y="6367231"/>
            <a:ext cx="558128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512636" y="6373703"/>
            <a:ext cx="558336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2674766" y="3845708"/>
            <a:ext cx="1472045" cy="1143000"/>
          </a:xfrm>
          <a:prstGeom prst="rect">
            <a:avLst/>
          </a:prstGeom>
        </p:spPr>
      </p:pic>
      <p:sp>
        <p:nvSpPr>
          <p:cNvPr id="11" name="Text Box 26">
            <a:extLst>
              <a:ext uri="{FF2B5EF4-FFF2-40B4-BE49-F238E27FC236}">
                <a16:creationId xmlns:a16="http://schemas.microsoft.com/office/drawing/2014/main" id="{63DB9B1D-AD41-4182-B9A7-52582FAD109A}"/>
              </a:ext>
            </a:extLst>
          </p:cNvPr>
          <p:cNvSpPr txBox="1">
            <a:spLocks noChangeArrowheads="1"/>
          </p:cNvSpPr>
          <p:nvPr/>
        </p:nvSpPr>
        <p:spPr bwMode="auto">
          <a:xfrm>
            <a:off x="256902" y="4988708"/>
            <a:ext cx="6167245" cy="13849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If a class D </a:t>
            </a:r>
            <a:r>
              <a:rPr lang="en-US" sz="2800" i="1" dirty="0">
                <a:solidFill>
                  <a:srgbClr val="FF0000"/>
                </a:solidFill>
              </a:rPr>
              <a:t>privately</a:t>
            </a:r>
            <a:r>
              <a:rPr lang="en-US" sz="2800" dirty="0">
                <a:solidFill>
                  <a:prstClr val="black"/>
                </a:solidFill>
              </a:rPr>
              <a:t> inherits from class B, may I pass an object of type D to a function that accepts a type B?</a:t>
            </a:r>
          </a:p>
        </p:txBody>
      </p:sp>
      <p:sp>
        <p:nvSpPr>
          <p:cNvPr id="12" name="TextBox 11">
            <a:extLst>
              <a:ext uri="{FF2B5EF4-FFF2-40B4-BE49-F238E27FC236}">
                <a16:creationId xmlns:a16="http://schemas.microsoft.com/office/drawing/2014/main" id="{D8EB4BDD-FF01-47E0-82C0-EB55BC018282}"/>
              </a:ext>
            </a:extLst>
          </p:cNvPr>
          <p:cNvSpPr txBox="1"/>
          <p:nvPr/>
        </p:nvSpPr>
        <p:spPr>
          <a:xfrm>
            <a:off x="6424148" y="561239"/>
            <a:ext cx="5658853"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Shape</a:t>
            </a:r>
            <a:r>
              <a:rPr lang="en-US" dirty="0">
                <a:latin typeface="Consolas" panose="020B0609020204030204" pitchFamily="49" charset="0"/>
              </a:rPr>
              <a:t> { ... };</a:t>
            </a:r>
          </a:p>
          <a:p>
            <a:r>
              <a:rPr lang="en-US" dirty="0">
                <a:latin typeface="Consolas" panose="020B0609020204030204" pitchFamily="49" charset="0"/>
              </a:rPr>
              <a:t>class </a:t>
            </a:r>
            <a:r>
              <a:rPr lang="en-US" dirty="0">
                <a:solidFill>
                  <a:srgbClr val="7030A0"/>
                </a:solidFill>
                <a:latin typeface="Consolas" panose="020B0609020204030204" pitchFamily="49" charset="0"/>
              </a:rPr>
              <a:t>Circle</a:t>
            </a:r>
            <a:r>
              <a:rPr lang="en-US" dirty="0">
                <a:latin typeface="Consolas" panose="020B0609020204030204" pitchFamily="49" charset="0"/>
              </a:rPr>
              <a:t>: public </a:t>
            </a:r>
            <a:r>
              <a:rPr lang="en-US" dirty="0">
                <a:solidFill>
                  <a:srgbClr val="0070C0"/>
                </a:solidFill>
                <a:latin typeface="Consolas" panose="020B0609020204030204" pitchFamily="49" charset="0"/>
              </a:rPr>
              <a:t>Shape</a:t>
            </a:r>
            <a:r>
              <a:rPr lang="en-US" dirty="0">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printArea</a:t>
            </a:r>
            <a:r>
              <a:rPr lang="en-US" dirty="0">
                <a:latin typeface="Consolas" panose="020B0609020204030204" pitchFamily="49" charset="0"/>
              </a:rPr>
              <a:t>(</a:t>
            </a:r>
            <a:r>
              <a:rPr lang="en-US" dirty="0">
                <a:solidFill>
                  <a:srgbClr val="0070C0"/>
                </a:solidFill>
                <a:latin typeface="Consolas" panose="020B0609020204030204" pitchFamily="49" charset="0"/>
              </a:rPr>
              <a:t>Shape</a:t>
            </a:r>
            <a:r>
              <a:rPr lang="en-US" dirty="0">
                <a:latin typeface="Consolas" panose="020B0609020204030204" pitchFamily="49" charset="0"/>
              </a:rPr>
              <a:t>  s)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"The shape's area: " &lt;&lt; </a:t>
            </a:r>
            <a:r>
              <a:rPr lang="en-US" dirty="0" err="1">
                <a:latin typeface="Consolas" panose="020B0609020204030204" pitchFamily="49" charset="0"/>
              </a:rPr>
              <a:t>s.area</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Circle</a:t>
            </a:r>
            <a:r>
              <a:rPr lang="en-US" dirty="0">
                <a:latin typeface="Consolas" panose="020B0609020204030204" pitchFamily="49" charset="0"/>
              </a:rPr>
              <a:t> </a:t>
            </a:r>
            <a:r>
              <a:rPr lang="en-US" dirty="0">
                <a:solidFill>
                  <a:srgbClr val="7030A0"/>
                </a:solidFill>
                <a:latin typeface="Consolas" panose="020B0609020204030204" pitchFamily="49" charset="0"/>
              </a:rPr>
              <a:t>c(0,0,1)</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printArea</a:t>
            </a:r>
            <a:r>
              <a:rPr lang="en-US" dirty="0">
                <a:latin typeface="Consolas" panose="020B0609020204030204" pitchFamily="49" charset="0"/>
              </a:rPr>
              <a:t>(</a:t>
            </a:r>
            <a:r>
              <a:rPr lang="en-US" dirty="0">
                <a:solidFill>
                  <a:srgbClr val="7030A0"/>
                </a:solidFill>
                <a:latin typeface="Consolas" panose="020B0609020204030204" pitchFamily="49" charset="0"/>
              </a:rPr>
              <a:t>c</a:t>
            </a:r>
            <a:r>
              <a:rPr lang="en-US" dirty="0">
                <a:latin typeface="Consolas" panose="020B0609020204030204" pitchFamily="49" charset="0"/>
              </a:rPr>
              <a:t>);</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C797C8E4-5C07-499F-AC3A-3A5FC9C382E2}"/>
              </a:ext>
            </a:extLst>
          </p:cNvPr>
          <p:cNvSpPr txBox="1"/>
          <p:nvPr/>
        </p:nvSpPr>
        <p:spPr>
          <a:xfrm>
            <a:off x="6424147" y="3882815"/>
            <a:ext cx="5658853" cy="30008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err="1">
                <a:solidFill>
                  <a:srgbClr val="0070C0"/>
                </a:solidFill>
                <a:latin typeface="Consolas" panose="020B0609020204030204" pitchFamily="49" charset="0"/>
              </a:rPr>
              <a:t>MicroChip</a:t>
            </a:r>
            <a:r>
              <a:rPr lang="en-US" dirty="0">
                <a:latin typeface="Consolas" panose="020B0609020204030204" pitchFamily="49" charset="0"/>
              </a:rPr>
              <a:t> { ... };</a:t>
            </a:r>
          </a:p>
          <a:p>
            <a:r>
              <a:rPr lang="en-US" dirty="0">
                <a:latin typeface="Consolas" panose="020B0609020204030204" pitchFamily="49" charset="0"/>
              </a:rPr>
              <a:t>class </a:t>
            </a:r>
            <a:r>
              <a:rPr lang="en-US" dirty="0" err="1">
                <a:solidFill>
                  <a:srgbClr val="7030A0"/>
                </a:solidFill>
                <a:latin typeface="Consolas" panose="020B0609020204030204" pitchFamily="49" charset="0"/>
              </a:rPr>
              <a:t>TransHuman</a:t>
            </a:r>
            <a:r>
              <a:rPr lang="en-US" dirty="0">
                <a:latin typeface="Consolas" panose="020B0609020204030204" pitchFamily="49" charset="0"/>
              </a:rPr>
              <a:t>: </a:t>
            </a:r>
            <a:r>
              <a:rPr lang="en-US" dirty="0">
                <a:solidFill>
                  <a:srgbClr val="FF0000"/>
                </a:solidFill>
                <a:latin typeface="Consolas" panose="020B0609020204030204" pitchFamily="49" charset="0"/>
              </a:rPr>
              <a:t>private</a:t>
            </a:r>
            <a:r>
              <a:rPr lang="en-US" dirty="0">
                <a:latin typeface="Consolas" panose="020B0609020204030204" pitchFamily="49" charset="0"/>
              </a:rPr>
              <a:t> </a:t>
            </a:r>
            <a:r>
              <a:rPr lang="en-US" dirty="0" err="1">
                <a:solidFill>
                  <a:srgbClr val="0070C0"/>
                </a:solidFill>
                <a:latin typeface="Consolas" panose="020B0609020204030204" pitchFamily="49" charset="0"/>
              </a:rPr>
              <a:t>MicroChip</a:t>
            </a:r>
            <a:r>
              <a:rPr lang="en-US" dirty="0">
                <a:latin typeface="Consolas" panose="020B0609020204030204" pitchFamily="49" charset="0"/>
              </a:rPr>
              <a:t> {</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processMicroChip</a:t>
            </a:r>
            <a:r>
              <a:rPr lang="en-US" dirty="0">
                <a:latin typeface="Consolas" panose="020B0609020204030204" pitchFamily="49" charset="0"/>
              </a:rPr>
              <a:t>(</a:t>
            </a:r>
            <a:r>
              <a:rPr lang="en-US" dirty="0" err="1">
                <a:solidFill>
                  <a:srgbClr val="0070C0"/>
                </a:solidFill>
                <a:latin typeface="Consolas" panose="020B0609020204030204" pitchFamily="49" charset="0"/>
              </a:rPr>
              <a:t>MicroChip</a:t>
            </a:r>
            <a:r>
              <a:rPr lang="en-US" dirty="0">
                <a:latin typeface="Consolas" panose="020B0609020204030204" pitchFamily="49" charset="0"/>
              </a:rPr>
              <a:t>&amp; mc) {</a:t>
            </a:r>
          </a:p>
          <a:p>
            <a:r>
              <a:rPr lang="en-US" dirty="0">
                <a:latin typeface="Consolas" panose="020B0609020204030204" pitchFamily="49" charset="0"/>
              </a:rPr>
              <a:t>  mc.computePiTo100000Digits();</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err="1">
                <a:solidFill>
                  <a:srgbClr val="7030A0"/>
                </a:solidFill>
                <a:latin typeface="Consolas" panose="020B0609020204030204" pitchFamily="49" charset="0"/>
              </a:rPr>
              <a:t>TransHuman</a:t>
            </a:r>
            <a:r>
              <a:rPr lang="en-US" dirty="0">
                <a:latin typeface="Consolas" panose="020B0609020204030204" pitchFamily="49" charset="0"/>
              </a:rPr>
              <a:t> </a:t>
            </a:r>
            <a:r>
              <a:rPr lang="en-US" dirty="0" err="1">
                <a:solidFill>
                  <a:srgbClr val="7030A0"/>
                </a:solidFill>
                <a:latin typeface="Consolas" panose="020B0609020204030204" pitchFamily="49" charset="0"/>
              </a:rPr>
              <a:t>elon</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processMicroChip</a:t>
            </a:r>
            <a:r>
              <a:rPr lang="en-US" dirty="0">
                <a:latin typeface="Consolas" panose="020B0609020204030204" pitchFamily="49" charset="0"/>
              </a:rPr>
              <a:t>(</a:t>
            </a:r>
            <a:r>
              <a:rPr lang="en-US" dirty="0" err="1">
                <a:solidFill>
                  <a:srgbClr val="7030A0"/>
                </a:solidFill>
                <a:latin typeface="Consolas" panose="020B0609020204030204" pitchFamily="49" charset="0"/>
              </a:rPr>
              <a:t>elon</a:t>
            </a:r>
            <a:r>
              <a:rPr lang="en-US" dirty="0">
                <a:latin typeface="Consolas" panose="020B0609020204030204" pitchFamily="49" charset="0"/>
              </a:rPr>
              <a:t>);</a:t>
            </a:r>
          </a:p>
          <a:p>
            <a:r>
              <a:rPr lang="en-US" dirty="0">
                <a:latin typeface="Consolas" panose="020B0609020204030204" pitchFamily="49" charset="0"/>
              </a:rPr>
              <a:t>}</a:t>
            </a:r>
          </a:p>
        </p:txBody>
      </p:sp>
      <p:sp>
        <p:nvSpPr>
          <p:cNvPr id="3" name="Rectangle 2">
            <a:extLst>
              <a:ext uri="{FF2B5EF4-FFF2-40B4-BE49-F238E27FC236}">
                <a16:creationId xmlns:a16="http://schemas.microsoft.com/office/drawing/2014/main" id="{9293FEAA-C78B-4589-813F-C6874FED9B2A}"/>
              </a:ext>
            </a:extLst>
          </p:cNvPr>
          <p:cNvSpPr/>
          <p:nvPr/>
        </p:nvSpPr>
        <p:spPr>
          <a:xfrm>
            <a:off x="0" y="3820502"/>
            <a:ext cx="12192000" cy="3063133"/>
          </a:xfrm>
          <a:prstGeom prst="rect">
            <a:avLst/>
          </a:prstGeom>
          <a:solidFill>
            <a:schemeClr val="bg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280331-6562-4F22-B2FC-23F0E91E5340}"/>
              </a:ext>
            </a:extLst>
          </p:cNvPr>
          <p:cNvSpPr/>
          <p:nvPr/>
        </p:nvSpPr>
        <p:spPr>
          <a:xfrm>
            <a:off x="-60731" y="28350"/>
            <a:ext cx="12192000" cy="3715950"/>
          </a:xfrm>
          <a:prstGeom prst="rect">
            <a:avLst/>
          </a:prstGeom>
          <a:solidFill>
            <a:schemeClr val="bg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utoShape 42">
            <a:extLst>
              <a:ext uri="{FF2B5EF4-FFF2-40B4-BE49-F238E27FC236}">
                <a16:creationId xmlns:a16="http://schemas.microsoft.com/office/drawing/2014/main" id="{F90753A5-8C2A-4C0B-B60D-9AB20A3E082B}"/>
              </a:ext>
            </a:extLst>
          </p:cNvPr>
          <p:cNvSpPr>
            <a:spLocks noChangeArrowheads="1"/>
          </p:cNvSpPr>
          <p:nvPr/>
        </p:nvSpPr>
        <p:spPr bwMode="auto">
          <a:xfrm>
            <a:off x="4076986" y="81349"/>
            <a:ext cx="4495589" cy="1105893"/>
          </a:xfrm>
          <a:prstGeom prst="wedgeRoundRectCallout">
            <a:avLst>
              <a:gd name="adj1" fmla="val 67373"/>
              <a:gd name="adj2" fmla="val 7589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However, since we're passing by value, C++ </a:t>
            </a:r>
            <a:r>
              <a:rPr lang="en-US" sz="2000" i="1" dirty="0">
                <a:solidFill>
                  <a:schemeClr val="bg1"/>
                </a:solidFill>
              </a:rPr>
              <a:t>converts </a:t>
            </a:r>
            <a:r>
              <a:rPr lang="en-US" sz="2000" dirty="0">
                <a:solidFill>
                  <a:schemeClr val="bg1"/>
                </a:solidFill>
              </a:rPr>
              <a:t>the </a:t>
            </a:r>
            <a:r>
              <a:rPr lang="en-US" sz="2000" dirty="0">
                <a:solidFill>
                  <a:srgbClr val="EEE2F6"/>
                </a:solidFill>
              </a:rPr>
              <a:t>Circle</a:t>
            </a:r>
            <a:r>
              <a:rPr lang="en-US" sz="2000" dirty="0">
                <a:solidFill>
                  <a:schemeClr val="bg1"/>
                </a:solidFill>
              </a:rPr>
              <a:t> into a </a:t>
            </a:r>
            <a:r>
              <a:rPr lang="en-US" sz="2000" dirty="0">
                <a:solidFill>
                  <a:srgbClr val="00FFFF"/>
                </a:solidFill>
              </a:rPr>
              <a:t>Shape</a:t>
            </a:r>
            <a:r>
              <a:rPr lang="en-US" sz="2000" dirty="0">
                <a:solidFill>
                  <a:schemeClr val="bg1"/>
                </a:solidFill>
              </a:rPr>
              <a:t> object before passing it to the function.</a:t>
            </a:r>
          </a:p>
        </p:txBody>
      </p:sp>
      <p:sp>
        <p:nvSpPr>
          <p:cNvPr id="16" name="AutoShape 42">
            <a:extLst>
              <a:ext uri="{FF2B5EF4-FFF2-40B4-BE49-F238E27FC236}">
                <a16:creationId xmlns:a16="http://schemas.microsoft.com/office/drawing/2014/main" id="{BB6CF3B8-4A0E-4CB5-891C-11C455F73E4C}"/>
              </a:ext>
            </a:extLst>
          </p:cNvPr>
          <p:cNvSpPr>
            <a:spLocks noChangeArrowheads="1"/>
          </p:cNvSpPr>
          <p:nvPr/>
        </p:nvSpPr>
        <p:spPr bwMode="auto">
          <a:xfrm>
            <a:off x="3880953" y="2839256"/>
            <a:ext cx="4430094" cy="1105893"/>
          </a:xfrm>
          <a:prstGeom prst="wedgeRoundRectCallout">
            <a:avLst>
              <a:gd name="adj1" fmla="val 62798"/>
              <a:gd name="adj2" fmla="val 7651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With private inheritance, </a:t>
            </a:r>
            <a:r>
              <a:rPr lang="en-US" sz="2000" dirty="0" err="1">
                <a:solidFill>
                  <a:srgbClr val="EEE2F6"/>
                </a:solidFill>
              </a:rPr>
              <a:t>TransHuman</a:t>
            </a:r>
            <a:r>
              <a:rPr lang="en-US" sz="2000" dirty="0">
                <a:solidFill>
                  <a:schemeClr val="bg1"/>
                </a:solidFill>
              </a:rPr>
              <a:t> inherits the </a:t>
            </a:r>
            <a:r>
              <a:rPr lang="en-US" sz="2000" i="1" dirty="0">
                <a:solidFill>
                  <a:schemeClr val="bg1"/>
                </a:solidFill>
              </a:rPr>
              <a:t>implementation</a:t>
            </a:r>
            <a:r>
              <a:rPr lang="en-US" sz="2000" dirty="0">
                <a:solidFill>
                  <a:schemeClr val="bg1"/>
                </a:solidFill>
              </a:rPr>
              <a:t> of </a:t>
            </a:r>
            <a:r>
              <a:rPr lang="en-US" sz="2000" dirty="0" err="1">
                <a:solidFill>
                  <a:srgbClr val="D9FFFF"/>
                </a:solidFill>
              </a:rPr>
              <a:t>MicroChip</a:t>
            </a:r>
            <a:r>
              <a:rPr lang="en-US" sz="2000" dirty="0">
                <a:solidFill>
                  <a:schemeClr val="bg1"/>
                </a:solidFill>
              </a:rPr>
              <a:t>, but NOT its </a:t>
            </a:r>
            <a:r>
              <a:rPr lang="en-US" sz="2000" i="1" dirty="0">
                <a:solidFill>
                  <a:schemeClr val="bg1"/>
                </a:solidFill>
              </a:rPr>
              <a:t>type</a:t>
            </a:r>
            <a:r>
              <a:rPr lang="en-US" sz="2000" dirty="0">
                <a:solidFill>
                  <a:schemeClr val="bg1"/>
                </a:solidFill>
              </a:rPr>
              <a:t>!</a:t>
            </a:r>
          </a:p>
        </p:txBody>
      </p:sp>
      <p:sp>
        <p:nvSpPr>
          <p:cNvPr id="18" name="AutoShape 42">
            <a:extLst>
              <a:ext uri="{FF2B5EF4-FFF2-40B4-BE49-F238E27FC236}">
                <a16:creationId xmlns:a16="http://schemas.microsoft.com/office/drawing/2014/main" id="{A3201E1D-3E98-4E9E-BBF6-8583F4E2A71D}"/>
              </a:ext>
            </a:extLst>
          </p:cNvPr>
          <p:cNvSpPr>
            <a:spLocks noChangeArrowheads="1"/>
          </p:cNvSpPr>
          <p:nvPr/>
        </p:nvSpPr>
        <p:spPr bwMode="auto">
          <a:xfrm>
            <a:off x="2207830" y="4365226"/>
            <a:ext cx="4128818" cy="1289655"/>
          </a:xfrm>
          <a:prstGeom prst="wedgeRoundRectCallout">
            <a:avLst>
              <a:gd name="adj1" fmla="val 119222"/>
              <a:gd name="adj2" fmla="val 9468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So a </a:t>
            </a:r>
            <a:r>
              <a:rPr lang="en-US" sz="2000" dirty="0" err="1">
                <a:solidFill>
                  <a:srgbClr val="EEE2F6"/>
                </a:solidFill>
              </a:rPr>
              <a:t>TransHuman</a:t>
            </a:r>
            <a:r>
              <a:rPr lang="en-US" sz="2000" dirty="0">
                <a:solidFill>
                  <a:schemeClr val="bg1"/>
                </a:solidFill>
              </a:rPr>
              <a:t> is NOT a subtype of </a:t>
            </a:r>
            <a:r>
              <a:rPr lang="en-US" sz="2000" dirty="0" err="1">
                <a:solidFill>
                  <a:srgbClr val="D9FFFF"/>
                </a:solidFill>
              </a:rPr>
              <a:t>MicroChip</a:t>
            </a:r>
            <a:r>
              <a:rPr lang="en-US" sz="2000" dirty="0">
                <a:solidFill>
                  <a:schemeClr val="bg1"/>
                </a:solidFill>
              </a:rPr>
              <a:t>, and this attempt at subtype polymorphism won't work!</a:t>
            </a:r>
          </a:p>
        </p:txBody>
      </p:sp>
      <p:sp>
        <p:nvSpPr>
          <p:cNvPr id="19" name="Text Box 26">
            <a:extLst>
              <a:ext uri="{FF2B5EF4-FFF2-40B4-BE49-F238E27FC236}">
                <a16:creationId xmlns:a16="http://schemas.microsoft.com/office/drawing/2014/main" id="{4F5D802E-7A3B-4346-B06E-28E14A0E9706}"/>
              </a:ext>
            </a:extLst>
          </p:cNvPr>
          <p:cNvSpPr txBox="1">
            <a:spLocks noChangeArrowheads="1"/>
          </p:cNvSpPr>
          <p:nvPr/>
        </p:nvSpPr>
        <p:spPr bwMode="auto">
          <a:xfrm>
            <a:off x="8960028" y="1390070"/>
            <a:ext cx="2060898" cy="36933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defRPr/>
            </a:pPr>
            <a:r>
              <a:rPr lang="en-US" dirty="0">
                <a:solidFill>
                  <a:srgbClr val="00B050"/>
                </a:solidFill>
                <a:latin typeface="Consolas" panose="020B0609020204030204" pitchFamily="49" charset="0"/>
              </a:rPr>
              <a:t>&amp;</a:t>
            </a:r>
            <a:r>
              <a:rPr lang="en-US" dirty="0">
                <a:solidFill>
                  <a:prstClr val="black"/>
                </a:solidFill>
                <a:latin typeface="Consolas" panose="020B0609020204030204" pitchFamily="49" charset="0"/>
              </a:rPr>
              <a:t> </a:t>
            </a:r>
            <a:r>
              <a:rPr lang="en-US" dirty="0">
                <a:solidFill>
                  <a:srgbClr val="0070C0"/>
                </a:solidFill>
                <a:latin typeface="Consolas" panose="020B0609020204030204" pitchFamily="49" charset="0"/>
              </a:rPr>
              <a:t> </a:t>
            </a:r>
            <a:r>
              <a:rPr lang="en-US" dirty="0">
                <a:solidFill>
                  <a:prstClr val="black"/>
                </a:solidFill>
                <a:latin typeface="Consolas" panose="020B0609020204030204" pitchFamily="49" charset="0"/>
              </a:rPr>
              <a:t>     </a:t>
            </a:r>
            <a:r>
              <a:rPr lang="en-US" dirty="0">
                <a:solidFill>
                  <a:srgbClr val="00B050"/>
                </a:solidFill>
                <a:latin typeface="Consolas" panose="020B0609020204030204" pitchFamily="49" charset="0"/>
              </a:rPr>
              <a:t> </a:t>
            </a:r>
          </a:p>
        </p:txBody>
      </p:sp>
      <p:sp>
        <p:nvSpPr>
          <p:cNvPr id="20" name="AutoShape 42">
            <a:extLst>
              <a:ext uri="{FF2B5EF4-FFF2-40B4-BE49-F238E27FC236}">
                <a16:creationId xmlns:a16="http://schemas.microsoft.com/office/drawing/2014/main" id="{16DD95D8-5C5F-4B26-942D-F64DA6EB4C4A}"/>
              </a:ext>
            </a:extLst>
          </p:cNvPr>
          <p:cNvSpPr>
            <a:spLocks noChangeArrowheads="1"/>
          </p:cNvSpPr>
          <p:nvPr/>
        </p:nvSpPr>
        <p:spPr bwMode="auto">
          <a:xfrm>
            <a:off x="8287576" y="3691866"/>
            <a:ext cx="3241006" cy="1526218"/>
          </a:xfrm>
          <a:prstGeom prst="wedgeRoundRectCallout">
            <a:avLst>
              <a:gd name="adj1" fmla="val -56484"/>
              <a:gd name="adj2" fmla="val -748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YES! The compiler is letting us pass a subtype (</a:t>
            </a:r>
            <a:r>
              <a:rPr lang="en-US" sz="2000" dirty="0">
                <a:solidFill>
                  <a:srgbClr val="EEE2F6"/>
                </a:solidFill>
              </a:rPr>
              <a:t>Circle</a:t>
            </a:r>
            <a:r>
              <a:rPr lang="en-US" sz="2000" dirty="0">
                <a:solidFill>
                  <a:schemeClr val="bg1"/>
                </a:solidFill>
              </a:rPr>
              <a:t>) value where a supertype (</a:t>
            </a:r>
            <a:r>
              <a:rPr lang="en-US" sz="2000" dirty="0">
                <a:solidFill>
                  <a:srgbClr val="00FFFF"/>
                </a:solidFill>
              </a:rPr>
              <a:t>Shape</a:t>
            </a:r>
            <a:r>
              <a:rPr lang="en-US" sz="2000" dirty="0">
                <a:solidFill>
                  <a:schemeClr val="bg1"/>
                </a:solidFill>
              </a:rPr>
              <a:t>) is expected!</a:t>
            </a:r>
          </a:p>
        </p:txBody>
      </p:sp>
      <p:sp>
        <p:nvSpPr>
          <p:cNvPr id="21" name="AutoShape 42">
            <a:extLst>
              <a:ext uri="{FF2B5EF4-FFF2-40B4-BE49-F238E27FC236}">
                <a16:creationId xmlns:a16="http://schemas.microsoft.com/office/drawing/2014/main" id="{A78172EC-356D-459C-9178-AE7DC4BEA09C}"/>
              </a:ext>
            </a:extLst>
          </p:cNvPr>
          <p:cNvSpPr>
            <a:spLocks noChangeArrowheads="1"/>
          </p:cNvSpPr>
          <p:nvPr/>
        </p:nvSpPr>
        <p:spPr bwMode="auto">
          <a:xfrm>
            <a:off x="8479367" y="3238741"/>
            <a:ext cx="3609614" cy="1105893"/>
          </a:xfrm>
          <a:prstGeom prst="wedgeRoundRectCallout">
            <a:avLst>
              <a:gd name="adj1" fmla="val 28715"/>
              <a:gd name="adj2" fmla="val -164081"/>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So </a:t>
            </a:r>
            <a:r>
              <a:rPr lang="en-US" sz="2000" dirty="0">
                <a:solidFill>
                  <a:srgbClr val="00FFFF"/>
                </a:solidFill>
              </a:rPr>
              <a:t>s</a:t>
            </a:r>
            <a:r>
              <a:rPr lang="en-US" sz="2000" dirty="0">
                <a:solidFill>
                  <a:schemeClr val="bg1"/>
                </a:solidFill>
              </a:rPr>
              <a:t> is a plain-old </a:t>
            </a:r>
            <a:r>
              <a:rPr lang="en-US" sz="2000" dirty="0">
                <a:solidFill>
                  <a:srgbClr val="00FFFF"/>
                </a:solidFill>
              </a:rPr>
              <a:t>Shape</a:t>
            </a:r>
            <a:r>
              <a:rPr lang="en-US" sz="2000" dirty="0">
                <a:solidFill>
                  <a:schemeClr val="bg1"/>
                </a:solidFill>
              </a:rPr>
              <a:t> object, and </a:t>
            </a:r>
            <a:r>
              <a:rPr lang="en-US" sz="2000" dirty="0" err="1">
                <a:solidFill>
                  <a:srgbClr val="00FFFF"/>
                </a:solidFill>
              </a:rPr>
              <a:t>s.area</a:t>
            </a:r>
            <a:r>
              <a:rPr lang="en-US" sz="2000" dirty="0">
                <a:solidFill>
                  <a:srgbClr val="00FFFF"/>
                </a:solidFill>
              </a:rPr>
              <a:t>() </a:t>
            </a:r>
            <a:r>
              <a:rPr lang="en-US" sz="2000" dirty="0">
                <a:solidFill>
                  <a:schemeClr val="bg1"/>
                </a:solidFill>
              </a:rPr>
              <a:t>calls </a:t>
            </a:r>
            <a:r>
              <a:rPr lang="en-US" sz="2000" dirty="0">
                <a:solidFill>
                  <a:srgbClr val="00FFFF"/>
                </a:solidFill>
              </a:rPr>
              <a:t>Shape's</a:t>
            </a:r>
            <a:r>
              <a:rPr lang="en-US" sz="2000" dirty="0">
                <a:solidFill>
                  <a:schemeClr val="bg1"/>
                </a:solidFill>
              </a:rPr>
              <a:t> version of the method!</a:t>
            </a:r>
          </a:p>
        </p:txBody>
      </p:sp>
      <p:sp>
        <p:nvSpPr>
          <p:cNvPr id="23" name="AutoShape 42">
            <a:extLst>
              <a:ext uri="{FF2B5EF4-FFF2-40B4-BE49-F238E27FC236}">
                <a16:creationId xmlns:a16="http://schemas.microsoft.com/office/drawing/2014/main" id="{3B6C1DA0-ECE0-4585-ABA0-F4A04E1831F6}"/>
              </a:ext>
            </a:extLst>
          </p:cNvPr>
          <p:cNvSpPr>
            <a:spLocks noChangeArrowheads="1"/>
          </p:cNvSpPr>
          <p:nvPr/>
        </p:nvSpPr>
        <p:spPr bwMode="auto">
          <a:xfrm>
            <a:off x="5251585" y="3012299"/>
            <a:ext cx="4598414" cy="1105893"/>
          </a:xfrm>
          <a:prstGeom prst="wedgeRoundRectCallout">
            <a:avLst>
              <a:gd name="adj1" fmla="val 33499"/>
              <a:gd name="adj2" fmla="val -16656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If we want </a:t>
            </a:r>
            <a:r>
              <a:rPr lang="en-US" sz="2000" dirty="0" err="1">
                <a:solidFill>
                  <a:schemeClr val="bg1"/>
                </a:solidFill>
              </a:rPr>
              <a:t>printArea</a:t>
            </a:r>
            <a:r>
              <a:rPr lang="en-US" sz="2000" dirty="0">
                <a:solidFill>
                  <a:schemeClr val="bg1"/>
                </a:solidFill>
              </a:rPr>
              <a:t> to process the original </a:t>
            </a:r>
            <a:r>
              <a:rPr lang="en-US" sz="2000" dirty="0">
                <a:solidFill>
                  <a:srgbClr val="EEE2F6"/>
                </a:solidFill>
              </a:rPr>
              <a:t>Circle</a:t>
            </a:r>
            <a:r>
              <a:rPr lang="en-US" sz="2000" dirty="0">
                <a:solidFill>
                  <a:schemeClr val="bg1"/>
                </a:solidFill>
              </a:rPr>
              <a:t> object (rather than convert it to a </a:t>
            </a:r>
            <a:r>
              <a:rPr lang="en-US" sz="2000" dirty="0">
                <a:solidFill>
                  <a:srgbClr val="00FFFF"/>
                </a:solidFill>
              </a:rPr>
              <a:t>Shape</a:t>
            </a:r>
            <a:r>
              <a:rPr lang="en-US" sz="2000" dirty="0">
                <a:solidFill>
                  <a:schemeClr val="bg1"/>
                </a:solidFill>
              </a:rPr>
              <a:t>), we'd have to do this...</a:t>
            </a:r>
          </a:p>
        </p:txBody>
      </p:sp>
    </p:spTree>
    <p:extLst>
      <p:ext uri="{BB962C8B-B14F-4D97-AF65-F5344CB8AC3E}">
        <p14:creationId xmlns:p14="http://schemas.microsoft.com/office/powerpoint/2010/main" val="157865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90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6"/>
                                        </p:tgtEl>
                                      </p:cBhvr>
                                    </p:animEffect>
                                    <p:set>
                                      <p:cBhvr>
                                        <p:cTn id="37" dur="1" fill="hold">
                                          <p:stCondLst>
                                            <p:cond delay="499"/>
                                          </p:stCondLst>
                                        </p:cTn>
                                        <p:tgtEl>
                                          <p:spTgt spid="5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2.08333E-7 2.96296E-6 L 0.05013 -0.23542 " pathEditMode="relative" rAng="0" ptsTypes="AA">
                                      <p:cBhvr>
                                        <p:cTn id="51" dur="2000" fill="hold"/>
                                        <p:tgtEl>
                                          <p:spTgt spid="20"/>
                                        </p:tgtEl>
                                        <p:attrNameLst>
                                          <p:attrName>ppt_x</p:attrName>
                                          <p:attrName>ppt_y</p:attrName>
                                        </p:attrNameLst>
                                      </p:cBhvr>
                                      <p:rCtr x="2500" y="-11782"/>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3"/>
                                        </p:tgtEl>
                                      </p:cBhvr>
                                    </p:animEffect>
                                    <p:set>
                                      <p:cBhvr>
                                        <p:cTn id="90" dur="1" fill="hold">
                                          <p:stCondLst>
                                            <p:cond delay="499"/>
                                          </p:stCondLst>
                                        </p:cTn>
                                        <p:tgtEl>
                                          <p:spTgt spid="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wipe(down)">
                                      <p:cBhvr>
                                        <p:cTn id="100" dur="50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down)">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8"/>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24"/>
                                        </p:tgtEl>
                                      </p:cBhvr>
                                    </p:animEffect>
                                    <p:set>
                                      <p:cBhvr>
                                        <p:cTn id="11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1" grpId="0"/>
      <p:bldP spid="12" grpId="0" animBg="1"/>
      <p:bldP spid="14" grpId="0" animBg="1"/>
      <p:bldP spid="3" grpId="0" animBg="1"/>
      <p:bldP spid="3" grpId="1" animBg="1"/>
      <p:bldP spid="24" grpId="0" animBg="1"/>
      <p:bldP spid="24" grpId="1" animBg="1"/>
      <p:bldP spid="15" grpId="0" animBg="1"/>
      <p:bldP spid="15" grpId="1" animBg="1"/>
      <p:bldP spid="16" grpId="0" animBg="1"/>
      <p:bldP spid="16" grpId="1" animBg="1"/>
      <p:bldP spid="18" grpId="0" animBg="1"/>
      <p:bldP spid="18" grpId="1" animBg="1"/>
      <p:bldP spid="19" grpId="0"/>
      <p:bldP spid="20" grpId="0" animBg="1"/>
      <p:bldP spid="20" grpId="1" animBg="1"/>
      <p:bldP spid="20" grpId="2" animBg="1"/>
      <p:bldP spid="21" grpId="0" animBg="1"/>
      <p:bldP spid="21" grpId="1" animBg="1"/>
      <p:bldP spid="23" grpId="0" animBg="1"/>
      <p:bldP spid="23" grpId="1" animBg="1"/>
    </p:bld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ext Box 8">
            <a:extLst>
              <a:ext uri="{FF2B5EF4-FFF2-40B4-BE49-F238E27FC236}">
                <a16:creationId xmlns:a16="http://schemas.microsoft.com/office/drawing/2014/main" id="{2902367A-4262-4350-8A36-D62AB5C6BF2B}"/>
              </a:ext>
            </a:extLst>
          </p:cNvPr>
          <p:cNvSpPr txBox="1">
            <a:spLocks noChangeArrowheads="1"/>
          </p:cNvSpPr>
          <p:nvPr/>
        </p:nvSpPr>
        <p:spPr bwMode="auto">
          <a:xfrm>
            <a:off x="6303723" y="884051"/>
            <a:ext cx="4254017"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Consider the following C</a:t>
            </a:r>
            <a:r>
              <a:rPr lang="en-US" sz="2000"/>
              <a:t>++ classes...</a:t>
            </a:r>
            <a:endParaRPr lang="en-US" sz="2000" dirty="0"/>
          </a:p>
        </p:txBody>
      </p:sp>
      <p:sp>
        <p:nvSpPr>
          <p:cNvPr id="42" name="Text Box 8">
            <a:extLst>
              <a:ext uri="{FF2B5EF4-FFF2-40B4-BE49-F238E27FC236}">
                <a16:creationId xmlns:a16="http://schemas.microsoft.com/office/drawing/2014/main" id="{15BF1770-E5A9-4A91-A05D-EDB8D43D47D8}"/>
              </a:ext>
            </a:extLst>
          </p:cNvPr>
          <p:cNvSpPr txBox="1">
            <a:spLocks noChangeArrowheads="1"/>
          </p:cNvSpPr>
          <p:nvPr/>
        </p:nvSpPr>
        <p:spPr bwMode="auto">
          <a:xfrm>
            <a:off x="6303723" y="1368639"/>
            <a:ext cx="4254017"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And this program that uses them...</a:t>
            </a:r>
          </a:p>
        </p:txBody>
      </p:sp>
      <p:sp>
        <p:nvSpPr>
          <p:cNvPr id="428035" name="Rectangle 3"/>
          <p:cNvSpPr>
            <a:spLocks noGrp="1" noChangeArrowheads="1"/>
          </p:cNvSpPr>
          <p:nvPr>
            <p:ph type="title"/>
          </p:nvPr>
        </p:nvSpPr>
        <p:spPr>
          <a:xfrm>
            <a:off x="418912" y="-124527"/>
            <a:ext cx="11418739" cy="1143000"/>
          </a:xfrm>
        </p:spPr>
        <p:txBody>
          <a:bodyPr/>
          <a:lstStyle/>
          <a:p>
            <a:r>
              <a:rPr lang="en-US" sz="4200" dirty="0"/>
              <a:t>Dynamic Dispatch Can </a:t>
            </a:r>
            <a:r>
              <a:rPr lang="en-US" sz="4200"/>
              <a:t>Get Confusing</a:t>
            </a:r>
            <a:r>
              <a:rPr lang="en-US" sz="4200" dirty="0"/>
              <a:t>!</a:t>
            </a:r>
          </a:p>
        </p:txBody>
      </p:sp>
      <p:grpSp>
        <p:nvGrpSpPr>
          <p:cNvPr id="2" name="Group 1">
            <a:extLst>
              <a:ext uri="{FF2B5EF4-FFF2-40B4-BE49-F238E27FC236}">
                <a16:creationId xmlns:a16="http://schemas.microsoft.com/office/drawing/2014/main" id="{1ED5B0ED-FF62-46FD-B3DB-5C0C51557C67}"/>
              </a:ext>
            </a:extLst>
          </p:cNvPr>
          <p:cNvGrpSpPr/>
          <p:nvPr/>
        </p:nvGrpSpPr>
        <p:grpSpPr>
          <a:xfrm>
            <a:off x="226944" y="712551"/>
            <a:ext cx="4552949" cy="2346425"/>
            <a:chOff x="202408" y="83124"/>
            <a:chExt cx="4552949" cy="2346425"/>
          </a:xfrm>
        </p:grpSpPr>
        <p:sp>
          <p:nvSpPr>
            <p:cNvPr id="428034" name="Rectangle 2"/>
            <p:cNvSpPr>
              <a:spLocks noChangeArrowheads="1"/>
            </p:cNvSpPr>
            <p:nvPr/>
          </p:nvSpPr>
          <p:spPr bwMode="auto">
            <a:xfrm>
              <a:off x="202408" y="121225"/>
              <a:ext cx="4552949" cy="23083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Consolas" panose="020B0609020204030204" pitchFamily="49" charset="0"/>
              </a:endParaRPr>
            </a:p>
          </p:txBody>
        </p:sp>
        <p:sp>
          <p:nvSpPr>
            <p:cNvPr id="428037" name="Text Box 5"/>
            <p:cNvSpPr txBox="1">
              <a:spLocks noChangeArrowheads="1"/>
            </p:cNvSpPr>
            <p:nvPr/>
          </p:nvSpPr>
          <p:spPr bwMode="auto">
            <a:xfrm>
              <a:off x="210345" y="83124"/>
              <a:ext cx="3350597" cy="23083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latin typeface="Consolas" panose="020B0609020204030204" pitchFamily="49" charset="0"/>
                  <a:ea typeface="MS Mincho" pitchFamily="49" charset="-128"/>
                </a:rPr>
                <a:t>class Geek {</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public:</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  void </a:t>
              </a:r>
              <a:r>
                <a:rPr lang="en-US" dirty="0" err="1">
                  <a:latin typeface="Consolas" panose="020B0609020204030204" pitchFamily="49" charset="0"/>
                  <a:ea typeface="MS Mincho" pitchFamily="49" charset="-128"/>
                </a:rPr>
                <a:t>tickleMe</a:t>
              </a:r>
              <a:r>
                <a:rPr lang="en-US" dirty="0">
                  <a:latin typeface="Consolas" panose="020B0609020204030204" pitchFamily="49" charset="0"/>
                  <a:ea typeface="MS Mincho" pitchFamily="49" charset="-128"/>
                </a:rPr>
                <a:t>() { </a:t>
              </a:r>
            </a:p>
            <a:p>
              <a:pPr algn="l"/>
              <a:r>
                <a:rPr lang="en-US" dirty="0">
                  <a:latin typeface="Consolas" panose="020B0609020204030204" pitchFamily="49" charset="0"/>
                  <a:ea typeface="MS Mincho" pitchFamily="49" charset="-128"/>
                </a:rPr>
                <a:t>    laugh(); </a:t>
              </a:r>
            </a:p>
            <a:p>
              <a:pPr algn="l"/>
              <a:r>
                <a:rPr lang="en-US" dirty="0">
                  <a:latin typeface="Consolas" panose="020B0609020204030204" pitchFamily="49" charset="0"/>
                  <a:ea typeface="MS Mincho" pitchFamily="49" charset="-128"/>
                </a:rPr>
                <a:t>  }</a:t>
              </a:r>
            </a:p>
            <a:p>
              <a:pPr algn="l"/>
              <a:r>
                <a:rPr lang="en-US" dirty="0">
                  <a:latin typeface="Consolas" panose="020B0609020204030204" pitchFamily="49" charset="0"/>
                  <a:ea typeface="MS Mincho" pitchFamily="49" charset="-128"/>
                </a:rPr>
                <a:t>  </a:t>
              </a:r>
              <a:r>
                <a:rPr lang="en-US" dirty="0">
                  <a:solidFill>
                    <a:srgbClr val="800000"/>
                  </a:solidFill>
                  <a:latin typeface="Consolas" panose="020B0609020204030204" pitchFamily="49" charset="0"/>
                  <a:ea typeface="MS Mincho" pitchFamily="49" charset="-128"/>
                </a:rPr>
                <a:t>virtual void laugh()</a:t>
              </a:r>
            </a:p>
            <a:p>
              <a:pPr algn="l"/>
              <a:r>
                <a:rPr lang="en-US" dirty="0">
                  <a:latin typeface="Consolas" panose="020B0609020204030204" pitchFamily="49" charset="0"/>
                  <a:ea typeface="MS Mincho" pitchFamily="49" charset="-128"/>
                </a:rPr>
                <a:t>    { </a:t>
              </a:r>
              <a:r>
                <a:rPr lang="en-US" dirty="0" err="1">
                  <a:latin typeface="Consolas" panose="020B0609020204030204" pitchFamily="49" charset="0"/>
                  <a:ea typeface="MS Mincho" pitchFamily="49" charset="-128"/>
                </a:rPr>
                <a:t>cout</a:t>
              </a:r>
              <a:r>
                <a:rPr lang="en-US" dirty="0">
                  <a:latin typeface="Consolas" panose="020B0609020204030204" pitchFamily="49" charset="0"/>
                  <a:ea typeface="MS Mincho" pitchFamily="49" charset="-128"/>
                </a:rPr>
                <a:t> &lt;&lt; “ha </a:t>
              </a:r>
              <a:r>
                <a:rPr lang="en-US" dirty="0" err="1">
                  <a:latin typeface="Consolas" panose="020B0609020204030204" pitchFamily="49" charset="0"/>
                  <a:ea typeface="MS Mincho" pitchFamily="49" charset="-128"/>
                </a:rPr>
                <a:t>ha</a:t>
              </a:r>
              <a:r>
                <a:rPr lang="en-US" dirty="0">
                  <a:latin typeface="Consolas" panose="020B0609020204030204" pitchFamily="49" charset="0"/>
                  <a:ea typeface="MS Mincho" pitchFamily="49" charset="-128"/>
                </a:rPr>
                <a:t>!”; }</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a:t>
              </a:r>
              <a:endParaRPr lang="en-US" dirty="0">
                <a:latin typeface="Consolas" panose="020B0609020204030204" pitchFamily="49" charset="0"/>
              </a:endParaRPr>
            </a:p>
          </p:txBody>
        </p:sp>
      </p:grpSp>
      <p:sp>
        <p:nvSpPr>
          <p:cNvPr id="428038" name="Text Box 6"/>
          <p:cNvSpPr txBox="1">
            <a:spLocks noChangeArrowheads="1"/>
          </p:cNvSpPr>
          <p:nvPr/>
        </p:nvSpPr>
        <p:spPr bwMode="auto">
          <a:xfrm>
            <a:off x="219748" y="4754389"/>
            <a:ext cx="4560145" cy="2031325"/>
          </a:xfrm>
          <a:prstGeom prst="rect">
            <a:avLst/>
          </a:prstGeom>
          <a:solidFill>
            <a:schemeClr val="accent4">
              <a:lumMod val="20000"/>
              <a:lumOff val="80000"/>
            </a:schemeClr>
          </a:solidFill>
          <a:ln w="3175">
            <a:solidFill>
              <a:schemeClr val="tx1"/>
            </a:solidFill>
            <a:miter lim="800000"/>
            <a:headEnd/>
            <a:tailEnd/>
          </a:ln>
          <a:effectLst/>
        </p:spPr>
        <p:txBody>
          <a:bodyPr wrap="square">
            <a:spAutoFit/>
          </a:bodyPr>
          <a:lstStyle/>
          <a:p>
            <a:pPr algn="l"/>
            <a:r>
              <a:rPr lang="en-US" dirty="0">
                <a:latin typeface="Consolas" panose="020B0609020204030204" pitchFamily="49" charset="0"/>
                <a:ea typeface="MS Mincho" pitchFamily="49" charset="-128"/>
              </a:rPr>
              <a:t>int main()</a:t>
            </a:r>
            <a:r>
              <a:rPr lang="en-US" dirty="0">
                <a:latin typeface="Consolas" panose="020B0609020204030204" pitchFamily="49" charset="0"/>
              </a:rPr>
              <a:t> </a:t>
            </a:r>
            <a:r>
              <a:rPr lang="en-US" dirty="0">
                <a:latin typeface="Consolas" panose="020B0609020204030204" pitchFamily="49" charset="0"/>
                <a:ea typeface="MS Mincho" pitchFamily="49" charset="-128"/>
              </a:rPr>
              <a:t>{</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  Geek *p = new </a:t>
            </a:r>
            <a:r>
              <a:rPr lang="en-US" dirty="0" err="1">
                <a:latin typeface="Consolas" panose="020B0609020204030204" pitchFamily="49" charset="0"/>
                <a:ea typeface="MS Mincho" pitchFamily="49" charset="-128"/>
              </a:rPr>
              <a:t>HighPitchGeek</a:t>
            </a:r>
            <a:r>
              <a:rPr lang="en-US" dirty="0">
                <a:latin typeface="Consolas" panose="020B0609020204030204" pitchFamily="49" charset="0"/>
                <a:ea typeface="MS Mincho" pitchFamily="49" charset="-128"/>
              </a:rPr>
              <a:t>;</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 </a:t>
            </a:r>
            <a:r>
              <a:rPr lang="en-US" dirty="0">
                <a:latin typeface="Consolas" panose="020B0609020204030204" pitchFamily="49" charset="0"/>
              </a:rPr>
              <a:t> </a:t>
            </a:r>
          </a:p>
          <a:p>
            <a:pPr algn="l"/>
            <a:r>
              <a:rPr lang="en-US" dirty="0">
                <a:latin typeface="Consolas" panose="020B0609020204030204" pitchFamily="49" charset="0"/>
                <a:ea typeface="MS Mincho" pitchFamily="49" charset="-128"/>
              </a:rPr>
              <a:t>  p-&gt;</a:t>
            </a:r>
            <a:r>
              <a:rPr lang="en-US" dirty="0" err="1">
                <a:latin typeface="Consolas" panose="020B0609020204030204" pitchFamily="49" charset="0"/>
                <a:ea typeface="MS Mincho" pitchFamily="49" charset="-128"/>
              </a:rPr>
              <a:t>tickleMe</a:t>
            </a:r>
            <a:r>
              <a:rPr lang="en-US" dirty="0">
                <a:latin typeface="Consolas" panose="020B0609020204030204" pitchFamily="49" charset="0"/>
                <a:ea typeface="MS Mincho" pitchFamily="49" charset="-128"/>
              </a:rPr>
              <a:t>(); // ?</a:t>
            </a:r>
          </a:p>
          <a:p>
            <a:pPr algn="l"/>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  delete p;</a:t>
            </a:r>
            <a:endParaRPr lang="en-US" dirty="0">
              <a:latin typeface="Consolas" panose="020B0609020204030204" pitchFamily="49" charset="0"/>
            </a:endParaRPr>
          </a:p>
          <a:p>
            <a:pPr algn="l"/>
            <a:r>
              <a:rPr lang="en-US" dirty="0">
                <a:latin typeface="Consolas" panose="020B0609020204030204" pitchFamily="49" charset="0"/>
              </a:rPr>
              <a:t>} </a:t>
            </a:r>
          </a:p>
        </p:txBody>
      </p:sp>
      <p:grpSp>
        <p:nvGrpSpPr>
          <p:cNvPr id="3" name="Group 2">
            <a:extLst>
              <a:ext uri="{FF2B5EF4-FFF2-40B4-BE49-F238E27FC236}">
                <a16:creationId xmlns:a16="http://schemas.microsoft.com/office/drawing/2014/main" id="{1CDF28D9-6627-4B73-B3D6-8594A160C1BE}"/>
              </a:ext>
            </a:extLst>
          </p:cNvPr>
          <p:cNvGrpSpPr/>
          <p:nvPr/>
        </p:nvGrpSpPr>
        <p:grpSpPr>
          <a:xfrm>
            <a:off x="219748" y="3101662"/>
            <a:ext cx="4552950" cy="1573878"/>
            <a:chOff x="202407" y="3054924"/>
            <a:chExt cx="4552950" cy="1573878"/>
          </a:xfrm>
        </p:grpSpPr>
        <p:sp>
          <p:nvSpPr>
            <p:cNvPr id="428044" name="Rectangle 12"/>
            <p:cNvSpPr>
              <a:spLocks noChangeArrowheads="1"/>
            </p:cNvSpPr>
            <p:nvPr/>
          </p:nvSpPr>
          <p:spPr bwMode="auto">
            <a:xfrm>
              <a:off x="202407" y="3093024"/>
              <a:ext cx="4552950" cy="153577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onsolas" panose="020B0609020204030204" pitchFamily="49" charset="0"/>
              </a:endParaRPr>
            </a:p>
          </p:txBody>
        </p:sp>
        <p:sp>
          <p:nvSpPr>
            <p:cNvPr id="428045" name="Text Box 13"/>
            <p:cNvSpPr txBox="1">
              <a:spLocks noChangeArrowheads="1"/>
            </p:cNvSpPr>
            <p:nvPr/>
          </p:nvSpPr>
          <p:spPr bwMode="auto">
            <a:xfrm>
              <a:off x="210344" y="3054924"/>
              <a:ext cx="4490332" cy="1477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latin typeface="Consolas" panose="020B0609020204030204" pitchFamily="49" charset="0"/>
                  <a:ea typeface="MS Mincho" pitchFamily="49" charset="-128"/>
                </a:rPr>
                <a:t>class </a:t>
              </a:r>
              <a:r>
                <a:rPr lang="en-US" dirty="0" err="1">
                  <a:latin typeface="Consolas" panose="020B0609020204030204" pitchFamily="49" charset="0"/>
                  <a:ea typeface="MS Mincho" pitchFamily="49" charset="-128"/>
                </a:rPr>
                <a:t>HighPitchGeek</a:t>
              </a:r>
              <a:r>
                <a:rPr lang="en-US" dirty="0">
                  <a:latin typeface="Consolas" panose="020B0609020204030204" pitchFamily="49" charset="0"/>
                  <a:ea typeface="MS Mincho" pitchFamily="49" charset="-128"/>
                </a:rPr>
                <a:t>: public Geek {</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public:</a:t>
              </a:r>
              <a:endParaRPr lang="en-US" dirty="0">
                <a:latin typeface="Consolas" panose="020B0609020204030204" pitchFamily="49" charset="0"/>
              </a:endParaRPr>
            </a:p>
            <a:p>
              <a:pPr algn="l"/>
              <a:r>
                <a:rPr lang="en-US" dirty="0">
                  <a:solidFill>
                    <a:srgbClr val="800000"/>
                  </a:solidFill>
                  <a:latin typeface="Consolas" panose="020B0609020204030204" pitchFamily="49" charset="0"/>
                  <a:ea typeface="MS Mincho" pitchFamily="49" charset="-128"/>
                </a:rPr>
                <a:t>  virtual void laugh()</a:t>
              </a:r>
            </a:p>
            <a:p>
              <a:pPr algn="l"/>
              <a:r>
                <a:rPr lang="en-US" dirty="0">
                  <a:latin typeface="Consolas" panose="020B0609020204030204" pitchFamily="49" charset="0"/>
                  <a:ea typeface="MS Mincho" pitchFamily="49" charset="-128"/>
                </a:rPr>
                <a:t>    { </a:t>
              </a:r>
              <a:r>
                <a:rPr lang="en-US" dirty="0" err="1">
                  <a:latin typeface="Consolas" panose="020B0609020204030204" pitchFamily="49" charset="0"/>
                  <a:ea typeface="MS Mincho" pitchFamily="49" charset="-128"/>
                </a:rPr>
                <a:t>cout</a:t>
              </a:r>
              <a:r>
                <a:rPr lang="en-US" dirty="0">
                  <a:latin typeface="Consolas" panose="020B0609020204030204" pitchFamily="49" charset="0"/>
                  <a:ea typeface="MS Mincho" pitchFamily="49" charset="-128"/>
                </a:rPr>
                <a:t> &lt;&lt; “tee </a:t>
              </a:r>
              <a:r>
                <a:rPr lang="en-US" dirty="0" err="1">
                  <a:latin typeface="Consolas" panose="020B0609020204030204" pitchFamily="49" charset="0"/>
                  <a:ea typeface="MS Mincho" pitchFamily="49" charset="-128"/>
                </a:rPr>
                <a:t>hee</a:t>
              </a:r>
              <a:r>
                <a:rPr lang="en-US" dirty="0">
                  <a:latin typeface="Consolas" panose="020B0609020204030204" pitchFamily="49" charset="0"/>
                  <a:ea typeface="MS Mincho" pitchFamily="49" charset="-128"/>
                </a:rPr>
                <a:t> </a:t>
              </a:r>
              <a:r>
                <a:rPr lang="en-US" dirty="0" err="1">
                  <a:latin typeface="Consolas" panose="020B0609020204030204" pitchFamily="49" charset="0"/>
                  <a:ea typeface="MS Mincho" pitchFamily="49" charset="-128"/>
                </a:rPr>
                <a:t>hee</a:t>
              </a:r>
              <a:r>
                <a:rPr lang="en-US" dirty="0">
                  <a:latin typeface="Consolas" panose="020B0609020204030204" pitchFamily="49" charset="0"/>
                  <a:ea typeface="MS Mincho" pitchFamily="49" charset="-128"/>
                </a:rPr>
                <a:t>”; }</a:t>
              </a:r>
              <a:endParaRPr lang="en-US" dirty="0">
                <a:latin typeface="Consolas" panose="020B0609020204030204" pitchFamily="49" charset="0"/>
              </a:endParaRPr>
            </a:p>
            <a:p>
              <a:pPr algn="l"/>
              <a:r>
                <a:rPr lang="en-US" dirty="0">
                  <a:latin typeface="Consolas" panose="020B0609020204030204" pitchFamily="49" charset="0"/>
                  <a:ea typeface="MS Mincho" pitchFamily="49" charset="-128"/>
                </a:rPr>
                <a:t>};</a:t>
              </a:r>
              <a:endParaRPr lang="en-US" dirty="0">
                <a:latin typeface="Consolas" panose="020B0609020204030204" pitchFamily="49" charset="0"/>
              </a:endParaRPr>
            </a:p>
          </p:txBody>
        </p:sp>
      </p:grpSp>
      <p:sp>
        <p:nvSpPr>
          <p:cNvPr id="14" name="Line 7"/>
          <p:cNvSpPr>
            <a:spLocks noChangeShapeType="1"/>
          </p:cNvSpPr>
          <p:nvPr/>
        </p:nvSpPr>
        <p:spPr bwMode="auto">
          <a:xfrm>
            <a:off x="246932" y="520786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 name="Group 18"/>
          <p:cNvGrpSpPr>
            <a:grpSpLocks/>
          </p:cNvGrpSpPr>
          <p:nvPr/>
        </p:nvGrpSpPr>
        <p:grpSpPr bwMode="auto">
          <a:xfrm>
            <a:off x="5068203" y="5833886"/>
            <a:ext cx="2047875" cy="782638"/>
            <a:chOff x="4704" y="3120"/>
            <a:chExt cx="960" cy="493"/>
          </a:xfrm>
        </p:grpSpPr>
        <p:sp>
          <p:nvSpPr>
            <p:cNvPr id="16" name="Rectangle 19"/>
            <p:cNvSpPr>
              <a:spLocks noChangeArrowheads="1"/>
            </p:cNvSpPr>
            <p:nvPr/>
          </p:nvSpPr>
          <p:spPr bwMode="auto">
            <a:xfrm>
              <a:off x="4704" y="3120"/>
              <a:ext cx="960" cy="493"/>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solidFill>
                    <a:schemeClr val="accent4">
                      <a:lumMod val="20000"/>
                      <a:lumOff val="80000"/>
                    </a:schemeClr>
                  </a:solidFill>
                </a:rPr>
                <a:t>HighPitchedGeek</a:t>
              </a:r>
              <a:endParaRPr lang="en-US" dirty="0">
                <a:solidFill>
                  <a:schemeClr val="accent4">
                    <a:lumMod val="20000"/>
                    <a:lumOff val="80000"/>
                  </a:schemeClr>
                </a:solidFill>
              </a:endParaRPr>
            </a:p>
            <a:p>
              <a:pPr algn="ctr"/>
              <a:endParaRPr lang="en-US" dirty="0">
                <a:solidFill>
                  <a:schemeClr val="accent4">
                    <a:lumMod val="20000"/>
                    <a:lumOff val="80000"/>
                  </a:schemeClr>
                </a:solidFill>
              </a:endParaRPr>
            </a:p>
            <a:p>
              <a:pPr algn="ctr"/>
              <a:endParaRPr lang="en-US" dirty="0">
                <a:solidFill>
                  <a:schemeClr val="accent4">
                    <a:lumMod val="20000"/>
                    <a:lumOff val="80000"/>
                  </a:schemeClr>
                </a:solidFill>
              </a:endParaRPr>
            </a:p>
          </p:txBody>
        </p:sp>
        <p:sp>
          <p:nvSpPr>
            <p:cNvPr id="19" name="Text Box 22"/>
            <p:cNvSpPr txBox="1">
              <a:spLocks noChangeArrowheads="1"/>
            </p:cNvSpPr>
            <p:nvPr/>
          </p:nvSpPr>
          <p:spPr bwMode="auto">
            <a:xfrm>
              <a:off x="4728" y="3176"/>
              <a:ext cx="87"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sz="1700" dirty="0"/>
            </a:p>
          </p:txBody>
        </p:sp>
      </p:grpSp>
      <p:grpSp>
        <p:nvGrpSpPr>
          <p:cNvPr id="22" name="Group 25"/>
          <p:cNvGrpSpPr>
            <a:grpSpLocks/>
          </p:cNvGrpSpPr>
          <p:nvPr/>
        </p:nvGrpSpPr>
        <p:grpSpPr bwMode="auto">
          <a:xfrm>
            <a:off x="5489019" y="4773439"/>
            <a:ext cx="1003300" cy="369888"/>
            <a:chOff x="4649" y="2263"/>
            <a:chExt cx="632" cy="233"/>
          </a:xfrm>
        </p:grpSpPr>
        <p:sp>
          <p:nvSpPr>
            <p:cNvPr id="23" name="Rectangle 26"/>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4" name="Text Box 27"/>
            <p:cNvSpPr txBox="1">
              <a:spLocks noChangeArrowheads="1"/>
            </p:cNvSpPr>
            <p:nvPr/>
          </p:nvSpPr>
          <p:spPr bwMode="auto">
            <a:xfrm>
              <a:off x="4649" y="2263"/>
              <a:ext cx="193"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a:t>p</a:t>
              </a:r>
            </a:p>
          </p:txBody>
        </p:sp>
      </p:grpSp>
      <p:sp>
        <p:nvSpPr>
          <p:cNvPr id="25" name="Freeform 35"/>
          <p:cNvSpPr>
            <a:spLocks/>
          </p:cNvSpPr>
          <p:nvPr/>
        </p:nvSpPr>
        <p:spPr bwMode="auto">
          <a:xfrm>
            <a:off x="4687203" y="4990920"/>
            <a:ext cx="1879600" cy="914400"/>
          </a:xfrm>
          <a:custGeom>
            <a:avLst/>
            <a:gdLst>
              <a:gd name="T0" fmla="*/ 832 w 1248"/>
              <a:gd name="T1" fmla="*/ 0 h 576"/>
              <a:gd name="T2" fmla="*/ 1216 w 1248"/>
              <a:gd name="T3" fmla="*/ 192 h 576"/>
              <a:gd name="T4" fmla="*/ 640 w 1248"/>
              <a:gd name="T5" fmla="*/ 336 h 576"/>
              <a:gd name="T6" fmla="*/ 64 w 1248"/>
              <a:gd name="T7" fmla="*/ 384 h 576"/>
              <a:gd name="T8" fmla="*/ 256 w 1248"/>
              <a:gd name="T9" fmla="*/ 576 h 576"/>
            </a:gdLst>
            <a:ahLst/>
            <a:cxnLst>
              <a:cxn ang="0">
                <a:pos x="T0" y="T1"/>
              </a:cxn>
              <a:cxn ang="0">
                <a:pos x="T2" y="T3"/>
              </a:cxn>
              <a:cxn ang="0">
                <a:pos x="T4" y="T5"/>
              </a:cxn>
              <a:cxn ang="0">
                <a:pos x="T6" y="T7"/>
              </a:cxn>
              <a:cxn ang="0">
                <a:pos x="T8" y="T9"/>
              </a:cxn>
            </a:cxnLst>
            <a:rect l="0" t="0" r="r" b="b"/>
            <a:pathLst>
              <a:path w="1248" h="576">
                <a:moveTo>
                  <a:pt x="832" y="0"/>
                </a:moveTo>
                <a:cubicBezTo>
                  <a:pt x="1040" y="68"/>
                  <a:pt x="1248" y="136"/>
                  <a:pt x="1216" y="192"/>
                </a:cubicBezTo>
                <a:cubicBezTo>
                  <a:pt x="1184" y="248"/>
                  <a:pt x="832" y="304"/>
                  <a:pt x="640" y="336"/>
                </a:cubicBezTo>
                <a:cubicBezTo>
                  <a:pt x="448" y="368"/>
                  <a:pt x="128" y="344"/>
                  <a:pt x="64" y="384"/>
                </a:cubicBezTo>
                <a:cubicBezTo>
                  <a:pt x="0" y="424"/>
                  <a:pt x="128" y="500"/>
                  <a:pt x="256" y="576"/>
                </a:cubicBezTo>
              </a:path>
            </a:pathLst>
          </a:custGeom>
          <a:noFill/>
          <a:ln w="31750" cap="flat" cmpd="sng">
            <a:solidFill>
              <a:srgbClr val="FF0000"/>
            </a:solidFill>
            <a:prstDash val="solid"/>
            <a:round/>
            <a:headEnd/>
            <a:tailEnd type="triangle" w="med"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7"/>
          <p:cNvSpPr>
            <a:spLocks noChangeShapeType="1"/>
          </p:cNvSpPr>
          <p:nvPr/>
        </p:nvSpPr>
        <p:spPr bwMode="auto">
          <a:xfrm>
            <a:off x="249966" y="577269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7"/>
          <p:cNvSpPr>
            <a:spLocks noChangeShapeType="1"/>
          </p:cNvSpPr>
          <p:nvPr/>
        </p:nvSpPr>
        <p:spPr bwMode="auto">
          <a:xfrm>
            <a:off x="264358" y="144834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7"/>
          <p:cNvSpPr>
            <a:spLocks noChangeShapeType="1"/>
          </p:cNvSpPr>
          <p:nvPr/>
        </p:nvSpPr>
        <p:spPr bwMode="auto">
          <a:xfrm>
            <a:off x="527734" y="171071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32"/>
          <p:cNvSpPr>
            <a:spLocks noChangeArrowheads="1"/>
          </p:cNvSpPr>
          <p:nvPr/>
        </p:nvSpPr>
        <p:spPr bwMode="auto">
          <a:xfrm>
            <a:off x="7832856" y="6045466"/>
            <a:ext cx="3835400" cy="774903"/>
          </a:xfrm>
          <a:prstGeom prst="wedgeRoundRectCallout">
            <a:avLst>
              <a:gd name="adj1" fmla="val -73150"/>
              <a:gd name="adj2" fmla="val -8234"/>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However, the object is a </a:t>
            </a:r>
            <a:r>
              <a:rPr lang="en-US" sz="2000" dirty="0" err="1">
                <a:solidFill>
                  <a:schemeClr val="bg1"/>
                </a:solidFill>
              </a:rPr>
              <a:t>HighPitchedGeek</a:t>
            </a:r>
            <a:r>
              <a:rPr lang="en-US" sz="2000" dirty="0">
                <a:solidFill>
                  <a:schemeClr val="bg1"/>
                </a:solidFill>
              </a:rPr>
              <a:t>!</a:t>
            </a:r>
          </a:p>
        </p:txBody>
      </p:sp>
      <p:sp>
        <p:nvSpPr>
          <p:cNvPr id="30" name="AutoShape 32"/>
          <p:cNvSpPr>
            <a:spLocks noChangeArrowheads="1"/>
          </p:cNvSpPr>
          <p:nvPr/>
        </p:nvSpPr>
        <p:spPr bwMode="auto">
          <a:xfrm>
            <a:off x="3886996" y="93652"/>
            <a:ext cx="4013472" cy="957812"/>
          </a:xfrm>
          <a:prstGeom prst="wedgeRoundRectCallout">
            <a:avLst>
              <a:gd name="adj1" fmla="val -112029"/>
              <a:gd name="adj2" fmla="val 105523"/>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It looks like this call should be directed to Geek's laugh() method!</a:t>
            </a:r>
          </a:p>
        </p:txBody>
      </p:sp>
      <p:sp>
        <p:nvSpPr>
          <p:cNvPr id="32" name="Line 7"/>
          <p:cNvSpPr>
            <a:spLocks noChangeShapeType="1"/>
          </p:cNvSpPr>
          <p:nvPr/>
        </p:nvSpPr>
        <p:spPr bwMode="auto">
          <a:xfrm>
            <a:off x="259502" y="387126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7"/>
          <p:cNvSpPr>
            <a:spLocks noChangeShapeType="1"/>
          </p:cNvSpPr>
          <p:nvPr/>
        </p:nvSpPr>
        <p:spPr bwMode="auto">
          <a:xfrm>
            <a:off x="757221" y="412260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32" hidden="1"/>
          <p:cNvSpPr>
            <a:spLocks noChangeArrowheads="1"/>
          </p:cNvSpPr>
          <p:nvPr/>
        </p:nvSpPr>
        <p:spPr bwMode="auto">
          <a:xfrm>
            <a:off x="3659110" y="5338299"/>
            <a:ext cx="4698323" cy="1214458"/>
          </a:xfrm>
          <a:prstGeom prst="wedgeRoundRectCallout">
            <a:avLst>
              <a:gd name="adj1" fmla="val -77371"/>
              <a:gd name="adj2" fmla="val -14749"/>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Ok, this uses static dispatch! </a:t>
            </a:r>
          </a:p>
          <a:p>
            <a:pPr algn="ctr"/>
            <a:endParaRPr lang="en-US" sz="1200" dirty="0">
              <a:solidFill>
                <a:schemeClr val="bg1"/>
              </a:solidFill>
            </a:endParaRPr>
          </a:p>
          <a:p>
            <a:pPr algn="ctr"/>
            <a:r>
              <a:rPr lang="en-US" sz="2000" dirty="0">
                <a:solidFill>
                  <a:schemeClr val="bg1"/>
                </a:solidFill>
              </a:rPr>
              <a:t>There's only one </a:t>
            </a:r>
            <a:r>
              <a:rPr lang="en-US" sz="2000" dirty="0" err="1">
                <a:solidFill>
                  <a:schemeClr val="bg1"/>
                </a:solidFill>
              </a:rPr>
              <a:t>tickleMe</a:t>
            </a:r>
            <a:r>
              <a:rPr lang="en-US" sz="2000" dirty="0">
                <a:solidFill>
                  <a:schemeClr val="bg1"/>
                </a:solidFill>
              </a:rPr>
              <a:t> method to call!</a:t>
            </a:r>
          </a:p>
        </p:txBody>
      </p:sp>
      <p:sp>
        <p:nvSpPr>
          <p:cNvPr id="35" name="Rectangle 34">
            <a:extLst>
              <a:ext uri="{FF2B5EF4-FFF2-40B4-BE49-F238E27FC236}">
                <a16:creationId xmlns:a16="http://schemas.microsoft.com/office/drawing/2014/main" id="{E7F36B2E-9DEB-49CF-B234-B7EE67380E3F}"/>
              </a:ext>
            </a:extLst>
          </p:cNvPr>
          <p:cNvSpPr/>
          <p:nvPr/>
        </p:nvSpPr>
        <p:spPr>
          <a:xfrm>
            <a:off x="6456185" y="3403404"/>
            <a:ext cx="398167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6" name="Rectangle 35">
            <a:extLst>
              <a:ext uri="{FF2B5EF4-FFF2-40B4-BE49-F238E27FC236}">
                <a16:creationId xmlns:a16="http://schemas.microsoft.com/office/drawing/2014/main" id="{40D982D7-2668-4EB4-9CE6-D047C35CAD9C}"/>
              </a:ext>
            </a:extLst>
          </p:cNvPr>
          <p:cNvSpPr/>
          <p:nvPr/>
        </p:nvSpPr>
        <p:spPr>
          <a:xfrm>
            <a:off x="6455444" y="3404590"/>
            <a:ext cx="398315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86EA5723-C373-467C-907F-D85E86ABF167}"/>
              </a:ext>
            </a:extLst>
          </p:cNvPr>
          <p:cNvGrpSpPr/>
          <p:nvPr/>
        </p:nvGrpSpPr>
        <p:grpSpPr>
          <a:xfrm>
            <a:off x="5080175" y="2134231"/>
            <a:ext cx="6701112" cy="1205561"/>
            <a:chOff x="-3460169" y="6444860"/>
            <a:chExt cx="6701112" cy="1205561"/>
          </a:xfrm>
        </p:grpSpPr>
        <p:sp>
          <p:nvSpPr>
            <p:cNvPr id="38" name="TextBox 37">
              <a:extLst>
                <a:ext uri="{FF2B5EF4-FFF2-40B4-BE49-F238E27FC236}">
                  <a16:creationId xmlns:a16="http://schemas.microsoft.com/office/drawing/2014/main" id="{AFC61D01-A1FC-4C31-B1CF-99057E4ECB90}"/>
                </a:ext>
              </a:extLst>
            </p:cNvPr>
            <p:cNvSpPr txBox="1"/>
            <p:nvPr/>
          </p:nvSpPr>
          <p:spPr>
            <a:xfrm>
              <a:off x="-3460169" y="7188756"/>
              <a:ext cx="6701112" cy="461665"/>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What does this program print? Why?</a:t>
              </a:r>
              <a:endParaRPr lang="en-US" sz="2400" dirty="0">
                <a:latin typeface="Corbel" panose="020B0503020204020204" pitchFamily="34" charset="0"/>
                <a:cs typeface="Cordia New" panose="020B0502040204020203" pitchFamily="34" charset="-34"/>
              </a:endParaRPr>
            </a:p>
          </p:txBody>
        </p:sp>
        <p:pic>
          <p:nvPicPr>
            <p:cNvPr id="39" name="Picture 38" descr="Shape&#10;&#10;Description automatically generated with low confidence">
              <a:extLst>
                <a:ext uri="{FF2B5EF4-FFF2-40B4-BE49-F238E27FC236}">
                  <a16:creationId xmlns:a16="http://schemas.microsoft.com/office/drawing/2014/main" id="{5C3B9DC5-BED3-46A7-846C-FBC993559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32" y="6444860"/>
              <a:ext cx="731038" cy="731038"/>
            </a:xfrm>
            <a:prstGeom prst="rect">
              <a:avLst/>
            </a:prstGeom>
            <a:ln>
              <a:noFill/>
            </a:ln>
            <a:effectLst>
              <a:outerShdw blurRad="292100" dist="139700" dir="2700000" algn="tl" rotWithShape="0">
                <a:srgbClr val="333333">
                  <a:alpha val="65000"/>
                </a:srgbClr>
              </a:outerShdw>
            </a:effectLst>
          </p:spPr>
        </p:pic>
      </p:grpSp>
      <p:grpSp>
        <p:nvGrpSpPr>
          <p:cNvPr id="40" name="Group 39">
            <a:extLst>
              <a:ext uri="{FF2B5EF4-FFF2-40B4-BE49-F238E27FC236}">
                <a16:creationId xmlns:a16="http://schemas.microsoft.com/office/drawing/2014/main" id="{3E0247E4-2042-4BAD-8702-D09F3842A1D4}"/>
              </a:ext>
            </a:extLst>
          </p:cNvPr>
          <p:cNvGrpSpPr/>
          <p:nvPr/>
        </p:nvGrpSpPr>
        <p:grpSpPr>
          <a:xfrm>
            <a:off x="6309844" y="3867247"/>
            <a:ext cx="3351812" cy="400110"/>
            <a:chOff x="2008518" y="2276924"/>
            <a:chExt cx="3351812" cy="400110"/>
          </a:xfrm>
        </p:grpSpPr>
        <p:grpSp>
          <p:nvGrpSpPr>
            <p:cNvPr id="43" name="Group 44">
              <a:extLst>
                <a:ext uri="{FF2B5EF4-FFF2-40B4-BE49-F238E27FC236}">
                  <a16:creationId xmlns:a16="http://schemas.microsoft.com/office/drawing/2014/main" id="{1FA01C23-3321-48E4-A78E-80BE24A10002}"/>
                </a:ext>
              </a:extLst>
            </p:cNvPr>
            <p:cNvGrpSpPr>
              <a:grpSpLocks/>
            </p:cNvGrpSpPr>
            <p:nvPr/>
          </p:nvGrpSpPr>
          <p:grpSpPr bwMode="auto">
            <a:xfrm>
              <a:off x="3531530" y="2285155"/>
              <a:ext cx="1828800" cy="388938"/>
              <a:chOff x="1290" y="1795"/>
              <a:chExt cx="1152" cy="245"/>
            </a:xfrm>
          </p:grpSpPr>
          <p:sp>
            <p:nvSpPr>
              <p:cNvPr id="45" name="Rectangle 43">
                <a:extLst>
                  <a:ext uri="{FF2B5EF4-FFF2-40B4-BE49-F238E27FC236}">
                    <a16:creationId xmlns:a16="http://schemas.microsoft.com/office/drawing/2014/main" id="{05F93030-679C-4ED6-AD49-24F04C901335}"/>
                  </a:ext>
                </a:extLst>
              </p:cNvPr>
              <p:cNvSpPr>
                <a:spLocks noChangeArrowheads="1"/>
              </p:cNvSpPr>
              <p:nvPr/>
            </p:nvSpPr>
            <p:spPr bwMode="auto">
              <a:xfrm>
                <a:off x="1290" y="1795"/>
                <a:ext cx="1152" cy="245"/>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46" name="Group 34">
                <a:extLst>
                  <a:ext uri="{FF2B5EF4-FFF2-40B4-BE49-F238E27FC236}">
                    <a16:creationId xmlns:a16="http://schemas.microsoft.com/office/drawing/2014/main" id="{35E1F3E4-96C7-486B-9647-421CC424E0B5}"/>
                  </a:ext>
                </a:extLst>
              </p:cNvPr>
              <p:cNvGrpSpPr>
                <a:grpSpLocks/>
              </p:cNvGrpSpPr>
              <p:nvPr/>
            </p:nvGrpSpPr>
            <p:grpSpPr bwMode="auto">
              <a:xfrm>
                <a:off x="1489" y="1795"/>
                <a:ext cx="773" cy="233"/>
                <a:chOff x="-942" y="2590"/>
                <a:chExt cx="773" cy="273"/>
              </a:xfrm>
            </p:grpSpPr>
            <p:sp>
              <p:nvSpPr>
                <p:cNvPr id="53" name="Text Box 35">
                  <a:extLst>
                    <a:ext uri="{FF2B5EF4-FFF2-40B4-BE49-F238E27FC236}">
                      <a16:creationId xmlns:a16="http://schemas.microsoft.com/office/drawing/2014/main" id="{147A3665-EAE3-44CB-A024-3FF94E9CF00D}"/>
                    </a:ext>
                  </a:extLst>
                </p:cNvPr>
                <p:cNvSpPr txBox="1">
                  <a:spLocks noChangeArrowheads="1"/>
                </p:cNvSpPr>
                <p:nvPr/>
              </p:nvSpPr>
              <p:spPr bwMode="auto">
                <a:xfrm>
                  <a:off x="-942" y="2590"/>
                  <a:ext cx="773"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laugh()</a:t>
                  </a:r>
                  <a:r>
                    <a:rPr lang="en-US" dirty="0"/>
                    <a:t>        </a:t>
                  </a:r>
                </a:p>
              </p:txBody>
            </p:sp>
            <p:sp>
              <p:nvSpPr>
                <p:cNvPr id="54" name="Rectangle 36">
                  <a:extLst>
                    <a:ext uri="{FF2B5EF4-FFF2-40B4-BE49-F238E27FC236}">
                      <a16:creationId xmlns:a16="http://schemas.microsoft.com/office/drawing/2014/main" id="{E998E77E-FFDE-4047-959C-96538FFC3A0D}"/>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44" name="TextBox 43">
              <a:extLst>
                <a:ext uri="{FF2B5EF4-FFF2-40B4-BE49-F238E27FC236}">
                  <a16:creationId xmlns:a16="http://schemas.microsoft.com/office/drawing/2014/main" id="{07E0BFE7-3048-4E43-BCEC-A071EDC3BFA8}"/>
                </a:ext>
              </a:extLst>
            </p:cNvPr>
            <p:cNvSpPr txBox="1"/>
            <p:nvPr/>
          </p:nvSpPr>
          <p:spPr>
            <a:xfrm>
              <a:off x="2008518" y="2276924"/>
              <a:ext cx="1590624" cy="400110"/>
            </a:xfrm>
            <a:prstGeom prst="rect">
              <a:avLst/>
            </a:prstGeom>
            <a:noFill/>
          </p:spPr>
          <p:txBody>
            <a:bodyPr wrap="square" rtlCol="0">
              <a:spAutoFit/>
            </a:bodyPr>
            <a:lstStyle/>
            <a:p>
              <a:pPr algn="r"/>
              <a:r>
                <a:rPr lang="en-US" sz="2000" dirty="0">
                  <a:latin typeface="+mj-lt"/>
                  <a:cs typeface="Times New Roman" pitchFamily="18" charset="0"/>
                </a:rPr>
                <a:t>Geek's </a:t>
              </a:r>
              <a:r>
                <a:rPr lang="en-US" sz="2000" dirty="0" err="1">
                  <a:latin typeface="+mj-lt"/>
                  <a:cs typeface="Times New Roman" pitchFamily="18" charset="0"/>
                </a:rPr>
                <a:t>vtable</a:t>
              </a:r>
              <a:endParaRPr lang="en-US" sz="2000" dirty="0">
                <a:latin typeface="+mj-lt"/>
                <a:cs typeface="Times New Roman" pitchFamily="18" charset="0"/>
              </a:endParaRPr>
            </a:p>
          </p:txBody>
        </p:sp>
      </p:grpSp>
      <p:grpSp>
        <p:nvGrpSpPr>
          <p:cNvPr id="68" name="Group 67">
            <a:extLst>
              <a:ext uri="{FF2B5EF4-FFF2-40B4-BE49-F238E27FC236}">
                <a16:creationId xmlns:a16="http://schemas.microsoft.com/office/drawing/2014/main" id="{3D772471-D4D5-4953-B328-F58051A73F93}"/>
              </a:ext>
            </a:extLst>
          </p:cNvPr>
          <p:cNvGrpSpPr/>
          <p:nvPr/>
        </p:nvGrpSpPr>
        <p:grpSpPr>
          <a:xfrm>
            <a:off x="5275935" y="4319886"/>
            <a:ext cx="4385721" cy="400110"/>
            <a:chOff x="974609" y="2276924"/>
            <a:chExt cx="4385721" cy="400110"/>
          </a:xfrm>
        </p:grpSpPr>
        <p:grpSp>
          <p:nvGrpSpPr>
            <p:cNvPr id="69" name="Group 44">
              <a:extLst>
                <a:ext uri="{FF2B5EF4-FFF2-40B4-BE49-F238E27FC236}">
                  <a16:creationId xmlns:a16="http://schemas.microsoft.com/office/drawing/2014/main" id="{6A9F5767-A973-460D-B865-84DD39625B92}"/>
                </a:ext>
              </a:extLst>
            </p:cNvPr>
            <p:cNvGrpSpPr>
              <a:grpSpLocks/>
            </p:cNvGrpSpPr>
            <p:nvPr/>
          </p:nvGrpSpPr>
          <p:grpSpPr bwMode="auto">
            <a:xfrm>
              <a:off x="3531530" y="2285155"/>
              <a:ext cx="1828800" cy="388938"/>
              <a:chOff x="1290" y="1795"/>
              <a:chExt cx="1152" cy="245"/>
            </a:xfrm>
          </p:grpSpPr>
          <p:sp>
            <p:nvSpPr>
              <p:cNvPr id="71" name="Rectangle 43">
                <a:extLst>
                  <a:ext uri="{FF2B5EF4-FFF2-40B4-BE49-F238E27FC236}">
                    <a16:creationId xmlns:a16="http://schemas.microsoft.com/office/drawing/2014/main" id="{3605A4A7-0903-48F6-A96B-685D648E6CBC}"/>
                  </a:ext>
                </a:extLst>
              </p:cNvPr>
              <p:cNvSpPr>
                <a:spLocks noChangeArrowheads="1"/>
              </p:cNvSpPr>
              <p:nvPr/>
            </p:nvSpPr>
            <p:spPr bwMode="auto">
              <a:xfrm>
                <a:off x="1290" y="1795"/>
                <a:ext cx="1152" cy="245"/>
              </a:xfrm>
              <a:prstGeom prst="rect">
                <a:avLst/>
              </a:prstGeom>
              <a:solidFill>
                <a:schemeClr val="accent5">
                  <a:lumMod val="75000"/>
                </a:schemeClr>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nvGrpSpPr>
              <p:cNvPr id="72" name="Group 34">
                <a:extLst>
                  <a:ext uri="{FF2B5EF4-FFF2-40B4-BE49-F238E27FC236}">
                    <a16:creationId xmlns:a16="http://schemas.microsoft.com/office/drawing/2014/main" id="{D515AB7E-BDF2-44A4-BDF9-53B3027E72D9}"/>
                  </a:ext>
                </a:extLst>
              </p:cNvPr>
              <p:cNvGrpSpPr>
                <a:grpSpLocks/>
              </p:cNvGrpSpPr>
              <p:nvPr/>
            </p:nvGrpSpPr>
            <p:grpSpPr bwMode="auto">
              <a:xfrm>
                <a:off x="1489" y="1795"/>
                <a:ext cx="773" cy="233"/>
                <a:chOff x="-942" y="2590"/>
                <a:chExt cx="773" cy="273"/>
              </a:xfrm>
            </p:grpSpPr>
            <p:sp>
              <p:nvSpPr>
                <p:cNvPr id="73" name="Text Box 35">
                  <a:extLst>
                    <a:ext uri="{FF2B5EF4-FFF2-40B4-BE49-F238E27FC236}">
                      <a16:creationId xmlns:a16="http://schemas.microsoft.com/office/drawing/2014/main" id="{8AEDB01D-C3B0-4616-B4F1-F622C7225A39}"/>
                    </a:ext>
                  </a:extLst>
                </p:cNvPr>
                <p:cNvSpPr txBox="1">
                  <a:spLocks noChangeArrowheads="1"/>
                </p:cNvSpPr>
                <p:nvPr/>
              </p:nvSpPr>
              <p:spPr bwMode="auto">
                <a:xfrm>
                  <a:off x="-942" y="2590"/>
                  <a:ext cx="773"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solidFill>
                        <a:schemeClr val="bg1"/>
                      </a:solidFill>
                    </a:rPr>
                    <a:t>laugh()</a:t>
                  </a:r>
                  <a:r>
                    <a:rPr lang="en-US" dirty="0"/>
                    <a:t>        </a:t>
                  </a:r>
                </a:p>
              </p:txBody>
            </p:sp>
            <p:sp>
              <p:nvSpPr>
                <p:cNvPr id="74" name="Rectangle 36">
                  <a:extLst>
                    <a:ext uri="{FF2B5EF4-FFF2-40B4-BE49-F238E27FC236}">
                      <a16:creationId xmlns:a16="http://schemas.microsoft.com/office/drawing/2014/main" id="{9CA86CA7-40D2-44D6-8849-2CF685C67C1E}"/>
                    </a:ext>
                  </a:extLst>
                </p:cNvPr>
                <p:cNvSpPr>
                  <a:spLocks noChangeArrowheads="1"/>
                </p:cNvSpPr>
                <p:nvPr/>
              </p:nvSpPr>
              <p:spPr bwMode="auto">
                <a:xfrm>
                  <a:off x="-421" y="2645"/>
                  <a:ext cx="240" cy="152"/>
                </a:xfrm>
                <a:prstGeom prst="rect">
                  <a:avLst/>
                </a:prstGeom>
                <a:solidFill>
                  <a:srgbClr val="FFCC99"/>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dirty="0"/>
                </a:p>
              </p:txBody>
            </p:sp>
          </p:grpSp>
        </p:grpSp>
        <p:sp>
          <p:nvSpPr>
            <p:cNvPr id="70" name="TextBox 69">
              <a:extLst>
                <a:ext uri="{FF2B5EF4-FFF2-40B4-BE49-F238E27FC236}">
                  <a16:creationId xmlns:a16="http://schemas.microsoft.com/office/drawing/2014/main" id="{99CA09E7-3E09-4B50-A49E-C672CBE4A3CA}"/>
                </a:ext>
              </a:extLst>
            </p:cNvPr>
            <p:cNvSpPr txBox="1"/>
            <p:nvPr/>
          </p:nvSpPr>
          <p:spPr>
            <a:xfrm>
              <a:off x="974609" y="2276924"/>
              <a:ext cx="2624533" cy="400110"/>
            </a:xfrm>
            <a:prstGeom prst="rect">
              <a:avLst/>
            </a:prstGeom>
            <a:noFill/>
          </p:spPr>
          <p:txBody>
            <a:bodyPr wrap="square" rtlCol="0">
              <a:spAutoFit/>
            </a:bodyPr>
            <a:lstStyle/>
            <a:p>
              <a:pPr algn="r"/>
              <a:r>
                <a:rPr lang="en-US" sz="2000" dirty="0" err="1">
                  <a:latin typeface="+mj-lt"/>
                  <a:cs typeface="Times New Roman" pitchFamily="18" charset="0"/>
                </a:rPr>
                <a:t>HighPitchGeek</a:t>
              </a:r>
              <a:r>
                <a:rPr lang="en-US" sz="2000" dirty="0">
                  <a:latin typeface="+mj-lt"/>
                  <a:cs typeface="Times New Roman" pitchFamily="18" charset="0"/>
                </a:rPr>
                <a:t> </a:t>
              </a:r>
              <a:r>
                <a:rPr lang="en-US" sz="2000" dirty="0" err="1">
                  <a:latin typeface="+mj-lt"/>
                  <a:cs typeface="Times New Roman" pitchFamily="18" charset="0"/>
                </a:rPr>
                <a:t>vtable</a:t>
              </a:r>
              <a:endParaRPr lang="en-US" sz="2000" dirty="0">
                <a:latin typeface="+mj-lt"/>
                <a:cs typeface="Times New Roman" pitchFamily="18" charset="0"/>
              </a:endParaRPr>
            </a:p>
          </p:txBody>
        </p:sp>
      </p:grpSp>
      <p:cxnSp>
        <p:nvCxnSpPr>
          <p:cNvPr id="75" name="Straight Arrow Connector 74">
            <a:extLst>
              <a:ext uri="{FF2B5EF4-FFF2-40B4-BE49-F238E27FC236}">
                <a16:creationId xmlns:a16="http://schemas.microsoft.com/office/drawing/2014/main" id="{510C7355-7AC8-43E6-BE17-965B68C7E2A6}"/>
              </a:ext>
            </a:extLst>
          </p:cNvPr>
          <p:cNvCxnSpPr>
            <a:cxnSpLocks/>
          </p:cNvCxnSpPr>
          <p:nvPr/>
        </p:nvCxnSpPr>
        <p:spPr>
          <a:xfrm flipH="1" flipV="1">
            <a:off x="3083228" y="2282002"/>
            <a:ext cx="6013053" cy="17732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D6CDACE-CE4C-4A5B-89E4-5A0A6D693B7C}"/>
              </a:ext>
            </a:extLst>
          </p:cNvPr>
          <p:cNvCxnSpPr>
            <a:cxnSpLocks/>
          </p:cNvCxnSpPr>
          <p:nvPr/>
        </p:nvCxnSpPr>
        <p:spPr>
          <a:xfrm flipH="1" flipV="1">
            <a:off x="3156748" y="3878159"/>
            <a:ext cx="6004630" cy="62817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Line 7">
            <a:extLst>
              <a:ext uri="{FF2B5EF4-FFF2-40B4-BE49-F238E27FC236}">
                <a16:creationId xmlns:a16="http://schemas.microsoft.com/office/drawing/2014/main" id="{8C51D678-8D68-4831-999B-2AB2C4190AE6}"/>
              </a:ext>
            </a:extLst>
          </p:cNvPr>
          <p:cNvSpPr>
            <a:spLocks noChangeShapeType="1"/>
          </p:cNvSpPr>
          <p:nvPr/>
        </p:nvSpPr>
        <p:spPr bwMode="auto">
          <a:xfrm>
            <a:off x="22544" y="494671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 name="Group 25">
            <a:extLst>
              <a:ext uri="{FF2B5EF4-FFF2-40B4-BE49-F238E27FC236}">
                <a16:creationId xmlns:a16="http://schemas.microsoft.com/office/drawing/2014/main" id="{65D82AAB-8F81-4BDB-8404-BEDAE5FA2C7B}"/>
              </a:ext>
            </a:extLst>
          </p:cNvPr>
          <p:cNvGrpSpPr>
            <a:grpSpLocks/>
          </p:cNvGrpSpPr>
          <p:nvPr/>
        </p:nvGrpSpPr>
        <p:grpSpPr bwMode="auto">
          <a:xfrm>
            <a:off x="5334670" y="6141851"/>
            <a:ext cx="1504950" cy="369888"/>
            <a:chOff x="4333" y="2260"/>
            <a:chExt cx="948" cy="233"/>
          </a:xfrm>
        </p:grpSpPr>
        <p:sp>
          <p:nvSpPr>
            <p:cNvPr id="79" name="Rectangle 26">
              <a:extLst>
                <a:ext uri="{FF2B5EF4-FFF2-40B4-BE49-F238E27FC236}">
                  <a16:creationId xmlns:a16="http://schemas.microsoft.com/office/drawing/2014/main" id="{FF4F72ED-E7E1-49E4-9EA7-EDBA0C4B36F2}"/>
                </a:ext>
              </a:extLst>
            </p:cNvPr>
            <p:cNvSpPr>
              <a:spLocks noChangeArrowheads="1"/>
            </p:cNvSpPr>
            <p:nvPr/>
          </p:nvSpPr>
          <p:spPr bwMode="auto">
            <a:xfrm>
              <a:off x="4842" y="2301"/>
              <a:ext cx="439" cy="176"/>
            </a:xfrm>
            <a:prstGeom prst="rect">
              <a:avLst/>
            </a:prstGeom>
            <a:solidFill>
              <a:schemeClr val="accent2">
                <a:lumMod val="20000"/>
                <a:lumOff val="80000"/>
              </a:scheme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0" name="Text Box 27">
              <a:extLst>
                <a:ext uri="{FF2B5EF4-FFF2-40B4-BE49-F238E27FC236}">
                  <a16:creationId xmlns:a16="http://schemas.microsoft.com/office/drawing/2014/main" id="{BA5F14E6-9F7D-4650-996E-D64D3FBE7DD1}"/>
                </a:ext>
              </a:extLst>
            </p:cNvPr>
            <p:cNvSpPr txBox="1">
              <a:spLocks noChangeArrowheads="1"/>
            </p:cNvSpPr>
            <p:nvPr/>
          </p:nvSpPr>
          <p:spPr bwMode="auto">
            <a:xfrm>
              <a:off x="4333" y="2260"/>
              <a:ext cx="561" cy="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dirty="0" err="1">
                  <a:solidFill>
                    <a:schemeClr val="bg1"/>
                  </a:solidFill>
                </a:rPr>
                <a:t>vtable</a:t>
              </a:r>
              <a:r>
                <a:rPr lang="en-US" dirty="0">
                  <a:solidFill>
                    <a:schemeClr val="bg1"/>
                  </a:solidFill>
                </a:rPr>
                <a:t>_</a:t>
              </a:r>
            </a:p>
          </p:txBody>
        </p:sp>
      </p:grpSp>
      <p:cxnSp>
        <p:nvCxnSpPr>
          <p:cNvPr id="81" name="Straight Arrow Connector 80">
            <a:extLst>
              <a:ext uri="{FF2B5EF4-FFF2-40B4-BE49-F238E27FC236}">
                <a16:creationId xmlns:a16="http://schemas.microsoft.com/office/drawing/2014/main" id="{891B3725-63A8-4107-A7E9-8362B02DC48A}"/>
              </a:ext>
            </a:extLst>
          </p:cNvPr>
          <p:cNvCxnSpPr>
            <a:cxnSpLocks/>
          </p:cNvCxnSpPr>
          <p:nvPr/>
        </p:nvCxnSpPr>
        <p:spPr>
          <a:xfrm flipV="1">
            <a:off x="6489056" y="4723813"/>
            <a:ext cx="1343800" cy="16556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AutoShape 32">
            <a:extLst>
              <a:ext uri="{FF2B5EF4-FFF2-40B4-BE49-F238E27FC236}">
                <a16:creationId xmlns:a16="http://schemas.microsoft.com/office/drawing/2014/main" id="{F07FD2C9-7A02-439C-B4B1-85DC34392202}"/>
              </a:ext>
            </a:extLst>
          </p:cNvPr>
          <p:cNvSpPr>
            <a:spLocks noChangeArrowheads="1"/>
          </p:cNvSpPr>
          <p:nvPr/>
        </p:nvSpPr>
        <p:spPr bwMode="auto">
          <a:xfrm>
            <a:off x="8125415" y="4925449"/>
            <a:ext cx="3686746" cy="1028326"/>
          </a:xfrm>
          <a:prstGeom prst="wedgeRoundRectCallout">
            <a:avLst>
              <a:gd name="adj1" fmla="val -52758"/>
              <a:gd name="adj2" fmla="val -79822"/>
              <a:gd name="adj3" fmla="val 16667"/>
            </a:avLst>
          </a:prstGeom>
          <a:solidFill>
            <a:srgbClr val="0070C0"/>
          </a:solidFill>
          <a:ln w="3175">
            <a:solidFill>
              <a:schemeClr val="tx1"/>
            </a:solidFill>
            <a:miter lim="800000"/>
            <a:headEnd/>
            <a:tailEnd/>
          </a:ln>
          <a:effectLst/>
        </p:spPr>
        <p:txBody>
          <a:bodyPr anchor="ctr"/>
          <a:lstStyle/>
          <a:p>
            <a:pPr algn="ctr"/>
            <a:r>
              <a:rPr lang="en-US" sz="2000" dirty="0">
                <a:solidFill>
                  <a:schemeClr val="bg1"/>
                </a:solidFill>
              </a:rPr>
              <a:t>So the language uses its </a:t>
            </a:r>
            <a:r>
              <a:rPr lang="en-US" sz="2000" dirty="0" err="1">
                <a:solidFill>
                  <a:schemeClr val="bg1"/>
                </a:solidFill>
              </a:rPr>
              <a:t>vtable</a:t>
            </a:r>
            <a:r>
              <a:rPr lang="en-US" sz="2000" dirty="0">
                <a:solidFill>
                  <a:schemeClr val="bg1"/>
                </a:solidFill>
              </a:rPr>
              <a:t> to find the right method!</a:t>
            </a:r>
          </a:p>
        </p:txBody>
      </p:sp>
    </p:spTree>
    <p:extLst>
      <p:ext uri="{BB962C8B-B14F-4D97-AF65-F5344CB8AC3E}">
        <p14:creationId xmlns:p14="http://schemas.microsoft.com/office/powerpoint/2010/main" val="161003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8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90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right)">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right)">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7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1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7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wipe(down)">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1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499"/>
                                          </p:stCondLst>
                                        </p:cTn>
                                        <p:tgtEl>
                                          <p:spTgt spid="2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down)">
                                      <p:cBhvr>
                                        <p:cTn id="104" dur="500"/>
                                        <p:tgtEl>
                                          <p:spTgt spid="34"/>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2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2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7"/>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499"/>
                                          </p:stCondLst>
                                        </p:cTn>
                                        <p:tgtEl>
                                          <p:spTgt spid="2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ipe(down)">
                                      <p:cBhvr>
                                        <p:cTn id="129" dur="500"/>
                                        <p:tgtEl>
                                          <p:spTgt spid="30"/>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2" nodeType="clickEffect">
                                  <p:stCondLst>
                                    <p:cond delay="0"/>
                                  </p:stCondLst>
                                  <p:childTnLst>
                                    <p:animMotion origin="layout" path="M -3.54167E-6 -3.33333E-6 L 0.08112 0.08611 " pathEditMode="relative" rAng="0" ptsTypes="AA">
                                      <p:cBhvr>
                                        <p:cTn id="133" dur="2000" fill="hold"/>
                                        <p:tgtEl>
                                          <p:spTgt spid="30"/>
                                        </p:tgtEl>
                                        <p:attrNameLst>
                                          <p:attrName>ppt_x</p:attrName>
                                          <p:attrName>ppt_y</p:attrName>
                                        </p:attrNameLst>
                                      </p:cBhvr>
                                      <p:rCtr x="4049" y="4306"/>
                                    </p:animMotion>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3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down)">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82"/>
                                        </p:tgtEl>
                                        <p:attrNameLst>
                                          <p:attrName>style.visibility</p:attrName>
                                        </p:attrNameLst>
                                      </p:cBhvr>
                                      <p:to>
                                        <p:strVal val="visible"/>
                                      </p:to>
                                    </p:set>
                                    <p:animEffect transition="in" filter="wipe(down)">
                                      <p:cBhvr>
                                        <p:cTn id="147" dur="500"/>
                                        <p:tgtEl>
                                          <p:spTgt spid="82"/>
                                        </p:tgtEl>
                                      </p:cBhvr>
                                    </p:animEffect>
                                  </p:childTnLst>
                                </p:cTn>
                              </p:par>
                            </p:childTnLst>
                          </p:cTn>
                        </p:par>
                      </p:childTnLst>
                    </p:cTn>
                  </p:par>
                  <p:par>
                    <p:cTn id="148" fill="hold">
                      <p:stCondLst>
                        <p:cond delay="indefinite"/>
                      </p:stCondLst>
                      <p:childTnLst>
                        <p:par>
                          <p:cTn id="149" fill="hold">
                            <p:stCondLst>
                              <p:cond delay="0"/>
                            </p:stCondLst>
                            <p:childTnLst>
                              <p:par>
                                <p:cTn id="150" presetID="26" presetClass="emph" presetSubtype="0" repeatCount="3000" fill="hold" nodeType="clickEffect">
                                  <p:stCondLst>
                                    <p:cond delay="0"/>
                                  </p:stCondLst>
                                  <p:childTnLst>
                                    <p:animEffect transition="out" filter="fade">
                                      <p:cBhvr>
                                        <p:cTn id="151" dur="500" tmFilter="0, 0; .2, .5; .8, .5; 1, 0"/>
                                        <p:tgtEl>
                                          <p:spTgt spid="76"/>
                                        </p:tgtEl>
                                      </p:cBhvr>
                                    </p:animEffect>
                                    <p:animScale>
                                      <p:cBhvr>
                                        <p:cTn id="152" dur="250" autoRev="1" fill="hold"/>
                                        <p:tgtEl>
                                          <p:spTgt spid="76"/>
                                        </p:tgtEl>
                                      </p:cBhvr>
                                      <p:by x="105000" y="105000"/>
                                    </p:animScale>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8"/>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499"/>
                                          </p:stCondLst>
                                        </p:cTn>
                                        <p:tgtEl>
                                          <p:spTgt spid="32"/>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32"/>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82"/>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29"/>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499"/>
                                          </p:stCondLst>
                                        </p:cTn>
                                        <p:tgtEl>
                                          <p:spTgt spid="3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28038" grpId="0" animBg="1"/>
      <p:bldP spid="14" grpId="0" animBg="1"/>
      <p:bldP spid="14" grpId="1"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0" grpId="2"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77" grpId="0" animBg="1"/>
      <p:bldP spid="77" grpId="1" animBg="1"/>
      <p:bldP spid="82" grpId="0" animBg="1"/>
      <p:bldP spid="82"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Inheritance and Typing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76" y="198384"/>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29749" y="486491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486610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061206"/>
            <a:ext cx="5069887" cy="461665"/>
          </a:xfrm>
          <a:prstGeom prst="rect">
            <a:avLst/>
          </a:prstGeom>
          <a:noFill/>
        </p:spPr>
        <p:txBody>
          <a:bodyPr wrap="square">
            <a:spAutoFit/>
          </a:bodyPr>
          <a:lstStyle/>
          <a:p>
            <a:pPr algn="ctr"/>
            <a:r>
              <a:rPr lang="en-US" sz="2400" dirty="0"/>
              <a:t>Consider the following program:</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970178" y="1693281"/>
            <a:ext cx="4750743" cy="830997"/>
          </a:xfrm>
          <a:prstGeom prst="rect">
            <a:avLst/>
          </a:prstGeom>
          <a:noFill/>
        </p:spPr>
        <p:txBody>
          <a:bodyPr wrap="square">
            <a:spAutoFit/>
          </a:bodyPr>
          <a:lstStyle/>
          <a:p>
            <a:pPr algn="ctr"/>
            <a:r>
              <a:rPr lang="en-US" sz="2400" dirty="0"/>
              <a:t>Explain how Circle and Rectangle are related in this program.</a:t>
            </a:r>
          </a:p>
        </p:txBody>
      </p:sp>
      <p:sp>
        <p:nvSpPr>
          <p:cNvPr id="33" name="Rectangle 32">
            <a:extLst>
              <a:ext uri="{FF2B5EF4-FFF2-40B4-BE49-F238E27FC236}">
                <a16:creationId xmlns:a16="http://schemas.microsoft.com/office/drawing/2014/main" id="{E15F5E68-8463-4752-8FCC-6973E8D8C417}"/>
              </a:ext>
            </a:extLst>
          </p:cNvPr>
          <p:cNvSpPr/>
          <p:nvPr/>
        </p:nvSpPr>
        <p:spPr>
          <a:xfrm>
            <a:off x="285648" y="948461"/>
            <a:ext cx="6284787" cy="573336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abstract type Shape end</a:t>
            </a:r>
          </a:p>
          <a:p>
            <a:endParaRPr lang="en-US" sz="1200" dirty="0">
              <a:latin typeface="Consolas" panose="020B0609020204030204" pitchFamily="49" charset="0"/>
            </a:endParaRPr>
          </a:p>
          <a:p>
            <a:r>
              <a:rPr lang="en-US" dirty="0">
                <a:latin typeface="Consolas" panose="020B0609020204030204" pitchFamily="49" charset="0"/>
              </a:rPr>
              <a:t>struct Circle &lt;: Shape</a:t>
            </a:r>
          </a:p>
          <a:p>
            <a:r>
              <a:rPr lang="en-US" dirty="0">
                <a:latin typeface="Consolas" panose="020B0609020204030204" pitchFamily="49" charset="0"/>
              </a:rPr>
              <a:t>  radius::Float64</a:t>
            </a:r>
          </a:p>
          <a:p>
            <a:r>
              <a:rPr lang="en-US" dirty="0">
                <a:latin typeface="Consolas" panose="020B0609020204030204" pitchFamily="49" charset="0"/>
              </a:rPr>
              <a:t>end</a:t>
            </a:r>
          </a:p>
          <a:p>
            <a:r>
              <a:rPr lang="en-US" dirty="0">
                <a:latin typeface="Consolas" panose="020B0609020204030204" pitchFamily="49" charset="0"/>
              </a:rPr>
              <a:t>area(c::Circle) = </a:t>
            </a:r>
            <a:r>
              <a:rPr lang="el-GR" dirty="0">
                <a:latin typeface="Consolas" panose="020B0609020204030204" pitchFamily="49" charset="0"/>
              </a:rPr>
              <a:t>π * </a:t>
            </a:r>
            <a:r>
              <a:rPr lang="en-US" dirty="0" err="1">
                <a:latin typeface="Consolas" panose="020B0609020204030204" pitchFamily="49" charset="0"/>
              </a:rPr>
              <a:t>c.radius</a:t>
            </a:r>
            <a:r>
              <a:rPr lang="en-US" dirty="0">
                <a:latin typeface="Consolas" panose="020B0609020204030204" pitchFamily="49" charset="0"/>
              </a:rPr>
              <a:t> ^ 2</a:t>
            </a:r>
          </a:p>
          <a:p>
            <a:endParaRPr lang="en-US" dirty="0">
              <a:latin typeface="Consolas" panose="020B0609020204030204" pitchFamily="49" charset="0"/>
            </a:endParaRPr>
          </a:p>
          <a:p>
            <a:r>
              <a:rPr lang="en-US" dirty="0">
                <a:latin typeface="Consolas" panose="020B0609020204030204" pitchFamily="49" charset="0"/>
              </a:rPr>
              <a:t>struct Rectangle &lt;: Shape</a:t>
            </a:r>
          </a:p>
          <a:p>
            <a:r>
              <a:rPr lang="en-US" dirty="0">
                <a:latin typeface="Consolas" panose="020B0609020204030204" pitchFamily="49" charset="0"/>
              </a:rPr>
              <a:t>  width::Float64</a:t>
            </a:r>
          </a:p>
          <a:p>
            <a:r>
              <a:rPr lang="en-US" dirty="0">
                <a:latin typeface="Consolas" panose="020B0609020204030204" pitchFamily="49" charset="0"/>
              </a:rPr>
              <a:t>  height::Float64</a:t>
            </a:r>
          </a:p>
          <a:p>
            <a:r>
              <a:rPr lang="en-US" dirty="0">
                <a:latin typeface="Consolas" panose="020B0609020204030204" pitchFamily="49" charset="0"/>
              </a:rPr>
              <a:t>end</a:t>
            </a:r>
          </a:p>
          <a:p>
            <a:r>
              <a:rPr lang="en-US" dirty="0">
                <a:latin typeface="Consolas" panose="020B0609020204030204" pitchFamily="49" charset="0"/>
              </a:rPr>
              <a:t>area(r::Rectangle) = </a:t>
            </a:r>
            <a:r>
              <a:rPr lang="en-US" dirty="0" err="1">
                <a:latin typeface="Consolas" panose="020B0609020204030204" pitchFamily="49" charset="0"/>
              </a:rPr>
              <a:t>r.width</a:t>
            </a:r>
            <a:r>
              <a:rPr lang="en-US" dirty="0">
                <a:latin typeface="Consolas" panose="020B0609020204030204" pitchFamily="49" charset="0"/>
              </a:rPr>
              <a:t> * </a:t>
            </a:r>
            <a:r>
              <a:rPr lang="en-US" dirty="0" err="1">
                <a:latin typeface="Consolas" panose="020B0609020204030204" pitchFamily="49" charset="0"/>
              </a:rPr>
              <a:t>r.height</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function </a:t>
            </a:r>
            <a:r>
              <a:rPr lang="en-US" dirty="0" err="1">
                <a:latin typeface="Consolas" panose="020B0609020204030204" pitchFamily="49" charset="0"/>
              </a:rPr>
              <a:t>printArea</a:t>
            </a:r>
            <a:r>
              <a:rPr lang="en-US" dirty="0">
                <a:latin typeface="Consolas" panose="020B0609020204030204" pitchFamily="49" charset="0"/>
              </a:rPr>
              <a:t>(s::Shape)</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("The area of the shape is: ",area(s))</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c = Circle(1)</a:t>
            </a:r>
          </a:p>
          <a:p>
            <a:r>
              <a:rPr lang="en-US" dirty="0">
                <a:latin typeface="Consolas" panose="020B0609020204030204" pitchFamily="49" charset="0"/>
              </a:rPr>
              <a:t>r = Rectangle(3, 2)</a:t>
            </a:r>
          </a:p>
          <a:p>
            <a:r>
              <a:rPr lang="en-US" dirty="0" err="1">
                <a:latin typeface="Consolas" panose="020B0609020204030204" pitchFamily="49" charset="0"/>
              </a:rPr>
              <a:t>printArea</a:t>
            </a:r>
            <a:r>
              <a:rPr lang="en-US" dirty="0">
                <a:latin typeface="Consolas" panose="020B0609020204030204" pitchFamily="49" charset="0"/>
              </a:rPr>
              <a:t>(c)</a:t>
            </a:r>
          </a:p>
          <a:p>
            <a:r>
              <a:rPr lang="en-US" dirty="0" err="1">
                <a:latin typeface="Consolas" panose="020B0609020204030204" pitchFamily="49" charset="0"/>
              </a:rPr>
              <a:t>printArea</a:t>
            </a:r>
            <a:r>
              <a:rPr lang="en-US" dirty="0">
                <a:latin typeface="Consolas" panose="020B0609020204030204" pitchFamily="49" charset="0"/>
              </a:rPr>
              <a:t>(r)</a:t>
            </a:r>
          </a:p>
        </p:txBody>
      </p:sp>
      <p:sp>
        <p:nvSpPr>
          <p:cNvPr id="23" name="Speech Bubble: Rectangle with Corners Rounded 22">
            <a:extLst>
              <a:ext uri="{FF2B5EF4-FFF2-40B4-BE49-F238E27FC236}">
                <a16:creationId xmlns:a16="http://schemas.microsoft.com/office/drawing/2014/main" id="{AF6A44FD-7541-4FFB-8E09-7D2CF0D5BA94}"/>
              </a:ext>
            </a:extLst>
          </p:cNvPr>
          <p:cNvSpPr/>
          <p:nvPr/>
        </p:nvSpPr>
        <p:spPr>
          <a:xfrm>
            <a:off x="3428041" y="1421841"/>
            <a:ext cx="3925743" cy="847565"/>
          </a:xfrm>
          <a:prstGeom prst="wedgeRoundRectCallout">
            <a:avLst>
              <a:gd name="adj1" fmla="val -71041"/>
              <a:gd name="adj2" fmla="val -753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this language, types are defined separately from classes/structs!</a:t>
            </a:r>
          </a:p>
        </p:txBody>
      </p:sp>
      <p:sp>
        <p:nvSpPr>
          <p:cNvPr id="25" name="Speech Bubble: Rectangle with Corners Rounded 24">
            <a:extLst>
              <a:ext uri="{FF2B5EF4-FFF2-40B4-BE49-F238E27FC236}">
                <a16:creationId xmlns:a16="http://schemas.microsoft.com/office/drawing/2014/main" id="{1BC27816-E78A-47D6-BE6D-0E7443C47508}"/>
              </a:ext>
            </a:extLst>
          </p:cNvPr>
          <p:cNvSpPr/>
          <p:nvPr/>
        </p:nvSpPr>
        <p:spPr>
          <a:xfrm>
            <a:off x="4043658" y="795219"/>
            <a:ext cx="3470064" cy="847565"/>
          </a:xfrm>
          <a:prstGeom prst="wedgeRoundRectCallout">
            <a:avLst>
              <a:gd name="adj1" fmla="val -76069"/>
              <a:gd name="adj2" fmla="val 40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a Circle is a subtype of the Shape type.</a:t>
            </a:r>
          </a:p>
        </p:txBody>
      </p:sp>
      <p:sp>
        <p:nvSpPr>
          <p:cNvPr id="26" name="Speech Bubble: Rectangle with Corners Rounded 25">
            <a:extLst>
              <a:ext uri="{FF2B5EF4-FFF2-40B4-BE49-F238E27FC236}">
                <a16:creationId xmlns:a16="http://schemas.microsoft.com/office/drawing/2014/main" id="{8CCA5CB8-458F-476C-A188-43336FFE592C}"/>
              </a:ext>
            </a:extLst>
          </p:cNvPr>
          <p:cNvSpPr/>
          <p:nvPr/>
        </p:nvSpPr>
        <p:spPr>
          <a:xfrm>
            <a:off x="4557004" y="2799983"/>
            <a:ext cx="3678511" cy="847565"/>
          </a:xfrm>
          <a:prstGeom prst="wedgeRoundRectCallout">
            <a:avLst>
              <a:gd name="adj1" fmla="val -78149"/>
              <a:gd name="adj2" fmla="val -298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a Rectangle is also a subtype of the Shape type.</a:t>
            </a:r>
          </a:p>
        </p:txBody>
      </p:sp>
      <p:sp>
        <p:nvSpPr>
          <p:cNvPr id="27" name="Speech Bubble: Rectangle with Corners Rounded 26">
            <a:extLst>
              <a:ext uri="{FF2B5EF4-FFF2-40B4-BE49-F238E27FC236}">
                <a16:creationId xmlns:a16="http://schemas.microsoft.com/office/drawing/2014/main" id="{24883EB6-F2ED-4387-8C67-1E6A0DC072D8}"/>
              </a:ext>
            </a:extLst>
          </p:cNvPr>
          <p:cNvSpPr/>
          <p:nvPr/>
        </p:nvSpPr>
        <p:spPr>
          <a:xfrm>
            <a:off x="4643230" y="3795793"/>
            <a:ext cx="3678511" cy="847565"/>
          </a:xfrm>
          <a:prstGeom prst="wedgeRoundRectCallout">
            <a:avLst>
              <a:gd name="adj1" fmla="val -72752"/>
              <a:gd name="adj2" fmla="val 425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this method accepts any subtype of Shape.</a:t>
            </a:r>
          </a:p>
        </p:txBody>
      </p:sp>
      <p:sp>
        <p:nvSpPr>
          <p:cNvPr id="28" name="Speech Bubble: Rectangle with Corners Rounded 27">
            <a:extLst>
              <a:ext uri="{FF2B5EF4-FFF2-40B4-BE49-F238E27FC236}">
                <a16:creationId xmlns:a16="http://schemas.microsoft.com/office/drawing/2014/main" id="{848D2637-0A3F-4C2F-9ECD-72E1BAEF4E10}"/>
              </a:ext>
            </a:extLst>
          </p:cNvPr>
          <p:cNvSpPr/>
          <p:nvPr/>
        </p:nvSpPr>
        <p:spPr>
          <a:xfrm>
            <a:off x="3012010" y="5638998"/>
            <a:ext cx="3346680" cy="847565"/>
          </a:xfrm>
          <a:prstGeom prst="wedgeRoundRectCallout">
            <a:avLst>
              <a:gd name="adj1" fmla="val -81583"/>
              <a:gd name="adj2" fmla="val 382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Which includes both Circles and Rectangles!</a:t>
            </a:r>
          </a:p>
        </p:txBody>
      </p:sp>
      <p:sp>
        <p:nvSpPr>
          <p:cNvPr id="29" name="TextBox 28">
            <a:extLst>
              <a:ext uri="{FF2B5EF4-FFF2-40B4-BE49-F238E27FC236}">
                <a16:creationId xmlns:a16="http://schemas.microsoft.com/office/drawing/2014/main" id="{2518356C-53D9-4E65-B004-10429EE4E6BC}"/>
              </a:ext>
            </a:extLst>
          </p:cNvPr>
          <p:cNvSpPr txBox="1"/>
          <p:nvPr/>
        </p:nvSpPr>
        <p:spPr>
          <a:xfrm>
            <a:off x="6904324" y="5463642"/>
            <a:ext cx="4882452" cy="769441"/>
          </a:xfrm>
          <a:prstGeom prst="rect">
            <a:avLst/>
          </a:prstGeom>
          <a:noFill/>
        </p:spPr>
        <p:txBody>
          <a:bodyPr wrap="square">
            <a:spAutoFit/>
          </a:bodyPr>
          <a:lstStyle/>
          <a:p>
            <a:pPr algn="ctr"/>
            <a:r>
              <a:rPr lang="en-US" sz="4400" dirty="0">
                <a:latin typeface="Corbel" panose="020B0503020204020204" pitchFamily="34" charset="0"/>
              </a:rPr>
              <a:t>This is Julia!</a:t>
            </a:r>
            <a:endParaRPr lang="en-US" sz="4400" dirty="0"/>
          </a:p>
        </p:txBody>
      </p:sp>
    </p:spTree>
    <p:extLst>
      <p:ext uri="{BB962C8B-B14F-4D97-AF65-F5344CB8AC3E}">
        <p14:creationId xmlns:p14="http://schemas.microsoft.com/office/powerpoint/2010/main" val="307494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4" grpId="0"/>
      <p:bldP spid="31" grpId="0"/>
      <p:bldP spid="33" grpId="0"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BBE512-8831-4A9E-ADE9-67D45AD79BD4}"/>
              </a:ext>
            </a:extLst>
          </p:cNvPr>
          <p:cNvSpPr txBox="1"/>
          <p:nvPr/>
        </p:nvSpPr>
        <p:spPr>
          <a:xfrm>
            <a:off x="6530788" y="1358124"/>
            <a:ext cx="5191475" cy="1569660"/>
          </a:xfrm>
          <a:prstGeom prst="rect">
            <a:avLst/>
          </a:prstGeom>
          <a:noFill/>
        </p:spPr>
        <p:txBody>
          <a:bodyPr wrap="square">
            <a:spAutoFit/>
          </a:bodyPr>
          <a:lstStyle/>
          <a:p>
            <a:pPr algn="ctr"/>
            <a:r>
              <a:rPr lang="en-US" sz="2400" dirty="0">
                <a:solidFill>
                  <a:srgbClr val="FF0000"/>
                </a:solidFill>
              </a:rPr>
              <a:t>Scala</a:t>
            </a:r>
            <a:r>
              <a:rPr lang="en-US" sz="2400" dirty="0"/>
              <a:t> and </a:t>
            </a:r>
            <a:r>
              <a:rPr lang="en-US" sz="2400" dirty="0" err="1">
                <a:solidFill>
                  <a:srgbClr val="FF0000"/>
                </a:solidFill>
              </a:rPr>
              <a:t>Ocaml</a:t>
            </a:r>
            <a:r>
              <a:rPr lang="en-US" sz="2400" dirty="0"/>
              <a:t> also use the same method of defining construction parameters and member variables at the same time.</a:t>
            </a:r>
          </a:p>
        </p:txBody>
      </p:sp>
      <p:sp>
        <p:nvSpPr>
          <p:cNvPr id="18" name="TextBox 17">
            <a:extLst>
              <a:ext uri="{FF2B5EF4-FFF2-40B4-BE49-F238E27FC236}">
                <a16:creationId xmlns:a16="http://schemas.microsoft.com/office/drawing/2014/main" id="{8C0914F9-3DB1-4952-9F3C-8585B83F5A83}"/>
              </a:ext>
            </a:extLst>
          </p:cNvPr>
          <p:cNvSpPr txBox="1"/>
          <p:nvPr/>
        </p:nvSpPr>
        <p:spPr>
          <a:xfrm>
            <a:off x="469738" y="1199910"/>
            <a:ext cx="4948761" cy="5355312"/>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7030A0"/>
                </a:solidFill>
                <a:latin typeface="Consolas" panose="020B0609020204030204" pitchFamily="49" charset="0"/>
              </a:rPr>
              <a:t>class</a:t>
            </a:r>
            <a:r>
              <a:rPr lang="en-US" dirty="0">
                <a:latin typeface="Consolas" panose="020B0609020204030204" pitchFamily="49" charset="0"/>
              </a:rPr>
              <a:t> </a:t>
            </a:r>
            <a:r>
              <a:rPr lang="en-US" dirty="0">
                <a:solidFill>
                  <a:srgbClr val="C00000"/>
                </a:solidFill>
                <a:latin typeface="Consolas" panose="020B0609020204030204" pitchFamily="49" charset="0"/>
              </a:rPr>
              <a:t>Nerd</a:t>
            </a:r>
            <a:r>
              <a:rPr lang="en-US" dirty="0">
                <a:latin typeface="Consolas" panose="020B0609020204030204" pitchFamily="49" charset="0"/>
              </a:rPr>
              <a:t>(</a:t>
            </a:r>
            <a:r>
              <a:rPr lang="en-US" dirty="0">
                <a:solidFill>
                  <a:srgbClr val="7030A0"/>
                </a:solidFill>
                <a:latin typeface="Consolas" panose="020B0609020204030204" pitchFamily="49" charset="0"/>
              </a:rPr>
              <a:t>private var </a:t>
            </a:r>
            <a:r>
              <a:rPr lang="en-US" dirty="0">
                <a:latin typeface="Consolas" panose="020B0609020204030204" pitchFamily="49" charset="0"/>
              </a:rPr>
              <a:t>name: </a:t>
            </a:r>
            <a:r>
              <a:rPr lang="en-US" dirty="0">
                <a:solidFill>
                  <a:schemeClr val="accent1"/>
                </a:solidFill>
                <a:latin typeface="Consolas" panose="020B0609020204030204" pitchFamily="49" charset="0"/>
              </a:rPr>
              <a:t>String</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7030A0"/>
                </a:solidFill>
                <a:latin typeface="Consolas" panose="020B0609020204030204" pitchFamily="49" charset="0"/>
              </a:rPr>
              <a:t>private var </a:t>
            </a:r>
            <a:r>
              <a:rPr lang="en-US" dirty="0">
                <a:latin typeface="Consolas" panose="020B0609020204030204" pitchFamily="49" charset="0"/>
              </a:rPr>
              <a:t>IQ: </a:t>
            </a:r>
            <a:r>
              <a:rPr lang="en-US" dirty="0">
                <a:solidFill>
                  <a:schemeClr val="accent1"/>
                </a:solidFill>
                <a:latin typeface="Consolas" panose="020B0609020204030204" pitchFamily="49" charset="0"/>
              </a:rPr>
              <a:t>Int</a:t>
            </a:r>
            <a:r>
              <a:rPr lang="en-US" dirty="0">
                <a:latin typeface="Consolas" panose="020B0609020204030204" pitchFamily="49" charset="0"/>
              </a:rPr>
              <a:t> = </a:t>
            </a:r>
            <a:r>
              <a:rPr lang="en-US" dirty="0">
                <a:solidFill>
                  <a:srgbClr val="C00000"/>
                </a:solidFill>
                <a:latin typeface="Consolas" panose="020B0609020204030204" pitchFamily="49" charset="0"/>
              </a:rPr>
              <a:t>100</a:t>
            </a:r>
          </a:p>
          <a:p>
            <a:endParaRPr lang="en-US"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init</a:t>
            </a:r>
            <a:r>
              <a:rPr lang="en-US" dirty="0">
                <a:latin typeface="Consolas" panose="020B0609020204030204" pitchFamily="49" charset="0"/>
              </a:rPr>
              <a:t> {</a:t>
            </a:r>
          </a:p>
          <a:p>
            <a:r>
              <a:rPr lang="en-US" dirty="0">
                <a:latin typeface="Consolas" panose="020B0609020204030204" pitchFamily="49" charset="0"/>
              </a:rPr>
              <a:t>    study(</a:t>
            </a:r>
            <a:r>
              <a:rPr lang="en-US" dirty="0">
                <a:solidFill>
                  <a:srgbClr val="C00000"/>
                </a:solidFill>
                <a:latin typeface="Consolas" panose="020B0609020204030204" pitchFamily="49" charset="0"/>
              </a:rPr>
              <a:t>3</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7030A0"/>
                </a:solidFill>
                <a:latin typeface="Consolas" panose="020B0609020204030204" pitchFamily="49" charset="0"/>
              </a:rPr>
              <a:t>fun</a:t>
            </a:r>
            <a:r>
              <a:rPr lang="en-US" dirty="0">
                <a:latin typeface="Consolas" panose="020B0609020204030204" pitchFamily="49" charset="0"/>
              </a:rPr>
              <a:t> </a:t>
            </a:r>
            <a:r>
              <a:rPr lang="en-US" dirty="0">
                <a:solidFill>
                  <a:srgbClr val="C00000"/>
                </a:solidFill>
                <a:latin typeface="Consolas" panose="020B0609020204030204" pitchFamily="49" charset="0"/>
              </a:rPr>
              <a:t>talk</a:t>
            </a:r>
            <a:r>
              <a:rPr lang="en-US" dirty="0">
                <a:latin typeface="Consolas" panose="020B0609020204030204" pitchFamily="49" charset="0"/>
              </a:rPr>
              <a:t>(): </a:t>
            </a:r>
            <a:r>
              <a:rPr lang="en-US" dirty="0">
                <a:solidFill>
                  <a:srgbClr val="0070C0"/>
                </a:solidFill>
                <a:latin typeface="Consolas" panose="020B0609020204030204" pitchFamily="49" charset="0"/>
              </a:rPr>
              <a:t>String</a:t>
            </a:r>
            <a:r>
              <a:rPr lang="en-US" dirty="0">
                <a:latin typeface="Consolas" panose="020B0609020204030204" pitchFamily="49" charset="0"/>
              </a:rPr>
              <a:t> {</a:t>
            </a:r>
          </a:p>
          <a:p>
            <a:r>
              <a:rPr lang="en-US" dirty="0">
                <a:latin typeface="Consolas" panose="020B0609020204030204" pitchFamily="49" charset="0"/>
              </a:rPr>
              <a:t>    return </a:t>
            </a:r>
            <a:r>
              <a:rPr lang="en-US" dirty="0">
                <a:solidFill>
                  <a:srgbClr val="00B050"/>
                </a:solidFill>
                <a:latin typeface="Consolas" panose="020B0609020204030204" pitchFamily="49" charset="0"/>
              </a:rPr>
              <a:t>"</a:t>
            </a:r>
            <a:r>
              <a:rPr lang="en-US" dirty="0">
                <a:solidFill>
                  <a:srgbClr val="C00000"/>
                </a:solidFill>
                <a:latin typeface="Consolas" panose="020B0609020204030204" pitchFamily="49" charset="0"/>
              </a:rPr>
              <a:t>$name</a:t>
            </a:r>
            <a:r>
              <a:rPr lang="en-US" dirty="0">
                <a:latin typeface="Consolas" panose="020B0609020204030204" pitchFamily="49" charset="0"/>
              </a:rPr>
              <a:t> </a:t>
            </a:r>
            <a:r>
              <a:rPr lang="en-US" dirty="0">
                <a:solidFill>
                  <a:srgbClr val="00B050"/>
                </a:solidFill>
                <a:latin typeface="Consolas" panose="020B0609020204030204" pitchFamily="49" charset="0"/>
              </a:rPr>
              <a:t>likes closures."</a:t>
            </a:r>
          </a:p>
          <a:p>
            <a:r>
              <a:rPr lang="en-US" dirty="0">
                <a:latin typeface="Consolas" panose="020B0609020204030204" pitchFamily="49" charset="0"/>
              </a:rPr>
              <a:t>  }</a:t>
            </a:r>
          </a:p>
          <a:p>
            <a:endParaRPr lang="en-US" dirty="0">
              <a:latin typeface="Consolas" panose="020B0609020204030204" pitchFamily="49" charset="0"/>
            </a:endParaRPr>
          </a:p>
          <a:p>
            <a:r>
              <a:rPr lang="en-US" dirty="0">
                <a:solidFill>
                  <a:schemeClr val="tx1">
                    <a:lumMod val="50000"/>
                    <a:lumOff val="50000"/>
                  </a:schemeClr>
                </a:solidFill>
                <a:latin typeface="Consolas" panose="020B0609020204030204" pitchFamily="49" charset="0"/>
              </a:rPr>
              <a:t>  </a:t>
            </a:r>
            <a:r>
              <a:rPr lang="en-US" dirty="0">
                <a:solidFill>
                  <a:srgbClr val="7030A0"/>
                </a:solidFill>
                <a:latin typeface="Consolas" panose="020B0609020204030204" pitchFamily="49" charset="0"/>
              </a:rPr>
              <a:t>fun</a:t>
            </a:r>
            <a:r>
              <a:rPr lang="en-US" dirty="0">
                <a:solidFill>
                  <a:schemeClr val="tx1">
                    <a:lumMod val="50000"/>
                    <a:lumOff val="50000"/>
                  </a:schemeClr>
                </a:solidFill>
                <a:latin typeface="Consolas" panose="020B0609020204030204" pitchFamily="49" charset="0"/>
              </a:rPr>
              <a:t> </a:t>
            </a:r>
            <a:r>
              <a:rPr lang="en-US" dirty="0">
                <a:solidFill>
                  <a:srgbClr val="C00000"/>
                </a:solidFill>
                <a:latin typeface="Consolas" panose="020B0609020204030204" pitchFamily="49" charset="0"/>
              </a:rPr>
              <a:t>study</a:t>
            </a:r>
            <a:r>
              <a:rPr lang="en-US" dirty="0">
                <a:latin typeface="Consolas" panose="020B0609020204030204" pitchFamily="49" charset="0"/>
              </a:rPr>
              <a:t>(</a:t>
            </a:r>
            <a:r>
              <a:rPr lang="en-US" dirty="0" err="1">
                <a:latin typeface="Consolas" panose="020B0609020204030204" pitchFamily="49" charset="0"/>
              </a:rPr>
              <a:t>hrs</a:t>
            </a:r>
            <a:r>
              <a:rPr lang="en-US" dirty="0">
                <a:latin typeface="Consolas" panose="020B0609020204030204" pitchFamily="49" charset="0"/>
              </a:rPr>
              <a:t>: </a:t>
            </a:r>
            <a:r>
              <a:rPr lang="en-US" dirty="0">
                <a:solidFill>
                  <a:schemeClr val="accent1"/>
                </a:solidFill>
                <a:latin typeface="Consolas" panose="020B0609020204030204" pitchFamily="49" charset="0"/>
              </a:rPr>
              <a:t>Int</a:t>
            </a:r>
            <a:r>
              <a:rPr lang="en-US" dirty="0">
                <a:latin typeface="Consolas" panose="020B0609020204030204" pitchFamily="49" charset="0"/>
              </a:rPr>
              <a:t>) {</a:t>
            </a:r>
          </a:p>
          <a:p>
            <a:r>
              <a:rPr lang="en-US" dirty="0">
                <a:latin typeface="Consolas" panose="020B0609020204030204" pitchFamily="49" charset="0"/>
              </a:rPr>
              <a:t>    IQ += </a:t>
            </a:r>
            <a:r>
              <a:rPr lang="en-US" dirty="0" err="1">
                <a:latin typeface="Consolas" panose="020B0609020204030204" pitchFamily="49" charset="0"/>
              </a:rPr>
              <a:t>hrs</a:t>
            </a:r>
            <a:endParaRPr lang="en-US" dirty="0">
              <a:latin typeface="Consolas" panose="020B0609020204030204" pitchFamily="49" charset="0"/>
            </a:endParaRP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7030A0"/>
                </a:solidFill>
                <a:latin typeface="Consolas" panose="020B0609020204030204" pitchFamily="49" charset="0"/>
              </a:rPr>
              <a:t>protected fun </a:t>
            </a:r>
            <a:r>
              <a:rPr lang="en-US" dirty="0">
                <a:solidFill>
                  <a:srgbClr val="C00000"/>
                </a:solidFill>
                <a:latin typeface="Consolas" panose="020B0609020204030204" pitchFamily="49" charset="0"/>
              </a:rPr>
              <a:t>finalize</a:t>
            </a:r>
            <a:r>
              <a:rPr lang="en-US" dirty="0">
                <a:latin typeface="Consolas" panose="020B0609020204030204" pitchFamily="49" charset="0"/>
              </a:rPr>
              <a:t>() {</a:t>
            </a:r>
          </a:p>
          <a:p>
            <a:r>
              <a:rPr lang="en-US" dirty="0">
                <a:latin typeface="Consolas" panose="020B0609020204030204" pitchFamily="49" charset="0"/>
              </a:rPr>
              <a:t>    IQ = </a:t>
            </a:r>
            <a:r>
              <a:rPr lang="en-US" dirty="0">
                <a:solidFill>
                  <a:srgbClr val="C00000"/>
                </a:solidFill>
                <a:latin typeface="Consolas" panose="020B0609020204030204" pitchFamily="49" charset="0"/>
              </a:rPr>
              <a:t>0</a:t>
            </a:r>
          </a:p>
          <a:p>
            <a:r>
              <a:rPr lang="en-US" dirty="0">
                <a:latin typeface="Consolas" panose="020B0609020204030204" pitchFamily="49" charset="0"/>
              </a:rPr>
              <a:t>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B14261D3-43F0-4C62-B8A1-03EA3A90C55F}"/>
              </a:ext>
            </a:extLst>
          </p:cNvPr>
          <p:cNvSpPr txBox="1"/>
          <p:nvPr/>
        </p:nvSpPr>
        <p:spPr>
          <a:xfrm>
            <a:off x="941479" y="158456"/>
            <a:ext cx="10613842" cy="769441"/>
          </a:xfrm>
          <a:prstGeom prst="rect">
            <a:avLst/>
          </a:prstGeom>
          <a:noFill/>
        </p:spPr>
        <p:txBody>
          <a:bodyPr wrap="square">
            <a:spAutoFit/>
          </a:bodyPr>
          <a:lstStyle/>
          <a:p>
            <a:pPr algn="ctr"/>
            <a:r>
              <a:rPr lang="en-US" sz="4400" dirty="0"/>
              <a:t>Classes in Other Languages: Kotlin</a:t>
            </a:r>
          </a:p>
        </p:txBody>
      </p:sp>
      <p:sp>
        <p:nvSpPr>
          <p:cNvPr id="7" name="TextBox 6">
            <a:extLst>
              <a:ext uri="{FF2B5EF4-FFF2-40B4-BE49-F238E27FC236}">
                <a16:creationId xmlns:a16="http://schemas.microsoft.com/office/drawing/2014/main" id="{DCD37DE5-F92C-4C76-B651-BB7DE52D2D5D}"/>
              </a:ext>
            </a:extLst>
          </p:cNvPr>
          <p:cNvSpPr txBox="1"/>
          <p:nvPr/>
        </p:nvSpPr>
        <p:spPr>
          <a:xfrm>
            <a:off x="5699428" y="5087472"/>
            <a:ext cx="5233031" cy="1471004"/>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fun main() {</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n = Nerd(</a:t>
            </a:r>
            <a:r>
              <a:rPr lang="en-US" dirty="0">
                <a:solidFill>
                  <a:srgbClr val="00B050"/>
                </a:solidFill>
                <a:latin typeface="Consolas" panose="020B0609020204030204" pitchFamily="49" charset="0"/>
              </a:rPr>
              <a:t>"Carey"</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a:t>
            </a:r>
            <a:r>
              <a:rPr lang="en-US" dirty="0">
                <a:solidFill>
                  <a:srgbClr val="00B050"/>
                </a:solidFill>
                <a:latin typeface="Consolas" panose="020B0609020204030204" pitchFamily="49" charset="0"/>
              </a:rPr>
              <a:t>"Nerd says: </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n.talk</a:t>
            </a:r>
            <a:r>
              <a:rPr lang="en-US" dirty="0">
                <a:solidFill>
                  <a:srgbClr val="C00000"/>
                </a:solidFill>
                <a:latin typeface="Consolas" panose="020B0609020204030204" pitchFamily="49" charset="0"/>
              </a:rPr>
              <a:t>()}</a:t>
            </a:r>
            <a:r>
              <a:rPr lang="en-US" dirty="0">
                <a:solidFill>
                  <a:srgbClr val="00B05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n.study</a:t>
            </a:r>
            <a:r>
              <a:rPr lang="en-US" dirty="0">
                <a:latin typeface="Consolas" panose="020B0609020204030204" pitchFamily="49" charset="0"/>
              </a:rPr>
              <a:t>(</a:t>
            </a:r>
            <a:r>
              <a:rPr lang="en-US" dirty="0">
                <a:solidFill>
                  <a:srgbClr val="C00000"/>
                </a:solidFill>
                <a:latin typeface="Consolas" panose="020B0609020204030204" pitchFamily="49" charset="0"/>
              </a:rPr>
              <a:t>5</a:t>
            </a:r>
            <a:r>
              <a:rPr lang="en-US" dirty="0">
                <a:latin typeface="Consolas" panose="020B0609020204030204" pitchFamily="49" charset="0"/>
              </a:rPr>
              <a:t>)</a:t>
            </a:r>
          </a:p>
          <a:p>
            <a:r>
              <a:rPr lang="en-US" dirty="0">
                <a:latin typeface="Consolas" panose="020B0609020204030204" pitchFamily="49" charset="0"/>
              </a:rPr>
              <a:t>}</a:t>
            </a:r>
          </a:p>
        </p:txBody>
      </p:sp>
      <p:sp>
        <p:nvSpPr>
          <p:cNvPr id="20" name="Speech Bubble: Rectangle with Corners Rounded 19">
            <a:extLst>
              <a:ext uri="{FF2B5EF4-FFF2-40B4-BE49-F238E27FC236}">
                <a16:creationId xmlns:a16="http://schemas.microsoft.com/office/drawing/2014/main" id="{E1265CD9-E2D1-41F5-88DA-A18D943E77A3}"/>
              </a:ext>
            </a:extLst>
          </p:cNvPr>
          <p:cNvSpPr/>
          <p:nvPr/>
        </p:nvSpPr>
        <p:spPr>
          <a:xfrm>
            <a:off x="2775667" y="381000"/>
            <a:ext cx="4225768" cy="868336"/>
          </a:xfrm>
          <a:prstGeom prst="wedgeRoundRectCallout">
            <a:avLst>
              <a:gd name="adj1" fmla="val -78692"/>
              <a:gd name="adj2" fmla="val 53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When we define the class, we also specify </a:t>
            </a:r>
            <a:r>
              <a:rPr lang="en-US" sz="2000" dirty="0">
                <a:solidFill>
                  <a:srgbClr val="FFC9C9"/>
                </a:solidFill>
              </a:rPr>
              <a:t>parameter(s)</a:t>
            </a:r>
            <a:r>
              <a:rPr lang="en-US" sz="2000" dirty="0">
                <a:solidFill>
                  <a:schemeClr val="bg1"/>
                </a:solidFill>
              </a:rPr>
              <a:t> for construction.</a:t>
            </a:r>
          </a:p>
        </p:txBody>
      </p:sp>
      <p:sp>
        <p:nvSpPr>
          <p:cNvPr id="22" name="Speech Bubble: Rectangle with Corners Rounded 21">
            <a:extLst>
              <a:ext uri="{FF2B5EF4-FFF2-40B4-BE49-F238E27FC236}">
                <a16:creationId xmlns:a16="http://schemas.microsoft.com/office/drawing/2014/main" id="{BA22684B-6F70-487A-B244-B725717912DE}"/>
              </a:ext>
            </a:extLst>
          </p:cNvPr>
          <p:cNvSpPr/>
          <p:nvPr/>
        </p:nvSpPr>
        <p:spPr>
          <a:xfrm>
            <a:off x="8052598" y="3595943"/>
            <a:ext cx="3811276" cy="1062776"/>
          </a:xfrm>
          <a:prstGeom prst="wedgeRoundRectCallout">
            <a:avLst>
              <a:gd name="adj1" fmla="val -65897"/>
              <a:gd name="adj2" fmla="val 1264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here's how we </a:t>
            </a:r>
            <a:r>
              <a:rPr lang="en-US" sz="2000" dirty="0">
                <a:solidFill>
                  <a:srgbClr val="FFC9C9"/>
                </a:solidFill>
              </a:rPr>
              <a:t>instantiate</a:t>
            </a:r>
            <a:r>
              <a:rPr lang="en-US" sz="2000" dirty="0">
                <a:solidFill>
                  <a:schemeClr val="bg1"/>
                </a:solidFill>
              </a:rPr>
              <a:t> and use a Nerd object.</a:t>
            </a:r>
          </a:p>
        </p:txBody>
      </p:sp>
      <p:sp>
        <p:nvSpPr>
          <p:cNvPr id="23" name="Speech Bubble: Rectangle with Corners Rounded 22">
            <a:extLst>
              <a:ext uri="{FF2B5EF4-FFF2-40B4-BE49-F238E27FC236}">
                <a16:creationId xmlns:a16="http://schemas.microsoft.com/office/drawing/2014/main" id="{0971A57E-1F2A-4567-9986-3765FD2ED92D}"/>
              </a:ext>
            </a:extLst>
          </p:cNvPr>
          <p:cNvSpPr/>
          <p:nvPr/>
        </p:nvSpPr>
        <p:spPr>
          <a:xfrm>
            <a:off x="4632628" y="2098674"/>
            <a:ext cx="3773515" cy="994677"/>
          </a:xfrm>
          <a:prstGeom prst="wedgeRoundRectCallout">
            <a:avLst>
              <a:gd name="adj1" fmla="val -106535"/>
              <a:gd name="adj2" fmla="val -802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 we specify/initialize </a:t>
            </a:r>
            <a:r>
              <a:rPr lang="en-US" sz="2000" dirty="0">
                <a:solidFill>
                  <a:srgbClr val="FFC9C9"/>
                </a:solidFill>
              </a:rPr>
              <a:t>member variables </a:t>
            </a:r>
            <a:r>
              <a:rPr lang="en-US" sz="2000" dirty="0">
                <a:solidFill>
                  <a:schemeClr val="bg1"/>
                </a:solidFill>
              </a:rPr>
              <a:t>(that aren't constructor parameters).</a:t>
            </a:r>
          </a:p>
        </p:txBody>
      </p:sp>
      <p:sp>
        <p:nvSpPr>
          <p:cNvPr id="24" name="Speech Bubble: Rectangle with Corners Rounded 23">
            <a:extLst>
              <a:ext uri="{FF2B5EF4-FFF2-40B4-BE49-F238E27FC236}">
                <a16:creationId xmlns:a16="http://schemas.microsoft.com/office/drawing/2014/main" id="{BB1870BB-9DC4-49DE-8856-0F5A4173627F}"/>
              </a:ext>
            </a:extLst>
          </p:cNvPr>
          <p:cNvSpPr/>
          <p:nvPr/>
        </p:nvSpPr>
        <p:spPr>
          <a:xfrm>
            <a:off x="4037154" y="55127"/>
            <a:ext cx="3676571" cy="1062777"/>
          </a:xfrm>
          <a:prstGeom prst="wedgeRoundRectCallout">
            <a:avLst>
              <a:gd name="adj1" fmla="val -61404"/>
              <a:gd name="adj2" fmla="val 67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Each of these </a:t>
            </a:r>
            <a:r>
              <a:rPr lang="en-US" sz="2000" dirty="0">
                <a:solidFill>
                  <a:srgbClr val="FFC9C9"/>
                </a:solidFill>
              </a:rPr>
              <a:t>parameter(s)</a:t>
            </a:r>
            <a:r>
              <a:rPr lang="en-US" sz="2000" dirty="0">
                <a:solidFill>
                  <a:schemeClr val="bg1"/>
                </a:solidFill>
              </a:rPr>
              <a:t>  automatically become a </a:t>
            </a:r>
            <a:r>
              <a:rPr lang="en-US" sz="2000" dirty="0">
                <a:solidFill>
                  <a:srgbClr val="FFC9C9"/>
                </a:solidFill>
              </a:rPr>
              <a:t>member variable</a:t>
            </a:r>
            <a:r>
              <a:rPr lang="en-US" sz="2000" dirty="0">
                <a:solidFill>
                  <a:schemeClr val="bg1"/>
                </a:solidFill>
              </a:rPr>
              <a:t>.</a:t>
            </a:r>
          </a:p>
        </p:txBody>
      </p:sp>
      <p:sp>
        <p:nvSpPr>
          <p:cNvPr id="25" name="Speech Bubble: Rectangle with Corners Rounded 24">
            <a:extLst>
              <a:ext uri="{FF2B5EF4-FFF2-40B4-BE49-F238E27FC236}">
                <a16:creationId xmlns:a16="http://schemas.microsoft.com/office/drawing/2014/main" id="{017BE1FD-19BC-403E-B62F-E00DDC0AF734}"/>
              </a:ext>
            </a:extLst>
          </p:cNvPr>
          <p:cNvSpPr/>
          <p:nvPr/>
        </p:nvSpPr>
        <p:spPr>
          <a:xfrm>
            <a:off x="5154689" y="5398114"/>
            <a:ext cx="3684511" cy="994676"/>
          </a:xfrm>
          <a:prstGeom prst="wedgeRoundRectCallout">
            <a:avLst>
              <a:gd name="adj1" fmla="val -84256"/>
              <a:gd name="adj2" fmla="val -372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our </a:t>
            </a:r>
            <a:r>
              <a:rPr lang="en-US" sz="2000" dirty="0">
                <a:solidFill>
                  <a:srgbClr val="FFC9C9"/>
                </a:solidFill>
              </a:rPr>
              <a:t>finalizer</a:t>
            </a:r>
            <a:r>
              <a:rPr lang="en-US" sz="2000" dirty="0">
                <a:solidFill>
                  <a:schemeClr val="bg1"/>
                </a:solidFill>
              </a:rPr>
              <a:t> – Kotlin doesn't have destructors since it uses garbage collection.</a:t>
            </a:r>
          </a:p>
        </p:txBody>
      </p:sp>
      <p:sp>
        <p:nvSpPr>
          <p:cNvPr id="21" name="Speech Bubble: Rectangle with Corners Rounded 20">
            <a:extLst>
              <a:ext uri="{FF2B5EF4-FFF2-40B4-BE49-F238E27FC236}">
                <a16:creationId xmlns:a16="http://schemas.microsoft.com/office/drawing/2014/main" id="{56BB58B9-A52A-4F19-9D53-CEED5D9155F1}"/>
              </a:ext>
            </a:extLst>
          </p:cNvPr>
          <p:cNvSpPr/>
          <p:nvPr/>
        </p:nvSpPr>
        <p:spPr>
          <a:xfrm>
            <a:off x="3336819" y="2180681"/>
            <a:ext cx="4376906" cy="994676"/>
          </a:xfrm>
          <a:prstGeom prst="wedgeRoundRectCallout">
            <a:avLst>
              <a:gd name="adj1" fmla="val -67944"/>
              <a:gd name="adj2" fmla="val 818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can use </a:t>
            </a:r>
            <a:r>
              <a:rPr lang="en-US" sz="2000" dirty="0">
                <a:solidFill>
                  <a:srgbClr val="FFC9C9"/>
                </a:solidFill>
              </a:rPr>
              <a:t>construction parameters</a:t>
            </a:r>
            <a:r>
              <a:rPr lang="en-US" sz="2000" dirty="0">
                <a:solidFill>
                  <a:schemeClr val="bg1"/>
                </a:solidFill>
              </a:rPr>
              <a:t> in our methods (since they're implicitly </a:t>
            </a:r>
            <a:r>
              <a:rPr lang="en-US" sz="2000" dirty="0">
                <a:solidFill>
                  <a:srgbClr val="FFC9C9"/>
                </a:solidFill>
              </a:rPr>
              <a:t>member variables</a:t>
            </a:r>
            <a:r>
              <a:rPr lang="en-US" sz="2000" dirty="0">
                <a:solidFill>
                  <a:schemeClr val="bg1"/>
                </a:solidFill>
              </a:rPr>
              <a:t>).</a:t>
            </a:r>
          </a:p>
        </p:txBody>
      </p:sp>
      <p:sp>
        <p:nvSpPr>
          <p:cNvPr id="14" name="Speech Bubble: Rectangle with Corners Rounded 13">
            <a:extLst>
              <a:ext uri="{FF2B5EF4-FFF2-40B4-BE49-F238E27FC236}">
                <a16:creationId xmlns:a16="http://schemas.microsoft.com/office/drawing/2014/main" id="{A09228A5-4AD3-4210-A72B-45C20C6A2A9B}"/>
              </a:ext>
            </a:extLst>
          </p:cNvPr>
          <p:cNvSpPr/>
          <p:nvPr/>
        </p:nvSpPr>
        <p:spPr>
          <a:xfrm>
            <a:off x="3054823" y="2083137"/>
            <a:ext cx="2644605" cy="994676"/>
          </a:xfrm>
          <a:prstGeom prst="wedgeRoundRectCallout">
            <a:avLst>
              <a:gd name="adj1" fmla="val -99098"/>
              <a:gd name="adj2" fmla="val -39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our </a:t>
            </a:r>
            <a:r>
              <a:rPr lang="en-US" sz="2000" dirty="0">
                <a:solidFill>
                  <a:srgbClr val="FFC9C9"/>
                </a:solidFill>
              </a:rPr>
              <a:t>constructor</a:t>
            </a:r>
            <a:r>
              <a:rPr lang="en-US" sz="2000" dirty="0">
                <a:solidFill>
                  <a:schemeClr val="bg1"/>
                </a:solidFill>
              </a:rPr>
              <a:t> – it doesn't take any arguments!</a:t>
            </a:r>
          </a:p>
        </p:txBody>
      </p:sp>
      <p:sp>
        <p:nvSpPr>
          <p:cNvPr id="2" name="Rectangle 1">
            <a:extLst>
              <a:ext uri="{FF2B5EF4-FFF2-40B4-BE49-F238E27FC236}">
                <a16:creationId xmlns:a16="http://schemas.microsoft.com/office/drawing/2014/main" id="{0E524C9E-F246-48CD-B468-4E0B6CFDC41C}"/>
              </a:ext>
            </a:extLst>
          </p:cNvPr>
          <p:cNvSpPr/>
          <p:nvPr/>
        </p:nvSpPr>
        <p:spPr>
          <a:xfrm>
            <a:off x="1833282" y="1199910"/>
            <a:ext cx="3249706" cy="35098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2" nodeType="clickEffect">
                                  <p:stCondLst>
                                    <p:cond delay="0"/>
                                  </p:stCondLst>
                                  <p:childTnLst>
                                    <p:animMotion origin="layout" path="M -1.45833E-6 1.38778E-17 L 0.16719 0.00463 " pathEditMode="relative" rAng="0" ptsTypes="AA">
                                      <p:cBhvr>
                                        <p:cTn id="21" dur="2000" fill="hold"/>
                                        <p:tgtEl>
                                          <p:spTgt spid="20"/>
                                        </p:tgtEl>
                                        <p:attrNameLst>
                                          <p:attrName>ppt_x</p:attrName>
                                          <p:attrName>ppt_y</p:attrName>
                                        </p:attrNameLst>
                                      </p:cBhvr>
                                      <p:rCtr x="8359" y="231"/>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5E-6 7.40741E-7 L 0.0914 -0.31528 " pathEditMode="relative" rAng="0" ptsTypes="AA">
                                      <p:cBhvr>
                                        <p:cTn id="81" dur="2000" fill="hold"/>
                                        <p:tgtEl>
                                          <p:spTgt spid="21"/>
                                        </p:tgtEl>
                                        <p:attrNameLst>
                                          <p:attrName>ppt_x</p:attrName>
                                          <p:attrName>ppt_y</p:attrName>
                                        </p:attrNameLst>
                                      </p:cBhvr>
                                      <p:rCtr x="4570" y="-15764"/>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8">
                                            <p:txEl>
                                              <p:pRg st="11" end="11"/>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8">
                                            <p:txEl>
                                              <p:pRg st="12" end="1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xEl>
                                              <p:pRg st="15" end="15"/>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
                                            <p:txEl>
                                              <p:pRg st="16" end="16"/>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down)">
                                      <p:cBhvr>
                                        <p:cTn id="115" dur="500"/>
                                        <p:tgtEl>
                                          <p:spTgt spid="22"/>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2"/>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6"/>
                                        </p:tgtEl>
                                        <p:attrNameLst>
                                          <p:attrName>style.visibility</p:attrName>
                                        </p:attrNameLst>
                                      </p:cBhvr>
                                      <p:to>
                                        <p:strVal val="visible"/>
                                      </p:to>
                                    </p:set>
                                  </p:childTnLst>
                                </p:cTn>
                              </p:par>
                            </p:childTnLst>
                          </p:cTn>
                        </p:par>
                        <p:par>
                          <p:cTn id="128" fill="hold">
                            <p:stCondLst>
                              <p:cond delay="0"/>
                            </p:stCondLst>
                            <p:childTnLst>
                              <p:par>
                                <p:cTn id="129" presetID="22" presetClass="entr" presetSubtype="8" fill="hold" grpId="0"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wipe(left)">
                                      <p:cBhvr>
                                        <p:cTn id="1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uiExpand="1" build="p" animBg="1"/>
      <p:bldP spid="7" grpId="0" animBg="1"/>
      <p:bldP spid="20" grpId="0" animBg="1"/>
      <p:bldP spid="20" grpId="1" animBg="1"/>
      <p:bldP spid="20" grpId="2" animBg="1"/>
      <p:bldP spid="22" grpId="0" animBg="1"/>
      <p:bldP spid="22" grpId="1" animBg="1"/>
      <p:bldP spid="23" grpId="0" animBg="1"/>
      <p:bldP spid="23" grpId="1" animBg="1"/>
      <p:bldP spid="24" grpId="0" animBg="1"/>
      <p:bldP spid="24" grpId="1" animBg="1"/>
      <p:bldP spid="25" grpId="0" animBg="1"/>
      <p:bldP spid="25" grpId="1" animBg="1"/>
      <p:bldP spid="21" grpId="0" animBg="1"/>
      <p:bldP spid="21" grpId="1" animBg="1"/>
      <p:bldP spid="21" grpId="2" animBg="1"/>
      <p:bldP spid="14" grpId="0" animBg="1"/>
      <p:bldP spid="14" grpId="1"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14261D3-43F0-4C62-B8A1-03EA3A90C55F}"/>
              </a:ext>
            </a:extLst>
          </p:cNvPr>
          <p:cNvSpPr txBox="1"/>
          <p:nvPr/>
        </p:nvSpPr>
        <p:spPr>
          <a:xfrm>
            <a:off x="941479" y="158456"/>
            <a:ext cx="10613842" cy="769441"/>
          </a:xfrm>
          <a:prstGeom prst="rect">
            <a:avLst/>
          </a:prstGeom>
          <a:noFill/>
        </p:spPr>
        <p:txBody>
          <a:bodyPr wrap="square">
            <a:spAutoFit/>
          </a:bodyPr>
          <a:lstStyle/>
          <a:p>
            <a:pPr algn="ctr"/>
            <a:r>
              <a:rPr lang="en-US" sz="4400" dirty="0"/>
              <a:t>Classes in Other Languages: Go</a:t>
            </a:r>
          </a:p>
        </p:txBody>
      </p:sp>
      <p:sp>
        <p:nvSpPr>
          <p:cNvPr id="18" name="TextBox 17">
            <a:extLst>
              <a:ext uri="{FF2B5EF4-FFF2-40B4-BE49-F238E27FC236}">
                <a16:creationId xmlns:a16="http://schemas.microsoft.com/office/drawing/2014/main" id="{8C0914F9-3DB1-4952-9F3C-8585B83F5A83}"/>
              </a:ext>
            </a:extLst>
          </p:cNvPr>
          <p:cNvSpPr txBox="1"/>
          <p:nvPr/>
        </p:nvSpPr>
        <p:spPr>
          <a:xfrm>
            <a:off x="469738" y="322588"/>
            <a:ext cx="5394443" cy="618630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Golang Nerd class</a:t>
            </a:r>
          </a:p>
          <a:p>
            <a:r>
              <a:rPr lang="en-US" dirty="0">
                <a:latin typeface="Consolas" panose="020B0609020204030204" pitchFamily="49" charset="0"/>
              </a:rPr>
              <a:t>type </a:t>
            </a:r>
            <a:r>
              <a:rPr lang="en-US" dirty="0">
                <a:solidFill>
                  <a:srgbClr val="00B050"/>
                </a:solidFill>
                <a:latin typeface="Consolas" panose="020B0609020204030204" pitchFamily="49" charset="0"/>
              </a:rPr>
              <a:t>Nerd</a:t>
            </a:r>
            <a:r>
              <a:rPr lang="en-US" dirty="0">
                <a:latin typeface="Consolas" panose="020B0609020204030204" pitchFamily="49" charset="0"/>
              </a:rPr>
              <a:t> struct {</a:t>
            </a:r>
          </a:p>
          <a:p>
            <a:r>
              <a:rPr lang="en-US" dirty="0">
                <a:latin typeface="Consolas" panose="020B0609020204030204" pitchFamily="49" charset="0"/>
              </a:rPr>
              <a:t>  name string</a:t>
            </a:r>
          </a:p>
          <a:p>
            <a:r>
              <a:rPr lang="en-US" dirty="0">
                <a:latin typeface="Consolas" panose="020B0609020204030204" pitchFamily="49" charset="0"/>
              </a:rPr>
              <a:t>  </a:t>
            </a:r>
            <a:r>
              <a:rPr lang="en-US" dirty="0" err="1">
                <a:latin typeface="Consolas" panose="020B0609020204030204" pitchFamily="49" charset="0"/>
              </a:rPr>
              <a:t>iq</a:t>
            </a:r>
            <a:r>
              <a:rPr lang="en-US" dirty="0">
                <a:latin typeface="Consolas" panose="020B0609020204030204" pitchFamily="49" charset="0"/>
              </a:rPr>
              <a:t>   int</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t>
            </a:r>
            <a:r>
              <a:rPr lang="en-US" dirty="0" err="1">
                <a:solidFill>
                  <a:srgbClr val="00B0F0"/>
                </a:solidFill>
                <a:latin typeface="Consolas" panose="020B0609020204030204" pitchFamily="49" charset="0"/>
              </a:rPr>
              <a:t>NewNerd</a:t>
            </a:r>
            <a:r>
              <a:rPr lang="en-US" dirty="0">
                <a:latin typeface="Consolas" panose="020B0609020204030204" pitchFamily="49" charset="0"/>
              </a:rPr>
              <a:t>(</a:t>
            </a:r>
            <a:r>
              <a:rPr lang="en-US" dirty="0" err="1">
                <a:latin typeface="Consolas" panose="020B0609020204030204" pitchFamily="49" charset="0"/>
              </a:rPr>
              <a:t>nerd_name</a:t>
            </a:r>
            <a:r>
              <a:rPr lang="en-US" dirty="0">
                <a:latin typeface="Consolas" panose="020B0609020204030204" pitchFamily="49" charset="0"/>
              </a:rPr>
              <a:t> string) *</a:t>
            </a:r>
            <a:r>
              <a:rPr lang="en-US" dirty="0">
                <a:solidFill>
                  <a:srgbClr val="00B050"/>
                </a:solidFill>
                <a:latin typeface="Consolas" panose="020B0609020204030204" pitchFamily="49" charset="0"/>
              </a:rPr>
              <a:t>Nerd</a:t>
            </a:r>
            <a:r>
              <a:rPr lang="en-US" dirty="0">
                <a:latin typeface="Consolas" panose="020B0609020204030204" pitchFamily="49" charset="0"/>
              </a:rPr>
              <a:t> {</a:t>
            </a:r>
          </a:p>
          <a:p>
            <a:r>
              <a:rPr lang="en-US" dirty="0">
                <a:latin typeface="Consolas" panose="020B0609020204030204" pitchFamily="49" charset="0"/>
              </a:rPr>
              <a:t>  nerd := </a:t>
            </a:r>
            <a:r>
              <a:rPr lang="en-US" dirty="0">
                <a:solidFill>
                  <a:srgbClr val="00B050"/>
                </a:solidFill>
                <a:latin typeface="Consolas" panose="020B0609020204030204" pitchFamily="49" charset="0"/>
              </a:rPr>
              <a:t>Nerd </a:t>
            </a:r>
            <a:r>
              <a:rPr lang="en-US" dirty="0">
                <a:latin typeface="Consolas" panose="020B0609020204030204" pitchFamily="49" charset="0"/>
              </a:rPr>
              <a:t>{</a:t>
            </a:r>
          </a:p>
          <a:p>
            <a:r>
              <a:rPr lang="en-US" dirty="0">
                <a:latin typeface="Consolas" panose="020B0609020204030204" pitchFamily="49" charset="0"/>
              </a:rPr>
              <a:t>    name: </a:t>
            </a:r>
            <a:r>
              <a:rPr lang="en-US" dirty="0" err="1">
                <a:latin typeface="Consolas" panose="020B0609020204030204" pitchFamily="49" charset="0"/>
              </a:rPr>
              <a:t>nerd_name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iq</a:t>
            </a:r>
            <a:r>
              <a:rPr lang="en-US" dirty="0">
                <a:latin typeface="Consolas" panose="020B0609020204030204" pitchFamily="49" charset="0"/>
              </a:rPr>
              <a:t>:   100,</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nerd.</a:t>
            </a:r>
            <a:r>
              <a:rPr lang="en-US" dirty="0" err="1">
                <a:solidFill>
                  <a:srgbClr val="00B0F0"/>
                </a:solidFill>
                <a:latin typeface="Consolas" panose="020B0609020204030204" pitchFamily="49" charset="0"/>
              </a:rPr>
              <a:t>study</a:t>
            </a:r>
            <a:r>
              <a:rPr lang="en-US" dirty="0">
                <a:latin typeface="Consolas" panose="020B0609020204030204" pitchFamily="49" charset="0"/>
              </a:rPr>
              <a:t>(3)</a:t>
            </a:r>
          </a:p>
          <a:p>
            <a:r>
              <a:rPr lang="en-US" dirty="0">
                <a:latin typeface="Consolas" panose="020B0609020204030204" pitchFamily="49" charset="0"/>
              </a:rPr>
              <a:t>  return </a:t>
            </a:r>
            <a:r>
              <a:rPr lang="en-US" dirty="0">
                <a:solidFill>
                  <a:srgbClr val="FF0000"/>
                </a:solidFill>
                <a:latin typeface="Consolas" panose="020B0609020204030204" pitchFamily="49" charset="0"/>
              </a:rPr>
              <a:t>&amp;</a:t>
            </a:r>
            <a:r>
              <a:rPr lang="en-US" dirty="0">
                <a:latin typeface="Consolas" panose="020B0609020204030204" pitchFamily="49" charset="0"/>
              </a:rPr>
              <a:t>nerd</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t>
            </a:r>
            <a:r>
              <a:rPr lang="en-US" dirty="0">
                <a:solidFill>
                  <a:srgbClr val="7030A0"/>
                </a:solidFill>
                <a:latin typeface="Consolas" panose="020B0609020204030204" pitchFamily="49" charset="0"/>
              </a:rPr>
              <a:t>this </a:t>
            </a:r>
            <a:r>
              <a:rPr lang="en-US" dirty="0">
                <a:latin typeface="Consolas" panose="020B0609020204030204" pitchFamily="49" charset="0"/>
              </a:rPr>
              <a:t>*</a:t>
            </a:r>
            <a:r>
              <a:rPr lang="en-US" dirty="0">
                <a:solidFill>
                  <a:srgbClr val="00B050"/>
                </a:solidFill>
                <a:latin typeface="Consolas" panose="020B0609020204030204" pitchFamily="49" charset="0"/>
              </a:rPr>
              <a:t>Nerd</a:t>
            </a:r>
            <a:r>
              <a:rPr lang="en-US" dirty="0">
                <a:latin typeface="Consolas" panose="020B0609020204030204" pitchFamily="49" charset="0"/>
              </a:rPr>
              <a:t>) </a:t>
            </a:r>
            <a:r>
              <a:rPr lang="en-US" dirty="0">
                <a:solidFill>
                  <a:srgbClr val="00B0F0"/>
                </a:solidFill>
                <a:latin typeface="Consolas" panose="020B0609020204030204" pitchFamily="49" charset="0"/>
              </a:rPr>
              <a:t>Talk</a:t>
            </a:r>
            <a:r>
              <a:rPr lang="en-US" dirty="0">
                <a:latin typeface="Consolas" panose="020B0609020204030204" pitchFamily="49" charset="0"/>
              </a:rPr>
              <a:t>() string {</a:t>
            </a:r>
          </a:p>
          <a:p>
            <a:r>
              <a:rPr lang="en-US" dirty="0">
                <a:latin typeface="Consolas" panose="020B0609020204030204" pitchFamily="49" charset="0"/>
              </a:rPr>
              <a:t>  return this.name + " likes closures."</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t>
            </a:r>
            <a:r>
              <a:rPr lang="en-US" dirty="0">
                <a:solidFill>
                  <a:srgbClr val="7030A0"/>
                </a:solidFill>
                <a:latin typeface="Consolas" panose="020B0609020204030204" pitchFamily="49" charset="0"/>
              </a:rPr>
              <a:t>this </a:t>
            </a:r>
            <a:r>
              <a:rPr lang="en-US" dirty="0">
                <a:latin typeface="Consolas" panose="020B0609020204030204" pitchFamily="49" charset="0"/>
              </a:rPr>
              <a:t>*</a:t>
            </a:r>
            <a:r>
              <a:rPr lang="en-US" dirty="0">
                <a:solidFill>
                  <a:srgbClr val="00B050"/>
                </a:solidFill>
                <a:latin typeface="Consolas" panose="020B0609020204030204" pitchFamily="49" charset="0"/>
              </a:rPr>
              <a:t>Nerd</a:t>
            </a:r>
            <a:r>
              <a:rPr lang="en-US" dirty="0">
                <a:latin typeface="Consolas" panose="020B0609020204030204" pitchFamily="49" charset="0"/>
              </a:rPr>
              <a:t>) </a:t>
            </a:r>
            <a:r>
              <a:rPr lang="en-US" dirty="0">
                <a:solidFill>
                  <a:srgbClr val="00B0F0"/>
                </a:solidFill>
                <a:latin typeface="Consolas" panose="020B0609020204030204" pitchFamily="49" charset="0"/>
              </a:rPr>
              <a:t>study</a:t>
            </a:r>
            <a:r>
              <a:rPr lang="en-US" dirty="0">
                <a:latin typeface="Consolas" panose="020B0609020204030204" pitchFamily="49" charset="0"/>
              </a:rPr>
              <a:t>(</a:t>
            </a:r>
            <a:r>
              <a:rPr lang="en-US" dirty="0" err="1">
                <a:latin typeface="Consolas" panose="020B0609020204030204" pitchFamily="49" charset="0"/>
              </a:rPr>
              <a:t>hrs</a:t>
            </a:r>
            <a:r>
              <a:rPr lang="en-US" dirty="0">
                <a:latin typeface="Consolas" panose="020B0609020204030204" pitchFamily="49" charset="0"/>
              </a:rPr>
              <a:t> int) {</a:t>
            </a:r>
          </a:p>
          <a:p>
            <a:r>
              <a:rPr lang="en-US" dirty="0">
                <a:latin typeface="Consolas" panose="020B0609020204030204" pitchFamily="49" charset="0"/>
              </a:rPr>
              <a:t>  this.iq += </a:t>
            </a:r>
            <a:r>
              <a:rPr lang="en-US" dirty="0" err="1">
                <a:latin typeface="Consolas" panose="020B0609020204030204" pitchFamily="49" charset="0"/>
              </a:rPr>
              <a:t>hrs</a:t>
            </a:r>
            <a:endParaRPr lang="en-US" dirty="0">
              <a:latin typeface="Consolas" panose="020B0609020204030204" pitchFamily="49" charset="0"/>
            </a:endParaRP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DCD37DE5-F92C-4C76-B651-BB7DE52D2D5D}"/>
              </a:ext>
            </a:extLst>
          </p:cNvPr>
          <p:cNvSpPr txBox="1"/>
          <p:nvPr/>
        </p:nvSpPr>
        <p:spPr>
          <a:xfrm>
            <a:off x="6096001" y="5038448"/>
            <a:ext cx="5772978" cy="1470449"/>
          </a:xfrm>
          <a:prstGeom prst="rect">
            <a:avLst/>
          </a:prstGeom>
          <a:solidFill>
            <a:srgbClr val="FFF2CC"/>
          </a:solidFill>
          <a:ln>
            <a:solidFill>
              <a:schemeClr val="tx1"/>
            </a:solidFill>
          </a:ln>
        </p:spPr>
        <p:txBody>
          <a:bodyPr wrap="square" rtlCol="0">
            <a:noAutofit/>
          </a:bodyPr>
          <a:lstStyle/>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var n *</a:t>
            </a:r>
            <a:r>
              <a:rPr lang="en-US" dirty="0">
                <a:solidFill>
                  <a:srgbClr val="00B050"/>
                </a:solidFill>
                <a:latin typeface="Consolas" panose="020B0609020204030204" pitchFamily="49" charset="0"/>
              </a:rPr>
              <a:t>Nerd</a:t>
            </a:r>
            <a:r>
              <a:rPr lang="en-US" dirty="0">
                <a:latin typeface="Consolas" panose="020B0609020204030204" pitchFamily="49" charset="0"/>
              </a:rPr>
              <a:t> = </a:t>
            </a:r>
            <a:r>
              <a:rPr lang="en-US" dirty="0" err="1">
                <a:solidFill>
                  <a:srgbClr val="00B0F0"/>
                </a:solidFill>
                <a:latin typeface="Consolas" panose="020B0609020204030204" pitchFamily="49" charset="0"/>
              </a:rPr>
              <a:t>NewNerd</a:t>
            </a:r>
            <a:r>
              <a:rPr lang="en-US" dirty="0">
                <a:latin typeface="Consolas" panose="020B0609020204030204" pitchFamily="49" charset="0"/>
              </a:rPr>
              <a:t>("Carey")</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("Nerd says: %s\n", </a:t>
            </a:r>
            <a:r>
              <a:rPr lang="en-US" dirty="0" err="1">
                <a:latin typeface="Consolas" panose="020B0609020204030204" pitchFamily="49" charset="0"/>
              </a:rPr>
              <a:t>n.</a:t>
            </a:r>
            <a:r>
              <a:rPr lang="en-US" dirty="0" err="1">
                <a:solidFill>
                  <a:srgbClr val="00B0F0"/>
                </a:solidFill>
                <a:latin typeface="Consolas" panose="020B0609020204030204" pitchFamily="49" charset="0"/>
              </a:rPr>
              <a:t>Talk</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n.study</a:t>
            </a:r>
            <a:r>
              <a:rPr lang="en-US" dirty="0">
                <a:latin typeface="Consolas" panose="020B0609020204030204" pitchFamily="49" charset="0"/>
              </a:rPr>
              <a:t>(5);</a:t>
            </a:r>
          </a:p>
          <a:p>
            <a:r>
              <a:rPr lang="en-US"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C1E8B284-9C8B-4C75-9047-F4F4AF7AF275}"/>
              </a:ext>
            </a:extLst>
          </p:cNvPr>
          <p:cNvSpPr/>
          <p:nvPr/>
        </p:nvSpPr>
        <p:spPr>
          <a:xfrm>
            <a:off x="8555724" y="2953096"/>
            <a:ext cx="2843342" cy="1348477"/>
          </a:xfrm>
          <a:prstGeom prst="wedgeRoundRectCallout">
            <a:avLst>
              <a:gd name="adj1" fmla="val -56178"/>
              <a:gd name="adj2" fmla="val 1308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Finally, here's how we instantiate and use a </a:t>
            </a:r>
            <a:r>
              <a:rPr lang="en-US" sz="2000" dirty="0">
                <a:solidFill>
                  <a:schemeClr val="accent6">
                    <a:lumMod val="40000"/>
                    <a:lumOff val="60000"/>
                  </a:schemeClr>
                </a:solidFill>
              </a:rPr>
              <a:t>Nerd</a:t>
            </a:r>
            <a:r>
              <a:rPr lang="en-US" sz="2000" dirty="0">
                <a:solidFill>
                  <a:schemeClr val="bg1"/>
                </a:solidFill>
              </a:rPr>
              <a:t> object.</a:t>
            </a:r>
          </a:p>
        </p:txBody>
      </p:sp>
      <p:sp>
        <p:nvSpPr>
          <p:cNvPr id="10" name="Speech Bubble: Rectangle with Corners Rounded 9">
            <a:extLst>
              <a:ext uri="{FF2B5EF4-FFF2-40B4-BE49-F238E27FC236}">
                <a16:creationId xmlns:a16="http://schemas.microsoft.com/office/drawing/2014/main" id="{D101FBA3-36B0-4369-AF44-C606C233BB42}"/>
              </a:ext>
            </a:extLst>
          </p:cNvPr>
          <p:cNvSpPr/>
          <p:nvPr/>
        </p:nvSpPr>
        <p:spPr>
          <a:xfrm>
            <a:off x="3349145" y="856748"/>
            <a:ext cx="3624789" cy="989211"/>
          </a:xfrm>
          <a:prstGeom prst="wedgeRoundRectCallout">
            <a:avLst>
              <a:gd name="adj1" fmla="val -97991"/>
              <a:gd name="adj2" fmla="val 708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our constructor – it's just a regular function and can be named anything you like!</a:t>
            </a:r>
          </a:p>
        </p:txBody>
      </p:sp>
      <p:sp>
        <p:nvSpPr>
          <p:cNvPr id="5" name="Speech Bubble: Rectangle with Corners Rounded 4">
            <a:extLst>
              <a:ext uri="{FF2B5EF4-FFF2-40B4-BE49-F238E27FC236}">
                <a16:creationId xmlns:a16="http://schemas.microsoft.com/office/drawing/2014/main" id="{38FF1787-D28E-4503-BA5D-0D7ED6CC8625}"/>
              </a:ext>
            </a:extLst>
          </p:cNvPr>
          <p:cNvSpPr/>
          <p:nvPr/>
        </p:nvSpPr>
        <p:spPr>
          <a:xfrm>
            <a:off x="1762872" y="2319288"/>
            <a:ext cx="3624789" cy="1267617"/>
          </a:xfrm>
          <a:prstGeom prst="wedgeRoundRectCallout">
            <a:avLst>
              <a:gd name="adj1" fmla="val -44222"/>
              <a:gd name="adj2" fmla="val -132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Go, we define a class's member variables in a separate struct (like a C++ struct)!</a:t>
            </a:r>
          </a:p>
        </p:txBody>
      </p:sp>
      <p:sp>
        <p:nvSpPr>
          <p:cNvPr id="13" name="Speech Bubble: Rectangle with Corners Rounded 12">
            <a:extLst>
              <a:ext uri="{FF2B5EF4-FFF2-40B4-BE49-F238E27FC236}">
                <a16:creationId xmlns:a16="http://schemas.microsoft.com/office/drawing/2014/main" id="{34FB45CB-8EAA-4118-8925-8E1AA52A7627}"/>
              </a:ext>
            </a:extLst>
          </p:cNvPr>
          <p:cNvSpPr/>
          <p:nvPr/>
        </p:nvSpPr>
        <p:spPr>
          <a:xfrm>
            <a:off x="4160554" y="2318384"/>
            <a:ext cx="3665508" cy="883257"/>
          </a:xfrm>
          <a:prstGeom prst="wedgeRoundRectCallout">
            <a:avLst>
              <a:gd name="adj1" fmla="val -93628"/>
              <a:gd name="adj2" fmla="val -36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starts by allocating and initializing a </a:t>
            </a:r>
            <a:r>
              <a:rPr lang="en-US" sz="2000" dirty="0">
                <a:solidFill>
                  <a:schemeClr val="accent6">
                    <a:lumMod val="40000"/>
                    <a:lumOff val="60000"/>
                  </a:schemeClr>
                </a:solidFill>
              </a:rPr>
              <a:t>Nerd</a:t>
            </a:r>
            <a:r>
              <a:rPr lang="en-US" sz="2000" dirty="0">
                <a:solidFill>
                  <a:schemeClr val="bg1"/>
                </a:solidFill>
              </a:rPr>
              <a:t> data struct. </a:t>
            </a:r>
          </a:p>
        </p:txBody>
      </p:sp>
      <p:sp>
        <p:nvSpPr>
          <p:cNvPr id="14" name="Speech Bubble: Rectangle with Corners Rounded 13">
            <a:extLst>
              <a:ext uri="{FF2B5EF4-FFF2-40B4-BE49-F238E27FC236}">
                <a16:creationId xmlns:a16="http://schemas.microsoft.com/office/drawing/2014/main" id="{B8CD50CC-37D7-43BF-8C50-DBFDDBB785BE}"/>
              </a:ext>
            </a:extLst>
          </p:cNvPr>
          <p:cNvSpPr/>
          <p:nvPr/>
        </p:nvSpPr>
        <p:spPr>
          <a:xfrm>
            <a:off x="4029277" y="3516028"/>
            <a:ext cx="2716767" cy="1158906"/>
          </a:xfrm>
          <a:prstGeom prst="wedgeRoundRectCallout">
            <a:avLst>
              <a:gd name="adj1" fmla="val -105808"/>
              <a:gd name="adj2" fmla="val -377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can then </a:t>
            </a:r>
            <a:r>
              <a:rPr lang="en-US" sz="2000" dirty="0">
                <a:solidFill>
                  <a:srgbClr val="66FFFF"/>
                </a:solidFill>
              </a:rPr>
              <a:t>operate</a:t>
            </a:r>
            <a:r>
              <a:rPr lang="en-US" sz="2000" dirty="0">
                <a:solidFill>
                  <a:schemeClr val="bg1"/>
                </a:solidFill>
              </a:rPr>
              <a:t> on the struct, and return a </a:t>
            </a:r>
            <a:r>
              <a:rPr lang="en-US" sz="2000" dirty="0">
                <a:solidFill>
                  <a:srgbClr val="FEE6EC"/>
                </a:solidFill>
              </a:rPr>
              <a:t>pointer</a:t>
            </a:r>
            <a:r>
              <a:rPr lang="en-US" sz="2000" dirty="0">
                <a:solidFill>
                  <a:schemeClr val="bg1"/>
                </a:solidFill>
              </a:rPr>
              <a:t> to it.</a:t>
            </a:r>
          </a:p>
        </p:txBody>
      </p:sp>
      <p:sp>
        <p:nvSpPr>
          <p:cNvPr id="15" name="Speech Bubble: Rectangle with Corners Rounded 14">
            <a:extLst>
              <a:ext uri="{FF2B5EF4-FFF2-40B4-BE49-F238E27FC236}">
                <a16:creationId xmlns:a16="http://schemas.microsoft.com/office/drawing/2014/main" id="{E8A13BD9-0083-498A-8EC0-7392B36B20A6}"/>
              </a:ext>
            </a:extLst>
          </p:cNvPr>
          <p:cNvSpPr/>
          <p:nvPr/>
        </p:nvSpPr>
        <p:spPr>
          <a:xfrm>
            <a:off x="4466756" y="3565155"/>
            <a:ext cx="2425185" cy="883257"/>
          </a:xfrm>
          <a:prstGeom prst="wedgeRoundRectCallout">
            <a:avLst>
              <a:gd name="adj1" fmla="val -123964"/>
              <a:gd name="adj2" fmla="val 586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 we have our methods.</a:t>
            </a:r>
          </a:p>
        </p:txBody>
      </p:sp>
      <p:sp>
        <p:nvSpPr>
          <p:cNvPr id="16" name="Rectangle 15">
            <a:extLst>
              <a:ext uri="{FF2B5EF4-FFF2-40B4-BE49-F238E27FC236}">
                <a16:creationId xmlns:a16="http://schemas.microsoft.com/office/drawing/2014/main" id="{85D00BDF-42BB-4B5F-9F88-819C04D3EAD0}"/>
              </a:ext>
            </a:extLst>
          </p:cNvPr>
          <p:cNvSpPr/>
          <p:nvPr/>
        </p:nvSpPr>
        <p:spPr>
          <a:xfrm>
            <a:off x="532490" y="656020"/>
            <a:ext cx="2372076" cy="1127956"/>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48BCFD-09B8-4EDB-8883-B32C6461DD52}"/>
              </a:ext>
            </a:extLst>
          </p:cNvPr>
          <p:cNvSpPr/>
          <p:nvPr/>
        </p:nvSpPr>
        <p:spPr>
          <a:xfrm>
            <a:off x="532489" y="1945222"/>
            <a:ext cx="5016663" cy="2321978"/>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BBE512-8831-4A9E-ADE9-67D45AD79BD4}"/>
              </a:ext>
            </a:extLst>
          </p:cNvPr>
          <p:cNvSpPr txBox="1"/>
          <p:nvPr/>
        </p:nvSpPr>
        <p:spPr>
          <a:xfrm>
            <a:off x="6531480" y="1086111"/>
            <a:ext cx="4826802" cy="1200329"/>
          </a:xfrm>
          <a:prstGeom prst="rect">
            <a:avLst/>
          </a:prstGeom>
          <a:noFill/>
        </p:spPr>
        <p:txBody>
          <a:bodyPr wrap="square">
            <a:spAutoFit/>
          </a:bodyPr>
          <a:lstStyle/>
          <a:p>
            <a:pPr algn="ctr"/>
            <a:r>
              <a:rPr lang="en-US" sz="2400" dirty="0">
                <a:solidFill>
                  <a:srgbClr val="FF0000"/>
                </a:solidFill>
              </a:rPr>
              <a:t>Rust</a:t>
            </a:r>
            <a:r>
              <a:rPr lang="en-US" sz="2400" dirty="0"/>
              <a:t> also isolates its data members from methods, and has a similar construction approach.</a:t>
            </a:r>
          </a:p>
        </p:txBody>
      </p:sp>
    </p:spTree>
    <p:extLst>
      <p:ext uri="{BB962C8B-B14F-4D97-AF65-F5344CB8AC3E}">
        <p14:creationId xmlns:p14="http://schemas.microsoft.com/office/powerpoint/2010/main" val="1643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down)">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8">
                                            <p:txEl>
                                              <p:pRg st="15" end="15"/>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8">
                                            <p:txEl>
                                              <p:pRg st="16" end="16"/>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8">
                                            <p:txEl>
                                              <p:pRg st="19" end="19"/>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8">
                                            <p:txEl>
                                              <p:pRg st="20" end="20"/>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8">
                                            <p:txEl>
                                              <p:pRg st="21" end="21"/>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down)">
                                      <p:cBhvr>
                                        <p:cTn id="102" dur="500"/>
                                        <p:tgtEl>
                                          <p:spTgt spid="11"/>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
                                        </p:tgtEl>
                                        <p:attrNameLst>
                                          <p:attrName>style.visibility</p:attrName>
                                        </p:attrNameLst>
                                      </p:cBhvr>
                                      <p:to>
                                        <p:strVal val="visible"/>
                                      </p:to>
                                    </p:set>
                                  </p:childTnLst>
                                </p:cTn>
                              </p:par>
                            </p:childTnLst>
                          </p:cTn>
                        </p:par>
                        <p:par>
                          <p:cTn id="115" fill="hold">
                            <p:stCondLst>
                              <p:cond delay="0"/>
                            </p:stCondLst>
                            <p:childTnLst>
                              <p:par>
                                <p:cTn id="116" presetID="22" presetClass="entr" presetSubtype="8" fill="hold" grpId="0" nodeType="after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wipe(left)">
                                      <p:cBhvr>
                                        <p:cTn id="118" dur="500"/>
                                        <p:tgtEl>
                                          <p:spTgt spid="16"/>
                                        </p:tgtEl>
                                      </p:cBhvr>
                                    </p:animEffect>
                                  </p:childTnLst>
                                </p:cTn>
                              </p:par>
                            </p:childTnLst>
                          </p:cTn>
                        </p:par>
                        <p:par>
                          <p:cTn id="119" fill="hold">
                            <p:stCondLst>
                              <p:cond delay="500"/>
                            </p:stCondLst>
                            <p:childTnLst>
                              <p:par>
                                <p:cTn id="120" presetID="22" presetClass="entr" presetSubtype="8" fill="hold" grpId="0" nodeType="after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wipe(left)">
                                      <p:cBhvr>
                                        <p:cTn id="1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P spid="7" grpId="0" animBg="1"/>
      <p:bldP spid="11" grpId="0" animBg="1"/>
      <p:bldP spid="11" grpId="1" animBg="1"/>
      <p:bldP spid="10" grpId="0" animBg="1"/>
      <p:bldP spid="10" grpId="1" animBg="1"/>
      <p:bldP spid="5" grpId="0" animBg="1"/>
      <p:bldP spid="5" grpId="1" animBg="1"/>
      <p:bldP spid="13" grpId="0" animBg="1"/>
      <p:bldP spid="13" grpId="1" animBg="1"/>
      <p:bldP spid="14" grpId="0" animBg="1"/>
      <p:bldP spid="14" grpId="1" animBg="1"/>
      <p:bldP spid="15" grpId="0" animBg="1"/>
      <p:bldP spid="15" grpId="1" animBg="1"/>
      <p:bldP spid="16" grpId="0" animBg="1"/>
      <p:bldP spid="17"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433D8D0-8EE8-4542-9B5B-42F481920F3D}"/>
              </a:ext>
            </a:extLst>
          </p:cNvPr>
          <p:cNvGrpSpPr/>
          <p:nvPr/>
        </p:nvGrpSpPr>
        <p:grpSpPr>
          <a:xfrm>
            <a:off x="6226629" y="1662961"/>
            <a:ext cx="4750525" cy="2530129"/>
            <a:chOff x="6655782" y="3417043"/>
            <a:chExt cx="4750525" cy="2530129"/>
          </a:xfrm>
        </p:grpSpPr>
        <p:grpSp>
          <p:nvGrpSpPr>
            <p:cNvPr id="36" name="Group 35">
              <a:extLst>
                <a:ext uri="{FF2B5EF4-FFF2-40B4-BE49-F238E27FC236}">
                  <a16:creationId xmlns:a16="http://schemas.microsoft.com/office/drawing/2014/main" id="{615120DD-5E14-48CC-9B69-A299D11EDAAD}"/>
                </a:ext>
              </a:extLst>
            </p:cNvPr>
            <p:cNvGrpSpPr/>
            <p:nvPr/>
          </p:nvGrpSpPr>
          <p:grpSpPr>
            <a:xfrm>
              <a:off x="7177087" y="3543607"/>
              <a:ext cx="4229220" cy="2403565"/>
              <a:chOff x="6952313" y="3391207"/>
              <a:chExt cx="2619568" cy="2403565"/>
            </a:xfrm>
          </p:grpSpPr>
          <p:sp>
            <p:nvSpPr>
              <p:cNvPr id="41" name="Rectangle 40">
                <a:extLst>
                  <a:ext uri="{FF2B5EF4-FFF2-40B4-BE49-F238E27FC236}">
                    <a16:creationId xmlns:a16="http://schemas.microsoft.com/office/drawing/2014/main" id="{B7045C35-5C77-4BDF-B0C8-7AB48A621C6F}"/>
                  </a:ext>
                </a:extLst>
              </p:cNvPr>
              <p:cNvSpPr/>
              <p:nvPr/>
            </p:nvSpPr>
            <p:spPr>
              <a:xfrm>
                <a:off x="6952313" y="3391207"/>
                <a:ext cx="2619568" cy="2403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nvGrpSpPr>
              <p:cNvPr id="42" name="Group 41">
                <a:extLst>
                  <a:ext uri="{FF2B5EF4-FFF2-40B4-BE49-F238E27FC236}">
                    <a16:creationId xmlns:a16="http://schemas.microsoft.com/office/drawing/2014/main" id="{B4D03708-BB10-4F60-8B5F-E880B295CF68}"/>
                  </a:ext>
                </a:extLst>
              </p:cNvPr>
              <p:cNvGrpSpPr/>
              <p:nvPr/>
            </p:nvGrpSpPr>
            <p:grpSpPr>
              <a:xfrm>
                <a:off x="8151320" y="5262614"/>
                <a:ext cx="1344083" cy="461665"/>
                <a:chOff x="4906354" y="5657970"/>
                <a:chExt cx="1344083" cy="461665"/>
              </a:xfrm>
            </p:grpSpPr>
            <p:sp>
              <p:nvSpPr>
                <p:cNvPr id="43" name="TextBox 42">
                  <a:extLst>
                    <a:ext uri="{FF2B5EF4-FFF2-40B4-BE49-F238E27FC236}">
                      <a16:creationId xmlns:a16="http://schemas.microsoft.com/office/drawing/2014/main" id="{0A084AA2-5A4B-472D-82E5-9A1A6A5B02EE}"/>
                    </a:ext>
                  </a:extLst>
                </p:cNvPr>
                <p:cNvSpPr txBox="1"/>
                <p:nvPr/>
              </p:nvSpPr>
              <p:spPr>
                <a:xfrm>
                  <a:off x="4906354" y="5657970"/>
                  <a:ext cx="601894" cy="461665"/>
                </a:xfrm>
                <a:prstGeom prst="rect">
                  <a:avLst/>
                </a:prstGeom>
                <a:noFill/>
              </p:spPr>
              <p:txBody>
                <a:bodyPr wrap="none" rtlCol="0">
                  <a:spAutoFit/>
                </a:bodyPr>
                <a:lstStyle/>
                <a:p>
                  <a:r>
                    <a:rPr lang="en-US" sz="2400" dirty="0">
                      <a:solidFill>
                        <a:srgbClr val="7030A0"/>
                      </a:solidFill>
                    </a:rPr>
                    <a:t>color_</a:t>
                  </a:r>
                </a:p>
              </p:txBody>
            </p:sp>
            <p:sp>
              <p:nvSpPr>
                <p:cNvPr id="44" name="Rectangle 43">
                  <a:extLst>
                    <a:ext uri="{FF2B5EF4-FFF2-40B4-BE49-F238E27FC236}">
                      <a16:creationId xmlns:a16="http://schemas.microsoft.com/office/drawing/2014/main" id="{C72630F6-63FB-43F0-B409-84A2A195D579}"/>
                    </a:ext>
                  </a:extLst>
                </p:cNvPr>
                <p:cNvSpPr/>
                <p:nvPr/>
              </p:nvSpPr>
              <p:spPr>
                <a:xfrm>
                  <a:off x="5486762" y="5685530"/>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37" name="Group 36">
              <a:extLst>
                <a:ext uri="{FF2B5EF4-FFF2-40B4-BE49-F238E27FC236}">
                  <a16:creationId xmlns:a16="http://schemas.microsoft.com/office/drawing/2014/main" id="{88332888-FBC6-49D0-A8B8-EB6272ACE98E}"/>
                </a:ext>
              </a:extLst>
            </p:cNvPr>
            <p:cNvGrpSpPr/>
            <p:nvPr/>
          </p:nvGrpSpPr>
          <p:grpSpPr>
            <a:xfrm>
              <a:off x="7144030" y="5402875"/>
              <a:ext cx="1672154" cy="461665"/>
              <a:chOff x="3745605" y="6123213"/>
              <a:chExt cx="1672154" cy="461665"/>
            </a:xfrm>
          </p:grpSpPr>
          <p:sp>
            <p:nvSpPr>
              <p:cNvPr id="39" name="TextBox 38">
                <a:extLst>
                  <a:ext uri="{FF2B5EF4-FFF2-40B4-BE49-F238E27FC236}">
                    <a16:creationId xmlns:a16="http://schemas.microsoft.com/office/drawing/2014/main" id="{C0E1CF34-A222-4108-98EE-664B63E27506}"/>
                  </a:ext>
                </a:extLst>
              </p:cNvPr>
              <p:cNvSpPr txBox="1"/>
              <p:nvPr/>
            </p:nvSpPr>
            <p:spPr>
              <a:xfrm>
                <a:off x="3745605" y="6123213"/>
                <a:ext cx="437940" cy="461665"/>
              </a:xfrm>
              <a:prstGeom prst="rect">
                <a:avLst/>
              </a:prstGeom>
              <a:noFill/>
            </p:spPr>
            <p:txBody>
              <a:bodyPr wrap="none" rtlCol="0">
                <a:spAutoFit/>
              </a:bodyPr>
              <a:lstStyle/>
              <a:p>
                <a:r>
                  <a:rPr lang="en-US" sz="2400" dirty="0">
                    <a:solidFill>
                      <a:srgbClr val="7030A0"/>
                    </a:solidFill>
                  </a:rPr>
                  <a:t>r_</a:t>
                </a:r>
              </a:p>
            </p:txBody>
          </p:sp>
          <p:sp>
            <p:nvSpPr>
              <p:cNvPr id="40" name="Rectangle 39">
                <a:extLst>
                  <a:ext uri="{FF2B5EF4-FFF2-40B4-BE49-F238E27FC236}">
                    <a16:creationId xmlns:a16="http://schemas.microsoft.com/office/drawing/2014/main" id="{4E622D92-E0A7-4792-B03D-0DC820836A59}"/>
                  </a:ext>
                </a:extLst>
              </p:cNvPr>
              <p:cNvSpPr/>
              <p:nvPr/>
            </p:nvSpPr>
            <p:spPr>
              <a:xfrm>
                <a:off x="4187791" y="6162912"/>
                <a:ext cx="122996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38" name="TextBox 37">
              <a:extLst>
                <a:ext uri="{FF2B5EF4-FFF2-40B4-BE49-F238E27FC236}">
                  <a16:creationId xmlns:a16="http://schemas.microsoft.com/office/drawing/2014/main" id="{68144853-B8B9-4823-A2C9-8BE78747181B}"/>
                </a:ext>
              </a:extLst>
            </p:cNvPr>
            <p:cNvSpPr txBox="1"/>
            <p:nvPr/>
          </p:nvSpPr>
          <p:spPr>
            <a:xfrm>
              <a:off x="6655782" y="3417043"/>
              <a:ext cx="539467" cy="461665"/>
            </a:xfrm>
            <a:prstGeom prst="rect">
              <a:avLst/>
            </a:prstGeom>
            <a:noFill/>
          </p:spPr>
          <p:txBody>
            <a:bodyPr wrap="square">
              <a:spAutoFit/>
            </a:bodyPr>
            <a:lstStyle/>
            <a:p>
              <a:r>
                <a:rPr lang="en-US" sz="2400" dirty="0">
                  <a:latin typeface="Consolas" panose="020B0609020204030204" pitchFamily="49" charset="0"/>
                </a:rPr>
                <a:t>c2</a:t>
              </a:r>
              <a:endParaRPr lang="en-US" sz="2400" dirty="0"/>
            </a:p>
          </p:txBody>
        </p:sp>
      </p:grpSp>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Objects</a:t>
            </a:r>
          </a:p>
        </p:txBody>
      </p:sp>
      <p:sp>
        <p:nvSpPr>
          <p:cNvPr id="16" name="TextBox 15">
            <a:extLst>
              <a:ext uri="{FF2B5EF4-FFF2-40B4-BE49-F238E27FC236}">
                <a16:creationId xmlns:a16="http://schemas.microsoft.com/office/drawing/2014/main" id="{5C55A915-B819-4518-9745-71AD24329477}"/>
              </a:ext>
            </a:extLst>
          </p:cNvPr>
          <p:cNvSpPr txBox="1"/>
          <p:nvPr/>
        </p:nvSpPr>
        <p:spPr>
          <a:xfrm>
            <a:off x="1062567" y="763979"/>
            <a:ext cx="9882346" cy="830997"/>
          </a:xfrm>
          <a:prstGeom prst="rect">
            <a:avLst/>
          </a:prstGeom>
          <a:noFill/>
        </p:spPr>
        <p:txBody>
          <a:bodyPr wrap="square">
            <a:spAutoFit/>
          </a:bodyPr>
          <a:lstStyle/>
          <a:p>
            <a:pPr algn="ctr"/>
            <a:r>
              <a:rPr lang="en-US" sz="2400" dirty="0"/>
              <a:t>An object is a </a:t>
            </a:r>
            <a:r>
              <a:rPr lang="en-US" sz="2400" dirty="0">
                <a:solidFill>
                  <a:srgbClr val="FF0000"/>
                </a:solidFill>
              </a:rPr>
              <a:t>distinct value</a:t>
            </a:r>
            <a:r>
              <a:rPr lang="en-US" sz="2400" dirty="0"/>
              <a:t>, often created from a class blueprint – each object has its own copy of fields and methods.</a:t>
            </a:r>
          </a:p>
        </p:txBody>
      </p:sp>
      <p:sp>
        <p:nvSpPr>
          <p:cNvPr id="10" name="TextBox 9">
            <a:extLst>
              <a:ext uri="{FF2B5EF4-FFF2-40B4-BE49-F238E27FC236}">
                <a16:creationId xmlns:a16="http://schemas.microsoft.com/office/drawing/2014/main" id="{C68E98D3-66A9-4C00-A7BC-905F9F63F7CA}"/>
              </a:ext>
            </a:extLst>
          </p:cNvPr>
          <p:cNvSpPr txBox="1"/>
          <p:nvPr/>
        </p:nvSpPr>
        <p:spPr>
          <a:xfrm>
            <a:off x="374825" y="2011739"/>
            <a:ext cx="4921075"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a:t>
            </a:r>
          </a:p>
          <a:p>
            <a:r>
              <a:rPr lang="en-US" dirty="0">
                <a:latin typeface="Consolas" panose="020B0609020204030204" pitchFamily="49" charset="0"/>
              </a:rPr>
              <a:t>public:</a:t>
            </a:r>
          </a:p>
          <a:p>
            <a:r>
              <a:rPr lang="en-US" dirty="0">
                <a:latin typeface="Consolas" panose="020B0609020204030204" pitchFamily="49" charset="0"/>
              </a:rPr>
              <a:t>  Circle(double r, Color color) </a:t>
            </a:r>
          </a:p>
          <a:p>
            <a:r>
              <a:rPr lang="en-US" dirty="0">
                <a:latin typeface="Consolas" panose="020B0609020204030204" pitchFamily="49" charset="0"/>
              </a:rPr>
              <a:t>   { r_ = r; color_ = color; }</a:t>
            </a:r>
          </a:p>
          <a:p>
            <a:r>
              <a:rPr lang="en-US" dirty="0">
                <a:latin typeface="Consolas" panose="020B0609020204030204" pitchFamily="49" charset="0"/>
              </a:rPr>
              <a:t>  double area() const</a:t>
            </a:r>
            <a:br>
              <a:rPr lang="en-US" dirty="0">
                <a:latin typeface="Consolas" panose="020B0609020204030204" pitchFamily="49" charset="0"/>
              </a:rPr>
            </a:br>
            <a:r>
              <a:rPr lang="en-US" dirty="0">
                <a:latin typeface="Consolas" panose="020B0609020204030204" pitchFamily="49" charset="0"/>
              </a:rPr>
              <a:t>   { return PI*r_*r_; }</a:t>
            </a:r>
          </a:p>
          <a:p>
            <a:r>
              <a:rPr lang="en-US" dirty="0">
                <a:latin typeface="Consolas" panose="020B0609020204030204" pitchFamily="49" charset="0"/>
              </a:rPr>
              <a:t>  double perimeter() const</a:t>
            </a:r>
          </a:p>
          <a:p>
            <a:r>
              <a:rPr lang="en-US" dirty="0">
                <a:latin typeface="Consolas" panose="020B0609020204030204" pitchFamily="49" charset="0"/>
              </a:rPr>
              <a:t>   { return 2*PI*r_; }</a:t>
            </a:r>
          </a:p>
          <a:p>
            <a:r>
              <a:rPr lang="en-US" dirty="0">
                <a:latin typeface="Consolas" panose="020B0609020204030204" pitchFamily="49" charset="0"/>
              </a:rPr>
              <a:t>private:</a:t>
            </a:r>
          </a:p>
          <a:p>
            <a:r>
              <a:rPr lang="en-US" dirty="0">
                <a:latin typeface="Consolas" panose="020B0609020204030204" pitchFamily="49" charset="0"/>
              </a:rPr>
              <a:t>  double r_;</a:t>
            </a:r>
          </a:p>
          <a:p>
            <a:r>
              <a:rPr lang="en-US" dirty="0">
                <a:latin typeface="Consolas" panose="020B0609020204030204" pitchFamily="49" charset="0"/>
              </a:rPr>
              <a:t>  Color </a:t>
            </a:r>
            <a:r>
              <a:rPr lang="en-US" dirty="0" err="1">
                <a:latin typeface="Consolas" panose="020B0609020204030204" pitchFamily="49" charset="0"/>
              </a:rPr>
              <a:t>color</a:t>
            </a:r>
            <a:r>
              <a:rPr lang="en-US" dirty="0">
                <a:latin typeface="Consolas" panose="020B0609020204030204" pitchFamily="49" charset="0"/>
              </a:rPr>
              <a:t>_;</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CE88B2DD-716A-49D3-8586-3C134764FB8C}"/>
              </a:ext>
            </a:extLst>
          </p:cNvPr>
          <p:cNvSpPr txBox="1"/>
          <p:nvPr/>
        </p:nvSpPr>
        <p:spPr>
          <a:xfrm>
            <a:off x="374824" y="5562026"/>
            <a:ext cx="4921075"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int main() {</a:t>
            </a:r>
          </a:p>
          <a:p>
            <a:r>
              <a:rPr lang="en-US" dirty="0">
                <a:latin typeface="Consolas" panose="020B0609020204030204" pitchFamily="49" charset="0"/>
              </a:rPr>
              <a:t>  Circle c1(5.0, Red);</a:t>
            </a:r>
          </a:p>
          <a:p>
            <a:r>
              <a:rPr lang="en-US" dirty="0">
                <a:latin typeface="Consolas" panose="020B0609020204030204" pitchFamily="49" charset="0"/>
              </a:rPr>
              <a:t>  Circle c2(3.5, Blue);</a:t>
            </a:r>
          </a:p>
          <a:p>
            <a:r>
              <a:rPr lang="en-US" dirty="0">
                <a:latin typeface="Consolas" panose="020B0609020204030204" pitchFamily="49" charset="0"/>
              </a:rPr>
              <a:t>  ...</a:t>
            </a:r>
          </a:p>
        </p:txBody>
      </p:sp>
      <p:grpSp>
        <p:nvGrpSpPr>
          <p:cNvPr id="14" name="Group 13">
            <a:extLst>
              <a:ext uri="{FF2B5EF4-FFF2-40B4-BE49-F238E27FC236}">
                <a16:creationId xmlns:a16="http://schemas.microsoft.com/office/drawing/2014/main" id="{E2C0DBC0-2AAF-49BA-A7C0-7C651B46DF4B}"/>
              </a:ext>
            </a:extLst>
          </p:cNvPr>
          <p:cNvGrpSpPr/>
          <p:nvPr/>
        </p:nvGrpSpPr>
        <p:grpSpPr>
          <a:xfrm>
            <a:off x="6226629" y="4136282"/>
            <a:ext cx="4750525" cy="2530129"/>
            <a:chOff x="6655782" y="3417043"/>
            <a:chExt cx="4750525" cy="2530129"/>
          </a:xfrm>
        </p:grpSpPr>
        <p:grpSp>
          <p:nvGrpSpPr>
            <p:cNvPr id="15" name="Group 14">
              <a:extLst>
                <a:ext uri="{FF2B5EF4-FFF2-40B4-BE49-F238E27FC236}">
                  <a16:creationId xmlns:a16="http://schemas.microsoft.com/office/drawing/2014/main" id="{6357DB95-EF4D-4768-89B5-3FBE4F11AB79}"/>
                </a:ext>
              </a:extLst>
            </p:cNvPr>
            <p:cNvGrpSpPr/>
            <p:nvPr/>
          </p:nvGrpSpPr>
          <p:grpSpPr>
            <a:xfrm>
              <a:off x="7177087" y="3543607"/>
              <a:ext cx="4229220" cy="2403565"/>
              <a:chOff x="6952313" y="3391207"/>
              <a:chExt cx="2619568" cy="2403565"/>
            </a:xfrm>
          </p:grpSpPr>
          <p:sp>
            <p:nvSpPr>
              <p:cNvPr id="22" name="Rectangle 21">
                <a:extLst>
                  <a:ext uri="{FF2B5EF4-FFF2-40B4-BE49-F238E27FC236}">
                    <a16:creationId xmlns:a16="http://schemas.microsoft.com/office/drawing/2014/main" id="{747DD4BB-69D1-47EF-A4F0-557BE60CC2E4}"/>
                  </a:ext>
                </a:extLst>
              </p:cNvPr>
              <p:cNvSpPr/>
              <p:nvPr/>
            </p:nvSpPr>
            <p:spPr>
              <a:xfrm>
                <a:off x="6952313" y="3391207"/>
                <a:ext cx="2619568" cy="2403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nvGrpSpPr>
              <p:cNvPr id="23" name="Group 22">
                <a:extLst>
                  <a:ext uri="{FF2B5EF4-FFF2-40B4-BE49-F238E27FC236}">
                    <a16:creationId xmlns:a16="http://schemas.microsoft.com/office/drawing/2014/main" id="{4509C98E-5E62-49CD-9043-C73A398BA7C8}"/>
                  </a:ext>
                </a:extLst>
              </p:cNvPr>
              <p:cNvGrpSpPr/>
              <p:nvPr/>
            </p:nvGrpSpPr>
            <p:grpSpPr>
              <a:xfrm>
                <a:off x="8151320" y="5262614"/>
                <a:ext cx="1344083" cy="461665"/>
                <a:chOff x="4906354" y="5657970"/>
                <a:chExt cx="1344083" cy="461665"/>
              </a:xfrm>
            </p:grpSpPr>
            <p:sp>
              <p:nvSpPr>
                <p:cNvPr id="24" name="TextBox 23">
                  <a:extLst>
                    <a:ext uri="{FF2B5EF4-FFF2-40B4-BE49-F238E27FC236}">
                      <a16:creationId xmlns:a16="http://schemas.microsoft.com/office/drawing/2014/main" id="{ED4553CE-36A9-4C89-81F4-4C927ABC6DB5}"/>
                    </a:ext>
                  </a:extLst>
                </p:cNvPr>
                <p:cNvSpPr txBox="1"/>
                <p:nvPr/>
              </p:nvSpPr>
              <p:spPr>
                <a:xfrm>
                  <a:off x="4906354" y="5657970"/>
                  <a:ext cx="601894" cy="461665"/>
                </a:xfrm>
                <a:prstGeom prst="rect">
                  <a:avLst/>
                </a:prstGeom>
                <a:noFill/>
              </p:spPr>
              <p:txBody>
                <a:bodyPr wrap="none" rtlCol="0">
                  <a:spAutoFit/>
                </a:bodyPr>
                <a:lstStyle/>
                <a:p>
                  <a:r>
                    <a:rPr lang="en-US" sz="2400" dirty="0">
                      <a:solidFill>
                        <a:srgbClr val="7030A0"/>
                      </a:solidFill>
                    </a:rPr>
                    <a:t>color_</a:t>
                  </a:r>
                </a:p>
              </p:txBody>
            </p:sp>
            <p:sp>
              <p:nvSpPr>
                <p:cNvPr id="25" name="Rectangle 24">
                  <a:extLst>
                    <a:ext uri="{FF2B5EF4-FFF2-40B4-BE49-F238E27FC236}">
                      <a16:creationId xmlns:a16="http://schemas.microsoft.com/office/drawing/2014/main" id="{1E43BC15-6D24-46E3-B2BB-E9289514A2CC}"/>
                    </a:ext>
                  </a:extLst>
                </p:cNvPr>
                <p:cNvSpPr/>
                <p:nvPr/>
              </p:nvSpPr>
              <p:spPr>
                <a:xfrm>
                  <a:off x="5486762" y="5685530"/>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 name="Group 16">
              <a:extLst>
                <a:ext uri="{FF2B5EF4-FFF2-40B4-BE49-F238E27FC236}">
                  <a16:creationId xmlns:a16="http://schemas.microsoft.com/office/drawing/2014/main" id="{A8525EAF-774B-44CF-8FF6-A417CD6BFF9E}"/>
                </a:ext>
              </a:extLst>
            </p:cNvPr>
            <p:cNvGrpSpPr/>
            <p:nvPr/>
          </p:nvGrpSpPr>
          <p:grpSpPr>
            <a:xfrm>
              <a:off x="7144030" y="5402875"/>
              <a:ext cx="1672154" cy="461665"/>
              <a:chOff x="3745605" y="6123213"/>
              <a:chExt cx="1672154" cy="461665"/>
            </a:xfrm>
          </p:grpSpPr>
          <p:sp>
            <p:nvSpPr>
              <p:cNvPr id="20" name="TextBox 19">
                <a:extLst>
                  <a:ext uri="{FF2B5EF4-FFF2-40B4-BE49-F238E27FC236}">
                    <a16:creationId xmlns:a16="http://schemas.microsoft.com/office/drawing/2014/main" id="{B7F0D95A-1323-4CB1-9033-C45319D315CB}"/>
                  </a:ext>
                </a:extLst>
              </p:cNvPr>
              <p:cNvSpPr txBox="1"/>
              <p:nvPr/>
            </p:nvSpPr>
            <p:spPr>
              <a:xfrm>
                <a:off x="3745605" y="6123213"/>
                <a:ext cx="437940" cy="461665"/>
              </a:xfrm>
              <a:prstGeom prst="rect">
                <a:avLst/>
              </a:prstGeom>
              <a:noFill/>
            </p:spPr>
            <p:txBody>
              <a:bodyPr wrap="none" rtlCol="0">
                <a:spAutoFit/>
              </a:bodyPr>
              <a:lstStyle/>
              <a:p>
                <a:r>
                  <a:rPr lang="en-US" sz="2400" dirty="0">
                    <a:solidFill>
                      <a:srgbClr val="7030A0"/>
                    </a:solidFill>
                  </a:rPr>
                  <a:t>r_</a:t>
                </a:r>
              </a:p>
            </p:txBody>
          </p:sp>
          <p:sp>
            <p:nvSpPr>
              <p:cNvPr id="21" name="Rectangle 20">
                <a:extLst>
                  <a:ext uri="{FF2B5EF4-FFF2-40B4-BE49-F238E27FC236}">
                    <a16:creationId xmlns:a16="http://schemas.microsoft.com/office/drawing/2014/main" id="{ADF0627B-4995-47EC-B9FE-3BC8C80EBB0D}"/>
                  </a:ext>
                </a:extLst>
              </p:cNvPr>
              <p:cNvSpPr/>
              <p:nvPr/>
            </p:nvSpPr>
            <p:spPr>
              <a:xfrm>
                <a:off x="4187791" y="6162912"/>
                <a:ext cx="122996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9" name="TextBox 18">
              <a:extLst>
                <a:ext uri="{FF2B5EF4-FFF2-40B4-BE49-F238E27FC236}">
                  <a16:creationId xmlns:a16="http://schemas.microsoft.com/office/drawing/2014/main" id="{C5BEF6AA-3AF8-4038-A985-FEBA4BB90AE2}"/>
                </a:ext>
              </a:extLst>
            </p:cNvPr>
            <p:cNvSpPr txBox="1"/>
            <p:nvPr/>
          </p:nvSpPr>
          <p:spPr>
            <a:xfrm>
              <a:off x="6655782" y="3417043"/>
              <a:ext cx="539467" cy="461665"/>
            </a:xfrm>
            <a:prstGeom prst="rect">
              <a:avLst/>
            </a:prstGeom>
            <a:noFill/>
          </p:spPr>
          <p:txBody>
            <a:bodyPr wrap="square">
              <a:spAutoFit/>
            </a:bodyPr>
            <a:lstStyle/>
            <a:p>
              <a:r>
                <a:rPr lang="en-US" sz="2400" dirty="0">
                  <a:latin typeface="Consolas" panose="020B0609020204030204" pitchFamily="49" charset="0"/>
                </a:rPr>
                <a:t>c1</a:t>
              </a:r>
              <a:endParaRPr lang="en-US" sz="2400" dirty="0"/>
            </a:p>
          </p:txBody>
        </p:sp>
      </p:grpSp>
      <p:cxnSp>
        <p:nvCxnSpPr>
          <p:cNvPr id="26" name="Straight Arrow Connector 25">
            <a:extLst>
              <a:ext uri="{FF2B5EF4-FFF2-40B4-BE49-F238E27FC236}">
                <a16:creationId xmlns:a16="http://schemas.microsoft.com/office/drawing/2014/main" id="{7AF3CF94-3FE4-44A4-982B-0EFFE5EC10EE}"/>
              </a:ext>
            </a:extLst>
          </p:cNvPr>
          <p:cNvCxnSpPr/>
          <p:nvPr/>
        </p:nvCxnSpPr>
        <p:spPr>
          <a:xfrm>
            <a:off x="153940" y="57302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172BD-7FD0-4528-963D-F6E60307EDE2}"/>
              </a:ext>
            </a:extLst>
          </p:cNvPr>
          <p:cNvCxnSpPr/>
          <p:nvPr/>
        </p:nvCxnSpPr>
        <p:spPr>
          <a:xfrm>
            <a:off x="386773" y="60265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9C2C4-D4C7-4A11-9C72-1F84E760D162}"/>
              </a:ext>
            </a:extLst>
          </p:cNvPr>
          <p:cNvSpPr txBox="1"/>
          <p:nvPr/>
        </p:nvSpPr>
        <p:spPr>
          <a:xfrm>
            <a:off x="625850" y="2560546"/>
            <a:ext cx="3946150" cy="1754326"/>
          </a:xfrm>
          <a:prstGeom prst="rect">
            <a:avLst/>
          </a:prstGeom>
          <a:noFill/>
        </p:spPr>
        <p:txBody>
          <a:bodyPr wrap="square">
            <a:spAutoFit/>
          </a:bodyPr>
          <a:lstStyle/>
          <a:p>
            <a:r>
              <a:rPr lang="en-US" dirty="0">
                <a:latin typeface="Consolas" panose="020B0609020204030204" pitchFamily="49" charset="0"/>
              </a:rPr>
              <a:t>Circle(double r, Color color) </a:t>
            </a:r>
          </a:p>
          <a:p>
            <a:r>
              <a:rPr lang="en-US" dirty="0">
                <a:latin typeface="Consolas" panose="020B0609020204030204" pitchFamily="49" charset="0"/>
              </a:rPr>
              <a:t> { r_ = r; color_ = color; }</a:t>
            </a:r>
          </a:p>
          <a:p>
            <a:r>
              <a:rPr lang="en-US" dirty="0">
                <a:latin typeface="Consolas" panose="020B0609020204030204" pitchFamily="49" charset="0"/>
              </a:rPr>
              <a:t>double area() const</a:t>
            </a:r>
            <a:br>
              <a:rPr lang="en-US" dirty="0">
                <a:latin typeface="Consolas" panose="020B0609020204030204" pitchFamily="49" charset="0"/>
              </a:rPr>
            </a:br>
            <a:r>
              <a:rPr lang="en-US" dirty="0">
                <a:latin typeface="Consolas" panose="020B0609020204030204" pitchFamily="49" charset="0"/>
              </a:rPr>
              <a:t> { return PI*r_*r_; }</a:t>
            </a:r>
          </a:p>
          <a:p>
            <a:r>
              <a:rPr lang="en-US" dirty="0">
                <a:latin typeface="Consolas" panose="020B0609020204030204" pitchFamily="49" charset="0"/>
              </a:rPr>
              <a:t>double perimeter() const</a:t>
            </a:r>
            <a:br>
              <a:rPr lang="en-US" dirty="0">
                <a:latin typeface="Consolas" panose="020B0609020204030204" pitchFamily="49" charset="0"/>
              </a:rPr>
            </a:br>
            <a:r>
              <a:rPr lang="en-US" dirty="0">
                <a:latin typeface="Consolas" panose="020B0609020204030204" pitchFamily="49" charset="0"/>
              </a:rPr>
              <a:t> { return 2*PI*r_; }</a:t>
            </a:r>
            <a:endParaRPr lang="en-US" dirty="0"/>
          </a:p>
        </p:txBody>
      </p:sp>
      <p:cxnSp>
        <p:nvCxnSpPr>
          <p:cNvPr id="30" name="Straight Arrow Connector 29">
            <a:extLst>
              <a:ext uri="{FF2B5EF4-FFF2-40B4-BE49-F238E27FC236}">
                <a16:creationId xmlns:a16="http://schemas.microsoft.com/office/drawing/2014/main" id="{2D04D080-79C0-46D5-820D-2376B7DC2207}"/>
              </a:ext>
            </a:extLst>
          </p:cNvPr>
          <p:cNvCxnSpPr/>
          <p:nvPr/>
        </p:nvCxnSpPr>
        <p:spPr>
          <a:xfrm>
            <a:off x="6609639" y="45069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D4EBC8-BEA8-4EC6-BFF5-73F60FCE2971}"/>
              </a:ext>
            </a:extLst>
          </p:cNvPr>
          <p:cNvCxnSpPr/>
          <p:nvPr/>
        </p:nvCxnSpPr>
        <p:spPr>
          <a:xfrm>
            <a:off x="6966684" y="47986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654FEE-6FDD-4CE2-BAD6-E2D9360512D0}"/>
              </a:ext>
            </a:extLst>
          </p:cNvPr>
          <p:cNvSpPr txBox="1"/>
          <p:nvPr/>
        </p:nvSpPr>
        <p:spPr>
          <a:xfrm>
            <a:off x="7472584" y="6113390"/>
            <a:ext cx="3652903" cy="461665"/>
          </a:xfrm>
          <a:prstGeom prst="rect">
            <a:avLst/>
          </a:prstGeom>
          <a:noFill/>
        </p:spPr>
        <p:txBody>
          <a:bodyPr wrap="square">
            <a:spAutoFit/>
          </a:bodyPr>
          <a:lstStyle/>
          <a:p>
            <a:r>
              <a:rPr lang="en-US" sz="2400" dirty="0">
                <a:solidFill>
                  <a:schemeClr val="bg1"/>
                </a:solidFill>
              </a:rPr>
              <a:t>5.0                                 </a:t>
            </a:r>
            <a:r>
              <a:rPr lang="en-US" sz="2400" dirty="0">
                <a:solidFill>
                  <a:srgbClr val="F8CBAD"/>
                </a:solidFill>
              </a:rPr>
              <a:t>Red</a:t>
            </a:r>
          </a:p>
        </p:txBody>
      </p:sp>
      <p:cxnSp>
        <p:nvCxnSpPr>
          <p:cNvPr id="45" name="Straight Arrow Connector 44">
            <a:extLst>
              <a:ext uri="{FF2B5EF4-FFF2-40B4-BE49-F238E27FC236}">
                <a16:creationId xmlns:a16="http://schemas.microsoft.com/office/drawing/2014/main" id="{AFD0CE77-E252-4DCA-A7B9-95B33166BCBE}"/>
              </a:ext>
            </a:extLst>
          </p:cNvPr>
          <p:cNvCxnSpPr/>
          <p:nvPr/>
        </p:nvCxnSpPr>
        <p:spPr>
          <a:xfrm>
            <a:off x="399836" y="62833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04092AE-F969-4F86-9A79-F9F2F32E0A08}"/>
              </a:ext>
            </a:extLst>
          </p:cNvPr>
          <p:cNvSpPr txBox="1"/>
          <p:nvPr/>
        </p:nvSpPr>
        <p:spPr>
          <a:xfrm>
            <a:off x="630204" y="2560459"/>
            <a:ext cx="3946150" cy="1754326"/>
          </a:xfrm>
          <a:prstGeom prst="rect">
            <a:avLst/>
          </a:prstGeom>
          <a:noFill/>
        </p:spPr>
        <p:txBody>
          <a:bodyPr wrap="square">
            <a:spAutoFit/>
          </a:bodyPr>
          <a:lstStyle/>
          <a:p>
            <a:r>
              <a:rPr lang="en-US" dirty="0">
                <a:latin typeface="Consolas" panose="020B0609020204030204" pitchFamily="49" charset="0"/>
              </a:rPr>
              <a:t>Circle(double r, Color color) </a:t>
            </a:r>
          </a:p>
          <a:p>
            <a:r>
              <a:rPr lang="en-US" dirty="0">
                <a:latin typeface="Consolas" panose="020B0609020204030204" pitchFamily="49" charset="0"/>
              </a:rPr>
              <a:t> { r_ = r; color_ = color; }</a:t>
            </a:r>
          </a:p>
          <a:p>
            <a:r>
              <a:rPr lang="en-US" dirty="0">
                <a:latin typeface="Consolas" panose="020B0609020204030204" pitchFamily="49" charset="0"/>
              </a:rPr>
              <a:t>double area() const</a:t>
            </a:r>
            <a:br>
              <a:rPr lang="en-US" dirty="0">
                <a:latin typeface="Consolas" panose="020B0609020204030204" pitchFamily="49" charset="0"/>
              </a:rPr>
            </a:br>
            <a:r>
              <a:rPr lang="en-US" dirty="0">
                <a:latin typeface="Consolas" panose="020B0609020204030204" pitchFamily="49" charset="0"/>
              </a:rPr>
              <a:t> { return PI*r_*r_; }</a:t>
            </a:r>
          </a:p>
          <a:p>
            <a:r>
              <a:rPr lang="en-US" dirty="0">
                <a:latin typeface="Consolas" panose="020B0609020204030204" pitchFamily="49" charset="0"/>
              </a:rPr>
              <a:t>double perimeter() const</a:t>
            </a:r>
            <a:br>
              <a:rPr lang="en-US" dirty="0">
                <a:latin typeface="Consolas" panose="020B0609020204030204" pitchFamily="49" charset="0"/>
              </a:rPr>
            </a:br>
            <a:r>
              <a:rPr lang="en-US" dirty="0">
                <a:latin typeface="Consolas" panose="020B0609020204030204" pitchFamily="49" charset="0"/>
              </a:rPr>
              <a:t> { return 2*PI*r_; }</a:t>
            </a:r>
            <a:endParaRPr lang="en-US" dirty="0"/>
          </a:p>
        </p:txBody>
      </p:sp>
      <p:cxnSp>
        <p:nvCxnSpPr>
          <p:cNvPr id="47" name="Straight Arrow Connector 46">
            <a:extLst>
              <a:ext uri="{FF2B5EF4-FFF2-40B4-BE49-F238E27FC236}">
                <a16:creationId xmlns:a16="http://schemas.microsoft.com/office/drawing/2014/main" id="{21363323-A686-4063-A4CD-2540EE117DB6}"/>
              </a:ext>
            </a:extLst>
          </p:cNvPr>
          <p:cNvCxnSpPr/>
          <p:nvPr/>
        </p:nvCxnSpPr>
        <p:spPr>
          <a:xfrm>
            <a:off x="6609639" y="20335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8D99521-A172-4308-87C6-49F02E751AFB}"/>
              </a:ext>
            </a:extLst>
          </p:cNvPr>
          <p:cNvCxnSpPr/>
          <p:nvPr/>
        </p:nvCxnSpPr>
        <p:spPr>
          <a:xfrm>
            <a:off x="6966684" y="232532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2AFF55-F3CA-44A6-B4C6-AE86BF75DD3D}"/>
              </a:ext>
            </a:extLst>
          </p:cNvPr>
          <p:cNvSpPr txBox="1"/>
          <p:nvPr/>
        </p:nvSpPr>
        <p:spPr>
          <a:xfrm>
            <a:off x="7472584" y="3640069"/>
            <a:ext cx="3652903" cy="461665"/>
          </a:xfrm>
          <a:prstGeom prst="rect">
            <a:avLst/>
          </a:prstGeom>
          <a:noFill/>
        </p:spPr>
        <p:txBody>
          <a:bodyPr wrap="square">
            <a:spAutoFit/>
          </a:bodyPr>
          <a:lstStyle/>
          <a:p>
            <a:r>
              <a:rPr lang="en-US" sz="2400" dirty="0">
                <a:solidFill>
                  <a:schemeClr val="bg1"/>
                </a:solidFill>
              </a:rPr>
              <a:t>3.5                                 </a:t>
            </a:r>
            <a:r>
              <a:rPr lang="en-US" sz="2400" dirty="0">
                <a:solidFill>
                  <a:srgbClr val="00FFFF"/>
                </a:solidFill>
              </a:rPr>
              <a:t>Blue</a:t>
            </a:r>
          </a:p>
        </p:txBody>
      </p:sp>
      <p:sp>
        <p:nvSpPr>
          <p:cNvPr id="50" name="Speech Bubble: Rectangle with Corners Rounded 49">
            <a:extLst>
              <a:ext uri="{FF2B5EF4-FFF2-40B4-BE49-F238E27FC236}">
                <a16:creationId xmlns:a16="http://schemas.microsoft.com/office/drawing/2014/main" id="{3DBFD44C-4494-4E44-B53E-88BC902C6824}"/>
              </a:ext>
            </a:extLst>
          </p:cNvPr>
          <p:cNvSpPr/>
          <p:nvPr/>
        </p:nvSpPr>
        <p:spPr>
          <a:xfrm>
            <a:off x="3068752" y="4448752"/>
            <a:ext cx="3088729" cy="1059201"/>
          </a:xfrm>
          <a:prstGeom prst="wedgeRoundRectCallout">
            <a:avLst>
              <a:gd name="adj1" fmla="val 94664"/>
              <a:gd name="adj2" fmla="val 1159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Each object has its own distinct member variables.</a:t>
            </a:r>
          </a:p>
        </p:txBody>
      </p:sp>
      <p:sp>
        <p:nvSpPr>
          <p:cNvPr id="51" name="Speech Bubble: Rectangle with Corners Rounded 50">
            <a:extLst>
              <a:ext uri="{FF2B5EF4-FFF2-40B4-BE49-F238E27FC236}">
                <a16:creationId xmlns:a16="http://schemas.microsoft.com/office/drawing/2014/main" id="{56881EF7-C905-4AE3-8459-7A9C8CAD93F4}"/>
              </a:ext>
            </a:extLst>
          </p:cNvPr>
          <p:cNvSpPr/>
          <p:nvPr/>
        </p:nvSpPr>
        <p:spPr>
          <a:xfrm>
            <a:off x="4182326" y="2184635"/>
            <a:ext cx="3088729" cy="1320115"/>
          </a:xfrm>
          <a:prstGeom prst="wedgeRoundRectCallout">
            <a:avLst>
              <a:gd name="adj1" fmla="val 94664"/>
              <a:gd name="adj2" fmla="val 1159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its own logical "copies" of all the methods, which operate on the object's members.</a:t>
            </a:r>
          </a:p>
        </p:txBody>
      </p:sp>
      <p:sp>
        <p:nvSpPr>
          <p:cNvPr id="52" name="Speech Bubble: Rectangle with Corners Rounded 51">
            <a:extLst>
              <a:ext uri="{FF2B5EF4-FFF2-40B4-BE49-F238E27FC236}">
                <a16:creationId xmlns:a16="http://schemas.microsoft.com/office/drawing/2014/main" id="{AF789A80-F945-4A3C-8E2D-98CB55BD0095}"/>
              </a:ext>
            </a:extLst>
          </p:cNvPr>
          <p:cNvSpPr/>
          <p:nvPr/>
        </p:nvSpPr>
        <p:spPr>
          <a:xfrm>
            <a:off x="7791852" y="2160985"/>
            <a:ext cx="3088729" cy="1059201"/>
          </a:xfrm>
          <a:prstGeom prst="wedgeRoundRectCallout">
            <a:avLst>
              <a:gd name="adj1" fmla="val -8022"/>
              <a:gd name="adj2" fmla="val 1614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Another name for this bundle of values and methods is an "</a:t>
            </a:r>
            <a:r>
              <a:rPr lang="en-US" sz="2000" dirty="0">
                <a:solidFill>
                  <a:schemeClr val="accent2">
                    <a:lumMod val="40000"/>
                    <a:lumOff val="60000"/>
                  </a:schemeClr>
                </a:solidFill>
              </a:rPr>
              <a:t>instance</a:t>
            </a:r>
            <a:r>
              <a:rPr lang="en-US" sz="2000" dirty="0">
                <a:solidFill>
                  <a:schemeClr val="bg1"/>
                </a:solidFill>
              </a:rPr>
              <a:t>."</a:t>
            </a:r>
          </a:p>
        </p:txBody>
      </p:sp>
    </p:spTree>
    <p:extLst>
      <p:ext uri="{BB962C8B-B14F-4D97-AF65-F5344CB8AC3E}">
        <p14:creationId xmlns:p14="http://schemas.microsoft.com/office/powerpoint/2010/main" val="42008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bg/>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1.66667E-6 2.59259E-6 L 0.50834 0.2581 " pathEditMode="relative" rAng="0" ptsTypes="AA">
                                      <p:cBhvr>
                                        <p:cTn id="73" dur="2000" fill="hold"/>
                                        <p:tgtEl>
                                          <p:spTgt spid="46"/>
                                        </p:tgtEl>
                                        <p:attrNameLst>
                                          <p:attrName>ppt_x</p:attrName>
                                          <p:attrName>ppt_y</p:attrName>
                                        </p:attrNameLst>
                                      </p:cBhvr>
                                      <p:rCtr x="25417" y="12894"/>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down)">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5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5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down)">
                                      <p:cBhvr>
                                        <p:cTn id="94" dur="50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3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42" presetClass="path" presetSubtype="0" accel="50000" decel="50000" fill="hold" grpId="1" nodeType="clickEffect">
                                  <p:stCondLst>
                                    <p:cond delay="0"/>
                                  </p:stCondLst>
                                  <p:childTnLst>
                                    <p:animMotion origin="layout" path="M -1.04167E-6 2.59259E-6 L 0.51081 -0.10371 " pathEditMode="relative" rAng="0" ptsTypes="AA">
                                      <p:cBhvr>
                                        <p:cTn id="138" dur="2000" fill="hold"/>
                                        <p:tgtEl>
                                          <p:spTgt spid="28"/>
                                        </p:tgtEl>
                                        <p:attrNameLst>
                                          <p:attrName>ppt_x</p:attrName>
                                          <p:attrName>ppt_y</p:attrName>
                                        </p:attrNameLst>
                                      </p:cBhvr>
                                      <p:rCtr x="25534" y="-5185"/>
                                    </p:animMotion>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4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0" grpId="0" uiExpand="1" build="p" animBg="1"/>
      <p:bldP spid="13" grpId="0" uiExpand="1" animBg="1"/>
      <p:bldP spid="28" grpId="0"/>
      <p:bldP spid="28" grpId="1"/>
      <p:bldP spid="33" grpId="0"/>
      <p:bldP spid="46" grpId="0"/>
      <p:bldP spid="46" grpId="1"/>
      <p:bldP spid="49" grpId="0"/>
      <p:bldP spid="50" grpId="0" animBg="1"/>
      <p:bldP spid="50" grpId="1" animBg="1"/>
      <p:bldP spid="51" grpId="0" animBg="1"/>
      <p:bldP spid="51" grpId="1" animBg="1"/>
      <p:bldP spid="52" grpId="0" animBg="1"/>
      <p:bldP spid="5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Objects... But Not Necessarily Classes!</a:t>
            </a:r>
          </a:p>
        </p:txBody>
      </p:sp>
      <p:sp>
        <p:nvSpPr>
          <p:cNvPr id="16" name="TextBox 15">
            <a:extLst>
              <a:ext uri="{FF2B5EF4-FFF2-40B4-BE49-F238E27FC236}">
                <a16:creationId xmlns:a16="http://schemas.microsoft.com/office/drawing/2014/main" id="{5C55A915-B819-4518-9745-71AD24329477}"/>
              </a:ext>
            </a:extLst>
          </p:cNvPr>
          <p:cNvSpPr txBox="1"/>
          <p:nvPr/>
        </p:nvSpPr>
        <p:spPr>
          <a:xfrm>
            <a:off x="365377" y="961420"/>
            <a:ext cx="11276726" cy="461665"/>
          </a:xfrm>
          <a:prstGeom prst="rect">
            <a:avLst/>
          </a:prstGeom>
          <a:noFill/>
        </p:spPr>
        <p:txBody>
          <a:bodyPr wrap="square">
            <a:spAutoFit/>
          </a:bodyPr>
          <a:lstStyle/>
          <a:p>
            <a:pPr algn="ctr"/>
            <a:r>
              <a:rPr lang="en-US" sz="2400" dirty="0"/>
              <a:t>It may come as a surprise, but not all OOP languages use classes!</a:t>
            </a:r>
          </a:p>
        </p:txBody>
      </p:sp>
      <p:sp>
        <p:nvSpPr>
          <p:cNvPr id="10" name="TextBox 9">
            <a:extLst>
              <a:ext uri="{FF2B5EF4-FFF2-40B4-BE49-F238E27FC236}">
                <a16:creationId xmlns:a16="http://schemas.microsoft.com/office/drawing/2014/main" id="{C68E98D3-66A9-4C00-A7BC-905F9F63F7CA}"/>
              </a:ext>
            </a:extLst>
          </p:cNvPr>
          <p:cNvSpPr txBox="1"/>
          <p:nvPr/>
        </p:nvSpPr>
        <p:spPr>
          <a:xfrm>
            <a:off x="3253491" y="2503409"/>
            <a:ext cx="6024905" cy="4247317"/>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a:t>
            </a:r>
            <a:r>
              <a:rPr lang="en-US" dirty="0" err="1">
                <a:latin typeface="Consolas" panose="020B0609020204030204" pitchFamily="49" charset="0"/>
              </a:rPr>
              <a:t>Javascript</a:t>
            </a:r>
            <a:r>
              <a:rPr lang="en-US" dirty="0">
                <a:latin typeface="Consolas" panose="020B0609020204030204" pitchFamily="49" charset="0"/>
              </a:rPr>
              <a:t> had objects but not classes!</a:t>
            </a:r>
          </a:p>
          <a:p>
            <a:r>
              <a:rPr lang="en-US" dirty="0">
                <a:latin typeface="Consolas" panose="020B0609020204030204" pitchFamily="49" charset="0"/>
              </a:rPr>
              <a:t>var student1 = {</a:t>
            </a:r>
          </a:p>
          <a:p>
            <a:r>
              <a:rPr lang="en-US" dirty="0">
                <a:latin typeface="Consolas" panose="020B0609020204030204" pitchFamily="49" charset="0"/>
              </a:rPr>
              <a:t>  first: "Alan",</a:t>
            </a:r>
          </a:p>
          <a:p>
            <a:r>
              <a:rPr lang="en-US" dirty="0">
                <a:latin typeface="Consolas" panose="020B0609020204030204" pitchFamily="49" charset="0"/>
              </a:rPr>
              <a:t>  last: "Kay",</a:t>
            </a:r>
          </a:p>
          <a:p>
            <a:r>
              <a:rPr lang="en-US" dirty="0">
                <a:latin typeface="Consolas" panose="020B0609020204030204" pitchFamily="49" charset="0"/>
              </a:rPr>
              <a:t>  phone: "818-555-1212",</a:t>
            </a:r>
          </a:p>
          <a:p>
            <a:r>
              <a:rPr lang="en-US" dirty="0">
                <a:latin typeface="Consolas" panose="020B0609020204030204" pitchFamily="49" charset="0"/>
              </a:rPr>
              <a:t>  </a:t>
            </a:r>
            <a:r>
              <a:rPr lang="en-US" dirty="0" err="1">
                <a:latin typeface="Consolas" panose="020B0609020204030204" pitchFamily="49" charset="0"/>
              </a:rPr>
              <a:t>student_id</a:t>
            </a:r>
            <a:r>
              <a:rPr lang="en-US" dirty="0">
                <a:latin typeface="Consolas" panose="020B0609020204030204" pitchFamily="49" charset="0"/>
              </a:rPr>
              <a:t>: 958333245,</a:t>
            </a:r>
          </a:p>
          <a:p>
            <a:r>
              <a:rPr lang="en-US" dirty="0">
                <a:latin typeface="Consolas" panose="020B0609020204030204" pitchFamily="49" charset="0"/>
              </a:rPr>
              <a:t>  </a:t>
            </a:r>
            <a:r>
              <a:rPr lang="en-US" dirty="0" err="1">
                <a:solidFill>
                  <a:srgbClr val="0070C0"/>
                </a:solidFill>
                <a:latin typeface="Consolas" panose="020B0609020204030204" pitchFamily="49" charset="0"/>
              </a:rPr>
              <a:t>fullName</a:t>
            </a:r>
            <a:r>
              <a:rPr lang="en-US" dirty="0">
                <a:latin typeface="Consolas" panose="020B0609020204030204" pitchFamily="49" charset="0"/>
              </a:rPr>
              <a:t>: function() </a:t>
            </a:r>
          </a:p>
          <a:p>
            <a:r>
              <a:rPr lang="en-US" dirty="0">
                <a:latin typeface="Consolas" panose="020B0609020204030204" pitchFamily="49" charset="0"/>
              </a:rPr>
              <a:t>    { return </a:t>
            </a:r>
            <a:r>
              <a:rPr lang="en-US" dirty="0" err="1">
                <a:latin typeface="Consolas" panose="020B0609020204030204" pitchFamily="49" charset="0"/>
              </a:rPr>
              <a:t>this.first</a:t>
            </a:r>
            <a:r>
              <a:rPr lang="en-US" dirty="0">
                <a:latin typeface="Consolas" panose="020B0609020204030204" pitchFamily="49" charset="0"/>
              </a:rPr>
              <a:t> + " " + </a:t>
            </a:r>
            <a:r>
              <a:rPr lang="en-US" dirty="0" err="1">
                <a:latin typeface="Consolas" panose="020B0609020204030204" pitchFamily="49" charset="0"/>
              </a:rPr>
              <a:t>this.last</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student1["</a:t>
            </a:r>
            <a:r>
              <a:rPr lang="en-US" dirty="0" err="1">
                <a:solidFill>
                  <a:srgbClr val="0070C0"/>
                </a:solidFill>
                <a:latin typeface="Consolas" panose="020B0609020204030204" pitchFamily="49" charset="0"/>
              </a:rPr>
              <a:t>tellJoke</a:t>
            </a:r>
            <a:r>
              <a:rPr lang="en-US" dirty="0">
                <a:latin typeface="Consolas" panose="020B0609020204030204" pitchFamily="49" charset="0"/>
              </a:rPr>
              <a:t>"] = function() </a:t>
            </a:r>
            <a:br>
              <a:rPr lang="en-US" dirty="0">
                <a:latin typeface="Consolas" panose="020B0609020204030204" pitchFamily="49" charset="0"/>
              </a:rPr>
            </a:br>
            <a:r>
              <a:rPr lang="en-US" dirty="0">
                <a:latin typeface="Consolas" panose="020B0609020204030204" pitchFamily="49" charset="0"/>
              </a:rPr>
              <a:t>   { return "Two mice walk into a bar"; }</a:t>
            </a:r>
          </a:p>
          <a:p>
            <a:endParaRPr lang="en-US" dirty="0">
              <a:latin typeface="Consolas" panose="020B0609020204030204" pitchFamily="49" charset="0"/>
            </a:endParaRPr>
          </a:p>
          <a:p>
            <a:r>
              <a:rPr lang="en-US" dirty="0">
                <a:latin typeface="Consolas" panose="020B0609020204030204" pitchFamily="49" charset="0"/>
              </a:rPr>
              <a:t>console.log(student1.</a:t>
            </a:r>
            <a:r>
              <a:rPr lang="en-US" dirty="0">
                <a:solidFill>
                  <a:srgbClr val="0070C0"/>
                </a:solidFill>
                <a:latin typeface="Consolas" panose="020B0609020204030204" pitchFamily="49" charset="0"/>
              </a:rPr>
              <a:t>fullName</a:t>
            </a:r>
            <a:r>
              <a:rPr lang="en-US" dirty="0">
                <a:latin typeface="Consolas" panose="020B0609020204030204" pitchFamily="49" charset="0"/>
              </a:rPr>
              <a:t>() + " says " + </a:t>
            </a:r>
            <a:br>
              <a:rPr lang="en-US" dirty="0">
                <a:latin typeface="Consolas" panose="020B0609020204030204" pitchFamily="49" charset="0"/>
              </a:rPr>
            </a:br>
            <a:r>
              <a:rPr lang="en-US" dirty="0">
                <a:latin typeface="Consolas" panose="020B0609020204030204" pitchFamily="49" charset="0"/>
              </a:rPr>
              <a:t>            student1.</a:t>
            </a:r>
            <a:r>
              <a:rPr lang="en-US" dirty="0">
                <a:solidFill>
                  <a:srgbClr val="0070C0"/>
                </a:solidFill>
                <a:latin typeface="Consolas" panose="020B0609020204030204" pitchFamily="49" charset="0"/>
              </a:rPr>
              <a:t>tellJoke</a:t>
            </a:r>
            <a:r>
              <a:rPr lang="en-US"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EE53C7FD-A384-40A5-8D9F-0EBB117D11FB}"/>
              </a:ext>
            </a:extLst>
          </p:cNvPr>
          <p:cNvSpPr/>
          <p:nvPr/>
        </p:nvSpPr>
        <p:spPr>
          <a:xfrm>
            <a:off x="7454369" y="2899399"/>
            <a:ext cx="3305302" cy="1059201"/>
          </a:xfrm>
          <a:prstGeom prst="wedgeRoundRectCallout">
            <a:avLst>
              <a:gd name="adj1" fmla="val -112170"/>
              <a:gd name="adj2" fmla="val -415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JavaScript, most folks </a:t>
            </a:r>
            <a:r>
              <a:rPr lang="en-US" sz="2000" i="1" dirty="0">
                <a:solidFill>
                  <a:schemeClr val="bg1"/>
                </a:solidFill>
              </a:rPr>
              <a:t>still</a:t>
            </a:r>
            <a:r>
              <a:rPr lang="en-US" sz="2000" dirty="0">
                <a:solidFill>
                  <a:schemeClr val="bg1"/>
                </a:solidFill>
              </a:rPr>
              <a:t> create objects without the use of classes!</a:t>
            </a:r>
          </a:p>
        </p:txBody>
      </p:sp>
      <p:sp>
        <p:nvSpPr>
          <p:cNvPr id="12" name="Speech Bubble: Rectangle with Corners Rounded 11">
            <a:extLst>
              <a:ext uri="{FF2B5EF4-FFF2-40B4-BE49-F238E27FC236}">
                <a16:creationId xmlns:a16="http://schemas.microsoft.com/office/drawing/2014/main" id="{837082E7-B493-43BA-9F8C-47FFC49523DB}"/>
              </a:ext>
            </a:extLst>
          </p:cNvPr>
          <p:cNvSpPr/>
          <p:nvPr/>
        </p:nvSpPr>
        <p:spPr>
          <a:xfrm>
            <a:off x="7568153" y="3299354"/>
            <a:ext cx="3773863" cy="1059201"/>
          </a:xfrm>
          <a:prstGeom prst="wedgeRoundRectCallout">
            <a:avLst>
              <a:gd name="adj1" fmla="val -88602"/>
              <a:gd name="adj2" fmla="val 48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can add any </a:t>
            </a:r>
            <a:r>
              <a:rPr lang="en-US" sz="2000" dirty="0">
                <a:solidFill>
                  <a:srgbClr val="00FFFF"/>
                </a:solidFill>
              </a:rPr>
              <a:t>functions</a:t>
            </a:r>
            <a:r>
              <a:rPr lang="en-US" sz="2000" dirty="0">
                <a:solidFill>
                  <a:schemeClr val="bg1"/>
                </a:solidFill>
              </a:rPr>
              <a:t> we like to each object.</a:t>
            </a:r>
          </a:p>
        </p:txBody>
      </p:sp>
      <p:sp>
        <p:nvSpPr>
          <p:cNvPr id="18" name="Speech Bubble: Rectangle with Corners Rounded 17">
            <a:extLst>
              <a:ext uri="{FF2B5EF4-FFF2-40B4-BE49-F238E27FC236}">
                <a16:creationId xmlns:a16="http://schemas.microsoft.com/office/drawing/2014/main" id="{52B0CDEC-882A-4096-A6B9-3F082C8B34C2}"/>
              </a:ext>
            </a:extLst>
          </p:cNvPr>
          <p:cNvSpPr/>
          <p:nvPr/>
        </p:nvSpPr>
        <p:spPr>
          <a:xfrm>
            <a:off x="34364" y="3465776"/>
            <a:ext cx="3380349" cy="1059201"/>
          </a:xfrm>
          <a:prstGeom prst="wedgeRoundRectCallout">
            <a:avLst>
              <a:gd name="adj1" fmla="val 53483"/>
              <a:gd name="adj2" fmla="val 1276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can even add new </a:t>
            </a:r>
            <a:r>
              <a:rPr lang="en-US" sz="2000" dirty="0">
                <a:solidFill>
                  <a:srgbClr val="00FFFF"/>
                </a:solidFill>
              </a:rPr>
              <a:t>functions</a:t>
            </a:r>
            <a:r>
              <a:rPr lang="en-US" sz="2000" dirty="0">
                <a:solidFill>
                  <a:schemeClr val="bg1"/>
                </a:solidFill>
              </a:rPr>
              <a:t> or change them over time!</a:t>
            </a:r>
          </a:p>
        </p:txBody>
      </p:sp>
      <p:sp>
        <p:nvSpPr>
          <p:cNvPr id="9" name="TextBox 8">
            <a:extLst>
              <a:ext uri="{FF2B5EF4-FFF2-40B4-BE49-F238E27FC236}">
                <a16:creationId xmlns:a16="http://schemas.microsoft.com/office/drawing/2014/main" id="{4149CCA0-ED4F-4633-A86F-E5066BD430E3}"/>
              </a:ext>
            </a:extLst>
          </p:cNvPr>
          <p:cNvSpPr txBox="1"/>
          <p:nvPr/>
        </p:nvSpPr>
        <p:spPr>
          <a:xfrm>
            <a:off x="365377" y="1599312"/>
            <a:ext cx="11276726" cy="461665"/>
          </a:xfrm>
          <a:prstGeom prst="rect">
            <a:avLst/>
          </a:prstGeom>
          <a:noFill/>
        </p:spPr>
        <p:txBody>
          <a:bodyPr wrap="square">
            <a:spAutoFit/>
          </a:bodyPr>
          <a:lstStyle/>
          <a:p>
            <a:pPr algn="ctr"/>
            <a:r>
              <a:rPr lang="en-US" sz="2400" dirty="0"/>
              <a:t>For example, JavaScript has only objects – not classes! Let's see!</a:t>
            </a:r>
          </a:p>
        </p:txBody>
      </p:sp>
      <p:sp>
        <p:nvSpPr>
          <p:cNvPr id="13" name="Speech Bubble: Rectangle with Corners Rounded 12">
            <a:extLst>
              <a:ext uri="{FF2B5EF4-FFF2-40B4-BE49-F238E27FC236}">
                <a16:creationId xmlns:a16="http://schemas.microsoft.com/office/drawing/2014/main" id="{1D473106-39FF-45BC-A3BB-C040DAF10B40}"/>
              </a:ext>
            </a:extLst>
          </p:cNvPr>
          <p:cNvSpPr/>
          <p:nvPr/>
        </p:nvSpPr>
        <p:spPr>
          <a:xfrm>
            <a:off x="99099" y="2602480"/>
            <a:ext cx="2814506" cy="1059201"/>
          </a:xfrm>
          <a:prstGeom prst="wedgeRoundRectCallout">
            <a:avLst>
              <a:gd name="adj1" fmla="val 73443"/>
              <a:gd name="adj2" fmla="val 120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You specify the unique set of fields and their values for each object.</a:t>
            </a:r>
          </a:p>
        </p:txBody>
      </p:sp>
      <p:grpSp>
        <p:nvGrpSpPr>
          <p:cNvPr id="14" name="Group 13">
            <a:extLst>
              <a:ext uri="{FF2B5EF4-FFF2-40B4-BE49-F238E27FC236}">
                <a16:creationId xmlns:a16="http://schemas.microsoft.com/office/drawing/2014/main" id="{99221339-66DF-4790-A98F-784E2E07C78C}"/>
              </a:ext>
            </a:extLst>
          </p:cNvPr>
          <p:cNvGrpSpPr/>
          <p:nvPr/>
        </p:nvGrpSpPr>
        <p:grpSpPr>
          <a:xfrm>
            <a:off x="6983427" y="35859"/>
            <a:ext cx="5208573" cy="2056414"/>
            <a:chOff x="6494313" y="1855960"/>
            <a:chExt cx="5208573" cy="2056414"/>
          </a:xfrm>
        </p:grpSpPr>
        <p:grpSp>
          <p:nvGrpSpPr>
            <p:cNvPr id="15" name="Group 14">
              <a:extLst>
                <a:ext uri="{FF2B5EF4-FFF2-40B4-BE49-F238E27FC236}">
                  <a16:creationId xmlns:a16="http://schemas.microsoft.com/office/drawing/2014/main" id="{B7B2783B-E26C-4A4F-B1FC-AD5723F33617}"/>
                </a:ext>
              </a:extLst>
            </p:cNvPr>
            <p:cNvGrpSpPr/>
            <p:nvPr/>
          </p:nvGrpSpPr>
          <p:grpSpPr>
            <a:xfrm>
              <a:off x="6494313" y="1855960"/>
              <a:ext cx="5208573" cy="2056414"/>
              <a:chOff x="7564722" y="4792602"/>
              <a:chExt cx="5208573" cy="2056414"/>
            </a:xfrm>
          </p:grpSpPr>
          <p:grpSp>
            <p:nvGrpSpPr>
              <p:cNvPr id="19" name="Group 18">
                <a:extLst>
                  <a:ext uri="{FF2B5EF4-FFF2-40B4-BE49-F238E27FC236}">
                    <a16:creationId xmlns:a16="http://schemas.microsoft.com/office/drawing/2014/main" id="{A1356640-9347-4C5B-8C6D-03679060FBA1}"/>
                  </a:ext>
                </a:extLst>
              </p:cNvPr>
              <p:cNvGrpSpPr/>
              <p:nvPr/>
            </p:nvGrpSpPr>
            <p:grpSpPr>
              <a:xfrm>
                <a:off x="7564722" y="4792602"/>
                <a:ext cx="5177195" cy="2056414"/>
                <a:chOff x="7803263" y="4415064"/>
                <a:chExt cx="5177195" cy="2056414"/>
              </a:xfrm>
            </p:grpSpPr>
            <p:sp>
              <p:nvSpPr>
                <p:cNvPr id="21" name="Rectangle: Rounded Corners 20">
                  <a:extLst>
                    <a:ext uri="{FF2B5EF4-FFF2-40B4-BE49-F238E27FC236}">
                      <a16:creationId xmlns:a16="http://schemas.microsoft.com/office/drawing/2014/main" id="{9D73EEB9-0966-4F01-9FC8-868C14DB40D1}"/>
                    </a:ext>
                  </a:extLst>
                </p:cNvPr>
                <p:cNvSpPr/>
                <p:nvPr/>
              </p:nvSpPr>
              <p:spPr>
                <a:xfrm>
                  <a:off x="7803263" y="4426226"/>
                  <a:ext cx="5177195"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9620FA2C-1301-4731-A421-6F2F2FF03D9E}"/>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0" name="TextBox 19">
                <a:extLst>
                  <a:ext uri="{FF2B5EF4-FFF2-40B4-BE49-F238E27FC236}">
                    <a16:creationId xmlns:a16="http://schemas.microsoft.com/office/drawing/2014/main" id="{DE7BB345-4906-4421-AFE0-080971A64450}"/>
                  </a:ext>
                </a:extLst>
              </p:cNvPr>
              <p:cNvSpPr txBox="1"/>
              <p:nvPr/>
            </p:nvSpPr>
            <p:spPr>
              <a:xfrm>
                <a:off x="8387394" y="5334797"/>
                <a:ext cx="4385901" cy="132343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"In the second major revision to </a:t>
                </a:r>
                <a:r>
                  <a:rPr lang="en-US" sz="2000" dirty="0" err="1">
                    <a:solidFill>
                      <a:schemeClr val="accent1">
                        <a:lumMod val="75000"/>
                      </a:schemeClr>
                    </a:solidFill>
                    <a:latin typeface="Comic Sans MS" panose="030F0702030302020204" pitchFamily="66" charset="0"/>
                  </a:rPr>
                  <a:t>Javascript</a:t>
                </a:r>
                <a:r>
                  <a:rPr lang="en-US" sz="2000" dirty="0">
                    <a:solidFill>
                      <a:schemeClr val="accent1">
                        <a:lumMod val="75000"/>
                      </a:schemeClr>
                    </a:solidFill>
                    <a:latin typeface="Comic Sans MS" panose="030F0702030302020204" pitchFamily="66" charset="0"/>
                  </a:rPr>
                  <a:t>, they did add syntactic sugar support for classes, but it's still all objects under the hood!"</a:t>
                </a:r>
              </a:p>
            </p:txBody>
          </p:sp>
        </p:grpSp>
        <p:pic>
          <p:nvPicPr>
            <p:cNvPr id="17" name="Picture 16">
              <a:extLst>
                <a:ext uri="{FF2B5EF4-FFF2-40B4-BE49-F238E27FC236}">
                  <a16:creationId xmlns:a16="http://schemas.microsoft.com/office/drawing/2014/main" id="{37C76809-958F-4D89-BCB3-EE5B92784A1B}"/>
                </a:ext>
              </a:extLst>
            </p:cNvPr>
            <p:cNvPicPr>
              <a:picLocks noChangeAspect="1"/>
            </p:cNvPicPr>
            <p:nvPr/>
          </p:nvPicPr>
          <p:blipFill rotWithShape="1">
            <a:blip r:embed="rId3"/>
            <a:srcRect l="23761" r="21167"/>
            <a:stretch/>
          </p:blipFill>
          <p:spPr>
            <a:xfrm>
              <a:off x="6641049" y="2288359"/>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1767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
                                            <p:txEl>
                                              <p:pRg st="6" end="6"/>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fill="hold"/>
                                        <p:tgtEl>
                                          <p:spTgt spid="14"/>
                                        </p:tgtEl>
                                        <p:attrNameLst>
                                          <p:attrName>ppt_x</p:attrName>
                                        </p:attrNameLst>
                                      </p:cBhvr>
                                      <p:tavLst>
                                        <p:tav tm="0">
                                          <p:val>
                                            <p:strVal val="1+#ppt_w/2"/>
                                          </p:val>
                                        </p:tav>
                                        <p:tav tm="100000">
                                          <p:val>
                                            <p:strVal val="#ppt_x"/>
                                          </p:val>
                                        </p:tav>
                                      </p:tavLst>
                                    </p:anim>
                                    <p:anim calcmode="lin" valueType="num">
                                      <p:cBhvr additive="base">
                                        <p:cTn id="9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xit" presetSubtype="2" fill="hold" nodeType="clickEffect">
                                  <p:stCondLst>
                                    <p:cond delay="0"/>
                                  </p:stCondLst>
                                  <p:childTnLst>
                                    <p:anim calcmode="lin" valueType="num">
                                      <p:cBhvr additive="base">
                                        <p:cTn id="94" dur="500"/>
                                        <p:tgtEl>
                                          <p:spTgt spid="14"/>
                                        </p:tgtEl>
                                        <p:attrNameLst>
                                          <p:attrName>ppt_x</p:attrName>
                                        </p:attrNameLst>
                                      </p:cBhvr>
                                      <p:tavLst>
                                        <p:tav tm="0">
                                          <p:val>
                                            <p:strVal val="ppt_x"/>
                                          </p:val>
                                        </p:tav>
                                        <p:tav tm="100000">
                                          <p:val>
                                            <p:strVal val="1+ppt_w/2"/>
                                          </p:val>
                                        </p:tav>
                                      </p:tavLst>
                                    </p:anim>
                                    <p:anim calcmode="lin" valueType="num">
                                      <p:cBhvr additive="base">
                                        <p:cTn id="95" dur="500"/>
                                        <p:tgtEl>
                                          <p:spTgt spid="14"/>
                                        </p:tgtEl>
                                        <p:attrNameLst>
                                          <p:attrName>ppt_y</p:attrName>
                                        </p:attrNameLst>
                                      </p:cBhvr>
                                      <p:tavLst>
                                        <p:tav tm="0">
                                          <p:val>
                                            <p:strVal val="ppt_y"/>
                                          </p:val>
                                        </p:tav>
                                        <p:tav tm="100000">
                                          <p:val>
                                            <p:strVal val="ppt_y"/>
                                          </p:val>
                                        </p:tav>
                                      </p:tavLst>
                                    </p:anim>
                                    <p:set>
                                      <p:cBhvr>
                                        <p:cTn id="9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uiExpand="1" build="p" animBg="1"/>
      <p:bldP spid="11" grpId="0" animBg="1"/>
      <p:bldP spid="11" grpId="1" animBg="1"/>
      <p:bldP spid="12" grpId="0" animBg="1"/>
      <p:bldP spid="12" grpId="1" animBg="1"/>
      <p:bldP spid="18" grpId="0" animBg="1"/>
      <p:bldP spid="18" grpId="1" animBg="1"/>
      <p:bldP spid="9" grpId="0"/>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Classes, Interfaces, and Objects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189825" y="4896269"/>
            <a:ext cx="1036153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JavaScript can dynamically add methods to objects, is there any reason we can't dynamically add/remove methods to/from classes?</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038047" y="2268566"/>
            <a:ext cx="10513314"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Why even support the notion of a class in a language?</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What are the pros and cons of using a model like JavaScript with just objects?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073861" y="15779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441456" y="3775262"/>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C80D1D2-0724-4040-85AF-F82D32610CD0}"/>
              </a:ext>
            </a:extLst>
          </p:cNvPr>
          <p:cNvSpPr txBox="1"/>
          <p:nvPr/>
        </p:nvSpPr>
        <p:spPr>
          <a:xfrm>
            <a:off x="4957572" y="3314879"/>
            <a:ext cx="7167589" cy="3477875"/>
          </a:xfrm>
          <a:prstGeom prst="rect">
            <a:avLst/>
          </a:prstGeom>
          <a:solidFill>
            <a:schemeClr val="accent1">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Python – dynamically </a:t>
            </a:r>
            <a:r>
              <a:rPr lang="en-US" sz="2000" dirty="0">
                <a:solidFill>
                  <a:srgbClr val="FF0000"/>
                </a:solidFill>
                <a:latin typeface="Consolas" panose="020B0609020204030204" pitchFamily="49" charset="0"/>
              </a:rPr>
              <a:t>add</a:t>
            </a:r>
            <a:r>
              <a:rPr lang="en-US" sz="2000" dirty="0">
                <a:latin typeface="Consolas" panose="020B0609020204030204" pitchFamily="49" charset="0"/>
              </a:rPr>
              <a:t> a method to a class!</a:t>
            </a:r>
          </a:p>
          <a:p>
            <a:r>
              <a:rPr lang="en-US" sz="2000" dirty="0">
                <a:latin typeface="Consolas" panose="020B0609020204030204" pitchFamily="49" charset="0"/>
              </a:rPr>
              <a:t>class Person:</a:t>
            </a:r>
          </a:p>
          <a:p>
            <a:r>
              <a:rPr lang="en-US" sz="2000" dirty="0">
                <a:latin typeface="Consolas" panose="020B0609020204030204" pitchFamily="49" charset="0"/>
              </a:rPr>
              <a:t> def talk(self):</a:t>
            </a:r>
          </a:p>
          <a:p>
            <a:r>
              <a:rPr lang="en-US" sz="2000" dirty="0">
                <a:latin typeface="Consolas" panose="020B0609020204030204" pitchFamily="49" charset="0"/>
              </a:rPr>
              <a:t>   print("Blah, blah, blah")</a:t>
            </a:r>
          </a:p>
          <a:p>
            <a:endParaRPr lang="en-US" sz="2000" dirty="0">
              <a:latin typeface="Consolas" panose="020B0609020204030204" pitchFamily="49" charset="0"/>
            </a:endParaRPr>
          </a:p>
          <a:p>
            <a:r>
              <a:rPr lang="en-US" sz="2000" dirty="0">
                <a:latin typeface="Consolas" panose="020B0609020204030204" pitchFamily="49" charset="0"/>
              </a:rPr>
              <a:t># After the class was created, let's add a method</a:t>
            </a:r>
          </a:p>
          <a:p>
            <a:r>
              <a:rPr lang="en-US" sz="2000" dirty="0" err="1">
                <a:solidFill>
                  <a:srgbClr val="FF0000"/>
                </a:solidFill>
                <a:latin typeface="Consolas" panose="020B0609020204030204" pitchFamily="49" charset="0"/>
              </a:rPr>
              <a:t>setattr</a:t>
            </a:r>
            <a:r>
              <a:rPr lang="en-US" sz="2000" dirty="0">
                <a:latin typeface="Consolas" panose="020B0609020204030204" pitchFamily="49" charset="0"/>
              </a:rPr>
              <a:t>(Person, '</a:t>
            </a:r>
            <a:r>
              <a:rPr lang="en-US" sz="2000" dirty="0" err="1">
                <a:solidFill>
                  <a:srgbClr val="00B0F0"/>
                </a:solidFill>
                <a:latin typeface="Consolas" panose="020B0609020204030204" pitchFamily="49" charset="0"/>
              </a:rPr>
              <a:t>tellJoke</a:t>
            </a:r>
            <a:r>
              <a:rPr lang="en-US" sz="2000" dirty="0">
                <a:latin typeface="Consolas" panose="020B0609020204030204" pitchFamily="49" charset="0"/>
              </a:rPr>
              <a:t>',</a:t>
            </a:r>
          </a:p>
          <a:p>
            <a:r>
              <a:rPr lang="en-US" sz="2000" dirty="0">
                <a:latin typeface="Consolas" panose="020B0609020204030204" pitchFamily="49" charset="0"/>
              </a:rPr>
              <a:t>        lambda self: print("Knock knock!"))</a:t>
            </a:r>
          </a:p>
          <a:p>
            <a:endParaRPr lang="en-US" sz="1200" dirty="0">
              <a:latin typeface="Consolas" panose="020B0609020204030204" pitchFamily="49" charset="0"/>
            </a:endParaRPr>
          </a:p>
          <a:p>
            <a:r>
              <a:rPr lang="en-US" sz="2000" dirty="0">
                <a:latin typeface="Consolas" panose="020B0609020204030204" pitchFamily="49" charset="0"/>
              </a:rPr>
              <a:t>f = Person()</a:t>
            </a:r>
          </a:p>
          <a:p>
            <a:r>
              <a:rPr lang="en-US" sz="2000" dirty="0" err="1">
                <a:latin typeface="Consolas" panose="020B0609020204030204" pitchFamily="49" charset="0"/>
              </a:rPr>
              <a:t>f.</a:t>
            </a:r>
            <a:r>
              <a:rPr lang="en-US" sz="2000" dirty="0" err="1">
                <a:solidFill>
                  <a:srgbClr val="00B0F0"/>
                </a:solidFill>
                <a:latin typeface="Consolas" panose="020B0609020204030204" pitchFamily="49" charset="0"/>
              </a:rPr>
              <a:t>tellJoke</a:t>
            </a:r>
            <a:r>
              <a:rPr lang="en-US" sz="2000" dirty="0">
                <a:latin typeface="Consolas" panose="020B0609020204030204" pitchFamily="49" charset="0"/>
              </a:rPr>
              <a:t>() # Prints: Knock </a:t>
            </a:r>
            <a:r>
              <a:rPr lang="en-US" sz="2000" dirty="0" err="1">
                <a:latin typeface="Consolas" panose="020B0609020204030204" pitchFamily="49" charset="0"/>
              </a:rPr>
              <a:t>knock</a:t>
            </a:r>
            <a:r>
              <a:rPr lang="en-US" sz="2000" dirty="0">
                <a:latin typeface="Consolas" panose="020B0609020204030204" pitchFamily="49" charset="0"/>
              </a:rPr>
              <a:t>!'</a:t>
            </a:r>
          </a:p>
        </p:txBody>
      </p:sp>
    </p:spTree>
    <p:extLst>
      <p:ext uri="{BB962C8B-B14F-4D97-AF65-F5344CB8AC3E}">
        <p14:creationId xmlns:p14="http://schemas.microsoft.com/office/powerpoint/2010/main" val="31771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3">
                                            <p:bg/>
                                          </p:spTgt>
                                        </p:tgtEl>
                                        <p:attrNameLst>
                                          <p:attrName>style.visibility</p:attrName>
                                        </p:attrNameLst>
                                      </p:cBhvr>
                                      <p:to>
                                        <p:strVal val="visible"/>
                                      </p:to>
                                    </p:set>
                                    <p:anim calcmode="lin" valueType="num">
                                      <p:cBhvr additive="base">
                                        <p:cTn id="26" dur="500" fill="hold"/>
                                        <p:tgtEl>
                                          <p:spTgt spid="13">
                                            <p:bg/>
                                          </p:spTgt>
                                        </p:tgtEl>
                                        <p:attrNameLst>
                                          <p:attrName>ppt_x</p:attrName>
                                        </p:attrNameLst>
                                      </p:cBhvr>
                                      <p:tavLst>
                                        <p:tav tm="0">
                                          <p:val>
                                            <p:strVal val="1+#ppt_w/2"/>
                                          </p:val>
                                        </p:tav>
                                        <p:tav tm="100000">
                                          <p:val>
                                            <p:strVal val="#ppt_x"/>
                                          </p:val>
                                        </p:tav>
                                      </p:tavLst>
                                    </p:anim>
                                    <p:anim calcmode="lin" valueType="num">
                                      <p:cBhvr additive="base">
                                        <p:cTn id="27" dur="500" fill="hold"/>
                                        <p:tgtEl>
                                          <p:spTgt spid="13">
                                            <p:bg/>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xEl>
                                              <p:pRg st="5" end="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animBg="1"/>
      <p:bldP spid="56" grpId="0" animBg="1"/>
      <p:bldP spid="1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944818" y="0"/>
            <a:ext cx="10613842" cy="707886"/>
          </a:xfrm>
          <a:prstGeom prst="rect">
            <a:avLst/>
          </a:prstGeom>
          <a:noFill/>
        </p:spPr>
        <p:txBody>
          <a:bodyPr wrap="square">
            <a:spAutoFit/>
          </a:bodyPr>
          <a:lstStyle/>
          <a:p>
            <a:pPr algn="ctr"/>
            <a:r>
              <a:rPr lang="en-US" sz="4000" dirty="0"/>
              <a:t>Classes: Selected Topics</a:t>
            </a:r>
          </a:p>
        </p:txBody>
      </p:sp>
      <p:grpSp>
        <p:nvGrpSpPr>
          <p:cNvPr id="8" name="Group 7">
            <a:extLst>
              <a:ext uri="{FF2B5EF4-FFF2-40B4-BE49-F238E27FC236}">
                <a16:creationId xmlns:a16="http://schemas.microsoft.com/office/drawing/2014/main" id="{CD1A7184-761F-4ABF-A574-B2993F1221D1}"/>
              </a:ext>
            </a:extLst>
          </p:cNvPr>
          <p:cNvGrpSpPr/>
          <p:nvPr/>
        </p:nvGrpSpPr>
        <p:grpSpPr>
          <a:xfrm>
            <a:off x="1581767" y="1127996"/>
            <a:ext cx="5182104" cy="1155890"/>
            <a:chOff x="1581767" y="1127996"/>
            <a:chExt cx="5182104" cy="1155890"/>
          </a:xfrm>
        </p:grpSpPr>
        <p:sp>
          <p:nvSpPr>
            <p:cNvPr id="2" name="TextBox 1">
              <a:extLst>
                <a:ext uri="{FF2B5EF4-FFF2-40B4-BE49-F238E27FC236}">
                  <a16:creationId xmlns:a16="http://schemas.microsoft.com/office/drawing/2014/main" id="{60C3D145-A276-4CD9-80E0-E6CF27100B4D}"/>
                </a:ext>
              </a:extLst>
            </p:cNvPr>
            <p:cNvSpPr txBox="1"/>
            <p:nvPr/>
          </p:nvSpPr>
          <p:spPr>
            <a:xfrm>
              <a:off x="1581767" y="1228888"/>
              <a:ext cx="2957848" cy="954107"/>
            </a:xfrm>
            <a:prstGeom prst="rect">
              <a:avLst/>
            </a:prstGeom>
            <a:noFill/>
          </p:spPr>
          <p:txBody>
            <a:bodyPr wrap="square" rtlCol="0">
              <a:spAutoFit/>
            </a:bodyPr>
            <a:lstStyle/>
            <a:p>
              <a:pPr algn="ctr"/>
              <a:r>
                <a:rPr lang="en-US" sz="2800" dirty="0">
                  <a:latin typeface="+mj-lt"/>
                  <a:cs typeface="Times New Roman" pitchFamily="18" charset="0"/>
                </a:rPr>
                <a:t>Encapsulation and Access Modifiers</a:t>
              </a:r>
            </a:p>
          </p:txBody>
        </p:sp>
        <p:pic>
          <p:nvPicPr>
            <p:cNvPr id="7" name="Picture 6">
              <a:extLst>
                <a:ext uri="{FF2B5EF4-FFF2-40B4-BE49-F238E27FC236}">
                  <a16:creationId xmlns:a16="http://schemas.microsoft.com/office/drawing/2014/main" id="{0C471ED9-2A29-4678-A5CE-791575CD2C9A}"/>
                </a:ext>
              </a:extLst>
            </p:cNvPr>
            <p:cNvPicPr>
              <a:picLocks noChangeAspect="1"/>
            </p:cNvPicPr>
            <p:nvPr/>
          </p:nvPicPr>
          <p:blipFill>
            <a:blip r:embed="rId3"/>
            <a:stretch>
              <a:fillRect/>
            </a:stretch>
          </p:blipFill>
          <p:spPr>
            <a:xfrm>
              <a:off x="5031442" y="1127996"/>
              <a:ext cx="1732429" cy="1155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1" name="Group 10">
            <a:extLst>
              <a:ext uri="{FF2B5EF4-FFF2-40B4-BE49-F238E27FC236}">
                <a16:creationId xmlns:a16="http://schemas.microsoft.com/office/drawing/2014/main" id="{AB69071B-732C-42C9-87DB-8CB0EA223AD7}"/>
              </a:ext>
            </a:extLst>
          </p:cNvPr>
          <p:cNvGrpSpPr/>
          <p:nvPr/>
        </p:nvGrpSpPr>
        <p:grpSpPr>
          <a:xfrm>
            <a:off x="2661318" y="2850317"/>
            <a:ext cx="6079270" cy="1304633"/>
            <a:chOff x="3329189" y="2536552"/>
            <a:chExt cx="6079270" cy="1304633"/>
          </a:xfrm>
        </p:grpSpPr>
        <p:sp>
          <p:nvSpPr>
            <p:cNvPr id="5" name="TextBox 4">
              <a:extLst>
                <a:ext uri="{FF2B5EF4-FFF2-40B4-BE49-F238E27FC236}">
                  <a16:creationId xmlns:a16="http://schemas.microsoft.com/office/drawing/2014/main" id="{250F75C3-8DBF-493F-8A1C-759AA772A22B}"/>
                </a:ext>
              </a:extLst>
            </p:cNvPr>
            <p:cNvSpPr txBox="1"/>
            <p:nvPr/>
          </p:nvSpPr>
          <p:spPr>
            <a:xfrm>
              <a:off x="3329189" y="2905780"/>
              <a:ext cx="4460383" cy="523220"/>
            </a:xfrm>
            <a:prstGeom prst="rect">
              <a:avLst/>
            </a:prstGeom>
            <a:noFill/>
          </p:spPr>
          <p:txBody>
            <a:bodyPr wrap="square" rtlCol="0">
              <a:spAutoFit/>
            </a:bodyPr>
            <a:lstStyle/>
            <a:p>
              <a:pPr algn="ctr"/>
              <a:r>
                <a:rPr lang="en-US" sz="2800" dirty="0">
                  <a:latin typeface="+mj-lt"/>
                  <a:cs typeface="Times New Roman" pitchFamily="18" charset="0"/>
                </a:rPr>
                <a:t>This and Self</a:t>
              </a:r>
            </a:p>
          </p:txBody>
        </p:sp>
        <p:pic>
          <p:nvPicPr>
            <p:cNvPr id="10" name="Picture 9">
              <a:extLst>
                <a:ext uri="{FF2B5EF4-FFF2-40B4-BE49-F238E27FC236}">
                  <a16:creationId xmlns:a16="http://schemas.microsoft.com/office/drawing/2014/main" id="{3219AD37-8043-4ADE-8E98-AE61E22AF8CE}"/>
                </a:ext>
              </a:extLst>
            </p:cNvPr>
            <p:cNvPicPr>
              <a:picLocks noChangeAspect="1"/>
            </p:cNvPicPr>
            <p:nvPr/>
          </p:nvPicPr>
          <p:blipFill>
            <a:blip r:embed="rId4"/>
            <a:stretch>
              <a:fillRect/>
            </a:stretch>
          </p:blipFill>
          <p:spPr>
            <a:xfrm>
              <a:off x="7078757" y="2536552"/>
              <a:ext cx="2329702" cy="1304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6" name="Group 15">
            <a:extLst>
              <a:ext uri="{FF2B5EF4-FFF2-40B4-BE49-F238E27FC236}">
                <a16:creationId xmlns:a16="http://schemas.microsoft.com/office/drawing/2014/main" id="{B37DFA81-6ADE-4F4F-AC42-326BA53E7FC7}"/>
              </a:ext>
            </a:extLst>
          </p:cNvPr>
          <p:cNvGrpSpPr/>
          <p:nvPr/>
        </p:nvGrpSpPr>
        <p:grpSpPr>
          <a:xfrm>
            <a:off x="6261279" y="4744966"/>
            <a:ext cx="4980464" cy="1482371"/>
            <a:chOff x="5449973" y="4485466"/>
            <a:chExt cx="4980464" cy="1482371"/>
          </a:xfrm>
        </p:grpSpPr>
        <p:sp>
          <p:nvSpPr>
            <p:cNvPr id="6" name="TextBox 5">
              <a:extLst>
                <a:ext uri="{FF2B5EF4-FFF2-40B4-BE49-F238E27FC236}">
                  <a16:creationId xmlns:a16="http://schemas.microsoft.com/office/drawing/2014/main" id="{1FF8492D-845D-4214-A219-F556DE721BD6}"/>
                </a:ext>
              </a:extLst>
            </p:cNvPr>
            <p:cNvSpPr txBox="1"/>
            <p:nvPr/>
          </p:nvSpPr>
          <p:spPr>
            <a:xfrm>
              <a:off x="5449973" y="4890701"/>
              <a:ext cx="4442580" cy="523220"/>
            </a:xfrm>
            <a:prstGeom prst="rect">
              <a:avLst/>
            </a:prstGeom>
            <a:noFill/>
          </p:spPr>
          <p:txBody>
            <a:bodyPr wrap="square" rtlCol="0">
              <a:spAutoFit/>
            </a:bodyPr>
            <a:lstStyle/>
            <a:p>
              <a:pPr algn="ctr"/>
              <a:r>
                <a:rPr lang="en-US" sz="2800" dirty="0">
                  <a:latin typeface="+mj-lt"/>
                  <a:cs typeface="Times New Roman" pitchFamily="18" charset="0"/>
                </a:rPr>
                <a:t>Properties</a:t>
              </a:r>
            </a:p>
          </p:txBody>
        </p:sp>
        <p:pic>
          <p:nvPicPr>
            <p:cNvPr id="15" name="Picture 14">
              <a:extLst>
                <a:ext uri="{FF2B5EF4-FFF2-40B4-BE49-F238E27FC236}">
                  <a16:creationId xmlns:a16="http://schemas.microsoft.com/office/drawing/2014/main" id="{F78A639E-C5B6-477A-A8E6-E8ED43EDCFC9}"/>
                </a:ext>
              </a:extLst>
            </p:cNvPr>
            <p:cNvPicPr>
              <a:picLocks noChangeAspect="1"/>
            </p:cNvPicPr>
            <p:nvPr/>
          </p:nvPicPr>
          <p:blipFill>
            <a:blip r:embed="rId5"/>
            <a:stretch>
              <a:fillRect/>
            </a:stretch>
          </p:blipFill>
          <p:spPr>
            <a:xfrm>
              <a:off x="9358874" y="4896274"/>
              <a:ext cx="1071563" cy="1071563"/>
            </a:xfrm>
            <a:prstGeom prst="rect">
              <a:avLst/>
            </a:prstGeom>
          </p:spPr>
        </p:pic>
        <p:pic>
          <p:nvPicPr>
            <p:cNvPr id="13" name="Picture 12">
              <a:extLst>
                <a:ext uri="{FF2B5EF4-FFF2-40B4-BE49-F238E27FC236}">
                  <a16:creationId xmlns:a16="http://schemas.microsoft.com/office/drawing/2014/main" id="{BFCE8364-8D49-46F5-818A-B49AE47212BD}"/>
                </a:ext>
              </a:extLst>
            </p:cNvPr>
            <p:cNvPicPr>
              <a:picLocks noChangeAspect="1"/>
            </p:cNvPicPr>
            <p:nvPr/>
          </p:nvPicPr>
          <p:blipFill>
            <a:blip r:embed="rId6"/>
            <a:stretch>
              <a:fillRect/>
            </a:stretch>
          </p:blipFill>
          <p:spPr>
            <a:xfrm>
              <a:off x="8756837" y="4485466"/>
              <a:ext cx="1095375" cy="637106"/>
            </a:xfrm>
            <a:prstGeom prst="rect">
              <a:avLst/>
            </a:prstGeom>
          </p:spPr>
        </p:pic>
      </p:grpSp>
    </p:spTree>
    <p:extLst>
      <p:ext uri="{BB962C8B-B14F-4D97-AF65-F5344CB8AC3E}">
        <p14:creationId xmlns:p14="http://schemas.microsoft.com/office/powerpoint/2010/main" val="2151963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959448" y="182880"/>
            <a:ext cx="10613842" cy="707886"/>
          </a:xfrm>
          <a:prstGeom prst="rect">
            <a:avLst/>
          </a:prstGeom>
          <a:noFill/>
        </p:spPr>
        <p:txBody>
          <a:bodyPr wrap="square">
            <a:spAutoFit/>
          </a:bodyPr>
          <a:lstStyle/>
          <a:p>
            <a:pPr algn="ctr"/>
            <a:r>
              <a:rPr lang="en-US" sz="4000" dirty="0"/>
              <a:t>Classes: Encapsulation and Access Modifiers</a:t>
            </a:r>
          </a:p>
        </p:txBody>
      </p:sp>
      <p:pic>
        <p:nvPicPr>
          <p:cNvPr id="7" name="Picture 6">
            <a:extLst>
              <a:ext uri="{FF2B5EF4-FFF2-40B4-BE49-F238E27FC236}">
                <a16:creationId xmlns:a16="http://schemas.microsoft.com/office/drawing/2014/main" id="{0C471ED9-2A29-4678-A5CE-791575CD2C9A}"/>
              </a:ext>
            </a:extLst>
          </p:cNvPr>
          <p:cNvPicPr>
            <a:picLocks noChangeAspect="1"/>
          </p:cNvPicPr>
          <p:nvPr/>
        </p:nvPicPr>
        <p:blipFill>
          <a:blip r:embed="rId3"/>
          <a:stretch>
            <a:fillRect/>
          </a:stretch>
        </p:blipFill>
        <p:spPr>
          <a:xfrm>
            <a:off x="3219066" y="1662005"/>
            <a:ext cx="5753868" cy="3839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7831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p:txBody>
          <a:bodyPr/>
          <a:lstStyle/>
          <a:p>
            <a:r>
              <a:rPr lang="en-US" dirty="0"/>
              <a:t>Encapsulation</a:t>
            </a:r>
          </a:p>
        </p:txBody>
      </p:sp>
      <p:sp>
        <p:nvSpPr>
          <p:cNvPr id="26" name="TextBox 25">
            <a:extLst>
              <a:ext uri="{FF2B5EF4-FFF2-40B4-BE49-F238E27FC236}">
                <a16:creationId xmlns:a16="http://schemas.microsoft.com/office/drawing/2014/main" id="{A4E66B0E-0E20-4DD7-8B61-2A4E18747A80}"/>
              </a:ext>
            </a:extLst>
          </p:cNvPr>
          <p:cNvSpPr txBox="1"/>
          <p:nvPr/>
        </p:nvSpPr>
        <p:spPr>
          <a:xfrm>
            <a:off x="304802" y="2194030"/>
            <a:ext cx="5626992" cy="1328234"/>
          </a:xfrm>
          <a:prstGeom prst="rect">
            <a:avLst/>
          </a:prstGeom>
          <a:solidFill>
            <a:schemeClr val="accent2">
              <a:lumMod val="20000"/>
              <a:lumOff val="80000"/>
            </a:schemeClr>
          </a:solidFill>
          <a:ln>
            <a:solidFill>
              <a:schemeClr val="tx1"/>
            </a:solidFill>
          </a:ln>
        </p:spPr>
        <p:txBody>
          <a:bodyPr wrap="square" rtlCol="0">
            <a:noAutofit/>
          </a:bodyPr>
          <a:lstStyle/>
          <a:p>
            <a:pPr algn="ctr"/>
            <a:endParaRPr lang="en-US" sz="2000" dirty="0">
              <a:latin typeface="+mj-lt"/>
              <a:cs typeface="Times New Roman" pitchFamily="18" charset="0"/>
            </a:endParaRPr>
          </a:p>
          <a:p>
            <a:pPr algn="ctr"/>
            <a:r>
              <a:rPr lang="en-US" sz="2000" dirty="0">
                <a:latin typeface="+mj-lt"/>
                <a:cs typeface="Times New Roman" pitchFamily="18" charset="0"/>
              </a:rPr>
              <a:t>We bundle related</a:t>
            </a:r>
            <a:r>
              <a:rPr lang="en-US" sz="2000" dirty="0">
                <a:solidFill>
                  <a:srgbClr val="00B050"/>
                </a:solidFill>
                <a:latin typeface="+mj-lt"/>
                <a:cs typeface="Times New Roman" pitchFamily="18" charset="0"/>
              </a:rPr>
              <a:t> </a:t>
            </a:r>
            <a:r>
              <a:rPr lang="en-US" sz="2000" dirty="0">
                <a:solidFill>
                  <a:srgbClr val="0070C0"/>
                </a:solidFill>
                <a:latin typeface="+mj-lt"/>
                <a:cs typeface="Times New Roman" pitchFamily="18" charset="0"/>
              </a:rPr>
              <a:t>public</a:t>
            </a:r>
            <a:r>
              <a:rPr lang="en-US" sz="2000" dirty="0">
                <a:solidFill>
                  <a:srgbClr val="00B050"/>
                </a:solidFill>
                <a:latin typeface="+mj-lt"/>
                <a:cs typeface="Times New Roman" pitchFamily="18" charset="0"/>
              </a:rPr>
              <a:t> </a:t>
            </a:r>
            <a:r>
              <a:rPr lang="en-US" sz="2000" dirty="0">
                <a:solidFill>
                  <a:srgbClr val="0070C0"/>
                </a:solidFill>
                <a:cs typeface="Times New Roman" pitchFamily="18" charset="0"/>
              </a:rPr>
              <a:t>interface</a:t>
            </a:r>
            <a:r>
              <a:rPr lang="en-US" sz="2000" dirty="0">
                <a:cs typeface="Times New Roman" pitchFamily="18" charset="0"/>
              </a:rPr>
              <a:t>,</a:t>
            </a:r>
            <a:r>
              <a:rPr lang="en-US" sz="2000" dirty="0">
                <a:solidFill>
                  <a:srgbClr val="00B0F0"/>
                </a:solidFill>
                <a:cs typeface="Times New Roman" pitchFamily="18" charset="0"/>
              </a:rPr>
              <a:t> </a:t>
            </a:r>
            <a:r>
              <a:rPr lang="en-US" sz="2000" dirty="0">
                <a:solidFill>
                  <a:srgbClr val="00B050"/>
                </a:solidFill>
                <a:latin typeface="+mj-lt"/>
                <a:cs typeface="Times New Roman" pitchFamily="18" charset="0"/>
              </a:rPr>
              <a:t>data</a:t>
            </a:r>
            <a:r>
              <a:rPr lang="en-US" sz="2000" dirty="0">
                <a:latin typeface="+mj-lt"/>
                <a:cs typeface="Times New Roman" pitchFamily="18" charset="0"/>
              </a:rPr>
              <a:t>, </a:t>
            </a:r>
            <a:r>
              <a:rPr lang="en-US" sz="2000" dirty="0">
                <a:cs typeface="Times New Roman" pitchFamily="18" charset="0"/>
              </a:rPr>
              <a:t>and </a:t>
            </a:r>
            <a:r>
              <a:rPr lang="en-US" sz="2000" dirty="0">
                <a:solidFill>
                  <a:srgbClr val="C00000"/>
                </a:solidFill>
                <a:latin typeface="+mj-lt"/>
                <a:cs typeface="Times New Roman" pitchFamily="18" charset="0"/>
              </a:rPr>
              <a:t>code </a:t>
            </a:r>
            <a:r>
              <a:rPr lang="en-US" sz="2000" dirty="0">
                <a:latin typeface="+mj-lt"/>
                <a:cs typeface="Times New Roman" pitchFamily="18" charset="0"/>
              </a:rPr>
              <a:t>together into a cohesive, problem-solving machine.</a:t>
            </a:r>
          </a:p>
        </p:txBody>
      </p:sp>
      <p:sp>
        <p:nvSpPr>
          <p:cNvPr id="27" name="TextBox 26">
            <a:extLst>
              <a:ext uri="{FF2B5EF4-FFF2-40B4-BE49-F238E27FC236}">
                <a16:creationId xmlns:a16="http://schemas.microsoft.com/office/drawing/2014/main" id="{B122730D-B3FC-4A9A-A49E-A3AD20C99F28}"/>
              </a:ext>
            </a:extLst>
          </p:cNvPr>
          <p:cNvSpPr txBox="1"/>
          <p:nvPr/>
        </p:nvSpPr>
        <p:spPr>
          <a:xfrm>
            <a:off x="1867118" y="974745"/>
            <a:ext cx="8277352" cy="400110"/>
          </a:xfrm>
          <a:prstGeom prst="rect">
            <a:avLst/>
          </a:prstGeom>
          <a:noFill/>
        </p:spPr>
        <p:txBody>
          <a:bodyPr wrap="square" rtlCol="0">
            <a:spAutoFit/>
          </a:bodyPr>
          <a:lstStyle/>
          <a:p>
            <a:pPr algn="ctr"/>
            <a:r>
              <a:rPr lang="en-US" sz="2000" dirty="0">
                <a:latin typeface="+mj-lt"/>
                <a:cs typeface="Times New Roman" pitchFamily="18" charset="0"/>
              </a:rPr>
              <a:t>Encapsulation is the guiding principle behind the OOP paradigm.</a:t>
            </a:r>
          </a:p>
        </p:txBody>
      </p:sp>
      <p:sp>
        <p:nvSpPr>
          <p:cNvPr id="13" name="TextBox 12">
            <a:extLst>
              <a:ext uri="{FF2B5EF4-FFF2-40B4-BE49-F238E27FC236}">
                <a16:creationId xmlns:a16="http://schemas.microsoft.com/office/drawing/2014/main" id="{373E8E8C-8039-43C9-B73F-F65056308CC0}"/>
              </a:ext>
            </a:extLst>
          </p:cNvPr>
          <p:cNvSpPr txBox="1"/>
          <p:nvPr/>
        </p:nvSpPr>
        <p:spPr>
          <a:xfrm>
            <a:off x="304802" y="5889173"/>
            <a:ext cx="11614278" cy="400110"/>
          </a:xfrm>
          <a:prstGeom prst="rect">
            <a:avLst/>
          </a:prstGeom>
          <a:noFill/>
        </p:spPr>
        <p:txBody>
          <a:bodyPr wrap="square" rtlCol="0">
            <a:spAutoFit/>
          </a:bodyPr>
          <a:lstStyle/>
          <a:p>
            <a:pPr algn="ctr"/>
            <a:r>
              <a:rPr lang="en-US" sz="2000" dirty="0">
                <a:latin typeface="+mj-lt"/>
                <a:cs typeface="Times New Roman" pitchFamily="18" charset="0"/>
              </a:rPr>
              <a:t>In Object Oriented Programming, we use </a:t>
            </a:r>
            <a:r>
              <a:rPr lang="en-US" sz="2000" dirty="0">
                <a:solidFill>
                  <a:srgbClr val="FF0000"/>
                </a:solidFill>
                <a:latin typeface="+mj-lt"/>
                <a:cs typeface="Times New Roman" pitchFamily="18" charset="0"/>
              </a:rPr>
              <a:t>classes</a:t>
            </a:r>
            <a:r>
              <a:rPr lang="en-US" sz="2000" dirty="0">
                <a:latin typeface="+mj-lt"/>
                <a:cs typeface="Times New Roman" pitchFamily="18" charset="0"/>
              </a:rPr>
              <a:t> and </a:t>
            </a:r>
            <a:r>
              <a:rPr lang="en-US" sz="2000" dirty="0">
                <a:solidFill>
                  <a:srgbClr val="FF0000"/>
                </a:solidFill>
                <a:latin typeface="+mj-lt"/>
                <a:cs typeface="Times New Roman" pitchFamily="18" charset="0"/>
              </a:rPr>
              <a:t>objects</a:t>
            </a:r>
            <a:r>
              <a:rPr lang="en-US" sz="2000" dirty="0">
                <a:latin typeface="+mj-lt"/>
                <a:cs typeface="Times New Roman" pitchFamily="18" charset="0"/>
              </a:rPr>
              <a:t> to implement the problem-solving machine.</a:t>
            </a:r>
          </a:p>
        </p:txBody>
      </p:sp>
      <p:sp>
        <p:nvSpPr>
          <p:cNvPr id="16" name="TextBox 15">
            <a:extLst>
              <a:ext uri="{FF2B5EF4-FFF2-40B4-BE49-F238E27FC236}">
                <a16:creationId xmlns:a16="http://schemas.microsoft.com/office/drawing/2014/main" id="{1D0F53BF-1B22-4D57-A9E5-DCBEBFBB1D67}"/>
              </a:ext>
            </a:extLst>
          </p:cNvPr>
          <p:cNvSpPr txBox="1"/>
          <p:nvPr/>
        </p:nvSpPr>
        <p:spPr>
          <a:xfrm>
            <a:off x="6325191" y="2194030"/>
            <a:ext cx="5626992" cy="1328234"/>
          </a:xfrm>
          <a:prstGeom prst="rect">
            <a:avLst/>
          </a:prstGeom>
          <a:solidFill>
            <a:schemeClr val="accent2">
              <a:lumMod val="20000"/>
              <a:lumOff val="80000"/>
            </a:schemeClr>
          </a:solidFill>
          <a:ln>
            <a:solidFill>
              <a:schemeClr val="tx1"/>
            </a:solidFill>
          </a:ln>
        </p:spPr>
        <p:txBody>
          <a:bodyPr wrap="square" rtlCol="0">
            <a:noAutofit/>
          </a:bodyPr>
          <a:lstStyle/>
          <a:p>
            <a:pPr algn="ctr"/>
            <a:endParaRPr lang="en-US" sz="2000" dirty="0">
              <a:latin typeface="+mj-lt"/>
              <a:cs typeface="Times New Roman" pitchFamily="18" charset="0"/>
            </a:endParaRPr>
          </a:p>
          <a:p>
            <a:pPr algn="ctr"/>
            <a:r>
              <a:rPr lang="en-US" sz="2000" dirty="0">
                <a:latin typeface="+mj-lt"/>
                <a:cs typeface="Times New Roman" pitchFamily="18" charset="0"/>
              </a:rPr>
              <a:t>We </a:t>
            </a:r>
            <a:r>
              <a:rPr lang="en-US" sz="2000" dirty="0">
                <a:solidFill>
                  <a:srgbClr val="FF0000"/>
                </a:solidFill>
                <a:cs typeface="Times New Roman" pitchFamily="18" charset="0"/>
              </a:rPr>
              <a:t>hide</a:t>
            </a:r>
            <a:r>
              <a:rPr lang="en-US" sz="2000" dirty="0">
                <a:cs typeface="Times New Roman" pitchFamily="18" charset="0"/>
              </a:rPr>
              <a:t> </a:t>
            </a:r>
            <a:r>
              <a:rPr lang="en-US" sz="2000" dirty="0">
                <a:solidFill>
                  <a:srgbClr val="00B050"/>
                </a:solidFill>
                <a:cs typeface="Times New Roman" pitchFamily="18" charset="0"/>
              </a:rPr>
              <a:t>data</a:t>
            </a:r>
            <a:r>
              <a:rPr lang="en-US" sz="2000" dirty="0">
                <a:cs typeface="Times New Roman" pitchFamily="18" charset="0"/>
              </a:rPr>
              <a:t>/</a:t>
            </a:r>
            <a:r>
              <a:rPr lang="en-US" sz="2000" dirty="0">
                <a:solidFill>
                  <a:srgbClr val="C00000"/>
                </a:solidFill>
                <a:cs typeface="Times New Roman" pitchFamily="18" charset="0"/>
              </a:rPr>
              <a:t>implementation</a:t>
            </a:r>
            <a:r>
              <a:rPr lang="en-US" sz="2000" dirty="0">
                <a:cs typeface="Times New Roman" pitchFamily="18" charset="0"/>
              </a:rPr>
              <a:t> details of that machine from its clients – forcing them to use its </a:t>
            </a:r>
            <a:r>
              <a:rPr lang="en-US" sz="2000" dirty="0">
                <a:solidFill>
                  <a:srgbClr val="0070C0"/>
                </a:solidFill>
                <a:cs typeface="Times New Roman" pitchFamily="18" charset="0"/>
              </a:rPr>
              <a:t>public</a:t>
            </a:r>
            <a:r>
              <a:rPr lang="en-US" sz="2000" dirty="0">
                <a:solidFill>
                  <a:srgbClr val="00B050"/>
                </a:solidFill>
                <a:cs typeface="Times New Roman" pitchFamily="18" charset="0"/>
              </a:rPr>
              <a:t> </a:t>
            </a:r>
            <a:r>
              <a:rPr lang="en-US" sz="2000" dirty="0">
                <a:solidFill>
                  <a:srgbClr val="0070C0"/>
                </a:solidFill>
                <a:cs typeface="Times New Roman" pitchFamily="18" charset="0"/>
              </a:rPr>
              <a:t>interface</a:t>
            </a:r>
            <a:r>
              <a:rPr lang="en-US" sz="2000" dirty="0">
                <a:cs typeface="Times New Roman" pitchFamily="18" charset="0"/>
              </a:rPr>
              <a:t>.</a:t>
            </a:r>
            <a:endParaRPr lang="en-US" sz="2000" dirty="0">
              <a:latin typeface="+mj-lt"/>
              <a:cs typeface="Times New Roman" pitchFamily="18" charset="0"/>
            </a:endParaRPr>
          </a:p>
        </p:txBody>
      </p:sp>
      <p:sp>
        <p:nvSpPr>
          <p:cNvPr id="18" name="TextBox 17">
            <a:extLst>
              <a:ext uri="{FF2B5EF4-FFF2-40B4-BE49-F238E27FC236}">
                <a16:creationId xmlns:a16="http://schemas.microsoft.com/office/drawing/2014/main" id="{FB97682E-8545-45FE-BC2D-E41706129F84}"/>
              </a:ext>
            </a:extLst>
          </p:cNvPr>
          <p:cNvSpPr txBox="1"/>
          <p:nvPr/>
        </p:nvSpPr>
        <p:spPr>
          <a:xfrm>
            <a:off x="1922818" y="1485865"/>
            <a:ext cx="8277352" cy="400110"/>
          </a:xfrm>
          <a:prstGeom prst="rect">
            <a:avLst/>
          </a:prstGeom>
          <a:noFill/>
        </p:spPr>
        <p:txBody>
          <a:bodyPr wrap="square" rtlCol="0">
            <a:spAutoFit/>
          </a:bodyPr>
          <a:lstStyle/>
          <a:p>
            <a:pPr algn="ctr"/>
            <a:r>
              <a:rPr lang="en-US" sz="2000" dirty="0">
                <a:latin typeface="+mj-lt"/>
                <a:cs typeface="Times New Roman" pitchFamily="18" charset="0"/>
              </a:rPr>
              <a:t>There are two facets to encapsulati0n:</a:t>
            </a:r>
          </a:p>
        </p:txBody>
      </p:sp>
      <p:grpSp>
        <p:nvGrpSpPr>
          <p:cNvPr id="24" name="Group 23">
            <a:extLst>
              <a:ext uri="{FF2B5EF4-FFF2-40B4-BE49-F238E27FC236}">
                <a16:creationId xmlns:a16="http://schemas.microsoft.com/office/drawing/2014/main" id="{51DCA20C-973A-4595-8BD7-FB7B3935FD94}"/>
              </a:ext>
            </a:extLst>
          </p:cNvPr>
          <p:cNvGrpSpPr/>
          <p:nvPr/>
        </p:nvGrpSpPr>
        <p:grpSpPr>
          <a:xfrm>
            <a:off x="4863649" y="3759617"/>
            <a:ext cx="3425519" cy="1657060"/>
            <a:chOff x="1513169" y="3769019"/>
            <a:chExt cx="3425519" cy="1657060"/>
          </a:xfrm>
        </p:grpSpPr>
        <p:sp>
          <p:nvSpPr>
            <p:cNvPr id="25" name="Rectangle 24">
              <a:extLst>
                <a:ext uri="{FF2B5EF4-FFF2-40B4-BE49-F238E27FC236}">
                  <a16:creationId xmlns:a16="http://schemas.microsoft.com/office/drawing/2014/main" id="{D5E0F75A-3123-4E1E-B39B-A63FDDDEC28D}"/>
                </a:ext>
              </a:extLst>
            </p:cNvPr>
            <p:cNvSpPr/>
            <p:nvPr/>
          </p:nvSpPr>
          <p:spPr>
            <a:xfrm>
              <a:off x="1513169" y="3769019"/>
              <a:ext cx="3425519" cy="16570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9DF9AC1-7E9C-4BF8-9AA6-3413382DB9BF}"/>
                </a:ext>
              </a:extLst>
            </p:cNvPr>
            <p:cNvSpPr/>
            <p:nvPr/>
          </p:nvSpPr>
          <p:spPr>
            <a:xfrm>
              <a:off x="1661313" y="3875756"/>
              <a:ext cx="3129229" cy="62452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Interfaces</a:t>
              </a:r>
            </a:p>
          </p:txBody>
        </p:sp>
        <p:sp>
          <p:nvSpPr>
            <p:cNvPr id="33" name="Rectangle 32">
              <a:extLst>
                <a:ext uri="{FF2B5EF4-FFF2-40B4-BE49-F238E27FC236}">
                  <a16:creationId xmlns:a16="http://schemas.microsoft.com/office/drawing/2014/main" id="{D533C79C-8204-4698-9560-35718B2A67BB}"/>
                </a:ext>
              </a:extLst>
            </p:cNvPr>
            <p:cNvSpPr/>
            <p:nvPr/>
          </p:nvSpPr>
          <p:spPr>
            <a:xfrm>
              <a:off x="1661313" y="4683468"/>
              <a:ext cx="1504661" cy="624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4" name="Rectangle 33">
              <a:extLst>
                <a:ext uri="{FF2B5EF4-FFF2-40B4-BE49-F238E27FC236}">
                  <a16:creationId xmlns:a16="http://schemas.microsoft.com/office/drawing/2014/main" id="{E4B567DF-E0EB-427B-9A92-476012810C18}"/>
                </a:ext>
              </a:extLst>
            </p:cNvPr>
            <p:cNvSpPr/>
            <p:nvPr/>
          </p:nvSpPr>
          <p:spPr>
            <a:xfrm>
              <a:off x="3285881" y="4683468"/>
              <a:ext cx="1504661" cy="6245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sp>
        <p:nvSpPr>
          <p:cNvPr id="35" name="Rectangle 34">
            <a:extLst>
              <a:ext uri="{FF2B5EF4-FFF2-40B4-BE49-F238E27FC236}">
                <a16:creationId xmlns:a16="http://schemas.microsoft.com/office/drawing/2014/main" id="{F92E59C5-D8B0-4FFD-B987-64B2DF0BD8C7}"/>
              </a:ext>
            </a:extLst>
          </p:cNvPr>
          <p:cNvSpPr/>
          <p:nvPr/>
        </p:nvSpPr>
        <p:spPr>
          <a:xfrm>
            <a:off x="2926929" y="3866354"/>
            <a:ext cx="1504661" cy="6245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code</a:t>
            </a:r>
          </a:p>
        </p:txBody>
      </p:sp>
      <p:cxnSp>
        <p:nvCxnSpPr>
          <p:cNvPr id="7" name="Straight Arrow Connector 6">
            <a:extLst>
              <a:ext uri="{FF2B5EF4-FFF2-40B4-BE49-F238E27FC236}">
                <a16:creationId xmlns:a16="http://schemas.microsoft.com/office/drawing/2014/main" id="{6007D46A-0AD6-4C36-9715-B0674205B414}"/>
              </a:ext>
            </a:extLst>
          </p:cNvPr>
          <p:cNvCxnSpPr/>
          <p:nvPr/>
        </p:nvCxnSpPr>
        <p:spPr>
          <a:xfrm>
            <a:off x="4293503" y="4109152"/>
            <a:ext cx="7937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CA3BCE7-FD5B-4FF8-B060-5384D68071E9}"/>
              </a:ext>
            </a:extLst>
          </p:cNvPr>
          <p:cNvCxnSpPr>
            <a:cxnSpLocks/>
          </p:cNvCxnSpPr>
          <p:nvPr/>
        </p:nvCxnSpPr>
        <p:spPr>
          <a:xfrm flipH="1">
            <a:off x="4293503" y="4253815"/>
            <a:ext cx="7612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E2CBF50-B4BB-48C0-B426-FA75FE4FF8F7}"/>
              </a:ext>
            </a:extLst>
          </p:cNvPr>
          <p:cNvSpPr/>
          <p:nvPr/>
        </p:nvSpPr>
        <p:spPr>
          <a:xfrm>
            <a:off x="4943526" y="4550830"/>
            <a:ext cx="3324177" cy="85633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79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right)">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13" grpId="0"/>
      <p:bldP spid="16" grpId="0" animBg="1"/>
      <p:bldP spid="18" grpId="0"/>
      <p:bldP spid="35"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a:t>
            </a:r>
            <a:r>
              <a:rPr lang="en-US" dirty="0">
                <a:latin typeface="Consolas" panose="020B0609020204030204" pitchFamily="49" charset="0"/>
              </a:rPr>
              <a:t>0</a:t>
            </a:r>
            <a:r>
              <a:rPr lang="en-US" dirty="0"/>
              <a:t> – Sketchpad</a:t>
            </a:r>
          </a:p>
        </p:txBody>
      </p:sp>
      <p:sp>
        <p:nvSpPr>
          <p:cNvPr id="12" name="TextBox 11">
            <a:extLst>
              <a:ext uri="{FF2B5EF4-FFF2-40B4-BE49-F238E27FC236}">
                <a16:creationId xmlns:a16="http://schemas.microsoft.com/office/drawing/2014/main" id="{25581E83-911D-4F85-9B75-0E107A2CF2B5}"/>
              </a:ext>
            </a:extLst>
          </p:cNvPr>
          <p:cNvSpPr txBox="1"/>
          <p:nvPr/>
        </p:nvSpPr>
        <p:spPr>
          <a:xfrm>
            <a:off x="1120115" y="1322841"/>
            <a:ext cx="6745418" cy="1015663"/>
          </a:xfrm>
          <a:prstGeom prst="rect">
            <a:avLst/>
          </a:prstGeom>
          <a:noFill/>
        </p:spPr>
        <p:txBody>
          <a:bodyPr wrap="square" rtlCol="0">
            <a:spAutoFit/>
          </a:bodyPr>
          <a:lstStyle/>
          <a:p>
            <a:pPr algn="ctr"/>
            <a:r>
              <a:rPr lang="en-US" sz="2000" dirty="0">
                <a:latin typeface="+mj-lt"/>
                <a:cs typeface="Times New Roman" pitchFamily="18" charset="0"/>
              </a:rPr>
              <a:t>In 1963, </a:t>
            </a:r>
            <a:r>
              <a:rPr lang="en-US" sz="2000" dirty="0">
                <a:solidFill>
                  <a:srgbClr val="FF0000"/>
                </a:solidFill>
                <a:latin typeface="+mj-lt"/>
                <a:cs typeface="Times New Roman" pitchFamily="18" charset="0"/>
              </a:rPr>
              <a:t>Ivan Sutherland </a:t>
            </a:r>
            <a:r>
              <a:rPr lang="en-US" sz="2000" dirty="0">
                <a:latin typeface="+mj-lt"/>
                <a:cs typeface="Times New Roman" pitchFamily="18" charset="0"/>
              </a:rPr>
              <a:t>developed </a:t>
            </a:r>
            <a:r>
              <a:rPr lang="en-US" sz="2000" dirty="0">
                <a:solidFill>
                  <a:srgbClr val="FF0000"/>
                </a:solidFill>
                <a:latin typeface="+mj-lt"/>
                <a:cs typeface="Times New Roman" pitchFamily="18" charset="0"/>
              </a:rPr>
              <a:t>Sketchpad</a:t>
            </a:r>
            <a:r>
              <a:rPr lang="en-US" sz="2000" dirty="0">
                <a:latin typeface="+mj-lt"/>
                <a:cs typeface="Times New Roman" pitchFamily="18" charset="0"/>
              </a:rPr>
              <a:t>, the world's first GUI-based program – it was a Computer Aided Design (CAD) program that ran on an oscilloscope with a light pen!</a:t>
            </a:r>
          </a:p>
        </p:txBody>
      </p:sp>
      <p:sp>
        <p:nvSpPr>
          <p:cNvPr id="18" name="TextBox 17">
            <a:extLst>
              <a:ext uri="{FF2B5EF4-FFF2-40B4-BE49-F238E27FC236}">
                <a16:creationId xmlns:a16="http://schemas.microsoft.com/office/drawing/2014/main" id="{AE1186EF-E4C5-4748-863C-3566CD00CF2B}"/>
              </a:ext>
            </a:extLst>
          </p:cNvPr>
          <p:cNvSpPr txBox="1"/>
          <p:nvPr/>
        </p:nvSpPr>
        <p:spPr>
          <a:xfrm>
            <a:off x="1041738" y="2884009"/>
            <a:ext cx="9290982" cy="707886"/>
          </a:xfrm>
          <a:prstGeom prst="rect">
            <a:avLst/>
          </a:prstGeom>
          <a:noFill/>
        </p:spPr>
        <p:txBody>
          <a:bodyPr wrap="square" rtlCol="0">
            <a:spAutoFit/>
          </a:bodyPr>
          <a:lstStyle/>
          <a:p>
            <a:pPr algn="ctr"/>
            <a:r>
              <a:rPr lang="en-US" sz="2000" dirty="0">
                <a:latin typeface="+mj-lt"/>
                <a:cs typeface="Times New Roman" pitchFamily="18" charset="0"/>
              </a:rPr>
              <a:t>But Sketchpad wasn't just a CAD program – it pioneered many of the concepts that underpin OOP today like </a:t>
            </a:r>
            <a:r>
              <a:rPr lang="en-US" sz="2000" dirty="0">
                <a:solidFill>
                  <a:srgbClr val="FF0000"/>
                </a:solidFill>
                <a:latin typeface="+mj-lt"/>
                <a:cs typeface="Times New Roman" pitchFamily="18" charset="0"/>
              </a:rPr>
              <a:t>classes</a:t>
            </a:r>
            <a:r>
              <a:rPr lang="en-US" sz="2000" dirty="0">
                <a:latin typeface="+mj-lt"/>
                <a:cs typeface="Times New Roman" pitchFamily="18" charset="0"/>
              </a:rPr>
              <a:t>, </a:t>
            </a:r>
            <a:r>
              <a:rPr lang="en-US" sz="2000" dirty="0">
                <a:solidFill>
                  <a:srgbClr val="FF0000"/>
                </a:solidFill>
                <a:latin typeface="+mj-lt"/>
                <a:cs typeface="Times New Roman" pitchFamily="18" charset="0"/>
              </a:rPr>
              <a:t>objects</a:t>
            </a:r>
            <a:r>
              <a:rPr lang="en-US" sz="2000" dirty="0">
                <a:latin typeface="+mj-lt"/>
                <a:cs typeface="Times New Roman" pitchFamily="18" charset="0"/>
              </a:rPr>
              <a:t>, </a:t>
            </a:r>
            <a:r>
              <a:rPr lang="en-US" sz="2000" dirty="0">
                <a:solidFill>
                  <a:srgbClr val="FF0000"/>
                </a:solidFill>
                <a:latin typeface="+mj-lt"/>
                <a:cs typeface="Times New Roman" pitchFamily="18" charset="0"/>
              </a:rPr>
              <a:t>inheritance</a:t>
            </a:r>
            <a:r>
              <a:rPr lang="en-US" sz="2000" dirty="0">
                <a:latin typeface="+mj-lt"/>
                <a:cs typeface="Times New Roman" pitchFamily="18" charset="0"/>
              </a:rPr>
              <a:t> and </a:t>
            </a:r>
            <a:r>
              <a:rPr lang="en-US" sz="2000" dirty="0">
                <a:solidFill>
                  <a:srgbClr val="FF0000"/>
                </a:solidFill>
                <a:latin typeface="+mj-lt"/>
                <a:cs typeface="Times New Roman" pitchFamily="18" charset="0"/>
              </a:rPr>
              <a:t>late binding/polymorphism</a:t>
            </a:r>
            <a:r>
              <a:rPr lang="en-US" sz="2000" dirty="0">
                <a:latin typeface="+mj-lt"/>
                <a:cs typeface="Times New Roman" pitchFamily="18" charset="0"/>
              </a:rPr>
              <a:t>!</a:t>
            </a:r>
            <a:endParaRPr lang="en-US" sz="2000" dirty="0">
              <a:solidFill>
                <a:srgbClr val="7030A0"/>
              </a:solidFill>
              <a:latin typeface="+mj-lt"/>
              <a:cs typeface="Times New Roman" pitchFamily="18" charset="0"/>
            </a:endParaRPr>
          </a:p>
        </p:txBody>
      </p:sp>
      <p:pic>
        <p:nvPicPr>
          <p:cNvPr id="8" name="Picture 7">
            <a:extLst>
              <a:ext uri="{FF2B5EF4-FFF2-40B4-BE49-F238E27FC236}">
                <a16:creationId xmlns:a16="http://schemas.microsoft.com/office/drawing/2014/main" id="{02D002C7-6A0C-4002-862C-A05FC92FD311}"/>
              </a:ext>
            </a:extLst>
          </p:cNvPr>
          <p:cNvPicPr>
            <a:picLocks noChangeAspect="1"/>
          </p:cNvPicPr>
          <p:nvPr/>
        </p:nvPicPr>
        <p:blipFill rotWithShape="1">
          <a:blip r:embed="rId4">
            <a:extLst>
              <a:ext uri="{28A0092B-C50C-407E-A947-70E740481C1C}">
                <a14:useLocalDpi xmlns:a14="http://schemas.microsoft.com/office/drawing/2010/main" val="0"/>
              </a:ext>
            </a:extLst>
          </a:blip>
          <a:srcRect b="7724"/>
          <a:stretch/>
        </p:blipFill>
        <p:spPr>
          <a:xfrm>
            <a:off x="8597899" y="1066800"/>
            <a:ext cx="2370667" cy="1640661"/>
          </a:xfrm>
          <a:prstGeom prst="rect">
            <a:avLst/>
          </a:prstGeom>
        </p:spPr>
      </p:pic>
      <p:sp>
        <p:nvSpPr>
          <p:cNvPr id="20" name="TextBox 19">
            <a:extLst>
              <a:ext uri="{FF2B5EF4-FFF2-40B4-BE49-F238E27FC236}">
                <a16:creationId xmlns:a16="http://schemas.microsoft.com/office/drawing/2014/main" id="{4D111EF3-A9B7-48A6-88A1-B2BD587B562E}"/>
              </a:ext>
            </a:extLst>
          </p:cNvPr>
          <p:cNvSpPr txBox="1"/>
          <p:nvPr/>
        </p:nvSpPr>
        <p:spPr>
          <a:xfrm>
            <a:off x="405605" y="3964419"/>
            <a:ext cx="11343778" cy="707886"/>
          </a:xfrm>
          <a:prstGeom prst="rect">
            <a:avLst/>
          </a:prstGeom>
          <a:noFill/>
        </p:spPr>
        <p:txBody>
          <a:bodyPr wrap="square" rtlCol="0">
            <a:spAutoFit/>
          </a:bodyPr>
          <a:lstStyle/>
          <a:p>
            <a:pPr algn="ctr"/>
            <a:r>
              <a:rPr lang="en-US" sz="2000" dirty="0">
                <a:solidFill>
                  <a:srgbClr val="0070C0"/>
                </a:solidFill>
                <a:latin typeface="+mj-lt"/>
                <a:cs typeface="Times New Roman" pitchFamily="18" charset="0"/>
              </a:rPr>
              <a:t>Classes and Objects</a:t>
            </a:r>
          </a:p>
          <a:p>
            <a:pPr algn="ctr"/>
            <a:r>
              <a:rPr lang="en-US" sz="2000" dirty="0">
                <a:latin typeface="+mj-lt"/>
                <a:cs typeface="Times New Roman" pitchFamily="18" charset="0"/>
              </a:rPr>
              <a:t>You could create a main drawing of something like a rivet (a class), and then </a:t>
            </a:r>
            <a:r>
              <a:rPr lang="en-US" sz="2000" dirty="0"/>
              <a:t>clone many copies (objects). </a:t>
            </a:r>
            <a:endParaRPr lang="en-US" sz="2000" dirty="0">
              <a:solidFill>
                <a:srgbClr val="7030A0"/>
              </a:solidFill>
              <a:latin typeface="+mj-lt"/>
              <a:cs typeface="Times New Roman" pitchFamily="18" charset="0"/>
            </a:endParaRPr>
          </a:p>
        </p:txBody>
      </p:sp>
      <p:sp>
        <p:nvSpPr>
          <p:cNvPr id="23" name="TextBox 22">
            <a:extLst>
              <a:ext uri="{FF2B5EF4-FFF2-40B4-BE49-F238E27FC236}">
                <a16:creationId xmlns:a16="http://schemas.microsoft.com/office/drawing/2014/main" id="{F95A21E2-5F3E-44FA-BE0C-B98294C0E69B}"/>
              </a:ext>
            </a:extLst>
          </p:cNvPr>
          <p:cNvSpPr txBox="1"/>
          <p:nvPr/>
        </p:nvSpPr>
        <p:spPr>
          <a:xfrm>
            <a:off x="160883" y="5706520"/>
            <a:ext cx="11833223" cy="1015663"/>
          </a:xfrm>
          <a:prstGeom prst="rect">
            <a:avLst/>
          </a:prstGeom>
          <a:noFill/>
        </p:spPr>
        <p:txBody>
          <a:bodyPr wrap="square">
            <a:spAutoFit/>
          </a:bodyPr>
          <a:lstStyle/>
          <a:p>
            <a:pPr algn="ctr"/>
            <a:r>
              <a:rPr lang="en-US" sz="2000" dirty="0">
                <a:solidFill>
                  <a:srgbClr val="0070C0"/>
                </a:solidFill>
              </a:rPr>
              <a:t>Late Binding/Polymorphism</a:t>
            </a:r>
          </a:p>
          <a:p>
            <a:pPr algn="ctr"/>
            <a:r>
              <a:rPr lang="en-US" sz="2000" dirty="0"/>
              <a:t>Each object had the equivalent of virtual methods, too – the program could ask for a specific object to run a named operation (e.g., rotate), and the correct logic would be chosen.</a:t>
            </a:r>
          </a:p>
        </p:txBody>
      </p:sp>
      <p:sp>
        <p:nvSpPr>
          <p:cNvPr id="30" name="TextBox 29">
            <a:extLst>
              <a:ext uri="{FF2B5EF4-FFF2-40B4-BE49-F238E27FC236}">
                <a16:creationId xmlns:a16="http://schemas.microsoft.com/office/drawing/2014/main" id="{18901E68-9B58-47F6-9B46-4ABB40E8B874}"/>
              </a:ext>
            </a:extLst>
          </p:cNvPr>
          <p:cNvSpPr txBox="1"/>
          <p:nvPr/>
        </p:nvSpPr>
        <p:spPr>
          <a:xfrm>
            <a:off x="697774" y="4908804"/>
            <a:ext cx="10759440" cy="707886"/>
          </a:xfrm>
          <a:prstGeom prst="rect">
            <a:avLst/>
          </a:prstGeom>
          <a:noFill/>
        </p:spPr>
        <p:txBody>
          <a:bodyPr wrap="square">
            <a:spAutoFit/>
          </a:bodyPr>
          <a:lstStyle/>
          <a:p>
            <a:pPr algn="ctr"/>
            <a:r>
              <a:rPr lang="en-US" sz="2000" dirty="0">
                <a:solidFill>
                  <a:srgbClr val="0070C0"/>
                </a:solidFill>
              </a:rPr>
              <a:t>Inheritance</a:t>
            </a:r>
          </a:p>
          <a:p>
            <a:pPr algn="ctr"/>
            <a:r>
              <a:rPr lang="en-US" sz="2000" dirty="0"/>
              <a:t>The main drawing could be updated and these changes would propagate throughout all clones. </a:t>
            </a:r>
          </a:p>
        </p:txBody>
      </p:sp>
      <p:pic>
        <p:nvPicPr>
          <p:cNvPr id="3" name="Online Media 2" title="Sketchpad, by Dr. Ivan Sutherland with comments by Alan Kay">
            <a:hlinkClick r:id="" action="ppaction://media"/>
            <a:extLst>
              <a:ext uri="{FF2B5EF4-FFF2-40B4-BE49-F238E27FC236}">
                <a16:creationId xmlns:a16="http://schemas.microsoft.com/office/drawing/2014/main" id="{3FF1374E-9B11-4BF2-AE3F-DA0662329B50}"/>
              </a:ext>
            </a:extLst>
          </p:cNvPr>
          <p:cNvPicPr>
            <a:picLocks noRot="1" noChangeAspect="1"/>
          </p:cNvPicPr>
          <p:nvPr>
            <a:videoFile r:link="rId1"/>
          </p:nvPr>
        </p:nvPicPr>
        <p:blipFill>
          <a:blip r:embed="rId5"/>
          <a:stretch>
            <a:fillRect/>
          </a:stretch>
        </p:blipFill>
        <p:spPr>
          <a:xfrm>
            <a:off x="4700717" y="4727538"/>
            <a:ext cx="2659527" cy="1994645"/>
          </a:xfrm>
          <a:prstGeom prst="rect">
            <a:avLst/>
          </a:prstGeom>
        </p:spPr>
      </p:pic>
    </p:spTree>
    <p:extLst>
      <p:ext uri="{BB962C8B-B14F-4D97-AF65-F5344CB8AC3E}">
        <p14:creationId xmlns:p14="http://schemas.microsoft.com/office/powerpoint/2010/main" val="355429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md type="call" cmd="stop">
                                      <p:cBhvr>
                                        <p:cTn id="25" dur="1">
                                          <p:stCondLst>
                                            <p:cond delay="0"/>
                                          </p:stCondLst>
                                        </p:cTn>
                                        <p:tgtEl>
                                          <p:spTgt spid="3"/>
                                        </p:tgtEl>
                                      </p:cBhvr>
                                    </p:cmd>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3"/>
                </p:tgtEl>
              </p:cMediaNode>
            </p:video>
          </p:childTnLst>
        </p:cTn>
      </p:par>
    </p:tnLst>
    <p:bldLst>
      <p:bldP spid="12" grpId="0"/>
      <p:bldP spid="18" grpId="0"/>
      <p:bldP spid="20" grpId="0"/>
      <p:bldP spid="23"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C6CB-0787-4515-ABE5-0FB3EC8C598C}"/>
              </a:ext>
            </a:extLst>
          </p:cNvPr>
          <p:cNvSpPr>
            <a:spLocks noGrp="1"/>
          </p:cNvSpPr>
          <p:nvPr>
            <p:ph type="title"/>
          </p:nvPr>
        </p:nvSpPr>
        <p:spPr/>
        <p:txBody>
          <a:bodyPr/>
          <a:lstStyle/>
          <a:p>
            <a:r>
              <a:rPr lang="en-US" dirty="0"/>
              <a:t>The Benefits of Encapsulation</a:t>
            </a:r>
          </a:p>
        </p:txBody>
      </p:sp>
      <p:sp>
        <p:nvSpPr>
          <p:cNvPr id="5" name="Rectangle 4">
            <a:extLst>
              <a:ext uri="{FF2B5EF4-FFF2-40B4-BE49-F238E27FC236}">
                <a16:creationId xmlns:a16="http://schemas.microsoft.com/office/drawing/2014/main" id="{FABE5985-37E1-48F3-A53F-1FCFC7390652}"/>
              </a:ext>
            </a:extLst>
          </p:cNvPr>
          <p:cNvSpPr/>
          <p:nvPr/>
        </p:nvSpPr>
        <p:spPr>
          <a:xfrm>
            <a:off x="173114" y="1398591"/>
            <a:ext cx="3863664" cy="140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Simpler Programs</a:t>
            </a:r>
          </a:p>
          <a:p>
            <a:pPr algn="ctr"/>
            <a:endParaRPr lang="en-US" sz="1400" dirty="0">
              <a:solidFill>
                <a:schemeClr val="bg1"/>
              </a:solidFill>
            </a:endParaRPr>
          </a:p>
          <a:p>
            <a:pPr algn="ctr"/>
            <a:r>
              <a:rPr lang="en-US" dirty="0">
                <a:solidFill>
                  <a:schemeClr val="bg1"/>
                </a:solidFill>
              </a:rPr>
              <a:t>We have </a:t>
            </a:r>
            <a:r>
              <a:rPr lang="en-US" dirty="0">
                <a:solidFill>
                  <a:schemeClr val="accent4">
                    <a:lumMod val="20000"/>
                    <a:lumOff val="80000"/>
                  </a:schemeClr>
                </a:solidFill>
              </a:rPr>
              <a:t>reduced coupling </a:t>
            </a:r>
            <a:r>
              <a:rPr lang="en-US" dirty="0">
                <a:solidFill>
                  <a:schemeClr val="bg1"/>
                </a:solidFill>
              </a:rPr>
              <a:t>between modules, </a:t>
            </a:r>
            <a:r>
              <a:rPr lang="en-US" dirty="0">
                <a:solidFill>
                  <a:schemeClr val="accent4">
                    <a:lumMod val="20000"/>
                    <a:lumOff val="80000"/>
                  </a:schemeClr>
                </a:solidFill>
              </a:rPr>
              <a:t>simplifying our programs</a:t>
            </a:r>
          </a:p>
        </p:txBody>
      </p:sp>
      <p:sp>
        <p:nvSpPr>
          <p:cNvPr id="4" name="TextBox 3">
            <a:extLst>
              <a:ext uri="{FF2B5EF4-FFF2-40B4-BE49-F238E27FC236}">
                <a16:creationId xmlns:a16="http://schemas.microsoft.com/office/drawing/2014/main" id="{95C641B7-B991-46BA-A1B3-1EAF6311E8B1}"/>
              </a:ext>
            </a:extLst>
          </p:cNvPr>
          <p:cNvSpPr txBox="1"/>
          <p:nvPr/>
        </p:nvSpPr>
        <p:spPr>
          <a:xfrm>
            <a:off x="371061" y="755905"/>
            <a:ext cx="11449878" cy="461665"/>
          </a:xfrm>
          <a:prstGeom prst="rect">
            <a:avLst/>
          </a:prstGeom>
          <a:noFill/>
        </p:spPr>
        <p:txBody>
          <a:bodyPr wrap="square">
            <a:spAutoFit/>
          </a:bodyPr>
          <a:lstStyle/>
          <a:p>
            <a:pPr algn="ctr"/>
            <a:r>
              <a:rPr lang="en-US" sz="2400" dirty="0"/>
              <a:t>Encapsulation makes component-based development safer and more efficient!</a:t>
            </a:r>
          </a:p>
        </p:txBody>
      </p:sp>
      <p:sp>
        <p:nvSpPr>
          <p:cNvPr id="6" name="Rectangle 5">
            <a:extLst>
              <a:ext uri="{FF2B5EF4-FFF2-40B4-BE49-F238E27FC236}">
                <a16:creationId xmlns:a16="http://schemas.microsoft.com/office/drawing/2014/main" id="{25C2C046-A270-430B-9A6C-2CFE29017781}"/>
              </a:ext>
            </a:extLst>
          </p:cNvPr>
          <p:cNvSpPr/>
          <p:nvPr/>
        </p:nvSpPr>
        <p:spPr>
          <a:xfrm>
            <a:off x="4164168" y="1398591"/>
            <a:ext cx="3863664" cy="140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Easier Improvements</a:t>
            </a:r>
          </a:p>
          <a:p>
            <a:pPr algn="ctr"/>
            <a:endParaRPr lang="en-US" sz="1200" dirty="0">
              <a:solidFill>
                <a:schemeClr val="bg1"/>
              </a:solidFill>
            </a:endParaRPr>
          </a:p>
          <a:p>
            <a:pPr algn="ctr"/>
            <a:r>
              <a:rPr lang="en-US" dirty="0">
                <a:solidFill>
                  <a:schemeClr val="bg1"/>
                </a:solidFill>
              </a:rPr>
              <a:t>We can </a:t>
            </a:r>
            <a:r>
              <a:rPr lang="en-US" dirty="0">
                <a:solidFill>
                  <a:schemeClr val="accent4">
                    <a:lumMod val="20000"/>
                    <a:lumOff val="80000"/>
                  </a:schemeClr>
                </a:solidFill>
              </a:rPr>
              <a:t>improve implementations without impacting </a:t>
            </a:r>
            <a:r>
              <a:rPr lang="en-US" dirty="0">
                <a:solidFill>
                  <a:schemeClr val="bg1"/>
                </a:solidFill>
              </a:rPr>
              <a:t>other components</a:t>
            </a:r>
          </a:p>
        </p:txBody>
      </p:sp>
      <p:sp>
        <p:nvSpPr>
          <p:cNvPr id="12" name="Rectangle 11">
            <a:extLst>
              <a:ext uri="{FF2B5EF4-FFF2-40B4-BE49-F238E27FC236}">
                <a16:creationId xmlns:a16="http://schemas.microsoft.com/office/drawing/2014/main" id="{BD1E51E6-EBA9-4113-8DDC-0C5C54A8AA24}"/>
              </a:ext>
            </a:extLst>
          </p:cNvPr>
          <p:cNvSpPr/>
          <p:nvPr/>
        </p:nvSpPr>
        <p:spPr>
          <a:xfrm>
            <a:off x="8155220" y="1398591"/>
            <a:ext cx="3863664" cy="140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Better Modularity</a:t>
            </a:r>
          </a:p>
          <a:p>
            <a:pPr algn="ctr"/>
            <a:endParaRPr lang="en-US" sz="1600" dirty="0">
              <a:solidFill>
                <a:schemeClr val="bg1"/>
              </a:solidFill>
            </a:endParaRPr>
          </a:p>
          <a:p>
            <a:pPr algn="ctr"/>
            <a:r>
              <a:rPr lang="en-US" dirty="0">
                <a:solidFill>
                  <a:schemeClr val="bg1"/>
                </a:solidFill>
              </a:rPr>
              <a:t>We can build a class once and </a:t>
            </a:r>
            <a:r>
              <a:rPr lang="en-US" dirty="0">
                <a:solidFill>
                  <a:schemeClr val="accent4">
                    <a:lumMod val="20000"/>
                    <a:lumOff val="80000"/>
                  </a:schemeClr>
                </a:solidFill>
              </a:rPr>
              <a:t>use it over and over </a:t>
            </a:r>
            <a:r>
              <a:rPr lang="en-US" dirty="0">
                <a:solidFill>
                  <a:schemeClr val="bg1"/>
                </a:solidFill>
              </a:rPr>
              <a:t>in </a:t>
            </a:r>
            <a:r>
              <a:rPr lang="en-US" dirty="0">
                <a:solidFill>
                  <a:schemeClr val="accent4">
                    <a:lumMod val="20000"/>
                    <a:lumOff val="80000"/>
                  </a:schemeClr>
                </a:solidFill>
              </a:rPr>
              <a:t>different contexts</a:t>
            </a:r>
          </a:p>
        </p:txBody>
      </p:sp>
      <p:sp>
        <p:nvSpPr>
          <p:cNvPr id="13" name="Rectangle 12">
            <a:extLst>
              <a:ext uri="{FF2B5EF4-FFF2-40B4-BE49-F238E27FC236}">
                <a16:creationId xmlns:a16="http://schemas.microsoft.com/office/drawing/2014/main" id="{8137E764-C505-433E-8F63-EFFE6D2FE4C2}"/>
              </a:ext>
            </a:extLst>
          </p:cNvPr>
          <p:cNvSpPr/>
          <p:nvPr/>
        </p:nvSpPr>
        <p:spPr>
          <a:xfrm>
            <a:off x="173114" y="2871302"/>
            <a:ext cx="3863664" cy="2555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Since each class only depends on the public interface of other classes...</a:t>
            </a:r>
          </a:p>
          <a:p>
            <a:pPr algn="ctr"/>
            <a:endParaRPr lang="en-US" dirty="0">
              <a:solidFill>
                <a:schemeClr val="tx1"/>
              </a:solidFill>
            </a:endParaRPr>
          </a:p>
          <a:p>
            <a:pPr algn="ctr"/>
            <a:r>
              <a:rPr lang="en-US" dirty="0">
                <a:solidFill>
                  <a:schemeClr val="tx1"/>
                </a:solidFill>
              </a:rPr>
              <a:t>It prevents deep coupling between components, which makes code less complex and less buggy.</a:t>
            </a:r>
          </a:p>
        </p:txBody>
      </p:sp>
      <p:sp>
        <p:nvSpPr>
          <p:cNvPr id="14" name="Rectangle 13">
            <a:extLst>
              <a:ext uri="{FF2B5EF4-FFF2-40B4-BE49-F238E27FC236}">
                <a16:creationId xmlns:a16="http://schemas.microsoft.com/office/drawing/2014/main" id="{13F2D21F-E423-4FA5-9B7F-322A526D5D70}"/>
              </a:ext>
            </a:extLst>
          </p:cNvPr>
          <p:cNvSpPr/>
          <p:nvPr/>
        </p:nvSpPr>
        <p:spPr>
          <a:xfrm>
            <a:off x="4164167" y="2871302"/>
            <a:ext cx="3863664" cy="2555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Since each class only depends on the public interface of other classes...</a:t>
            </a:r>
          </a:p>
          <a:p>
            <a:pPr algn="ctr"/>
            <a:endParaRPr lang="en-US" dirty="0">
              <a:solidFill>
                <a:schemeClr val="tx1"/>
              </a:solidFill>
            </a:endParaRPr>
          </a:p>
          <a:p>
            <a:pPr algn="ctr"/>
            <a:r>
              <a:rPr lang="en-US" dirty="0">
                <a:solidFill>
                  <a:schemeClr val="tx1"/>
                </a:solidFill>
              </a:rPr>
              <a:t>we can drastically change how a class works internally without breaking other classes that use it.</a:t>
            </a:r>
          </a:p>
        </p:txBody>
      </p:sp>
      <p:sp>
        <p:nvSpPr>
          <p:cNvPr id="15" name="Rectangle 14">
            <a:extLst>
              <a:ext uri="{FF2B5EF4-FFF2-40B4-BE49-F238E27FC236}">
                <a16:creationId xmlns:a16="http://schemas.microsoft.com/office/drawing/2014/main" id="{EC180E22-D831-4914-8ACB-EC29E0F05AAE}"/>
              </a:ext>
            </a:extLst>
          </p:cNvPr>
          <p:cNvSpPr/>
          <p:nvPr/>
        </p:nvSpPr>
        <p:spPr>
          <a:xfrm>
            <a:off x="8155220" y="2871302"/>
            <a:ext cx="3863664" cy="25554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can design, implement, and test a class largely in isolation of other code.</a:t>
            </a:r>
          </a:p>
          <a:p>
            <a:pPr algn="ctr"/>
            <a:endParaRPr lang="en-US" dirty="0">
              <a:solidFill>
                <a:schemeClr val="tx1"/>
              </a:solidFill>
            </a:endParaRPr>
          </a:p>
          <a:p>
            <a:pPr algn="ctr"/>
            <a:r>
              <a:rPr lang="en-US" dirty="0">
                <a:solidFill>
                  <a:schemeClr val="tx1"/>
                </a:solidFill>
              </a:rPr>
              <a:t>Once completed, it can safely be reused as-is by other code via its public interface.</a:t>
            </a:r>
          </a:p>
        </p:txBody>
      </p:sp>
      <p:sp>
        <p:nvSpPr>
          <p:cNvPr id="16" name="TextBox 15">
            <a:extLst>
              <a:ext uri="{FF2B5EF4-FFF2-40B4-BE49-F238E27FC236}">
                <a16:creationId xmlns:a16="http://schemas.microsoft.com/office/drawing/2014/main" id="{434BF784-7A94-401B-A24C-47761B76C99D}"/>
              </a:ext>
            </a:extLst>
          </p:cNvPr>
          <p:cNvSpPr txBox="1"/>
          <p:nvPr/>
        </p:nvSpPr>
        <p:spPr>
          <a:xfrm>
            <a:off x="496956" y="5495713"/>
            <a:ext cx="11449878" cy="461665"/>
          </a:xfrm>
          <a:prstGeom prst="rect">
            <a:avLst/>
          </a:prstGeom>
          <a:noFill/>
        </p:spPr>
        <p:txBody>
          <a:bodyPr wrap="square">
            <a:spAutoFit/>
          </a:bodyPr>
          <a:lstStyle/>
          <a:p>
            <a:pPr algn="ctr"/>
            <a:r>
              <a:rPr lang="en-US" sz="2400" dirty="0"/>
              <a:t>A big part of software engineering is </a:t>
            </a:r>
            <a:r>
              <a:rPr lang="en-US" sz="2400" dirty="0">
                <a:solidFill>
                  <a:srgbClr val="FF0000"/>
                </a:solidFill>
              </a:rPr>
              <a:t>anticipating future changes</a:t>
            </a:r>
            <a:r>
              <a:rPr lang="en-US" sz="2400" dirty="0"/>
              <a:t>.</a:t>
            </a:r>
          </a:p>
        </p:txBody>
      </p:sp>
      <p:sp>
        <p:nvSpPr>
          <p:cNvPr id="17" name="TextBox 16">
            <a:extLst>
              <a:ext uri="{FF2B5EF4-FFF2-40B4-BE49-F238E27FC236}">
                <a16:creationId xmlns:a16="http://schemas.microsoft.com/office/drawing/2014/main" id="{391798C6-573A-49E7-8F34-8FCB39D34491}"/>
              </a:ext>
            </a:extLst>
          </p:cNvPr>
          <p:cNvSpPr txBox="1"/>
          <p:nvPr/>
        </p:nvSpPr>
        <p:spPr>
          <a:xfrm>
            <a:off x="1749284" y="6028009"/>
            <a:ext cx="8945222" cy="830997"/>
          </a:xfrm>
          <a:prstGeom prst="rect">
            <a:avLst/>
          </a:prstGeom>
          <a:noFill/>
        </p:spPr>
        <p:txBody>
          <a:bodyPr wrap="square">
            <a:spAutoFit/>
          </a:bodyPr>
          <a:lstStyle/>
          <a:p>
            <a:pPr algn="ctr"/>
            <a:r>
              <a:rPr lang="en-US" sz="2400" dirty="0"/>
              <a:t>One reason for OOP's success is that it helps people build software that is </a:t>
            </a:r>
            <a:r>
              <a:rPr lang="en-US" sz="2400" dirty="0">
                <a:solidFill>
                  <a:srgbClr val="FF0000"/>
                </a:solidFill>
              </a:rPr>
              <a:t>resilient to many types of change</a:t>
            </a:r>
            <a:r>
              <a:rPr lang="en-US" sz="2400" dirty="0"/>
              <a:t>.</a:t>
            </a:r>
          </a:p>
        </p:txBody>
      </p:sp>
      <p:pic>
        <p:nvPicPr>
          <p:cNvPr id="25" name="Picture 24">
            <a:extLst>
              <a:ext uri="{FF2B5EF4-FFF2-40B4-BE49-F238E27FC236}">
                <a16:creationId xmlns:a16="http://schemas.microsoft.com/office/drawing/2014/main" id="{A298A7AA-89DA-442E-A33D-AFF35E7EBBF9}"/>
              </a:ext>
            </a:extLst>
          </p:cNvPr>
          <p:cNvPicPr>
            <a:picLocks noChangeAspect="1"/>
          </p:cNvPicPr>
          <p:nvPr/>
        </p:nvPicPr>
        <p:blipFill>
          <a:blip r:embed="rId3"/>
          <a:stretch>
            <a:fillRect/>
          </a:stretch>
        </p:blipFill>
        <p:spPr>
          <a:xfrm>
            <a:off x="1153378" y="5132159"/>
            <a:ext cx="1903136" cy="1650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E9DD14D7-912A-4381-A810-2EF802AED6CD}"/>
              </a:ext>
            </a:extLst>
          </p:cNvPr>
          <p:cNvPicPr>
            <a:picLocks noChangeAspect="1"/>
          </p:cNvPicPr>
          <p:nvPr/>
        </p:nvPicPr>
        <p:blipFill>
          <a:blip r:embed="rId4"/>
          <a:stretch>
            <a:fillRect/>
          </a:stretch>
        </p:blipFill>
        <p:spPr>
          <a:xfrm>
            <a:off x="9229832" y="5113068"/>
            <a:ext cx="1687144" cy="1632036"/>
          </a:xfrm>
          <a:prstGeom prst="rect">
            <a:avLst/>
          </a:prstGeom>
          <a:ln w="38100">
            <a:solidFill>
              <a:schemeClr val="tx1"/>
            </a:solidFill>
          </a:ln>
        </p:spPr>
      </p:pic>
      <p:grpSp>
        <p:nvGrpSpPr>
          <p:cNvPr id="26" name="Group 25">
            <a:extLst>
              <a:ext uri="{FF2B5EF4-FFF2-40B4-BE49-F238E27FC236}">
                <a16:creationId xmlns:a16="http://schemas.microsoft.com/office/drawing/2014/main" id="{566D9777-88C5-4BE8-9BA7-C6BD1071ED35}"/>
              </a:ext>
            </a:extLst>
          </p:cNvPr>
          <p:cNvGrpSpPr/>
          <p:nvPr/>
        </p:nvGrpSpPr>
        <p:grpSpPr>
          <a:xfrm>
            <a:off x="4307293" y="5128220"/>
            <a:ext cx="3577412" cy="1616884"/>
            <a:chOff x="4307293" y="5128220"/>
            <a:chExt cx="3577412" cy="1616884"/>
          </a:xfrm>
        </p:grpSpPr>
        <p:sp>
          <p:nvSpPr>
            <p:cNvPr id="28" name="Rectangle 27">
              <a:extLst>
                <a:ext uri="{FF2B5EF4-FFF2-40B4-BE49-F238E27FC236}">
                  <a16:creationId xmlns:a16="http://schemas.microsoft.com/office/drawing/2014/main" id="{DF3C1418-EB62-4F44-8FA8-1C308F8F212B}"/>
                </a:ext>
              </a:extLst>
            </p:cNvPr>
            <p:cNvSpPr/>
            <p:nvPr/>
          </p:nvSpPr>
          <p:spPr>
            <a:xfrm>
              <a:off x="4307293" y="5128220"/>
              <a:ext cx="3577412" cy="1616884"/>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77AAD90-E357-4064-B15A-E5E628CAF663}"/>
                </a:ext>
              </a:extLst>
            </p:cNvPr>
            <p:cNvGrpSpPr/>
            <p:nvPr/>
          </p:nvGrpSpPr>
          <p:grpSpPr>
            <a:xfrm>
              <a:off x="4354837" y="5410310"/>
              <a:ext cx="3431370" cy="1070434"/>
              <a:chOff x="4354837" y="5410310"/>
              <a:chExt cx="3431370" cy="1070434"/>
            </a:xfrm>
          </p:grpSpPr>
          <p:grpSp>
            <p:nvGrpSpPr>
              <p:cNvPr id="23" name="Group 22">
                <a:extLst>
                  <a:ext uri="{FF2B5EF4-FFF2-40B4-BE49-F238E27FC236}">
                    <a16:creationId xmlns:a16="http://schemas.microsoft.com/office/drawing/2014/main" id="{90B89FF8-7A8B-4B3D-BD3C-12306D2E8B92}"/>
                  </a:ext>
                </a:extLst>
              </p:cNvPr>
              <p:cNvGrpSpPr/>
              <p:nvPr/>
            </p:nvGrpSpPr>
            <p:grpSpPr>
              <a:xfrm>
                <a:off x="4354837" y="5410310"/>
                <a:ext cx="3431370" cy="1070434"/>
                <a:chOff x="4354837" y="5410310"/>
                <a:chExt cx="3431370" cy="1070434"/>
              </a:xfrm>
            </p:grpSpPr>
            <p:pic>
              <p:nvPicPr>
                <p:cNvPr id="11" name="Picture 10">
                  <a:extLst>
                    <a:ext uri="{FF2B5EF4-FFF2-40B4-BE49-F238E27FC236}">
                      <a16:creationId xmlns:a16="http://schemas.microsoft.com/office/drawing/2014/main" id="{B7DE6AF3-7E41-42DB-9D4C-4B92AB4D6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4837" y="5410310"/>
                  <a:ext cx="1427246" cy="1070434"/>
                </a:xfrm>
                <a:prstGeom prst="rect">
                  <a:avLst/>
                </a:prstGeom>
              </p:spPr>
            </p:pic>
            <p:pic>
              <p:nvPicPr>
                <p:cNvPr id="30" name="Picture 29">
                  <a:extLst>
                    <a:ext uri="{FF2B5EF4-FFF2-40B4-BE49-F238E27FC236}">
                      <a16:creationId xmlns:a16="http://schemas.microsoft.com/office/drawing/2014/main" id="{C636600D-B44F-497C-A3AF-6269D70A6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961" y="5410310"/>
                  <a:ext cx="1427246" cy="1070434"/>
                </a:xfrm>
                <a:prstGeom prst="rect">
                  <a:avLst/>
                </a:prstGeom>
              </p:spPr>
            </p:pic>
            <p:sp>
              <p:nvSpPr>
                <p:cNvPr id="22" name="Arrow: Right 21">
                  <a:extLst>
                    <a:ext uri="{FF2B5EF4-FFF2-40B4-BE49-F238E27FC236}">
                      <a16:creationId xmlns:a16="http://schemas.microsoft.com/office/drawing/2014/main" id="{DF7519B1-EDE3-4D85-9199-6CED3650A28E}"/>
                    </a:ext>
                  </a:extLst>
                </p:cNvPr>
                <p:cNvSpPr/>
                <p:nvPr/>
              </p:nvSpPr>
              <p:spPr>
                <a:xfrm>
                  <a:off x="5816272" y="5683527"/>
                  <a:ext cx="508499" cy="524001"/>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D08CFA05-EC3E-4C4D-A463-380FB7288D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101" y="5596545"/>
                <a:ext cx="644804" cy="589608"/>
              </a:xfrm>
              <a:prstGeom prst="rect">
                <a:avLst/>
              </a:prstGeom>
            </p:spPr>
          </p:pic>
        </p:grpSp>
      </p:grpSp>
      <p:sp>
        <p:nvSpPr>
          <p:cNvPr id="31" name="Arrow: Right 30">
            <a:extLst>
              <a:ext uri="{FF2B5EF4-FFF2-40B4-BE49-F238E27FC236}">
                <a16:creationId xmlns:a16="http://schemas.microsoft.com/office/drawing/2014/main" id="{54A1475A-DB6F-47B9-B77C-C0F0F7FD6A4C}"/>
              </a:ext>
            </a:extLst>
          </p:cNvPr>
          <p:cNvSpPr/>
          <p:nvPr/>
        </p:nvSpPr>
        <p:spPr>
          <a:xfrm>
            <a:off x="43017" y="4982226"/>
            <a:ext cx="1232007" cy="104578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get this</a:t>
            </a:r>
          </a:p>
        </p:txBody>
      </p:sp>
      <p:sp>
        <p:nvSpPr>
          <p:cNvPr id="33" name="Arrow: Right 32">
            <a:extLst>
              <a:ext uri="{FF2B5EF4-FFF2-40B4-BE49-F238E27FC236}">
                <a16:creationId xmlns:a16="http://schemas.microsoft.com/office/drawing/2014/main" id="{2A253C41-EAC5-4D0E-BB72-714A890870DF}"/>
              </a:ext>
            </a:extLst>
          </p:cNvPr>
          <p:cNvSpPr/>
          <p:nvPr/>
        </p:nvSpPr>
        <p:spPr>
          <a:xfrm>
            <a:off x="103422" y="5824009"/>
            <a:ext cx="1232007" cy="104578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this!</a:t>
            </a:r>
          </a:p>
        </p:txBody>
      </p:sp>
    </p:spTree>
    <p:extLst>
      <p:ext uri="{BB962C8B-B14F-4D97-AF65-F5344CB8AC3E}">
        <p14:creationId xmlns:p14="http://schemas.microsoft.com/office/powerpoint/2010/main" val="87900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bg/>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25"/>
                                        </p:tgtEl>
                                      </p:cBhvr>
                                    </p:animEffect>
                                    <p:set>
                                      <p:cBhvr>
                                        <p:cTn id="84" dur="1" fill="hold">
                                          <p:stCondLst>
                                            <p:cond delay="499"/>
                                          </p:stCondLst>
                                        </p:cTn>
                                        <p:tgtEl>
                                          <p:spTgt spid="2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6"/>
                                        </p:tgtEl>
                                      </p:cBhvr>
                                    </p:animEffect>
                                    <p:set>
                                      <p:cBhvr>
                                        <p:cTn id="96" dur="1" fill="hold">
                                          <p:stCondLst>
                                            <p:cond delay="499"/>
                                          </p:stCondLst>
                                        </p:cTn>
                                        <p:tgtEl>
                                          <p:spTgt spid="2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6" grpId="0" animBg="1"/>
      <p:bldP spid="12" grpId="0" animBg="1"/>
      <p:bldP spid="13" grpId="0" build="p" animBg="1"/>
      <p:bldP spid="14" grpId="0" build="p" animBg="1"/>
      <p:bldP spid="15" grpId="0" build="p" animBg="1"/>
      <p:bldP spid="16" grpId="0"/>
      <p:bldP spid="17" grpId="0"/>
      <p:bldP spid="31" grpId="0" animBg="1"/>
      <p:bldP spid="31" grpId="1" animBg="1"/>
      <p:bldP spid="33" grpId="0" animBg="1"/>
      <p:bldP spid="3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Encapsulation: Class Access Modifiers</a:t>
            </a:r>
          </a:p>
        </p:txBody>
      </p:sp>
      <p:sp>
        <p:nvSpPr>
          <p:cNvPr id="19" name="TextBox 18">
            <a:extLst>
              <a:ext uri="{FF2B5EF4-FFF2-40B4-BE49-F238E27FC236}">
                <a16:creationId xmlns:a16="http://schemas.microsoft.com/office/drawing/2014/main" id="{923AB051-5251-4E8B-8B2D-85DD7C08D3B9}"/>
              </a:ext>
            </a:extLst>
          </p:cNvPr>
          <p:cNvSpPr txBox="1"/>
          <p:nvPr/>
        </p:nvSpPr>
        <p:spPr>
          <a:xfrm>
            <a:off x="1181146" y="964908"/>
            <a:ext cx="9976666" cy="707886"/>
          </a:xfrm>
          <a:prstGeom prst="rect">
            <a:avLst/>
          </a:prstGeom>
          <a:noFill/>
        </p:spPr>
        <p:txBody>
          <a:bodyPr wrap="square">
            <a:spAutoFit/>
          </a:bodyPr>
          <a:lstStyle/>
          <a:p>
            <a:pPr algn="ctr"/>
            <a:r>
              <a:rPr lang="en-US" sz="2000" dirty="0"/>
              <a:t>Many languages provide "</a:t>
            </a:r>
            <a:r>
              <a:rPr lang="en-US" sz="2000" dirty="0">
                <a:solidFill>
                  <a:srgbClr val="FF0000"/>
                </a:solidFill>
              </a:rPr>
              <a:t>access modifiers</a:t>
            </a:r>
            <a:r>
              <a:rPr lang="en-US" sz="2000" dirty="0"/>
              <a:t>" which are keywords/syntax that specify the </a:t>
            </a:r>
            <a:r>
              <a:rPr lang="en-US" sz="2000" dirty="0">
                <a:solidFill>
                  <a:srgbClr val="FF0000"/>
                </a:solidFill>
              </a:rPr>
              <a:t>visibility/accessibility </a:t>
            </a:r>
            <a:r>
              <a:rPr lang="en-US" sz="2000" dirty="0"/>
              <a:t>of </a:t>
            </a:r>
            <a:r>
              <a:rPr lang="en-US" sz="2000" dirty="0">
                <a:solidFill>
                  <a:srgbClr val="FF0000"/>
                </a:solidFill>
              </a:rPr>
              <a:t>methods </a:t>
            </a:r>
            <a:r>
              <a:rPr lang="en-US" sz="2000" dirty="0"/>
              <a:t>and </a:t>
            </a:r>
            <a:r>
              <a:rPr lang="en-US" sz="2000" dirty="0">
                <a:solidFill>
                  <a:srgbClr val="FF0000"/>
                </a:solidFill>
              </a:rPr>
              <a:t>fields </a:t>
            </a:r>
            <a:r>
              <a:rPr lang="en-US" sz="2000" dirty="0"/>
              <a:t>to code outside a class.</a:t>
            </a:r>
          </a:p>
        </p:txBody>
      </p:sp>
      <p:sp>
        <p:nvSpPr>
          <p:cNvPr id="21" name="TextBox 20">
            <a:extLst>
              <a:ext uri="{FF2B5EF4-FFF2-40B4-BE49-F238E27FC236}">
                <a16:creationId xmlns:a16="http://schemas.microsoft.com/office/drawing/2014/main" id="{502E4CB1-FB47-4382-89D5-3513A651E3EC}"/>
              </a:ext>
            </a:extLst>
          </p:cNvPr>
          <p:cNvSpPr txBox="1"/>
          <p:nvPr/>
        </p:nvSpPr>
        <p:spPr>
          <a:xfrm>
            <a:off x="1066800" y="1919420"/>
            <a:ext cx="9976666" cy="400110"/>
          </a:xfrm>
          <a:prstGeom prst="rect">
            <a:avLst/>
          </a:prstGeom>
          <a:noFill/>
        </p:spPr>
        <p:txBody>
          <a:bodyPr wrap="square">
            <a:spAutoFit/>
          </a:bodyPr>
          <a:lstStyle/>
          <a:p>
            <a:pPr algn="ctr"/>
            <a:r>
              <a:rPr lang="en-US" sz="2000" dirty="0"/>
              <a:t>There are three levels of access visibility in most languages:</a:t>
            </a:r>
          </a:p>
        </p:txBody>
      </p:sp>
      <p:sp>
        <p:nvSpPr>
          <p:cNvPr id="22" name="Rectangle 21">
            <a:extLst>
              <a:ext uri="{FF2B5EF4-FFF2-40B4-BE49-F238E27FC236}">
                <a16:creationId xmlns:a16="http://schemas.microsoft.com/office/drawing/2014/main" id="{F2474FA5-69AF-420F-83AA-B8C563C4A8E6}"/>
              </a:ext>
            </a:extLst>
          </p:cNvPr>
          <p:cNvSpPr/>
          <p:nvPr/>
        </p:nvSpPr>
        <p:spPr>
          <a:xfrm>
            <a:off x="789079" y="2728204"/>
            <a:ext cx="312886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Public</a:t>
            </a:r>
            <a:endParaRPr lang="en-US" sz="2000" dirty="0">
              <a:solidFill>
                <a:srgbClr val="00FFFF"/>
              </a:solidFill>
            </a:endParaRPr>
          </a:p>
          <a:p>
            <a:pPr algn="ctr"/>
            <a:endParaRPr lang="en-US" sz="2000" dirty="0">
              <a:solidFill>
                <a:srgbClr val="00FFFF"/>
              </a:solidFill>
            </a:endParaRPr>
          </a:p>
          <a:p>
            <a:pPr algn="ctr"/>
            <a:r>
              <a:rPr lang="en-US" sz="2000" dirty="0">
                <a:solidFill>
                  <a:schemeClr val="bg1"/>
                </a:solidFill>
              </a:rPr>
              <a:t>A public method or data member in class C may be accessed by any part of your program.</a:t>
            </a:r>
          </a:p>
        </p:txBody>
      </p:sp>
      <p:sp>
        <p:nvSpPr>
          <p:cNvPr id="23" name="Rectangle 22">
            <a:extLst>
              <a:ext uri="{FF2B5EF4-FFF2-40B4-BE49-F238E27FC236}">
                <a16:creationId xmlns:a16="http://schemas.microsoft.com/office/drawing/2014/main" id="{751B0A96-0159-425B-B217-3E6430A90E03}"/>
              </a:ext>
            </a:extLst>
          </p:cNvPr>
          <p:cNvSpPr/>
          <p:nvPr/>
        </p:nvSpPr>
        <p:spPr>
          <a:xfrm>
            <a:off x="4486695" y="2728204"/>
            <a:ext cx="312886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Protected</a:t>
            </a:r>
            <a:endParaRPr lang="en-US" sz="2000" dirty="0">
              <a:solidFill>
                <a:schemeClr val="accent4">
                  <a:lumMod val="20000"/>
                  <a:lumOff val="80000"/>
                </a:schemeClr>
              </a:solidFill>
            </a:endParaRPr>
          </a:p>
          <a:p>
            <a:pPr algn="ctr"/>
            <a:endParaRPr lang="en-US" sz="2000" dirty="0">
              <a:solidFill>
                <a:srgbClr val="00FFFF"/>
              </a:solidFill>
            </a:endParaRPr>
          </a:p>
          <a:p>
            <a:pPr algn="ctr"/>
            <a:r>
              <a:rPr lang="en-US" sz="2000" dirty="0">
                <a:solidFill>
                  <a:schemeClr val="bg1"/>
                </a:solidFill>
              </a:rPr>
              <a:t>A protected method or data member in class C may be accessed by C and all subclasses derived from C.</a:t>
            </a:r>
          </a:p>
        </p:txBody>
      </p:sp>
      <p:sp>
        <p:nvSpPr>
          <p:cNvPr id="24" name="Rectangle 23">
            <a:extLst>
              <a:ext uri="{FF2B5EF4-FFF2-40B4-BE49-F238E27FC236}">
                <a16:creationId xmlns:a16="http://schemas.microsoft.com/office/drawing/2014/main" id="{AA0CB97A-6F23-4E89-8A96-AEE927306B39}"/>
              </a:ext>
            </a:extLst>
          </p:cNvPr>
          <p:cNvSpPr/>
          <p:nvPr/>
        </p:nvSpPr>
        <p:spPr>
          <a:xfrm>
            <a:off x="8184311" y="2728204"/>
            <a:ext cx="312886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9C9"/>
                </a:solidFill>
              </a:rPr>
              <a:t>Private</a:t>
            </a:r>
            <a:endParaRPr lang="en-US" sz="2000" dirty="0">
              <a:solidFill>
                <a:srgbClr val="FFC9C9"/>
              </a:solidFill>
            </a:endParaRPr>
          </a:p>
          <a:p>
            <a:pPr algn="ctr"/>
            <a:endParaRPr lang="en-US" sz="2000" dirty="0">
              <a:solidFill>
                <a:srgbClr val="00FFFF"/>
              </a:solidFill>
            </a:endParaRPr>
          </a:p>
          <a:p>
            <a:pPr algn="ctr"/>
            <a:r>
              <a:rPr lang="en-US" sz="2000" dirty="0">
                <a:solidFill>
                  <a:schemeClr val="bg1"/>
                </a:solidFill>
              </a:rPr>
              <a:t>A private method or data member in class C may only be accessed by methods in class C.</a:t>
            </a:r>
          </a:p>
          <a:p>
            <a:pPr algn="ctr"/>
            <a:endParaRPr lang="en-US" sz="2000" dirty="0">
              <a:solidFill>
                <a:schemeClr val="bg1"/>
              </a:solidFill>
            </a:endParaRPr>
          </a:p>
        </p:txBody>
      </p:sp>
      <p:sp>
        <p:nvSpPr>
          <p:cNvPr id="25" name="TextBox 24">
            <a:extLst>
              <a:ext uri="{FF2B5EF4-FFF2-40B4-BE49-F238E27FC236}">
                <a16:creationId xmlns:a16="http://schemas.microsoft.com/office/drawing/2014/main" id="{D8DBA282-A929-404F-906B-D17FA47A28DF}"/>
              </a:ext>
            </a:extLst>
          </p:cNvPr>
          <p:cNvSpPr txBox="1"/>
          <p:nvPr/>
        </p:nvSpPr>
        <p:spPr>
          <a:xfrm>
            <a:off x="896348" y="5371886"/>
            <a:ext cx="9976666" cy="400110"/>
          </a:xfrm>
          <a:prstGeom prst="rect">
            <a:avLst/>
          </a:prstGeom>
          <a:noFill/>
        </p:spPr>
        <p:txBody>
          <a:bodyPr wrap="square">
            <a:spAutoFit/>
          </a:bodyPr>
          <a:lstStyle/>
          <a:p>
            <a:pPr algn="ctr"/>
            <a:r>
              <a:rPr lang="en-US" sz="2000" dirty="0">
                <a:solidFill>
                  <a:srgbClr val="00B0F0"/>
                </a:solidFill>
              </a:rPr>
              <a:t>public</a:t>
            </a:r>
            <a:r>
              <a:rPr lang="en-US" sz="2000" dirty="0"/>
              <a:t>, </a:t>
            </a:r>
            <a:r>
              <a:rPr lang="en-US" sz="2000" dirty="0">
                <a:solidFill>
                  <a:schemeClr val="accent4">
                    <a:lumMod val="75000"/>
                  </a:schemeClr>
                </a:solidFill>
              </a:rPr>
              <a:t>protected</a:t>
            </a:r>
            <a:r>
              <a:rPr lang="en-US" sz="2000" dirty="0"/>
              <a:t> and </a:t>
            </a:r>
            <a:r>
              <a:rPr lang="en-US" sz="2000" dirty="0">
                <a:solidFill>
                  <a:srgbClr val="FF0000"/>
                </a:solidFill>
              </a:rPr>
              <a:t>private</a:t>
            </a:r>
            <a:r>
              <a:rPr lang="en-US" sz="2000" dirty="0"/>
              <a:t> generally have the same semantics across languages*.</a:t>
            </a:r>
          </a:p>
        </p:txBody>
      </p:sp>
      <p:sp>
        <p:nvSpPr>
          <p:cNvPr id="10" name="TextBox 9">
            <a:extLst>
              <a:ext uri="{FF2B5EF4-FFF2-40B4-BE49-F238E27FC236}">
                <a16:creationId xmlns:a16="http://schemas.microsoft.com/office/drawing/2014/main" id="{05A5C85F-9E3C-4B4F-A71A-D1BD7C4655E5}"/>
              </a:ext>
            </a:extLst>
          </p:cNvPr>
          <p:cNvSpPr txBox="1"/>
          <p:nvPr/>
        </p:nvSpPr>
        <p:spPr>
          <a:xfrm>
            <a:off x="1699352" y="5992686"/>
            <a:ext cx="8562248" cy="707886"/>
          </a:xfrm>
          <a:prstGeom prst="rect">
            <a:avLst/>
          </a:prstGeom>
          <a:noFill/>
        </p:spPr>
        <p:txBody>
          <a:bodyPr wrap="square">
            <a:spAutoFit/>
          </a:bodyPr>
          <a:lstStyle/>
          <a:p>
            <a:pPr algn="ctr"/>
            <a:r>
              <a:rPr lang="en-US" sz="2000" dirty="0"/>
              <a:t>If you omit an explicit access modifier, different languages have different defaults – some default fields/methods to </a:t>
            </a:r>
            <a:r>
              <a:rPr lang="en-US" sz="2000" dirty="0">
                <a:solidFill>
                  <a:srgbClr val="FF0000"/>
                </a:solidFill>
              </a:rPr>
              <a:t>private</a:t>
            </a:r>
            <a:r>
              <a:rPr lang="en-US" sz="2000" dirty="0"/>
              <a:t>, some default to </a:t>
            </a:r>
            <a:r>
              <a:rPr lang="en-US" sz="2000" dirty="0">
                <a:solidFill>
                  <a:srgbClr val="00B0F0"/>
                </a:solidFill>
              </a:rPr>
              <a:t>public</a:t>
            </a:r>
            <a:r>
              <a:rPr lang="en-US" sz="2000" dirty="0"/>
              <a:t>, etc.</a:t>
            </a:r>
          </a:p>
        </p:txBody>
      </p:sp>
    </p:spTree>
    <p:extLst>
      <p:ext uri="{BB962C8B-B14F-4D97-AF65-F5344CB8AC3E}">
        <p14:creationId xmlns:p14="http://schemas.microsoft.com/office/powerpoint/2010/main" val="377478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1" grpId="0"/>
      <p:bldP spid="22" grpId="0" animBg="1"/>
      <p:bldP spid="23" grpId="0" animBg="1"/>
      <p:bldP spid="24" grpId="0" animBg="1"/>
      <p:bldP spid="25"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Access Modifier Examples: C++</a:t>
            </a:r>
          </a:p>
        </p:txBody>
      </p:sp>
      <p:sp>
        <p:nvSpPr>
          <p:cNvPr id="7" name="TextBox 6">
            <a:extLst>
              <a:ext uri="{FF2B5EF4-FFF2-40B4-BE49-F238E27FC236}">
                <a16:creationId xmlns:a16="http://schemas.microsoft.com/office/drawing/2014/main" id="{CD2306DB-3359-44EF-8329-D1924269117C}"/>
              </a:ext>
            </a:extLst>
          </p:cNvPr>
          <p:cNvSpPr txBox="1"/>
          <p:nvPr/>
        </p:nvSpPr>
        <p:spPr>
          <a:xfrm>
            <a:off x="339700" y="4503864"/>
            <a:ext cx="6397534" cy="2308324"/>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class Student: public Person {</a:t>
            </a:r>
          </a:p>
          <a:p>
            <a:r>
              <a:rPr lang="en-US" dirty="0">
                <a:latin typeface="Consolas" panose="020B0609020204030204" pitchFamily="49" charset="0"/>
              </a:rPr>
              <a:t>  ... </a:t>
            </a:r>
          </a:p>
          <a:p>
            <a:r>
              <a:rPr lang="en-US" dirty="0">
                <a:latin typeface="Consolas" panose="020B0609020204030204" pitchFamily="49" charset="0"/>
              </a:rPr>
              <a:t>  void </a:t>
            </a:r>
            <a:r>
              <a:rPr lang="en-US" dirty="0" err="1">
                <a:latin typeface="Consolas" panose="020B0609020204030204" pitchFamily="49" charset="0"/>
              </a:rPr>
              <a:t>dostuff</a:t>
            </a:r>
            <a:r>
              <a:rPr lang="en-US" dirty="0">
                <a:latin typeface="Consolas" panose="020B0609020204030204" pitchFamily="49" charset="0"/>
              </a:rPr>
              <a:t>() {</a:t>
            </a:r>
          </a:p>
          <a:p>
            <a:r>
              <a:rPr lang="en-US" dirty="0">
                <a:solidFill>
                  <a:srgbClr val="00B050"/>
                </a:solidFill>
                <a:latin typeface="Consolas" panose="020B0609020204030204" pitchFamily="49" charset="0"/>
              </a:rPr>
              <a:t>    </a:t>
            </a:r>
            <a:r>
              <a:rPr lang="en-US" dirty="0">
                <a:solidFill>
                  <a:srgbClr val="00B0F0"/>
                </a:solidFill>
                <a:latin typeface="Consolas" panose="020B0609020204030204" pitchFamily="49" charset="0"/>
              </a:rPr>
              <a:t>talk();      // Works – talk is public</a:t>
            </a:r>
          </a:p>
          <a:p>
            <a:r>
              <a:rPr lang="en-US" dirty="0">
                <a:solidFill>
                  <a:srgbClr val="C00000"/>
                </a:solidFill>
                <a:latin typeface="Consolas" panose="020B0609020204030204" pitchFamily="49" charset="0"/>
              </a:rPr>
              <a:t>   </a:t>
            </a:r>
            <a:r>
              <a:rPr lang="en-US" dirty="0">
                <a:solidFill>
                  <a:schemeClr val="accent4">
                    <a:lumMod val="50000"/>
                  </a:schemeClr>
                </a:solidFill>
                <a:latin typeface="Consolas" panose="020B0609020204030204" pitchFamily="49" charset="0"/>
              </a:rPr>
              <a:t> daydream();  // Works – daydream is protected</a:t>
            </a:r>
          </a:p>
          <a:p>
            <a:r>
              <a:rPr lang="en-US" dirty="0">
                <a:solidFill>
                  <a:srgbClr val="C00000"/>
                </a:solidFill>
                <a:latin typeface="Consolas" panose="020B0609020204030204" pitchFamily="49" charset="0"/>
              </a:rPr>
              <a:t>    </a:t>
            </a:r>
            <a:r>
              <a:rPr lang="en-US" dirty="0">
                <a:solidFill>
                  <a:srgbClr val="FF0000"/>
                </a:solidFill>
                <a:latin typeface="Consolas" panose="020B0609020204030204" pitchFamily="49" charset="0"/>
              </a:rPr>
              <a:t>poop();      // Error – poop is private</a:t>
            </a:r>
          </a:p>
          <a:p>
            <a:r>
              <a:rPr lang="en-US" dirty="0">
                <a:latin typeface="Consolas" panose="020B0609020204030204" pitchFamily="49" charset="0"/>
              </a:rPr>
              <a:t>  }</a:t>
            </a:r>
          </a:p>
          <a:p>
            <a:r>
              <a:rPr lang="en-US" dirty="0">
                <a:latin typeface="Consolas" panose="020B0609020204030204" pitchFamily="49" charset="0"/>
              </a:rPr>
              <a:t>};</a:t>
            </a:r>
            <a:endParaRPr lang="en-US" dirty="0">
              <a:solidFill>
                <a:srgbClr val="7030A0"/>
              </a:solidFill>
              <a:latin typeface="Consolas" panose="020B0609020204030204" pitchFamily="49" charset="0"/>
            </a:endParaRPr>
          </a:p>
        </p:txBody>
      </p:sp>
      <p:sp>
        <p:nvSpPr>
          <p:cNvPr id="16" name="TextBox 15">
            <a:extLst>
              <a:ext uri="{FF2B5EF4-FFF2-40B4-BE49-F238E27FC236}">
                <a16:creationId xmlns:a16="http://schemas.microsoft.com/office/drawing/2014/main" id="{B584D222-81A0-4872-B384-FAC0011373CB}"/>
              </a:ext>
            </a:extLst>
          </p:cNvPr>
          <p:cNvSpPr txBox="1"/>
          <p:nvPr/>
        </p:nvSpPr>
        <p:spPr>
          <a:xfrm>
            <a:off x="6846458" y="4995341"/>
            <a:ext cx="5206205" cy="1763267"/>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int main() {</a:t>
            </a:r>
          </a:p>
          <a:p>
            <a:r>
              <a:rPr lang="en-US" dirty="0">
                <a:latin typeface="Consolas" panose="020B0609020204030204" pitchFamily="49" charset="0"/>
              </a:rPr>
              <a:t>  Person p("</a:t>
            </a:r>
            <a:r>
              <a:rPr lang="en-US" dirty="0" err="1">
                <a:latin typeface="Consolas" panose="020B0609020204030204" pitchFamily="49" charset="0"/>
              </a:rPr>
              <a:t>Irna</a:t>
            </a:r>
            <a:r>
              <a:rPr lang="en-US" dirty="0">
                <a:latin typeface="Consolas" panose="020B0609020204030204" pitchFamily="49" charset="0"/>
              </a:rPr>
              <a:t>");</a:t>
            </a:r>
          </a:p>
          <a:p>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p.talk</a:t>
            </a:r>
            <a:r>
              <a:rPr lang="en-US" dirty="0">
                <a:solidFill>
                  <a:srgbClr val="00B0F0"/>
                </a:solidFill>
                <a:latin typeface="Consolas" panose="020B0609020204030204" pitchFamily="49" charset="0"/>
              </a:rPr>
              <a:t>();      // Works – public  </a:t>
            </a:r>
          </a:p>
          <a:p>
            <a:r>
              <a:rPr lang="en-US" dirty="0">
                <a:solidFill>
                  <a:schemeClr val="accent4">
                    <a:lumMod val="50000"/>
                  </a:schemeClr>
                </a:solidFill>
                <a:latin typeface="Consolas" panose="020B0609020204030204" pitchFamily="49" charset="0"/>
              </a:rPr>
              <a:t>  </a:t>
            </a:r>
            <a:r>
              <a:rPr lang="en-US" dirty="0" err="1">
                <a:solidFill>
                  <a:schemeClr val="accent4">
                    <a:lumMod val="50000"/>
                  </a:schemeClr>
                </a:solidFill>
                <a:latin typeface="Consolas" panose="020B0609020204030204" pitchFamily="49" charset="0"/>
              </a:rPr>
              <a:t>p.daydream</a:t>
            </a:r>
            <a:r>
              <a:rPr lang="en-US" dirty="0">
                <a:solidFill>
                  <a:schemeClr val="accent4">
                    <a:lumMod val="50000"/>
                  </a:schemeClr>
                </a:solidFill>
                <a:latin typeface="Consolas" panose="020B0609020204030204" pitchFamily="49" charset="0"/>
              </a:rPr>
              <a:t>();  // Error - protected</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p.poop</a:t>
            </a:r>
            <a:r>
              <a:rPr lang="en-US" dirty="0">
                <a:solidFill>
                  <a:srgbClr val="C00000"/>
                </a:solidFill>
                <a:latin typeface="Consolas" panose="020B0609020204030204" pitchFamily="49" charset="0"/>
              </a:rPr>
              <a:t>();      // Error – private</a:t>
            </a:r>
          </a:p>
          <a:p>
            <a:r>
              <a:rPr lang="en-US" dirty="0">
                <a:latin typeface="Consolas" panose="020B0609020204030204" pitchFamily="49" charset="0"/>
              </a:rPr>
              <a:t>}</a:t>
            </a:r>
          </a:p>
        </p:txBody>
      </p:sp>
      <p:sp>
        <p:nvSpPr>
          <p:cNvPr id="22" name="TextBox 21">
            <a:extLst>
              <a:ext uri="{FF2B5EF4-FFF2-40B4-BE49-F238E27FC236}">
                <a16:creationId xmlns:a16="http://schemas.microsoft.com/office/drawing/2014/main" id="{8C475E4A-8A45-4B9B-B073-F8932E4E8314}"/>
              </a:ext>
            </a:extLst>
          </p:cNvPr>
          <p:cNvSpPr txBox="1"/>
          <p:nvPr/>
        </p:nvSpPr>
        <p:spPr>
          <a:xfrm>
            <a:off x="339700" y="716210"/>
            <a:ext cx="6380484" cy="373948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Person {</a:t>
            </a:r>
          </a:p>
          <a:p>
            <a:r>
              <a:rPr lang="en-US" dirty="0">
                <a:solidFill>
                  <a:srgbClr val="00B0F0"/>
                </a:solidFill>
                <a:latin typeface="Consolas" panose="020B0609020204030204" pitchFamily="49" charset="0"/>
              </a:rPr>
              <a:t>public</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Person(string name)</a:t>
            </a:r>
          </a:p>
          <a:p>
            <a:r>
              <a:rPr lang="en-US" dirty="0">
                <a:latin typeface="Consolas" panose="020B0609020204030204" pitchFamily="49" charset="0"/>
              </a:rPr>
              <a:t>    { name_ = name; }</a:t>
            </a:r>
          </a:p>
          <a:p>
            <a:r>
              <a:rPr lang="en-US" dirty="0">
                <a:solidFill>
                  <a:srgbClr val="00B0F0"/>
                </a:solidFill>
                <a:latin typeface="Consolas" panose="020B0609020204030204" pitchFamily="49" charset="0"/>
              </a:rPr>
              <a:t>  void talk() </a:t>
            </a:r>
          </a:p>
          <a:p>
            <a:r>
              <a:rPr lang="en-US" dirty="0">
                <a:latin typeface="Consolas" panose="020B0609020204030204" pitchFamily="49" charset="0"/>
              </a:rPr>
              <a:t>    { </a:t>
            </a:r>
            <a:r>
              <a:rPr lang="en-US" dirty="0" err="1">
                <a:latin typeface="Consolas" panose="020B0609020204030204" pitchFamily="49" charset="0"/>
              </a:rPr>
              <a:t>cout</a:t>
            </a:r>
            <a:r>
              <a:rPr lang="en-US" dirty="0">
                <a:latin typeface="Consolas" panose="020B0609020204030204" pitchFamily="49" charset="0"/>
              </a:rPr>
              <a:t> &lt;&lt; "Hi, I'm " &lt;&lt; name_ &lt;&lt; "\n"; }</a:t>
            </a:r>
          </a:p>
          <a:p>
            <a:endParaRPr lang="en-US" sz="1000" dirty="0">
              <a:solidFill>
                <a:schemeClr val="accent4">
                  <a:lumMod val="50000"/>
                </a:schemeClr>
              </a:solidFill>
              <a:latin typeface="Consolas" panose="020B0609020204030204" pitchFamily="49" charset="0"/>
            </a:endParaRPr>
          </a:p>
          <a:p>
            <a:r>
              <a:rPr lang="en-US" dirty="0">
                <a:solidFill>
                  <a:schemeClr val="accent4">
                    <a:lumMod val="50000"/>
                  </a:schemeClr>
                </a:solidFill>
                <a:latin typeface="Consolas" panose="020B0609020204030204" pitchFamily="49" charset="0"/>
              </a:rPr>
              <a:t>protected</a:t>
            </a:r>
            <a:r>
              <a:rPr lang="en-US" dirty="0">
                <a:latin typeface="Consolas" panose="020B0609020204030204" pitchFamily="49" charset="0"/>
              </a:rPr>
              <a:t>:</a:t>
            </a:r>
          </a:p>
          <a:p>
            <a:r>
              <a:rPr lang="en-US" dirty="0">
                <a:solidFill>
                  <a:schemeClr val="accent4">
                    <a:lumMod val="50000"/>
                  </a:schemeClr>
                </a:solidFill>
                <a:latin typeface="Consolas" panose="020B0609020204030204" pitchFamily="49" charset="0"/>
              </a:rPr>
              <a:t>  void daydream()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"Rainbow goats\n"; }</a:t>
            </a:r>
          </a:p>
          <a:p>
            <a:endParaRPr lang="en-US" sz="1100"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private</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void poop() </a:t>
            </a: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"Grunt... plop\n"; }</a:t>
            </a:r>
          </a:p>
          <a:p>
            <a:r>
              <a:rPr lang="en-US" dirty="0">
                <a:latin typeface="Consolas" panose="020B0609020204030204" pitchFamily="49" charset="0"/>
              </a:rPr>
              <a:t>  </a:t>
            </a:r>
            <a:r>
              <a:rPr lang="en-US" dirty="0">
                <a:solidFill>
                  <a:srgbClr val="FF0000"/>
                </a:solidFill>
                <a:latin typeface="Consolas" panose="020B0609020204030204" pitchFamily="49" charset="0"/>
              </a:rPr>
              <a:t>string name_</a:t>
            </a:r>
            <a:r>
              <a:rPr lang="en-US" dirty="0">
                <a:latin typeface="Consolas" panose="020B0609020204030204" pitchFamily="49" charset="0"/>
              </a:rPr>
              <a:t>;</a:t>
            </a:r>
          </a:p>
          <a:p>
            <a:r>
              <a:rPr lang="en-US" dirty="0">
                <a:latin typeface="Consolas" panose="020B0609020204030204" pitchFamily="49" charset="0"/>
              </a:rPr>
              <a:t>};</a:t>
            </a:r>
          </a:p>
        </p:txBody>
      </p:sp>
    </p:spTree>
    <p:extLst>
      <p:ext uri="{BB962C8B-B14F-4D97-AF65-F5344CB8AC3E}">
        <p14:creationId xmlns:p14="http://schemas.microsoft.com/office/powerpoint/2010/main" val="17249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xEl>
                                              <p:pRg st="13" end="1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xEl>
                                              <p:pRg st="7" end="7"/>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xEl>
                                              <p:pRg st="10" end="1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xEl>
                                              <p:pRg st="11" end="11"/>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
                                            <p:bg/>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uiExpand="1" build="p" animBg="1"/>
      <p:bldP spid="16" grpId="0" animBg="1"/>
      <p:bldP spid="22"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Access Modifier Examples: Swift</a:t>
            </a:r>
          </a:p>
        </p:txBody>
      </p:sp>
      <p:sp>
        <p:nvSpPr>
          <p:cNvPr id="7" name="TextBox 6">
            <a:extLst>
              <a:ext uri="{FF2B5EF4-FFF2-40B4-BE49-F238E27FC236}">
                <a16:creationId xmlns:a16="http://schemas.microsoft.com/office/drawing/2014/main" id="{CD2306DB-3359-44EF-8329-D1924269117C}"/>
              </a:ext>
            </a:extLst>
          </p:cNvPr>
          <p:cNvSpPr txBox="1"/>
          <p:nvPr/>
        </p:nvSpPr>
        <p:spPr>
          <a:xfrm>
            <a:off x="342900" y="4765638"/>
            <a:ext cx="6397534" cy="2031325"/>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class Student: Person {</a:t>
            </a:r>
          </a:p>
          <a:p>
            <a:r>
              <a:rPr lang="en-US" dirty="0">
                <a:latin typeface="Consolas" panose="020B0609020204030204" pitchFamily="49" charset="0"/>
              </a:rPr>
              <a:t>  ... </a:t>
            </a:r>
          </a:p>
          <a:p>
            <a:r>
              <a:rPr lang="en-US" dirty="0">
                <a:latin typeface="Consolas" panose="020B0609020204030204" pitchFamily="49" charset="0"/>
              </a:rPr>
              <a:t>  public </a:t>
            </a:r>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dostuff</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B050"/>
                </a:solidFill>
                <a:latin typeface="Consolas" panose="020B0609020204030204" pitchFamily="49" charset="0"/>
              </a:rPr>
              <a:t>self.talk</a:t>
            </a:r>
            <a:r>
              <a:rPr lang="en-US" dirty="0">
                <a:solidFill>
                  <a:srgbClr val="00B050"/>
                </a:solidFill>
                <a:latin typeface="Consolas" panose="020B0609020204030204" pitchFamily="49" charset="0"/>
              </a:rPr>
              <a:t>()     // Works – talk is public</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self.poop</a:t>
            </a:r>
            <a:r>
              <a:rPr lang="en-US" dirty="0">
                <a:solidFill>
                  <a:srgbClr val="FF0000"/>
                </a:solidFill>
                <a:latin typeface="Consolas" panose="020B0609020204030204" pitchFamily="49" charset="0"/>
              </a:rPr>
              <a:t>()     // Error – poop private</a:t>
            </a:r>
          </a:p>
          <a:p>
            <a:r>
              <a:rPr lang="en-US" dirty="0">
                <a:latin typeface="Consolas" panose="020B0609020204030204" pitchFamily="49" charset="0"/>
              </a:rPr>
              <a:t>  }</a:t>
            </a:r>
          </a:p>
          <a:p>
            <a:r>
              <a:rPr lang="en-US" dirty="0">
                <a:latin typeface="Consolas" panose="020B0609020204030204" pitchFamily="49" charset="0"/>
              </a:rPr>
              <a:t>}</a:t>
            </a:r>
            <a:endParaRPr lang="en-US" dirty="0">
              <a:solidFill>
                <a:srgbClr val="7030A0"/>
              </a:solidFill>
              <a:latin typeface="Consolas" panose="020B0609020204030204" pitchFamily="49" charset="0"/>
            </a:endParaRPr>
          </a:p>
        </p:txBody>
      </p:sp>
      <p:sp>
        <p:nvSpPr>
          <p:cNvPr id="16" name="TextBox 15">
            <a:extLst>
              <a:ext uri="{FF2B5EF4-FFF2-40B4-BE49-F238E27FC236}">
                <a16:creationId xmlns:a16="http://schemas.microsoft.com/office/drawing/2014/main" id="{B584D222-81A0-4872-B384-FAC0011373CB}"/>
              </a:ext>
            </a:extLst>
          </p:cNvPr>
          <p:cNvSpPr txBox="1"/>
          <p:nvPr/>
        </p:nvSpPr>
        <p:spPr>
          <a:xfrm>
            <a:off x="6846458" y="4765638"/>
            <a:ext cx="5206205" cy="963608"/>
          </a:xfrm>
          <a:prstGeom prst="rect">
            <a:avLst/>
          </a:prstGeom>
          <a:solidFill>
            <a:srgbClr val="FFF2CC"/>
          </a:solidFill>
          <a:ln>
            <a:solidFill>
              <a:schemeClr val="tx1"/>
            </a:solidFill>
          </a:ln>
        </p:spPr>
        <p:txBody>
          <a:bodyPr wrap="square" rtlCol="0">
            <a:noAutofit/>
          </a:bodyPr>
          <a:lstStyle/>
          <a:p>
            <a:r>
              <a:rPr lang="en-US" dirty="0">
                <a:latin typeface="Consolas" panose="020B0609020204030204" pitchFamily="49" charset="0"/>
              </a:rPr>
              <a:t>var p = Person(name:"</a:t>
            </a:r>
            <a:r>
              <a:rPr lang="en-US" dirty="0" err="1">
                <a:latin typeface="Consolas" panose="020B0609020204030204" pitchFamily="49" charset="0"/>
              </a:rPr>
              <a:t>Irna</a:t>
            </a:r>
            <a:r>
              <a:rPr lang="en-US" dirty="0">
                <a:latin typeface="Consolas" panose="020B0609020204030204" pitchFamily="49" charset="0"/>
              </a:rPr>
              <a:t>")</a:t>
            </a:r>
          </a:p>
          <a:p>
            <a:r>
              <a:rPr lang="en-US" dirty="0" err="1">
                <a:solidFill>
                  <a:srgbClr val="00B050"/>
                </a:solidFill>
                <a:latin typeface="Consolas" panose="020B0609020204030204" pitchFamily="49" charset="0"/>
              </a:rPr>
              <a:t>p.talk</a:t>
            </a:r>
            <a:r>
              <a:rPr lang="en-US" dirty="0">
                <a:solidFill>
                  <a:srgbClr val="00B050"/>
                </a:solidFill>
                <a:latin typeface="Consolas" panose="020B0609020204030204" pitchFamily="49" charset="0"/>
              </a:rPr>
              <a:t>()     // Works – talk is public</a:t>
            </a:r>
          </a:p>
          <a:p>
            <a:r>
              <a:rPr lang="en-US" dirty="0" err="1">
                <a:solidFill>
                  <a:srgbClr val="C00000"/>
                </a:solidFill>
                <a:latin typeface="Consolas" panose="020B0609020204030204" pitchFamily="49" charset="0"/>
              </a:rPr>
              <a:t>p.</a:t>
            </a:r>
            <a:r>
              <a:rPr lang="en-US" dirty="0" err="1">
                <a:solidFill>
                  <a:srgbClr val="FF0000"/>
                </a:solidFill>
                <a:latin typeface="Consolas" panose="020B0609020204030204" pitchFamily="49" charset="0"/>
              </a:rPr>
              <a:t>poop</a:t>
            </a:r>
            <a:r>
              <a:rPr lang="en-US" dirty="0">
                <a:solidFill>
                  <a:srgbClr val="FF0000"/>
                </a:solidFill>
                <a:latin typeface="Consolas" panose="020B0609020204030204" pitchFamily="49" charset="0"/>
              </a:rPr>
              <a:t>()     // Error – poop private</a:t>
            </a:r>
          </a:p>
        </p:txBody>
      </p:sp>
      <p:sp>
        <p:nvSpPr>
          <p:cNvPr id="22" name="TextBox 21">
            <a:extLst>
              <a:ext uri="{FF2B5EF4-FFF2-40B4-BE49-F238E27FC236}">
                <a16:creationId xmlns:a16="http://schemas.microsoft.com/office/drawing/2014/main" id="{8C475E4A-8A45-4B9B-B073-F8932E4E8314}"/>
              </a:ext>
            </a:extLst>
          </p:cNvPr>
          <p:cNvSpPr txBox="1"/>
          <p:nvPr/>
        </p:nvSpPr>
        <p:spPr>
          <a:xfrm>
            <a:off x="339700" y="716210"/>
            <a:ext cx="6380484" cy="397031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 access modifiers</a:t>
            </a:r>
          </a:p>
          <a:p>
            <a:r>
              <a:rPr lang="en-US" dirty="0">
                <a:latin typeface="Consolas" panose="020B0609020204030204" pitchFamily="49" charset="0"/>
              </a:rPr>
              <a:t>class Person {</a:t>
            </a:r>
          </a:p>
          <a:p>
            <a:r>
              <a:rPr lang="en-US" dirty="0">
                <a:latin typeface="Consolas" panose="020B0609020204030204" pitchFamily="49" charset="0"/>
              </a:rPr>
              <a:t>  </a:t>
            </a:r>
            <a:r>
              <a:rPr lang="en-US" dirty="0">
                <a:solidFill>
                  <a:srgbClr val="FF0000"/>
                </a:solidFill>
                <a:latin typeface="Consolas" panose="020B0609020204030204" pitchFamily="49" charset="0"/>
              </a:rPr>
              <a:t>private var name: String</a:t>
            </a:r>
          </a:p>
          <a:p>
            <a:endParaRPr lang="en-US" dirty="0">
              <a:latin typeface="Consolas" panose="020B0609020204030204" pitchFamily="49" charset="0"/>
            </a:endParaRPr>
          </a:p>
          <a:p>
            <a:r>
              <a:rPr lang="en-US" dirty="0">
                <a:solidFill>
                  <a:srgbClr val="00B050"/>
                </a:solidFill>
                <a:latin typeface="Consolas" panose="020B0609020204030204" pitchFamily="49" charset="0"/>
              </a:rPr>
              <a:t>  public </a:t>
            </a:r>
            <a:r>
              <a:rPr lang="en-US" dirty="0" err="1">
                <a:solidFill>
                  <a:srgbClr val="00B050"/>
                </a:solidFill>
                <a:latin typeface="Consolas" panose="020B0609020204030204" pitchFamily="49" charset="0"/>
              </a:rPr>
              <a:t>init</a:t>
            </a:r>
            <a:r>
              <a:rPr lang="en-US" dirty="0">
                <a:solidFill>
                  <a:srgbClr val="00B050"/>
                </a:solidFill>
                <a:latin typeface="Consolas" panose="020B0609020204030204" pitchFamily="49" charset="0"/>
              </a:rPr>
              <a:t>(name: String</a:t>
            </a:r>
            <a:r>
              <a:rPr lang="en-US" dirty="0">
                <a:latin typeface="Consolas" panose="020B0609020204030204" pitchFamily="49" charset="0"/>
              </a:rPr>
              <a:t>) {</a:t>
            </a:r>
          </a:p>
          <a:p>
            <a:r>
              <a:rPr lang="en-US" dirty="0">
                <a:latin typeface="Consolas" panose="020B0609020204030204" pitchFamily="49" charset="0"/>
              </a:rPr>
              <a:t>    self.name = name</a:t>
            </a:r>
          </a:p>
          <a:p>
            <a:r>
              <a:rPr lang="en-US" dirty="0">
                <a:latin typeface="Consolas" panose="020B0609020204030204" pitchFamily="49" charset="0"/>
              </a:rPr>
              <a:t>  }</a:t>
            </a:r>
          </a:p>
          <a:p>
            <a:r>
              <a:rPr lang="en-US" dirty="0">
                <a:solidFill>
                  <a:srgbClr val="00B050"/>
                </a:solidFill>
                <a:latin typeface="Consolas" panose="020B0609020204030204" pitchFamily="49" charset="0"/>
              </a:rPr>
              <a:t>  public </a:t>
            </a:r>
            <a:r>
              <a:rPr lang="en-US" dirty="0" err="1">
                <a:solidFill>
                  <a:srgbClr val="00B050"/>
                </a:solidFill>
                <a:latin typeface="Consolas" panose="020B0609020204030204" pitchFamily="49" charset="0"/>
              </a:rPr>
              <a:t>func</a:t>
            </a:r>
            <a:r>
              <a:rPr lang="en-US" dirty="0">
                <a:solidFill>
                  <a:srgbClr val="00B050"/>
                </a:solidFill>
                <a:latin typeface="Consolas" panose="020B0609020204030204" pitchFamily="49" charset="0"/>
              </a:rPr>
              <a:t> talk() </a:t>
            </a:r>
            <a:r>
              <a:rPr lang="en-US" dirty="0">
                <a:latin typeface="Consolas" panose="020B0609020204030204" pitchFamily="49" charset="0"/>
              </a:rPr>
              <a:t>{</a:t>
            </a:r>
          </a:p>
          <a:p>
            <a:r>
              <a:rPr lang="en-US" dirty="0">
                <a:latin typeface="Consolas" panose="020B0609020204030204" pitchFamily="49" charset="0"/>
              </a:rPr>
              <a:t>   print("Hi, my name is "+self.name)</a:t>
            </a:r>
          </a:p>
          <a:p>
            <a:r>
              <a:rPr lang="en-US" dirty="0">
                <a:latin typeface="Consolas" panose="020B0609020204030204" pitchFamily="49" charset="0"/>
              </a:rPr>
              <a:t>  }</a:t>
            </a:r>
          </a:p>
          <a:p>
            <a:r>
              <a:rPr lang="en-US" dirty="0">
                <a:solidFill>
                  <a:srgbClr val="FF0000"/>
                </a:solidFill>
                <a:latin typeface="Consolas" panose="020B0609020204030204" pitchFamily="49" charset="0"/>
              </a:rPr>
              <a:t>  private </a:t>
            </a:r>
            <a:r>
              <a:rPr lang="en-US" dirty="0" err="1">
                <a:solidFill>
                  <a:srgbClr val="FF0000"/>
                </a:solidFill>
                <a:latin typeface="Consolas" panose="020B0609020204030204" pitchFamily="49" charset="0"/>
              </a:rPr>
              <a:t>func</a:t>
            </a:r>
            <a:r>
              <a:rPr lang="en-US" dirty="0">
                <a:solidFill>
                  <a:srgbClr val="FF0000"/>
                </a:solidFill>
                <a:latin typeface="Consolas" panose="020B0609020204030204" pitchFamily="49" charset="0"/>
              </a:rPr>
              <a:t> poop() </a:t>
            </a:r>
            <a:r>
              <a:rPr lang="en-US" dirty="0">
                <a:latin typeface="Consolas" panose="020B0609020204030204" pitchFamily="49" charset="0"/>
              </a:rPr>
              <a:t>{</a:t>
            </a:r>
          </a:p>
          <a:p>
            <a:r>
              <a:rPr lang="en-US" dirty="0">
                <a:latin typeface="Consolas" panose="020B0609020204030204" pitchFamily="49" charset="0"/>
              </a:rPr>
              <a:t>    print("Grunt... plop!")</a:t>
            </a:r>
          </a:p>
          <a:p>
            <a:r>
              <a:rPr lang="en-US" dirty="0">
                <a:latin typeface="Consolas" panose="020B0609020204030204" pitchFamily="49" charset="0"/>
              </a:rPr>
              <a:t>  }</a:t>
            </a:r>
          </a:p>
          <a:p>
            <a:r>
              <a:rPr lang="en-US" dirty="0">
                <a:latin typeface="Consolas" panose="020B0609020204030204" pitchFamily="49" charset="0"/>
              </a:rPr>
              <a:t>}</a:t>
            </a:r>
          </a:p>
        </p:txBody>
      </p:sp>
      <p:sp>
        <p:nvSpPr>
          <p:cNvPr id="26" name="Speech Bubble: Rectangle with Corners Rounded 25">
            <a:extLst>
              <a:ext uri="{FF2B5EF4-FFF2-40B4-BE49-F238E27FC236}">
                <a16:creationId xmlns:a16="http://schemas.microsoft.com/office/drawing/2014/main" id="{C12DD9DB-B71A-430A-AFB0-661D104853C2}"/>
              </a:ext>
            </a:extLst>
          </p:cNvPr>
          <p:cNvSpPr/>
          <p:nvPr/>
        </p:nvSpPr>
        <p:spPr>
          <a:xfrm>
            <a:off x="6554721" y="854606"/>
            <a:ext cx="4462253" cy="1499863"/>
          </a:xfrm>
          <a:prstGeom prst="wedgeRoundRectCallout">
            <a:avLst>
              <a:gd name="adj1" fmla="val -88638"/>
              <a:gd name="adj2" fmla="val 601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Swift doesn't support a </a:t>
            </a:r>
            <a:r>
              <a:rPr lang="en-US" sz="2000" dirty="0">
                <a:solidFill>
                  <a:schemeClr val="accent4">
                    <a:lumMod val="40000"/>
                    <a:lumOff val="60000"/>
                  </a:schemeClr>
                </a:solidFill>
              </a:rPr>
              <a:t>protected</a:t>
            </a:r>
            <a:r>
              <a:rPr lang="en-US" sz="2000" dirty="0">
                <a:solidFill>
                  <a:schemeClr val="bg1"/>
                </a:solidFill>
              </a:rPr>
              <a:t> access modifier, but has similar capabilities via its "</a:t>
            </a:r>
            <a:r>
              <a:rPr lang="en-US" sz="2000" dirty="0">
                <a:solidFill>
                  <a:srgbClr val="DDC5ED"/>
                </a:solidFill>
              </a:rPr>
              <a:t>internal</a:t>
            </a:r>
            <a:r>
              <a:rPr lang="en-US" sz="2000" dirty="0">
                <a:solidFill>
                  <a:schemeClr val="bg1"/>
                </a:solidFill>
              </a:rPr>
              <a:t>" modifier!</a:t>
            </a:r>
          </a:p>
        </p:txBody>
      </p:sp>
      <p:sp>
        <p:nvSpPr>
          <p:cNvPr id="8" name="Speech Bubble: Rectangle with Corners Rounded 7">
            <a:extLst>
              <a:ext uri="{FF2B5EF4-FFF2-40B4-BE49-F238E27FC236}">
                <a16:creationId xmlns:a16="http://schemas.microsoft.com/office/drawing/2014/main" id="{8F293488-FEC9-4369-B27B-655B6A04817A}"/>
              </a:ext>
            </a:extLst>
          </p:cNvPr>
          <p:cNvSpPr/>
          <p:nvPr/>
        </p:nvSpPr>
        <p:spPr>
          <a:xfrm>
            <a:off x="2368173" y="61038"/>
            <a:ext cx="4097363" cy="1063756"/>
          </a:xfrm>
          <a:prstGeom prst="wedgeRoundRectCallout">
            <a:avLst>
              <a:gd name="adj1" fmla="val -81203"/>
              <a:gd name="adj2" fmla="val 737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Swift (and Java, C#, etc.) we prefix each member/method with its own access modifier.</a:t>
            </a:r>
          </a:p>
        </p:txBody>
      </p:sp>
    </p:spTree>
    <p:extLst>
      <p:ext uri="{BB962C8B-B14F-4D97-AF65-F5344CB8AC3E}">
        <p14:creationId xmlns:p14="http://schemas.microsoft.com/office/powerpoint/2010/main" val="33807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2">
                                            <p:txEl>
                                              <p:pRg st="13" end="1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xEl>
                                              <p:pRg st="7" end="7"/>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xEl>
                                              <p:pRg st="8" end="8"/>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xEl>
                                              <p:pRg st="10" end="1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xEl>
                                              <p:pRg st="11" end="11"/>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4.16667E-7 -2.59259E-6 L 0.01211 0.1956 " pathEditMode="relative" rAng="0" ptsTypes="AA">
                                      <p:cBhvr>
                                        <p:cTn id="54" dur="2000" fill="hold"/>
                                        <p:tgtEl>
                                          <p:spTgt spid="8"/>
                                        </p:tgtEl>
                                        <p:attrNameLst>
                                          <p:attrName>ppt_x</p:attrName>
                                          <p:attrName>ppt_y</p:attrName>
                                        </p:attrNameLst>
                                      </p:cBhvr>
                                      <p:rCtr x="599" y="9769"/>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
                                            <p:bg/>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
                                            <p:txEl>
                                              <p:pRg st="0" end="0"/>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
                                            <p:txEl>
                                              <p:pRg st="1" end="1"/>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
                                            <p:txEl>
                                              <p:pRg st="2" end="2"/>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
                                            <p:txEl>
                                              <p:pRg st="3" end="3"/>
                                            </p:tx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
                                            <p:txEl>
                                              <p:pRg st="4" end="4"/>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
                                            <p:bg/>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uiExpand="1" build="p" animBg="1"/>
      <p:bldP spid="16" grpId="0" uiExpand="1" build="p" animBg="1"/>
      <p:bldP spid="22" grpId="0" uiExpand="1" build="p" animBg="1"/>
      <p:bldP spid="26" grpId="0" animBg="1"/>
      <p:bldP spid="26" grpId="1" animBg="1"/>
      <p:bldP spid="8" grpId="0" animBg="1"/>
      <p:bldP spid="8" grpId="1" animBg="1"/>
      <p:bldP spid="8"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Access Modifier Examples: Python</a:t>
            </a:r>
          </a:p>
        </p:txBody>
      </p:sp>
      <p:sp>
        <p:nvSpPr>
          <p:cNvPr id="5" name="TextBox 4">
            <a:extLst>
              <a:ext uri="{FF2B5EF4-FFF2-40B4-BE49-F238E27FC236}">
                <a16:creationId xmlns:a16="http://schemas.microsoft.com/office/drawing/2014/main" id="{E2C96E6E-61CE-4917-86A9-E0A6DAFFA38D}"/>
              </a:ext>
            </a:extLst>
          </p:cNvPr>
          <p:cNvSpPr txBox="1"/>
          <p:nvPr/>
        </p:nvSpPr>
        <p:spPr>
          <a:xfrm>
            <a:off x="342900" y="743379"/>
            <a:ext cx="6397534" cy="3693319"/>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access modifiers</a:t>
            </a:r>
          </a:p>
          <a:p>
            <a:r>
              <a:rPr lang="en-US" dirty="0">
                <a:latin typeface="Consolas" panose="020B0609020204030204" pitchFamily="49" charset="0"/>
              </a:rPr>
              <a:t>class Person:</a:t>
            </a:r>
          </a:p>
          <a:p>
            <a:r>
              <a:rPr lang="en-US" dirty="0">
                <a:solidFill>
                  <a:srgbClr val="00B050"/>
                </a:solidFill>
                <a:latin typeface="Consolas" panose="020B0609020204030204" pitchFamily="49" charset="0"/>
              </a:rPr>
              <a:t> </a:t>
            </a:r>
            <a:r>
              <a:rPr lang="en-US" dirty="0">
                <a:solidFill>
                  <a:srgbClr val="0070C0"/>
                </a:solidFill>
                <a:latin typeface="Consolas" panose="020B0609020204030204" pitchFamily="49" charset="0"/>
              </a:rPr>
              <a:t>def __</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__(self, name):</a:t>
            </a:r>
          </a:p>
          <a:p>
            <a:r>
              <a:rPr lang="en-US" dirty="0">
                <a:solidFill>
                  <a:srgbClr val="00B050"/>
                </a:solidFill>
                <a:latin typeface="Consolas" panose="020B0609020204030204" pitchFamily="49" charset="0"/>
              </a:rPr>
              <a:t>   </a:t>
            </a:r>
            <a:r>
              <a:rPr lang="en-US" dirty="0" err="1">
                <a:latin typeface="Consolas" panose="020B0609020204030204" pitchFamily="49" charset="0"/>
              </a:rPr>
              <a:t>self.__name</a:t>
            </a:r>
            <a:r>
              <a:rPr lang="en-US" dirty="0">
                <a:latin typeface="Consolas" panose="020B0609020204030204" pitchFamily="49" charset="0"/>
              </a:rPr>
              <a:t> = name</a:t>
            </a:r>
          </a:p>
          <a:p>
            <a:endParaRPr lang="en-US" dirty="0">
              <a:solidFill>
                <a:srgbClr val="7030A0"/>
              </a:solidFill>
              <a:latin typeface="Consolas" panose="020B0609020204030204" pitchFamily="49" charset="0"/>
            </a:endParaRPr>
          </a:p>
          <a:p>
            <a:r>
              <a:rPr lang="en-US" dirty="0">
                <a:solidFill>
                  <a:srgbClr val="00B050"/>
                </a:solidFill>
                <a:latin typeface="Consolas" panose="020B0609020204030204" pitchFamily="49" charset="0"/>
              </a:rPr>
              <a:t> </a:t>
            </a:r>
            <a:r>
              <a:rPr lang="en-US" dirty="0">
                <a:solidFill>
                  <a:srgbClr val="0070C0"/>
                </a:solidFill>
                <a:latin typeface="Consolas" panose="020B0609020204030204" pitchFamily="49" charset="0"/>
              </a:rPr>
              <a:t>def talk(self):         # Public method</a:t>
            </a:r>
          </a:p>
          <a:p>
            <a:r>
              <a:rPr lang="en-US" dirty="0">
                <a:solidFill>
                  <a:srgbClr val="00B050"/>
                </a:solidFill>
                <a:latin typeface="Consolas" panose="020B0609020204030204" pitchFamily="49" charset="0"/>
              </a:rPr>
              <a:t>   </a:t>
            </a:r>
            <a:r>
              <a:rPr lang="en-US" dirty="0">
                <a:latin typeface="Consolas" panose="020B0609020204030204" pitchFamily="49" charset="0"/>
              </a:rPr>
              <a:t>print("Hi, my name is "+ </a:t>
            </a:r>
            <a:r>
              <a:rPr lang="en-US" dirty="0" err="1">
                <a:latin typeface="Consolas" panose="020B0609020204030204" pitchFamily="49" charset="0"/>
              </a:rPr>
              <a:t>self.__name</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chemeClr val="accent4">
                    <a:lumMod val="50000"/>
                  </a:schemeClr>
                </a:solidFill>
                <a:latin typeface="Consolas" panose="020B0609020204030204" pitchFamily="49" charset="0"/>
              </a:rPr>
              <a:t>def _daydream(self):    # Protected method</a:t>
            </a:r>
          </a:p>
          <a:p>
            <a:r>
              <a:rPr lang="en-US" dirty="0">
                <a:solidFill>
                  <a:schemeClr val="accent4">
                    <a:lumMod val="50000"/>
                  </a:schemeClr>
                </a:solidFill>
                <a:latin typeface="Consolas" panose="020B0609020204030204" pitchFamily="49" charset="0"/>
              </a:rPr>
              <a:t>   </a:t>
            </a:r>
            <a:r>
              <a:rPr lang="en-US" dirty="0">
                <a:latin typeface="Consolas" panose="020B0609020204030204" pitchFamily="49" charset="0"/>
              </a:rPr>
              <a:t>print("Rainbow narwhals")</a:t>
            </a:r>
          </a:p>
          <a:p>
            <a:r>
              <a:rPr lang="en-US" dirty="0">
                <a:latin typeface="Consolas" panose="020B0609020204030204" pitchFamily="49" charset="0"/>
              </a:rPr>
              <a:t>  </a:t>
            </a:r>
          </a:p>
          <a:p>
            <a:r>
              <a:rPr lang="en-US" dirty="0">
                <a:solidFill>
                  <a:srgbClr val="FF0000"/>
                </a:solidFill>
                <a:latin typeface="Consolas" panose="020B0609020204030204" pitchFamily="49" charset="0"/>
              </a:rPr>
              <a:t> def __poop(self):       # Private method</a:t>
            </a:r>
          </a:p>
          <a:p>
            <a:r>
              <a:rPr lang="en-US" dirty="0">
                <a:solidFill>
                  <a:srgbClr val="FF0000"/>
                </a:solidFill>
                <a:latin typeface="Consolas" panose="020B0609020204030204" pitchFamily="49" charset="0"/>
              </a:rPr>
              <a:t>   </a:t>
            </a:r>
            <a:r>
              <a:rPr lang="en-US" dirty="0">
                <a:latin typeface="Consolas" panose="020B0609020204030204" pitchFamily="49" charset="0"/>
              </a:rPr>
              <a:t>print("Grunt... plop!")</a:t>
            </a:r>
          </a:p>
        </p:txBody>
      </p:sp>
      <p:sp>
        <p:nvSpPr>
          <p:cNvPr id="7" name="TextBox 6">
            <a:extLst>
              <a:ext uri="{FF2B5EF4-FFF2-40B4-BE49-F238E27FC236}">
                <a16:creationId xmlns:a16="http://schemas.microsoft.com/office/drawing/2014/main" id="{CD2306DB-3359-44EF-8329-D1924269117C}"/>
              </a:ext>
            </a:extLst>
          </p:cNvPr>
          <p:cNvSpPr txBox="1"/>
          <p:nvPr/>
        </p:nvSpPr>
        <p:spPr>
          <a:xfrm>
            <a:off x="342900" y="4514190"/>
            <a:ext cx="6397534"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Derived class</a:t>
            </a:r>
          </a:p>
          <a:p>
            <a:r>
              <a:rPr lang="en-US" dirty="0">
                <a:latin typeface="Consolas" panose="020B0609020204030204" pitchFamily="49" charset="0"/>
              </a:rPr>
              <a:t>class Student(Person):</a:t>
            </a:r>
          </a:p>
          <a:p>
            <a:r>
              <a:rPr lang="en-US" dirty="0">
                <a:latin typeface="Consolas" panose="020B0609020204030204" pitchFamily="49" charset="0"/>
              </a:rPr>
              <a:t> ...</a:t>
            </a:r>
          </a:p>
          <a:p>
            <a:r>
              <a:rPr lang="en-US" dirty="0">
                <a:solidFill>
                  <a:srgbClr val="7030A0"/>
                </a:solidFill>
                <a:latin typeface="Consolas" panose="020B0609020204030204" pitchFamily="49" charset="0"/>
              </a:rPr>
              <a:t> def </a:t>
            </a:r>
            <a:r>
              <a:rPr lang="en-US" dirty="0" err="1">
                <a:solidFill>
                  <a:srgbClr val="7030A0"/>
                </a:solidFill>
                <a:latin typeface="Consolas" panose="020B0609020204030204" pitchFamily="49" charset="0"/>
              </a:rPr>
              <a:t>do_stuff</a:t>
            </a:r>
            <a:r>
              <a:rPr lang="en-US" dirty="0">
                <a:solidFill>
                  <a:srgbClr val="7030A0"/>
                </a:solidFill>
                <a:latin typeface="Consolas" panose="020B0609020204030204" pitchFamily="49" charset="0"/>
              </a:rPr>
              <a:t>(self):</a:t>
            </a:r>
          </a:p>
          <a:p>
            <a:r>
              <a:rPr lang="en-US" dirty="0">
                <a:solidFill>
                  <a:srgbClr val="7030A0"/>
                </a:solidFill>
                <a:latin typeface="Consolas" panose="020B0609020204030204" pitchFamily="49" charset="0"/>
              </a:rPr>
              <a:t>   </a:t>
            </a:r>
            <a:r>
              <a:rPr lang="en-US" dirty="0" err="1">
                <a:solidFill>
                  <a:srgbClr val="0070C0"/>
                </a:solidFill>
                <a:latin typeface="Consolas" panose="020B0609020204030204" pitchFamily="49" charset="0"/>
              </a:rPr>
              <a:t>self.talk</a:t>
            </a:r>
            <a:r>
              <a:rPr lang="en-US" dirty="0">
                <a:solidFill>
                  <a:srgbClr val="0070C0"/>
                </a:solidFill>
                <a:latin typeface="Consolas" panose="020B0609020204030204" pitchFamily="49" charset="0"/>
              </a:rPr>
              <a:t>()           # Works fine - public</a:t>
            </a:r>
          </a:p>
          <a:p>
            <a:r>
              <a:rPr lang="en-US" dirty="0">
                <a:solidFill>
                  <a:srgbClr val="7030A0"/>
                </a:solidFill>
                <a:latin typeface="Consolas" panose="020B0609020204030204" pitchFamily="49" charset="0"/>
              </a:rPr>
              <a:t>   </a:t>
            </a:r>
            <a:r>
              <a:rPr lang="en-US" dirty="0" err="1">
                <a:solidFill>
                  <a:schemeClr val="accent4">
                    <a:lumMod val="50000"/>
                  </a:schemeClr>
                </a:solidFill>
                <a:latin typeface="Consolas" panose="020B0609020204030204" pitchFamily="49" charset="0"/>
              </a:rPr>
              <a:t>self._daydream</a:t>
            </a:r>
            <a:r>
              <a:rPr lang="en-US" dirty="0">
                <a:solidFill>
                  <a:schemeClr val="accent4">
                    <a:lumMod val="50000"/>
                  </a:schemeClr>
                </a:solidFill>
                <a:latin typeface="Consolas" panose="020B0609020204030204" pitchFamily="49" charset="0"/>
              </a:rPr>
              <a:t>()      # Works fine - protected</a:t>
            </a:r>
          </a:p>
          <a:p>
            <a:r>
              <a:rPr lang="en-US" dirty="0">
                <a:solidFill>
                  <a:srgbClr val="7030A0"/>
                </a:solidFill>
                <a:latin typeface="Consolas" panose="020B0609020204030204" pitchFamily="49" charset="0"/>
              </a:rPr>
              <a:t>   </a:t>
            </a:r>
            <a:r>
              <a:rPr lang="en-US" dirty="0" err="1">
                <a:solidFill>
                  <a:srgbClr val="FF0000"/>
                </a:solidFill>
                <a:latin typeface="Consolas" panose="020B0609020204030204" pitchFamily="49" charset="0"/>
              </a:rPr>
              <a:t>self.__poop</a:t>
            </a:r>
            <a:r>
              <a:rPr lang="en-US" dirty="0">
                <a:solidFill>
                  <a:srgbClr val="FF0000"/>
                </a:solidFill>
                <a:latin typeface="Consolas" panose="020B0609020204030204" pitchFamily="49" charset="0"/>
              </a:rPr>
              <a:t>()      </a:t>
            </a:r>
          </a:p>
        </p:txBody>
      </p:sp>
      <p:sp>
        <p:nvSpPr>
          <p:cNvPr id="16" name="TextBox 15">
            <a:extLst>
              <a:ext uri="{FF2B5EF4-FFF2-40B4-BE49-F238E27FC236}">
                <a16:creationId xmlns:a16="http://schemas.microsoft.com/office/drawing/2014/main" id="{B584D222-81A0-4872-B384-FAC0011373CB}"/>
              </a:ext>
            </a:extLst>
          </p:cNvPr>
          <p:cNvSpPr txBox="1"/>
          <p:nvPr/>
        </p:nvSpPr>
        <p:spPr>
          <a:xfrm>
            <a:off x="6802284" y="4904970"/>
            <a:ext cx="5206205" cy="1329036"/>
          </a:xfrm>
          <a:prstGeom prst="rect">
            <a:avLst/>
          </a:prstGeom>
          <a:solidFill>
            <a:srgbClr val="DAE3F3"/>
          </a:solidFill>
          <a:ln>
            <a:solidFill>
              <a:schemeClr val="tx1"/>
            </a:solidFill>
          </a:ln>
        </p:spPr>
        <p:txBody>
          <a:bodyPr wrap="square" rtlCol="0">
            <a:noAutofit/>
          </a:bodyPr>
          <a:lstStyle/>
          <a:p>
            <a:r>
              <a:rPr lang="en-US" dirty="0">
                <a:latin typeface="Consolas" panose="020B0609020204030204" pitchFamily="49" charset="0"/>
              </a:rPr>
              <a:t>a = Student("Cindi")</a:t>
            </a:r>
          </a:p>
          <a:p>
            <a:r>
              <a:rPr lang="en-US" dirty="0" err="1">
                <a:solidFill>
                  <a:srgbClr val="0070C0"/>
                </a:solidFill>
                <a:latin typeface="Consolas" panose="020B0609020204030204" pitchFamily="49" charset="0"/>
              </a:rPr>
              <a:t>a.talk</a:t>
            </a:r>
            <a:r>
              <a:rPr lang="en-US" dirty="0">
                <a:solidFill>
                  <a:srgbClr val="0070C0"/>
                </a:solidFill>
                <a:latin typeface="Consolas" panose="020B0609020204030204" pitchFamily="49" charset="0"/>
              </a:rPr>
              <a:t>()          # Works fine - public</a:t>
            </a:r>
          </a:p>
          <a:p>
            <a:r>
              <a:rPr lang="en-US" dirty="0" err="1">
                <a:solidFill>
                  <a:schemeClr val="accent4">
                    <a:lumMod val="50000"/>
                  </a:schemeClr>
                </a:solidFill>
                <a:latin typeface="Consolas" panose="020B0609020204030204" pitchFamily="49" charset="0"/>
              </a:rPr>
              <a:t>a._daydream</a:t>
            </a:r>
            <a:r>
              <a:rPr lang="en-US" dirty="0">
                <a:solidFill>
                  <a:schemeClr val="accent4">
                    <a:lumMod val="50000"/>
                  </a:schemeClr>
                </a:solidFill>
                <a:latin typeface="Consolas" panose="020B0609020204030204" pitchFamily="49" charset="0"/>
              </a:rPr>
              <a:t>()     #</a:t>
            </a:r>
            <a:r>
              <a:rPr lang="en-US" sz="1200" dirty="0">
                <a:solidFill>
                  <a:schemeClr val="accent4">
                    <a:lumMod val="50000"/>
                  </a:schemeClr>
                </a:solidFill>
                <a:latin typeface="Consolas" panose="020B0609020204030204" pitchFamily="49" charset="0"/>
              </a:rPr>
              <a:t> </a:t>
            </a:r>
            <a:r>
              <a:rPr lang="en-US" dirty="0">
                <a:solidFill>
                  <a:schemeClr val="accent4">
                    <a:lumMod val="50000"/>
                  </a:schemeClr>
                </a:solidFill>
                <a:latin typeface="Consolas" panose="020B0609020204030204" pitchFamily="49" charset="0"/>
              </a:rPr>
              <a:t>?</a:t>
            </a:r>
          </a:p>
          <a:p>
            <a:r>
              <a:rPr lang="en-US" dirty="0" err="1">
                <a:solidFill>
                  <a:srgbClr val="FF0000"/>
                </a:solidFill>
                <a:latin typeface="Consolas" panose="020B0609020204030204" pitchFamily="49" charset="0"/>
              </a:rPr>
              <a:t>a.__poop</a:t>
            </a:r>
            <a:r>
              <a:rPr lang="en-US" dirty="0">
                <a:solidFill>
                  <a:srgbClr val="FF0000"/>
                </a:solidFill>
                <a:latin typeface="Consolas" panose="020B0609020204030204" pitchFamily="49" charset="0"/>
              </a:rPr>
              <a:t>()        # Generates error</a:t>
            </a:r>
          </a:p>
        </p:txBody>
      </p:sp>
      <p:sp>
        <p:nvSpPr>
          <p:cNvPr id="17" name="Speech Bubble: Rectangle with Corners Rounded 16">
            <a:extLst>
              <a:ext uri="{FF2B5EF4-FFF2-40B4-BE49-F238E27FC236}">
                <a16:creationId xmlns:a16="http://schemas.microsoft.com/office/drawing/2014/main" id="{D9BD6F34-DC15-4E76-B4F8-5CCCFC59C613}"/>
              </a:ext>
            </a:extLst>
          </p:cNvPr>
          <p:cNvSpPr/>
          <p:nvPr/>
        </p:nvSpPr>
        <p:spPr>
          <a:xfrm>
            <a:off x="8139049" y="3252858"/>
            <a:ext cx="3960880" cy="963608"/>
          </a:xfrm>
          <a:prstGeom prst="wedgeRoundRectCallout">
            <a:avLst>
              <a:gd name="adj1" fmla="val -71611"/>
              <a:gd name="adj2" fmla="val 1876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 doesn't actually prevent protected members from being accessed by outside code!</a:t>
            </a:r>
          </a:p>
        </p:txBody>
      </p:sp>
      <p:sp>
        <p:nvSpPr>
          <p:cNvPr id="19" name="TextBox 18">
            <a:extLst>
              <a:ext uri="{FF2B5EF4-FFF2-40B4-BE49-F238E27FC236}">
                <a16:creationId xmlns:a16="http://schemas.microsoft.com/office/drawing/2014/main" id="{A4DBC27D-B1B9-42D4-8673-B68177EA53C8}"/>
              </a:ext>
            </a:extLst>
          </p:cNvPr>
          <p:cNvSpPr txBox="1"/>
          <p:nvPr/>
        </p:nvSpPr>
        <p:spPr>
          <a:xfrm>
            <a:off x="3464923" y="6162315"/>
            <a:ext cx="6102530" cy="369332"/>
          </a:xfrm>
          <a:prstGeom prst="rect">
            <a:avLst/>
          </a:prstGeom>
          <a:noFill/>
        </p:spPr>
        <p:txBody>
          <a:bodyPr wrap="square">
            <a:spAutoFit/>
          </a:bodyPr>
          <a:lstStyle/>
          <a:p>
            <a:r>
              <a:rPr lang="en-US" dirty="0">
                <a:solidFill>
                  <a:srgbClr val="FF0000"/>
                </a:solidFill>
                <a:latin typeface="Consolas" panose="020B0609020204030204" pitchFamily="49" charset="0"/>
              </a:rPr>
              <a:t># Generates error</a:t>
            </a:r>
            <a:endParaRPr lang="en-US" dirty="0">
              <a:solidFill>
                <a:srgbClr val="FF0000"/>
              </a:solidFill>
            </a:endParaRPr>
          </a:p>
        </p:txBody>
      </p:sp>
      <p:grpSp>
        <p:nvGrpSpPr>
          <p:cNvPr id="21" name="Group 20">
            <a:extLst>
              <a:ext uri="{FF2B5EF4-FFF2-40B4-BE49-F238E27FC236}">
                <a16:creationId xmlns:a16="http://schemas.microsoft.com/office/drawing/2014/main" id="{43BC1A16-7284-4BE5-9CA3-08B3BC58602F}"/>
              </a:ext>
            </a:extLst>
          </p:cNvPr>
          <p:cNvGrpSpPr/>
          <p:nvPr/>
        </p:nvGrpSpPr>
        <p:grpSpPr>
          <a:xfrm>
            <a:off x="9051409" y="5448034"/>
            <a:ext cx="3028271" cy="369332"/>
            <a:chOff x="9095583" y="5057254"/>
            <a:chExt cx="3028271" cy="369332"/>
          </a:xfrm>
        </p:grpSpPr>
        <p:sp>
          <p:nvSpPr>
            <p:cNvPr id="18" name="Rectangle 17">
              <a:extLst>
                <a:ext uri="{FF2B5EF4-FFF2-40B4-BE49-F238E27FC236}">
                  <a16:creationId xmlns:a16="http://schemas.microsoft.com/office/drawing/2014/main" id="{8B4DA57F-CC31-4895-AA2F-107832C20052}"/>
                </a:ext>
              </a:extLst>
            </p:cNvPr>
            <p:cNvSpPr/>
            <p:nvPr/>
          </p:nvSpPr>
          <p:spPr>
            <a:xfrm>
              <a:off x="9178834" y="5106297"/>
              <a:ext cx="779417" cy="271246"/>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0E78EA-5283-4C2B-8FC5-D821DE999FB3}"/>
                </a:ext>
              </a:extLst>
            </p:cNvPr>
            <p:cNvSpPr txBox="1"/>
            <p:nvPr/>
          </p:nvSpPr>
          <p:spPr>
            <a:xfrm>
              <a:off x="9095583" y="5057254"/>
              <a:ext cx="3028271" cy="369332"/>
            </a:xfrm>
            <a:prstGeom prst="rect">
              <a:avLst/>
            </a:prstGeom>
            <a:noFill/>
          </p:spPr>
          <p:txBody>
            <a:bodyPr wrap="square">
              <a:spAutoFit/>
            </a:bodyPr>
            <a:lstStyle/>
            <a:p>
              <a:r>
                <a:rPr lang="en-US" dirty="0">
                  <a:solidFill>
                    <a:schemeClr val="accent4">
                      <a:lumMod val="50000"/>
                    </a:schemeClr>
                  </a:solidFill>
                  <a:latin typeface="Consolas" panose="020B0609020204030204" pitchFamily="49" charset="0"/>
                </a:rPr>
                <a:t># Works but shouldn't</a:t>
              </a:r>
              <a:endParaRPr lang="en-US" dirty="0">
                <a:solidFill>
                  <a:schemeClr val="accent4">
                    <a:lumMod val="50000"/>
                  </a:schemeClr>
                </a:solidFill>
              </a:endParaRPr>
            </a:p>
          </p:txBody>
        </p:sp>
      </p:grpSp>
      <p:grpSp>
        <p:nvGrpSpPr>
          <p:cNvPr id="11" name="Group 10">
            <a:extLst>
              <a:ext uri="{FF2B5EF4-FFF2-40B4-BE49-F238E27FC236}">
                <a16:creationId xmlns:a16="http://schemas.microsoft.com/office/drawing/2014/main" id="{DDA43A76-B0E8-48F7-AD18-9CA4F4114B3E}"/>
              </a:ext>
            </a:extLst>
          </p:cNvPr>
          <p:cNvGrpSpPr/>
          <p:nvPr/>
        </p:nvGrpSpPr>
        <p:grpSpPr>
          <a:xfrm>
            <a:off x="3130730" y="5868721"/>
            <a:ext cx="4320609" cy="851146"/>
            <a:chOff x="9103654" y="4973801"/>
            <a:chExt cx="4320609" cy="851146"/>
          </a:xfrm>
        </p:grpSpPr>
        <p:pic>
          <p:nvPicPr>
            <p:cNvPr id="10" name="Picture 9">
              <a:extLst>
                <a:ext uri="{FF2B5EF4-FFF2-40B4-BE49-F238E27FC236}">
                  <a16:creationId xmlns:a16="http://schemas.microsoft.com/office/drawing/2014/main" id="{694DA116-2928-4F9F-8F41-7647CF578C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3654" y="4973801"/>
              <a:ext cx="851146" cy="851146"/>
            </a:xfrm>
            <a:prstGeom prst="rect">
              <a:avLst/>
            </a:prstGeom>
          </p:spPr>
        </p:pic>
        <p:sp>
          <p:nvSpPr>
            <p:cNvPr id="12" name="TextBox 11">
              <a:extLst>
                <a:ext uri="{FF2B5EF4-FFF2-40B4-BE49-F238E27FC236}">
                  <a16:creationId xmlns:a16="http://schemas.microsoft.com/office/drawing/2014/main" id="{A6230E62-18B9-47EC-801C-BA64E16B37E4}"/>
                </a:ext>
              </a:extLst>
            </p:cNvPr>
            <p:cNvSpPr txBox="1"/>
            <p:nvPr/>
          </p:nvSpPr>
          <p:spPr>
            <a:xfrm>
              <a:off x="9896203" y="5118854"/>
              <a:ext cx="3528060" cy="646331"/>
            </a:xfrm>
            <a:prstGeom prst="rect">
              <a:avLst/>
            </a:prstGeom>
            <a:solidFill>
              <a:schemeClr val="tx2">
                <a:lumMod val="20000"/>
                <a:lumOff val="80000"/>
              </a:schemeClr>
            </a:solidFill>
            <a:ln>
              <a:solidFill>
                <a:schemeClr val="tx1"/>
              </a:solidFill>
            </a:ln>
          </p:spPr>
          <p:txBody>
            <a:bodyPr wrap="square">
              <a:spAutoFit/>
            </a:bodyPr>
            <a:lstStyle/>
            <a:p>
              <a:r>
                <a:rPr lang="en-US" dirty="0" err="1">
                  <a:solidFill>
                    <a:srgbClr val="FF0000"/>
                  </a:solidFill>
                </a:rPr>
                <a:t>AttributeError</a:t>
              </a:r>
              <a:r>
                <a:rPr lang="en-US" dirty="0">
                  <a:solidFill>
                    <a:srgbClr val="FF0000"/>
                  </a:solidFill>
                </a:rPr>
                <a:t>: </a:t>
              </a:r>
              <a:r>
                <a:rPr lang="en-US" dirty="0"/>
                <a:t>'Student' object has no attribute '_</a:t>
              </a:r>
              <a:r>
                <a:rPr lang="en-US" dirty="0" err="1"/>
                <a:t>Student__poop</a:t>
              </a:r>
              <a:r>
                <a:rPr lang="en-US" dirty="0"/>
                <a:t>'</a:t>
              </a:r>
            </a:p>
          </p:txBody>
        </p:sp>
      </p:grpSp>
      <p:sp>
        <p:nvSpPr>
          <p:cNvPr id="22" name="TextBox 21">
            <a:extLst>
              <a:ext uri="{FF2B5EF4-FFF2-40B4-BE49-F238E27FC236}">
                <a16:creationId xmlns:a16="http://schemas.microsoft.com/office/drawing/2014/main" id="{0B5BADA1-604A-4133-87A6-F957B7A5AB35}"/>
              </a:ext>
            </a:extLst>
          </p:cNvPr>
          <p:cNvSpPr txBox="1"/>
          <p:nvPr/>
        </p:nvSpPr>
        <p:spPr>
          <a:xfrm>
            <a:off x="6930887" y="883854"/>
            <a:ext cx="4585252" cy="707886"/>
          </a:xfrm>
          <a:prstGeom prst="rect">
            <a:avLst/>
          </a:prstGeom>
          <a:noFill/>
        </p:spPr>
        <p:txBody>
          <a:bodyPr wrap="square" rtlCol="0">
            <a:spAutoFit/>
          </a:bodyPr>
          <a:lstStyle/>
          <a:p>
            <a:pPr algn="ctr"/>
            <a:r>
              <a:rPr lang="en-US" sz="2000" dirty="0">
                <a:latin typeface="+mj-lt"/>
                <a:cs typeface="Times New Roman" pitchFamily="18" charset="0"/>
              </a:rPr>
              <a:t>Python supports </a:t>
            </a:r>
            <a:r>
              <a:rPr lang="en-US" sz="2000" dirty="0">
                <a:solidFill>
                  <a:srgbClr val="00B0F0"/>
                </a:solidFill>
                <a:latin typeface="+mj-lt"/>
                <a:cs typeface="Times New Roman" pitchFamily="18" charset="0"/>
              </a:rPr>
              <a:t>public</a:t>
            </a:r>
            <a:r>
              <a:rPr lang="en-US" sz="2000" dirty="0">
                <a:latin typeface="+mj-lt"/>
                <a:cs typeface="Times New Roman" pitchFamily="18" charset="0"/>
              </a:rPr>
              <a:t>, </a:t>
            </a:r>
            <a:r>
              <a:rPr lang="en-US" sz="2000" dirty="0">
                <a:solidFill>
                  <a:schemeClr val="accent4">
                    <a:lumMod val="50000"/>
                  </a:schemeClr>
                </a:solidFill>
                <a:latin typeface="+mj-lt"/>
                <a:cs typeface="Times New Roman" pitchFamily="18" charset="0"/>
              </a:rPr>
              <a:t>protected</a:t>
            </a:r>
            <a:r>
              <a:rPr lang="en-US" sz="2000" dirty="0">
                <a:latin typeface="+mj-lt"/>
                <a:cs typeface="Times New Roman" pitchFamily="18" charset="0"/>
              </a:rPr>
              <a:t> and </a:t>
            </a:r>
            <a:r>
              <a:rPr lang="en-US" sz="2000" dirty="0">
                <a:solidFill>
                  <a:srgbClr val="FF0000"/>
                </a:solidFill>
                <a:latin typeface="+mj-lt"/>
                <a:cs typeface="Times New Roman" pitchFamily="18" charset="0"/>
              </a:rPr>
              <a:t>private</a:t>
            </a:r>
            <a:r>
              <a:rPr lang="en-US" sz="2000" dirty="0">
                <a:latin typeface="+mj-lt"/>
                <a:cs typeface="Times New Roman" pitchFamily="18" charset="0"/>
              </a:rPr>
              <a:t> concepts...</a:t>
            </a:r>
          </a:p>
        </p:txBody>
      </p:sp>
      <p:sp>
        <p:nvSpPr>
          <p:cNvPr id="23" name="TextBox 22">
            <a:extLst>
              <a:ext uri="{FF2B5EF4-FFF2-40B4-BE49-F238E27FC236}">
                <a16:creationId xmlns:a16="http://schemas.microsoft.com/office/drawing/2014/main" id="{F5E11EE4-CFA9-4257-B028-25424EAE7F0F}"/>
              </a:ext>
            </a:extLst>
          </p:cNvPr>
          <p:cNvSpPr txBox="1"/>
          <p:nvPr/>
        </p:nvSpPr>
        <p:spPr>
          <a:xfrm>
            <a:off x="6930887" y="1777435"/>
            <a:ext cx="4585252" cy="707886"/>
          </a:xfrm>
          <a:prstGeom prst="rect">
            <a:avLst/>
          </a:prstGeom>
          <a:noFill/>
        </p:spPr>
        <p:txBody>
          <a:bodyPr wrap="square" rtlCol="0">
            <a:spAutoFit/>
          </a:bodyPr>
          <a:lstStyle/>
          <a:p>
            <a:pPr algn="ctr"/>
            <a:r>
              <a:rPr lang="en-US" sz="2000" dirty="0">
                <a:latin typeface="+mj-lt"/>
                <a:cs typeface="Times New Roman" pitchFamily="18" charset="0"/>
              </a:rPr>
              <a:t>But doesn't have explicit keywords for these access modifiers!</a:t>
            </a:r>
          </a:p>
        </p:txBody>
      </p:sp>
      <p:sp>
        <p:nvSpPr>
          <p:cNvPr id="14" name="Speech Bubble: Rectangle with Corners Rounded 13">
            <a:extLst>
              <a:ext uri="{FF2B5EF4-FFF2-40B4-BE49-F238E27FC236}">
                <a16:creationId xmlns:a16="http://schemas.microsoft.com/office/drawing/2014/main" id="{859659B7-EC5A-4011-94B5-73D7F68794E1}"/>
              </a:ext>
            </a:extLst>
          </p:cNvPr>
          <p:cNvSpPr/>
          <p:nvPr/>
        </p:nvSpPr>
        <p:spPr>
          <a:xfrm>
            <a:off x="3776870" y="810401"/>
            <a:ext cx="3567469" cy="963608"/>
          </a:xfrm>
          <a:prstGeom prst="wedgeRoundRectCallout">
            <a:avLst>
              <a:gd name="adj1" fmla="val -124065"/>
              <a:gd name="adj2" fmla="val 1851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 uses a single underscore prefix to indicate a </a:t>
            </a:r>
            <a:r>
              <a:rPr lang="en-US" sz="2000" dirty="0">
                <a:solidFill>
                  <a:schemeClr val="accent4">
                    <a:lumMod val="60000"/>
                    <a:lumOff val="40000"/>
                  </a:schemeClr>
                </a:solidFill>
              </a:rPr>
              <a:t>protected</a:t>
            </a:r>
            <a:r>
              <a:rPr lang="en-US" sz="2000" dirty="0">
                <a:solidFill>
                  <a:schemeClr val="bg1"/>
                </a:solidFill>
              </a:rPr>
              <a:t> member.</a:t>
            </a:r>
          </a:p>
        </p:txBody>
      </p:sp>
      <p:sp>
        <p:nvSpPr>
          <p:cNvPr id="15" name="Speech Bubble: Rectangle with Corners Rounded 14">
            <a:extLst>
              <a:ext uri="{FF2B5EF4-FFF2-40B4-BE49-F238E27FC236}">
                <a16:creationId xmlns:a16="http://schemas.microsoft.com/office/drawing/2014/main" id="{3DFA4F51-F5B2-48CD-9819-61128E63FD50}"/>
              </a:ext>
            </a:extLst>
          </p:cNvPr>
          <p:cNvSpPr/>
          <p:nvPr/>
        </p:nvSpPr>
        <p:spPr>
          <a:xfrm>
            <a:off x="4470919" y="2677870"/>
            <a:ext cx="3567469" cy="963608"/>
          </a:xfrm>
          <a:prstGeom prst="wedgeRoundRectCallout">
            <a:avLst>
              <a:gd name="adj1" fmla="val -142514"/>
              <a:gd name="adj2" fmla="val 760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 uses a double underscore prefix to indicate a </a:t>
            </a:r>
            <a:r>
              <a:rPr lang="en-US" sz="2000" dirty="0">
                <a:solidFill>
                  <a:srgbClr val="FFC9C9"/>
                </a:solidFill>
              </a:rPr>
              <a:t>private</a:t>
            </a:r>
            <a:r>
              <a:rPr lang="en-US" sz="2000" dirty="0">
                <a:solidFill>
                  <a:schemeClr val="bg1"/>
                </a:solidFill>
              </a:rPr>
              <a:t> member.</a:t>
            </a:r>
          </a:p>
        </p:txBody>
      </p:sp>
      <p:sp>
        <p:nvSpPr>
          <p:cNvPr id="30" name="Speech Bubble: Rectangle with Corners Rounded 29">
            <a:extLst>
              <a:ext uri="{FF2B5EF4-FFF2-40B4-BE49-F238E27FC236}">
                <a16:creationId xmlns:a16="http://schemas.microsoft.com/office/drawing/2014/main" id="{BFE5F192-523E-42D2-B898-7BBAC4EAEBF0}"/>
              </a:ext>
            </a:extLst>
          </p:cNvPr>
          <p:cNvSpPr/>
          <p:nvPr/>
        </p:nvSpPr>
        <p:spPr>
          <a:xfrm>
            <a:off x="3619144" y="83873"/>
            <a:ext cx="3567469" cy="963608"/>
          </a:xfrm>
          <a:prstGeom prst="wedgeRoundRectCallout">
            <a:avLst>
              <a:gd name="adj1" fmla="val -114902"/>
              <a:gd name="adj2" fmla="val 1686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that means methods without leading underscores are </a:t>
            </a:r>
            <a:r>
              <a:rPr lang="en-US" sz="2000" dirty="0">
                <a:solidFill>
                  <a:srgbClr val="00FFFF"/>
                </a:solidFill>
              </a:rPr>
              <a:t>public</a:t>
            </a:r>
            <a:r>
              <a:rPr lang="en-US" sz="2000" dirty="0">
                <a:solidFill>
                  <a:schemeClr val="bg1"/>
                </a:solidFill>
              </a:rPr>
              <a:t> by default!</a:t>
            </a:r>
          </a:p>
        </p:txBody>
      </p:sp>
    </p:spTree>
    <p:extLst>
      <p:ext uri="{BB962C8B-B14F-4D97-AF65-F5344CB8AC3E}">
        <p14:creationId xmlns:p14="http://schemas.microsoft.com/office/powerpoint/2010/main" val="39216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
                                            <p:bg/>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
                                            <p:txEl>
                                              <p:pRg st="1" end="1"/>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wipe(left)">
                                      <p:cBhvr>
                                        <p:cTn id="113" dur="5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6">
                                            <p:bg/>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wipe(down)">
                                      <p:cBhvr>
                                        <p:cTn id="134" dur="500"/>
                                        <p:tgtEl>
                                          <p:spTgt spid="1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21"/>
                                        </p:tgtEl>
                                        <p:attrNameLst>
                                          <p:attrName>style.visibility</p:attrName>
                                        </p:attrNameLst>
                                      </p:cBhvr>
                                      <p:to>
                                        <p:strVal val="visible"/>
                                      </p:to>
                                    </p:set>
                                    <p:animEffect transition="in" filter="wipe(left)">
                                      <p:cBhvr>
                                        <p:cTn id="139" dur="500"/>
                                        <p:tgtEl>
                                          <p:spTgt spid="21"/>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17"/>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7" grpId="0" uiExpand="1" build="p" animBg="1"/>
      <p:bldP spid="16" grpId="0" uiExpand="1" build="p" animBg="1"/>
      <p:bldP spid="17" grpId="0" animBg="1"/>
      <p:bldP spid="17" grpId="1" animBg="1"/>
      <p:bldP spid="19" grpId="0"/>
      <p:bldP spid="22" grpId="0"/>
      <p:bldP spid="23" grpId="0"/>
      <p:bldP spid="14" grpId="0" animBg="1"/>
      <p:bldP spid="14" grpId="1" animBg="1"/>
      <p:bldP spid="15" grpId="0" animBg="1"/>
      <p:bldP spid="15" grpId="1" animBg="1"/>
      <p:bldP spid="30" grpId="0" animBg="1"/>
      <p:bldP spid="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Encapsulation Best Practices</a:t>
            </a:r>
          </a:p>
        </p:txBody>
      </p:sp>
      <p:grpSp>
        <p:nvGrpSpPr>
          <p:cNvPr id="10" name="Group 9">
            <a:extLst>
              <a:ext uri="{FF2B5EF4-FFF2-40B4-BE49-F238E27FC236}">
                <a16:creationId xmlns:a16="http://schemas.microsoft.com/office/drawing/2014/main" id="{FC5C6AD4-4965-47CE-B9AC-8726E04502D8}"/>
              </a:ext>
            </a:extLst>
          </p:cNvPr>
          <p:cNvGrpSpPr/>
          <p:nvPr/>
        </p:nvGrpSpPr>
        <p:grpSpPr>
          <a:xfrm>
            <a:off x="2247934" y="2023421"/>
            <a:ext cx="7264219" cy="1611150"/>
            <a:chOff x="3459627" y="2013483"/>
            <a:chExt cx="7264219" cy="1611150"/>
          </a:xfrm>
        </p:grpSpPr>
        <p:pic>
          <p:nvPicPr>
            <p:cNvPr id="7" name="Picture 6">
              <a:extLst>
                <a:ext uri="{FF2B5EF4-FFF2-40B4-BE49-F238E27FC236}">
                  <a16:creationId xmlns:a16="http://schemas.microsoft.com/office/drawing/2014/main" id="{778659FD-A951-461E-8C09-ABD314378385}"/>
                </a:ext>
              </a:extLst>
            </p:cNvPr>
            <p:cNvPicPr>
              <a:picLocks noChangeAspect="1"/>
            </p:cNvPicPr>
            <p:nvPr/>
          </p:nvPicPr>
          <p:blipFill>
            <a:blip r:embed="rId3"/>
            <a:stretch>
              <a:fillRect/>
            </a:stretch>
          </p:blipFill>
          <p:spPr>
            <a:xfrm>
              <a:off x="9112694" y="2013483"/>
              <a:ext cx="1611152" cy="1611150"/>
            </a:xfrm>
            <a:prstGeom prst="rect">
              <a:avLst/>
            </a:prstGeom>
          </p:spPr>
        </p:pic>
        <p:sp>
          <p:nvSpPr>
            <p:cNvPr id="15" name="TextBox 14">
              <a:extLst>
                <a:ext uri="{FF2B5EF4-FFF2-40B4-BE49-F238E27FC236}">
                  <a16:creationId xmlns:a16="http://schemas.microsoft.com/office/drawing/2014/main" id="{27141B7C-7EF2-4650-AA2A-80B2FA765F07}"/>
                </a:ext>
              </a:extLst>
            </p:cNvPr>
            <p:cNvSpPr txBox="1"/>
            <p:nvPr/>
          </p:nvSpPr>
          <p:spPr>
            <a:xfrm>
              <a:off x="3459627" y="2342004"/>
              <a:ext cx="5688878" cy="954107"/>
            </a:xfrm>
            <a:prstGeom prst="rect">
              <a:avLst/>
            </a:prstGeom>
            <a:noFill/>
          </p:spPr>
          <p:txBody>
            <a:bodyPr wrap="square">
              <a:spAutoFit/>
            </a:bodyPr>
            <a:lstStyle/>
            <a:p>
              <a:pPr algn="ctr"/>
              <a:r>
                <a:rPr lang="en-US" sz="2800" dirty="0"/>
                <a:t>Make all </a:t>
              </a:r>
              <a:r>
                <a:rPr lang="en-US" sz="2800" dirty="0">
                  <a:solidFill>
                    <a:srgbClr val="7030A0"/>
                  </a:solidFill>
                </a:rPr>
                <a:t>member fields</a:t>
              </a:r>
              <a:r>
                <a:rPr lang="en-US" sz="2800" dirty="0"/>
                <a:t>, </a:t>
              </a:r>
              <a:r>
                <a:rPr lang="en-US" sz="2800" dirty="0">
                  <a:solidFill>
                    <a:srgbClr val="7030A0"/>
                  </a:solidFill>
                </a:rPr>
                <a:t>constants</a:t>
              </a:r>
              <a:r>
                <a:rPr lang="en-US" sz="2800" dirty="0"/>
                <a:t>, and </a:t>
              </a:r>
              <a:r>
                <a:rPr lang="en-US" sz="2800" dirty="0">
                  <a:solidFill>
                    <a:srgbClr val="7030A0"/>
                  </a:solidFill>
                </a:rPr>
                <a:t>helper methods</a:t>
              </a:r>
              <a:r>
                <a:rPr lang="en-US" sz="2800" dirty="0"/>
                <a:t> </a:t>
              </a:r>
              <a:r>
                <a:rPr lang="en-US" sz="2800" dirty="0">
                  <a:solidFill>
                    <a:srgbClr val="FF0000"/>
                  </a:solidFill>
                </a:rPr>
                <a:t>private</a:t>
              </a:r>
              <a:r>
                <a:rPr lang="en-US" sz="2800" dirty="0"/>
                <a:t>. </a:t>
              </a:r>
            </a:p>
          </p:txBody>
        </p:sp>
      </p:grpSp>
      <p:grpSp>
        <p:nvGrpSpPr>
          <p:cNvPr id="17" name="Group 16">
            <a:extLst>
              <a:ext uri="{FF2B5EF4-FFF2-40B4-BE49-F238E27FC236}">
                <a16:creationId xmlns:a16="http://schemas.microsoft.com/office/drawing/2014/main" id="{E1FC84EB-8F11-45AC-BDBD-7EA39776B6CE}"/>
              </a:ext>
            </a:extLst>
          </p:cNvPr>
          <p:cNvGrpSpPr/>
          <p:nvPr/>
        </p:nvGrpSpPr>
        <p:grpSpPr>
          <a:xfrm>
            <a:off x="748491" y="3634571"/>
            <a:ext cx="10786350" cy="954107"/>
            <a:chOff x="158411" y="3529508"/>
            <a:chExt cx="10786350" cy="954107"/>
          </a:xfrm>
        </p:grpSpPr>
        <p:pic>
          <p:nvPicPr>
            <p:cNvPr id="12" name="Picture 11">
              <a:extLst>
                <a:ext uri="{FF2B5EF4-FFF2-40B4-BE49-F238E27FC236}">
                  <a16:creationId xmlns:a16="http://schemas.microsoft.com/office/drawing/2014/main" id="{2A3C826F-99ED-47E5-A30A-B931B2DFFF2A}"/>
                </a:ext>
              </a:extLst>
            </p:cNvPr>
            <p:cNvPicPr>
              <a:picLocks noChangeAspect="1"/>
            </p:cNvPicPr>
            <p:nvPr/>
          </p:nvPicPr>
          <p:blipFill>
            <a:blip r:embed="rId4"/>
            <a:stretch>
              <a:fillRect/>
            </a:stretch>
          </p:blipFill>
          <p:spPr>
            <a:xfrm>
              <a:off x="158411" y="3582774"/>
              <a:ext cx="1261335" cy="795189"/>
            </a:xfrm>
            <a:prstGeom prst="rect">
              <a:avLst/>
            </a:prstGeom>
          </p:spPr>
        </p:pic>
        <p:sp>
          <p:nvSpPr>
            <p:cNvPr id="16" name="TextBox 15">
              <a:extLst>
                <a:ext uri="{FF2B5EF4-FFF2-40B4-BE49-F238E27FC236}">
                  <a16:creationId xmlns:a16="http://schemas.microsoft.com/office/drawing/2014/main" id="{5C55A915-B819-4518-9745-71AD24329477}"/>
                </a:ext>
              </a:extLst>
            </p:cNvPr>
            <p:cNvSpPr txBox="1"/>
            <p:nvPr/>
          </p:nvSpPr>
          <p:spPr>
            <a:xfrm>
              <a:off x="1247239" y="3529508"/>
              <a:ext cx="9697522" cy="954107"/>
            </a:xfrm>
            <a:prstGeom prst="rect">
              <a:avLst/>
            </a:prstGeom>
            <a:noFill/>
          </p:spPr>
          <p:txBody>
            <a:bodyPr wrap="square">
              <a:spAutoFit/>
            </a:bodyPr>
            <a:lstStyle/>
            <a:p>
              <a:pPr algn="ctr"/>
              <a:r>
                <a:rPr lang="en-US" sz="2800" dirty="0"/>
                <a:t>Avoid providing </a:t>
              </a:r>
              <a:r>
                <a:rPr lang="en-US" sz="2800" dirty="0">
                  <a:solidFill>
                    <a:srgbClr val="0070C0"/>
                  </a:solidFill>
                </a:rPr>
                <a:t>getters</a:t>
              </a:r>
              <a:r>
                <a:rPr lang="en-US" sz="2800" dirty="0"/>
                <a:t>/</a:t>
              </a:r>
              <a:r>
                <a:rPr lang="en-US" sz="2800" dirty="0">
                  <a:solidFill>
                    <a:srgbClr val="0070C0"/>
                  </a:solidFill>
                </a:rPr>
                <a:t>setters</a:t>
              </a:r>
              <a:r>
                <a:rPr lang="en-US" sz="2800" dirty="0"/>
                <a:t> for fields that are specific to your current implementation, to reduce coupling with other classes.</a:t>
              </a:r>
            </a:p>
          </p:txBody>
        </p:sp>
      </p:grpSp>
      <p:pic>
        <p:nvPicPr>
          <p:cNvPr id="9" name="Picture 8">
            <a:extLst>
              <a:ext uri="{FF2B5EF4-FFF2-40B4-BE49-F238E27FC236}">
                <a16:creationId xmlns:a16="http://schemas.microsoft.com/office/drawing/2014/main" id="{7F4C242B-25EF-4A23-B4B8-B62560B940AA}"/>
              </a:ext>
            </a:extLst>
          </p:cNvPr>
          <p:cNvPicPr>
            <a:picLocks noChangeAspect="1"/>
          </p:cNvPicPr>
          <p:nvPr/>
        </p:nvPicPr>
        <p:blipFill>
          <a:blip r:embed="rId5"/>
          <a:stretch>
            <a:fillRect/>
          </a:stretch>
        </p:blipFill>
        <p:spPr>
          <a:xfrm>
            <a:off x="10692567" y="91619"/>
            <a:ext cx="1420707" cy="1041129"/>
          </a:xfrm>
          <a:prstGeom prst="rect">
            <a:avLst/>
          </a:prstGeom>
        </p:spPr>
      </p:pic>
      <p:grpSp>
        <p:nvGrpSpPr>
          <p:cNvPr id="5" name="Group 4">
            <a:extLst>
              <a:ext uri="{FF2B5EF4-FFF2-40B4-BE49-F238E27FC236}">
                <a16:creationId xmlns:a16="http://schemas.microsoft.com/office/drawing/2014/main" id="{DB5B24B9-E8DC-4239-B3D5-ED10637AB481}"/>
              </a:ext>
            </a:extLst>
          </p:cNvPr>
          <p:cNvGrpSpPr/>
          <p:nvPr/>
        </p:nvGrpSpPr>
        <p:grpSpPr>
          <a:xfrm>
            <a:off x="1839175" y="985691"/>
            <a:ext cx="8597598" cy="1000749"/>
            <a:chOff x="442800" y="1156831"/>
            <a:chExt cx="8597598" cy="1000749"/>
          </a:xfrm>
        </p:grpSpPr>
        <p:sp>
          <p:nvSpPr>
            <p:cNvPr id="14" name="TextBox 13">
              <a:extLst>
                <a:ext uri="{FF2B5EF4-FFF2-40B4-BE49-F238E27FC236}">
                  <a16:creationId xmlns:a16="http://schemas.microsoft.com/office/drawing/2014/main" id="{FEEA6A29-75DF-4AF8-8596-6C5DDE3B1305}"/>
                </a:ext>
              </a:extLst>
            </p:cNvPr>
            <p:cNvSpPr txBox="1"/>
            <p:nvPr/>
          </p:nvSpPr>
          <p:spPr>
            <a:xfrm>
              <a:off x="2171137" y="1156831"/>
              <a:ext cx="6869261" cy="954107"/>
            </a:xfrm>
            <a:prstGeom prst="rect">
              <a:avLst/>
            </a:prstGeom>
            <a:noFill/>
          </p:spPr>
          <p:txBody>
            <a:bodyPr wrap="square">
              <a:spAutoFit/>
            </a:bodyPr>
            <a:lstStyle/>
            <a:p>
              <a:pPr algn="ctr"/>
              <a:r>
                <a:rPr lang="en-US" sz="2800" dirty="0"/>
                <a:t>Design your classes such that they </a:t>
              </a:r>
              <a:r>
                <a:rPr lang="en-US" sz="2800" dirty="0">
                  <a:solidFill>
                    <a:srgbClr val="FF0000"/>
                  </a:solidFill>
                </a:rPr>
                <a:t>hide all implementation details </a:t>
              </a:r>
              <a:r>
                <a:rPr lang="en-US" sz="2800" dirty="0"/>
                <a:t>from other classes.</a:t>
              </a:r>
            </a:p>
          </p:txBody>
        </p:sp>
        <p:pic>
          <p:nvPicPr>
            <p:cNvPr id="3" name="Picture 2">
              <a:extLst>
                <a:ext uri="{FF2B5EF4-FFF2-40B4-BE49-F238E27FC236}">
                  <a16:creationId xmlns:a16="http://schemas.microsoft.com/office/drawing/2014/main" id="{7F7ED686-BAAB-4F5E-A29E-366B0154702B}"/>
                </a:ext>
              </a:extLst>
            </p:cNvPr>
            <p:cNvPicPr>
              <a:picLocks noChangeAspect="1"/>
            </p:cNvPicPr>
            <p:nvPr/>
          </p:nvPicPr>
          <p:blipFill>
            <a:blip r:embed="rId6"/>
            <a:stretch>
              <a:fillRect/>
            </a:stretch>
          </p:blipFill>
          <p:spPr>
            <a:xfrm>
              <a:off x="442800" y="1187381"/>
              <a:ext cx="1793398" cy="970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0" name="Group 19">
            <a:extLst>
              <a:ext uri="{FF2B5EF4-FFF2-40B4-BE49-F238E27FC236}">
                <a16:creationId xmlns:a16="http://schemas.microsoft.com/office/drawing/2014/main" id="{639661B7-0A5B-45EE-A257-97E17FE25517}"/>
              </a:ext>
            </a:extLst>
          </p:cNvPr>
          <p:cNvGrpSpPr/>
          <p:nvPr/>
        </p:nvGrpSpPr>
        <p:grpSpPr>
          <a:xfrm>
            <a:off x="307406" y="4816360"/>
            <a:ext cx="11480996" cy="1521128"/>
            <a:chOff x="284884" y="4715681"/>
            <a:chExt cx="11480996" cy="1521128"/>
          </a:xfrm>
        </p:grpSpPr>
        <p:sp>
          <p:nvSpPr>
            <p:cNvPr id="13" name="TextBox 12">
              <a:extLst>
                <a:ext uri="{FF2B5EF4-FFF2-40B4-BE49-F238E27FC236}">
                  <a16:creationId xmlns:a16="http://schemas.microsoft.com/office/drawing/2014/main" id="{C9778197-ED19-41CC-91C4-C0B4DD5B5FD1}"/>
                </a:ext>
              </a:extLst>
            </p:cNvPr>
            <p:cNvSpPr txBox="1"/>
            <p:nvPr/>
          </p:nvSpPr>
          <p:spPr>
            <a:xfrm>
              <a:off x="284884" y="4977392"/>
              <a:ext cx="9913153" cy="954107"/>
            </a:xfrm>
            <a:prstGeom prst="rect">
              <a:avLst/>
            </a:prstGeom>
            <a:noFill/>
          </p:spPr>
          <p:txBody>
            <a:bodyPr wrap="square">
              <a:spAutoFit/>
            </a:bodyPr>
            <a:lstStyle/>
            <a:p>
              <a:pPr algn="ctr"/>
              <a:r>
                <a:rPr lang="en-US" sz="2800" dirty="0"/>
                <a:t>Make sure your constructors completely initialize objects, so users don't have to call other methods to create a fully-valid object.</a:t>
              </a:r>
            </a:p>
          </p:txBody>
        </p:sp>
        <p:pic>
          <p:nvPicPr>
            <p:cNvPr id="19" name="Picture 18">
              <a:extLst>
                <a:ext uri="{FF2B5EF4-FFF2-40B4-BE49-F238E27FC236}">
                  <a16:creationId xmlns:a16="http://schemas.microsoft.com/office/drawing/2014/main" id="{4C9764B7-78A5-4762-BF27-D8732F2DB3B8}"/>
                </a:ext>
              </a:extLst>
            </p:cNvPr>
            <p:cNvPicPr>
              <a:picLocks noChangeAspect="1"/>
            </p:cNvPicPr>
            <p:nvPr/>
          </p:nvPicPr>
          <p:blipFill>
            <a:blip r:embed="rId7"/>
            <a:stretch>
              <a:fillRect/>
            </a:stretch>
          </p:blipFill>
          <p:spPr>
            <a:xfrm>
              <a:off x="10139605" y="4715681"/>
              <a:ext cx="1626275" cy="1521128"/>
            </a:xfrm>
            <a:prstGeom prst="rect">
              <a:avLst/>
            </a:prstGeom>
          </p:spPr>
        </p:pic>
      </p:grpSp>
    </p:spTree>
    <p:extLst>
      <p:ext uri="{BB962C8B-B14F-4D97-AF65-F5344CB8AC3E}">
        <p14:creationId xmlns:p14="http://schemas.microsoft.com/office/powerpoint/2010/main" val="143984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108253" y="-140182"/>
            <a:ext cx="11484833" cy="1143000"/>
            <a:chOff x="1575844"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75844"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Access Modifiers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848" y="13555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35833" y="175286"/>
            <a:ext cx="6755485" cy="53157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nsolas" panose="020B0609020204030204" pitchFamily="49" charset="0"/>
              </a:rPr>
              <a:t>package comedian</a:t>
            </a:r>
          </a:p>
          <a:p>
            <a:endParaRPr lang="en-US" sz="900"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type Comedian struct {</a:t>
            </a:r>
          </a:p>
          <a:p>
            <a:r>
              <a:rPr lang="en-US" dirty="0">
                <a:solidFill>
                  <a:schemeClr val="bg1"/>
                </a:solidFill>
                <a:latin typeface="Consolas" panose="020B0609020204030204" pitchFamily="49" charset="0"/>
              </a:rPr>
              <a:t>  name string</a:t>
            </a:r>
          </a:p>
          <a:p>
            <a:r>
              <a:rPr lang="en-US" dirty="0">
                <a:solidFill>
                  <a:schemeClr val="bg1"/>
                </a:solidFill>
                <a:latin typeface="Consolas" panose="020B0609020204030204" pitchFamily="49" charset="0"/>
              </a:rPr>
              <a:t>  joke string</a:t>
            </a:r>
          </a:p>
          <a:p>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endParaRPr lang="en-US" sz="500" dirty="0">
              <a:solidFill>
                <a:schemeClr val="bg1"/>
              </a:solidFill>
              <a:latin typeface="Consolas" panose="020B0609020204030204" pitchFamily="49" charset="0"/>
            </a:endParaRPr>
          </a:p>
          <a:p>
            <a:endParaRPr lang="en-US" sz="5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TellJoke</a:t>
            </a:r>
            <a:r>
              <a:rPr lang="en-US" dirty="0">
                <a:solidFill>
                  <a:schemeClr val="bg1"/>
                </a:solidFill>
                <a:latin typeface="Consolas" panose="020B0609020204030204" pitchFamily="49" charset="0"/>
              </a:rPr>
              <a:t>(times int) {</a:t>
            </a:r>
          </a:p>
          <a:p>
            <a:r>
              <a:rPr lang="en-US" dirty="0">
                <a:solidFill>
                  <a:schemeClr val="bg1"/>
                </a:solidFill>
                <a:latin typeface="Consolas" panose="020B0609020204030204" pitchFamily="49" charset="0"/>
              </a:rPr>
              <a:t>  </a:t>
            </a:r>
            <a:r>
              <a:rPr lang="nn-NO" dirty="0">
                <a:solidFill>
                  <a:schemeClr val="bg1"/>
                </a:solidFill>
                <a:latin typeface="Consolas" panose="020B0609020204030204" pitchFamily="49" charset="0"/>
              </a:rPr>
              <a:t>for i := 1; i &lt; times; i++ {</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a:t>
            </a:r>
            <a:r>
              <a:rPr lang="en-US" dirty="0" err="1">
                <a:latin typeface="Consolas" panose="020B0609020204030204" pitchFamily="49" charset="0"/>
              </a:rPr>
              <a:t>c.joke</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p>
          <a:p>
            <a:endParaRPr lang="en-US" sz="10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GetName</a:t>
            </a:r>
            <a:r>
              <a:rPr lang="en-US" dirty="0">
                <a:solidFill>
                  <a:schemeClr val="bg1"/>
                </a:solidFill>
                <a:latin typeface="Consolas" panose="020B0609020204030204" pitchFamily="49" charset="0"/>
              </a:rPr>
              <a:t>() string {</a:t>
            </a:r>
          </a:p>
          <a:p>
            <a:r>
              <a:rPr lang="en-US" dirty="0">
                <a:solidFill>
                  <a:schemeClr val="bg1"/>
                </a:solidFill>
                <a:latin typeface="Consolas" panose="020B0609020204030204" pitchFamily="49" charset="0"/>
              </a:rPr>
              <a:t>  return c.name</a:t>
            </a:r>
          </a:p>
          <a:p>
            <a:r>
              <a:rPr lang="en-US" dirty="0">
                <a:solidFill>
                  <a:schemeClr val="bg1"/>
                </a:solidFill>
                <a:latin typeface="Consolas" panose="020B0609020204030204" pitchFamily="49" charset="0"/>
              </a:rPr>
              <a:t>}</a:t>
            </a:r>
          </a:p>
          <a:p>
            <a:endParaRPr lang="en-US" sz="500"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(c *Comedian) </a:t>
            </a:r>
            <a:r>
              <a:rPr lang="en-US" dirty="0" err="1">
                <a:solidFill>
                  <a:schemeClr val="bg1"/>
                </a:solidFill>
                <a:latin typeface="Consolas" panose="020B0609020204030204" pitchFamily="49" charset="0"/>
              </a:rPr>
              <a:t>beSerious</a:t>
            </a:r>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fmt.Println</a:t>
            </a:r>
            <a:r>
              <a:rPr lang="en-US" dirty="0">
                <a:solidFill>
                  <a:schemeClr val="bg1"/>
                </a:solidFill>
                <a:latin typeface="Consolas" panose="020B0609020204030204" pitchFamily="49" charset="0"/>
              </a:rPr>
              <a:t>(c.name + " saves for retirement!\n")</a:t>
            </a:r>
          </a:p>
          <a:p>
            <a:r>
              <a:rPr lang="en-US" dirty="0">
                <a:solidFill>
                  <a:schemeClr val="bg1"/>
                </a:solidFill>
                <a:latin typeface="Consolas" panose="020B0609020204030204" pitchFamily="49" charset="0"/>
              </a:rPr>
              <a:t>}</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801256" y="5114712"/>
            <a:ext cx="3532677" cy="1446550"/>
          </a:xfrm>
          <a:prstGeom prst="rect">
            <a:avLst/>
          </a:prstGeom>
          <a:noFill/>
        </p:spPr>
        <p:txBody>
          <a:bodyPr wrap="square">
            <a:spAutoFit/>
          </a:bodyPr>
          <a:lstStyle/>
          <a:p>
            <a:pPr algn="ctr"/>
            <a:r>
              <a:rPr lang="en-US" sz="4400" dirty="0">
                <a:latin typeface="Corbel" panose="020B0503020204020204" pitchFamily="34" charset="0"/>
              </a:rPr>
              <a:t>As we know... this is Go!</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309500" y="4268565"/>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308674" y="4275037"/>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71B81D1-5CF4-4B48-B258-104F680DB526}"/>
              </a:ext>
            </a:extLst>
          </p:cNvPr>
          <p:cNvSpPr txBox="1"/>
          <p:nvPr/>
        </p:nvSpPr>
        <p:spPr>
          <a:xfrm>
            <a:off x="6821899" y="1302198"/>
            <a:ext cx="5313734" cy="1200329"/>
          </a:xfrm>
          <a:prstGeom prst="rect">
            <a:avLst/>
          </a:prstGeom>
          <a:noFill/>
        </p:spPr>
        <p:txBody>
          <a:bodyPr wrap="square">
            <a:spAutoFit/>
          </a:bodyPr>
          <a:lstStyle/>
          <a:p>
            <a:pPr algn="ctr"/>
            <a:r>
              <a:rPr lang="en-US" sz="2400" dirty="0"/>
              <a:t>Our Comedian class has both </a:t>
            </a:r>
            <a:r>
              <a:rPr lang="en-US" sz="2400" dirty="0">
                <a:solidFill>
                  <a:srgbClr val="FF0000"/>
                </a:solidFill>
              </a:rPr>
              <a:t>public</a:t>
            </a:r>
            <a:r>
              <a:rPr lang="en-US" sz="2400" dirty="0"/>
              <a:t> and </a:t>
            </a:r>
            <a:r>
              <a:rPr lang="en-US" sz="2400" dirty="0">
                <a:solidFill>
                  <a:srgbClr val="FF0000"/>
                </a:solidFill>
              </a:rPr>
              <a:t>private</a:t>
            </a:r>
            <a:r>
              <a:rPr lang="en-US" sz="2400" dirty="0"/>
              <a:t> methods... but no explicit </a:t>
            </a:r>
            <a:r>
              <a:rPr lang="en-US" sz="2400" dirty="0">
                <a:solidFill>
                  <a:srgbClr val="FF0000"/>
                </a:solidFill>
              </a:rPr>
              <a:t>public</a:t>
            </a:r>
            <a:r>
              <a:rPr lang="en-US" sz="2400" dirty="0"/>
              <a:t> or </a:t>
            </a:r>
            <a:r>
              <a:rPr lang="en-US" sz="2400" dirty="0">
                <a:solidFill>
                  <a:srgbClr val="FF0000"/>
                </a:solidFill>
              </a:rPr>
              <a:t>private</a:t>
            </a:r>
            <a:r>
              <a:rPr lang="en-US" sz="2400" dirty="0"/>
              <a:t> keywords!!</a:t>
            </a:r>
          </a:p>
        </p:txBody>
      </p:sp>
      <p:sp>
        <p:nvSpPr>
          <p:cNvPr id="16" name="TextBox 15">
            <a:extLst>
              <a:ext uri="{FF2B5EF4-FFF2-40B4-BE49-F238E27FC236}">
                <a16:creationId xmlns:a16="http://schemas.microsoft.com/office/drawing/2014/main" id="{84AF928B-A2D4-4427-9100-AF0ECBAA5C1D}"/>
              </a:ext>
            </a:extLst>
          </p:cNvPr>
          <p:cNvSpPr txBox="1"/>
          <p:nvPr/>
        </p:nvSpPr>
        <p:spPr>
          <a:xfrm>
            <a:off x="7055801" y="2777491"/>
            <a:ext cx="4903470" cy="1200329"/>
          </a:xfrm>
          <a:prstGeom prst="rect">
            <a:avLst/>
          </a:prstGeom>
          <a:noFill/>
        </p:spPr>
        <p:txBody>
          <a:bodyPr wrap="square">
            <a:spAutoFit/>
          </a:bodyPr>
          <a:lstStyle/>
          <a:p>
            <a:pPr algn="ctr"/>
            <a:r>
              <a:rPr lang="en-US" sz="2400" dirty="0"/>
              <a:t>Assuming comedians are only serious in private, how does this language hide private members?</a:t>
            </a:r>
          </a:p>
        </p:txBody>
      </p:sp>
      <p:sp>
        <p:nvSpPr>
          <p:cNvPr id="26" name="TextBox 25">
            <a:extLst>
              <a:ext uri="{FF2B5EF4-FFF2-40B4-BE49-F238E27FC236}">
                <a16:creationId xmlns:a16="http://schemas.microsoft.com/office/drawing/2014/main" id="{D4107A21-69D9-4FD9-B5E1-53A736A2361B}"/>
              </a:ext>
            </a:extLst>
          </p:cNvPr>
          <p:cNvSpPr txBox="1"/>
          <p:nvPr/>
        </p:nvSpPr>
        <p:spPr>
          <a:xfrm>
            <a:off x="135833" y="5581089"/>
            <a:ext cx="6755485" cy="1185471"/>
          </a:xfrm>
          <a:prstGeom prst="rect">
            <a:avLst/>
          </a:prstGeom>
          <a:solidFill>
            <a:srgbClr val="203864"/>
          </a:solidFill>
          <a:ln>
            <a:solidFill>
              <a:schemeClr val="tx1"/>
            </a:solidFill>
          </a:ln>
        </p:spPr>
        <p:txBody>
          <a:bodyPr wrap="square" rtlCol="0">
            <a:noAutofit/>
          </a:bodyPr>
          <a:lstStyle/>
          <a:p>
            <a:r>
              <a:rPr lang="en-US" dirty="0" err="1">
                <a:solidFill>
                  <a:schemeClr val="bg1"/>
                </a:solidFill>
                <a:latin typeface="Consolas" panose="020B0609020204030204" pitchFamily="49" charset="0"/>
              </a:rPr>
              <a:t>func</a:t>
            </a:r>
            <a:r>
              <a:rPr lang="en-US" dirty="0">
                <a:solidFill>
                  <a:schemeClr val="bg1"/>
                </a:solidFill>
                <a:latin typeface="Consolas" panose="020B0609020204030204" pitchFamily="49" charset="0"/>
              </a:rPr>
              <a:t> main() {</a:t>
            </a:r>
          </a:p>
          <a:p>
            <a:r>
              <a:rPr lang="en-US" dirty="0">
                <a:solidFill>
                  <a:schemeClr val="bg1"/>
                </a:solidFill>
                <a:latin typeface="Consolas" panose="020B0609020204030204" pitchFamily="49" charset="0"/>
              </a:rPr>
              <a:t>  c1 := Comedian{"Carey", "Knock, knock..."}</a:t>
            </a:r>
          </a:p>
          <a:p>
            <a:r>
              <a:rPr lang="en-US" dirty="0">
                <a:solidFill>
                  <a:schemeClr val="bg1"/>
                </a:solidFill>
                <a:latin typeface="Consolas" panose="020B0609020204030204" pitchFamily="49" charset="0"/>
              </a:rPr>
              <a:t>  c1.TellJoke(5)</a:t>
            </a:r>
          </a:p>
          <a:p>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5533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9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animBg="1"/>
      <p:bldP spid="46" grpId="0"/>
      <p:bldP spid="17" grpId="0" animBg="1"/>
      <p:bldP spid="17" grpId="1" animBg="1"/>
      <p:bldP spid="18" grpId="0" animBg="1"/>
      <p:bldP spid="18" grpId="1" animBg="1"/>
      <p:bldP spid="27" grpId="0"/>
      <p:bldP spid="16" grpId="0"/>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952133" y="182880"/>
            <a:ext cx="10613842" cy="707886"/>
          </a:xfrm>
          <a:prstGeom prst="rect">
            <a:avLst/>
          </a:prstGeom>
          <a:noFill/>
        </p:spPr>
        <p:txBody>
          <a:bodyPr wrap="square">
            <a:spAutoFit/>
          </a:bodyPr>
          <a:lstStyle/>
          <a:p>
            <a:pPr algn="ctr"/>
            <a:r>
              <a:rPr lang="en-US" sz="4000" dirty="0"/>
              <a:t>Classes: This and Self</a:t>
            </a:r>
          </a:p>
        </p:txBody>
      </p:sp>
      <p:pic>
        <p:nvPicPr>
          <p:cNvPr id="10" name="Picture 9">
            <a:extLst>
              <a:ext uri="{FF2B5EF4-FFF2-40B4-BE49-F238E27FC236}">
                <a16:creationId xmlns:a16="http://schemas.microsoft.com/office/drawing/2014/main" id="{3219AD37-8043-4ADE-8E98-AE61E22AF8CE}"/>
              </a:ext>
            </a:extLst>
          </p:cNvPr>
          <p:cNvPicPr>
            <a:picLocks noChangeAspect="1"/>
          </p:cNvPicPr>
          <p:nvPr/>
        </p:nvPicPr>
        <p:blipFill>
          <a:blip r:embed="rId3"/>
          <a:stretch>
            <a:fillRect/>
          </a:stretch>
        </p:blipFill>
        <p:spPr>
          <a:xfrm>
            <a:off x="2710389" y="1811559"/>
            <a:ext cx="6771222" cy="3791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654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a:xfrm>
            <a:off x="914400" y="-255176"/>
            <a:ext cx="10363200" cy="1143000"/>
          </a:xfrm>
        </p:spPr>
        <p:txBody>
          <a:bodyPr/>
          <a:lstStyle/>
          <a:p>
            <a:r>
              <a:rPr lang="en-US" dirty="0"/>
              <a:t>This and Self</a:t>
            </a:r>
          </a:p>
        </p:txBody>
      </p:sp>
      <p:sp>
        <p:nvSpPr>
          <p:cNvPr id="4" name="Text Box 26">
            <a:extLst>
              <a:ext uri="{FF2B5EF4-FFF2-40B4-BE49-F238E27FC236}">
                <a16:creationId xmlns:a16="http://schemas.microsoft.com/office/drawing/2014/main" id="{C3BE104F-DEAE-4E9B-A8E2-355B4FCA8594}"/>
              </a:ext>
            </a:extLst>
          </p:cNvPr>
          <p:cNvSpPr txBox="1">
            <a:spLocks noChangeArrowheads="1"/>
          </p:cNvSpPr>
          <p:nvPr/>
        </p:nvSpPr>
        <p:spPr bwMode="auto">
          <a:xfrm>
            <a:off x="626771" y="699060"/>
            <a:ext cx="11015122"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000" dirty="0">
                <a:latin typeface="+mj-lt"/>
                <a:cs typeface="Cordia New" panose="020B0502040204020203" pitchFamily="34" charset="-34"/>
              </a:rPr>
              <a:t>When a method runs, it needs some way to determine what </a:t>
            </a:r>
            <a:r>
              <a:rPr lang="en-US" sz="2000" dirty="0">
                <a:solidFill>
                  <a:srgbClr val="FF0000"/>
                </a:solidFill>
                <a:latin typeface="+mj-lt"/>
                <a:cs typeface="Cordia New" panose="020B0502040204020203" pitchFamily="34" charset="-34"/>
              </a:rPr>
              <a:t>object</a:t>
            </a:r>
            <a:r>
              <a:rPr lang="en-US" sz="2000" dirty="0">
                <a:latin typeface="+mj-lt"/>
                <a:cs typeface="Cordia New" panose="020B0502040204020203" pitchFamily="34" charset="-34"/>
              </a:rPr>
              <a:t> it's operating on. </a:t>
            </a:r>
            <a:endParaRPr kumimoji="0" lang="en-US" sz="2000" b="0" i="0" u="none" strike="noStrike" kern="1200" cap="none" spc="0" normalizeH="0" baseline="0" noProof="0" dirty="0">
              <a:ln>
                <a:noFill/>
              </a:ln>
              <a:solidFill>
                <a:prstClr val="black"/>
              </a:solidFill>
              <a:effectLst/>
              <a:uLnTx/>
              <a:uFillTx/>
              <a:latin typeface="+mj-lt"/>
            </a:endParaRPr>
          </a:p>
        </p:txBody>
      </p:sp>
      <p:sp>
        <p:nvSpPr>
          <p:cNvPr id="8" name="TextBox 7">
            <a:extLst>
              <a:ext uri="{FF2B5EF4-FFF2-40B4-BE49-F238E27FC236}">
                <a16:creationId xmlns:a16="http://schemas.microsoft.com/office/drawing/2014/main" id="{EF3A6D78-ED37-449E-9400-17CF7485EABD}"/>
              </a:ext>
            </a:extLst>
          </p:cNvPr>
          <p:cNvSpPr txBox="1"/>
          <p:nvPr/>
        </p:nvSpPr>
        <p:spPr>
          <a:xfrm>
            <a:off x="160035" y="1821819"/>
            <a:ext cx="5065996" cy="397031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Nerd class</a:t>
            </a:r>
          </a:p>
          <a:p>
            <a:r>
              <a:rPr lang="en-US" dirty="0">
                <a:latin typeface="Consolas" panose="020B0609020204030204" pitchFamily="49" charset="0"/>
              </a:rPr>
              <a:t>class Nerd {</a:t>
            </a:r>
          </a:p>
          <a:p>
            <a:r>
              <a:rPr lang="en-US" dirty="0">
                <a:latin typeface="Consolas" panose="020B0609020204030204" pitchFamily="49" charset="0"/>
              </a:rPr>
              <a:t> private:</a:t>
            </a:r>
          </a:p>
          <a:p>
            <a:r>
              <a:rPr lang="en-US" dirty="0">
                <a:latin typeface="Consolas" panose="020B0609020204030204" pitchFamily="49" charset="0"/>
              </a:rPr>
              <a:t>   string name;</a:t>
            </a:r>
          </a:p>
          <a:p>
            <a:r>
              <a:rPr lang="en-US" dirty="0">
                <a:latin typeface="Consolas" panose="020B0609020204030204" pitchFamily="49" charset="0"/>
              </a:rPr>
              <a:t>   int IQ;</a:t>
            </a:r>
          </a:p>
          <a:p>
            <a:r>
              <a:rPr lang="en-US" dirty="0">
                <a:latin typeface="Consolas" panose="020B0609020204030204" pitchFamily="49" charset="0"/>
              </a:rPr>
              <a:t> public:</a:t>
            </a:r>
          </a:p>
          <a:p>
            <a:r>
              <a:rPr lang="en-US" dirty="0">
                <a:latin typeface="Consolas" panose="020B0609020204030204" pitchFamily="49" charset="0"/>
              </a:rPr>
              <a:t>   Nerd(const string&amp; name) {</a:t>
            </a:r>
          </a:p>
          <a:p>
            <a:r>
              <a:rPr lang="en-US" dirty="0">
                <a:latin typeface="Consolas" panose="020B0609020204030204" pitchFamily="49" charset="0"/>
              </a:rPr>
              <a:t>     </a:t>
            </a:r>
            <a:r>
              <a:rPr lang="en-US" dirty="0">
                <a:solidFill>
                  <a:srgbClr val="00B0F0"/>
                </a:solidFill>
                <a:latin typeface="Consolas" panose="020B0609020204030204" pitchFamily="49" charset="0"/>
              </a:rPr>
              <a:t>this</a:t>
            </a:r>
            <a:r>
              <a:rPr lang="en-US" dirty="0">
                <a:latin typeface="Consolas" panose="020B0609020204030204" pitchFamily="49" charset="0"/>
              </a:rPr>
              <a:t>-&gt;name = name;</a:t>
            </a:r>
          </a:p>
          <a:p>
            <a:r>
              <a:rPr lang="en-US" dirty="0">
                <a:latin typeface="Consolas" panose="020B0609020204030204" pitchFamily="49" charset="0"/>
              </a:rPr>
              <a:t>     IQ = 100; </a:t>
            </a:r>
            <a:r>
              <a:rPr lang="en-US" dirty="0">
                <a:solidFill>
                  <a:srgbClr val="00B0F0"/>
                </a:solidFill>
                <a:latin typeface="Consolas" panose="020B0609020204030204" pitchFamily="49" charset="0"/>
              </a:rPr>
              <a:t>// this is optional</a:t>
            </a:r>
          </a:p>
          <a:p>
            <a:r>
              <a:rPr lang="en-US" dirty="0">
                <a:latin typeface="Consolas" panose="020B0609020204030204" pitchFamily="49" charset="0"/>
              </a:rPr>
              <a:t>   }</a:t>
            </a:r>
          </a:p>
          <a:p>
            <a:r>
              <a:rPr lang="en-US" dirty="0">
                <a:latin typeface="Consolas" panose="020B0609020204030204" pitchFamily="49" charset="0"/>
              </a:rPr>
              <a:t>   string talk() const {</a:t>
            </a:r>
          </a:p>
          <a:p>
            <a:r>
              <a:rPr lang="en-US" dirty="0">
                <a:latin typeface="Consolas" panose="020B0609020204030204" pitchFamily="49" charset="0"/>
              </a:rPr>
              <a:t>     return name + " likes closures.";</a:t>
            </a:r>
          </a:p>
          <a:p>
            <a:r>
              <a:rPr lang="en-US" dirty="0">
                <a:latin typeface="Consolas" panose="020B0609020204030204" pitchFamily="49" charset="0"/>
              </a:rPr>
              <a:t>   }</a:t>
            </a: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AD549BA1-550F-4B78-93E8-CC89A6949C8E}"/>
              </a:ext>
            </a:extLst>
          </p:cNvPr>
          <p:cNvSpPr txBox="1"/>
          <p:nvPr/>
        </p:nvSpPr>
        <p:spPr>
          <a:xfrm>
            <a:off x="7000428" y="1818679"/>
            <a:ext cx="5065995" cy="397031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Nerd class</a:t>
            </a:r>
          </a:p>
          <a:p>
            <a:r>
              <a:rPr lang="en-US" dirty="0">
                <a:latin typeface="Consolas" panose="020B0609020204030204" pitchFamily="49" charset="0"/>
              </a:rPr>
              <a:t>class Nerd:</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a:t>
            </a:r>
            <a:r>
              <a:rPr lang="en-US" dirty="0">
                <a:solidFill>
                  <a:srgbClr val="00B0F0"/>
                </a:solidFill>
                <a:latin typeface="Consolas" panose="020B0609020204030204" pitchFamily="49" charset="0"/>
              </a:rPr>
              <a:t>self</a:t>
            </a:r>
            <a:r>
              <a:rPr lang="en-US" dirty="0">
                <a:latin typeface="Consolas" panose="020B0609020204030204" pitchFamily="49" charset="0"/>
              </a:rPr>
              <a:t>, name):</a:t>
            </a:r>
          </a:p>
          <a:p>
            <a:r>
              <a:rPr lang="en-US" dirty="0">
                <a:latin typeface="Consolas" panose="020B0609020204030204" pitchFamily="49" charset="0"/>
              </a:rPr>
              <a:t>   </a:t>
            </a:r>
            <a:r>
              <a:rPr lang="en-US" dirty="0">
                <a:solidFill>
                  <a:srgbClr val="00B0F0"/>
                </a:solidFill>
                <a:latin typeface="Consolas" panose="020B0609020204030204" pitchFamily="49" charset="0"/>
              </a:rPr>
              <a:t>self</a:t>
            </a:r>
            <a:r>
              <a:rPr lang="en-US" dirty="0">
                <a:latin typeface="Consolas" panose="020B0609020204030204" pitchFamily="49" charset="0"/>
              </a:rPr>
              <a:t>.name = name</a:t>
            </a:r>
          </a:p>
          <a:p>
            <a:r>
              <a:rPr lang="en-US" dirty="0">
                <a:latin typeface="Consolas" panose="020B0609020204030204" pitchFamily="49" charset="0"/>
              </a:rPr>
              <a:t>   </a:t>
            </a:r>
            <a:r>
              <a:rPr lang="en-US" dirty="0">
                <a:solidFill>
                  <a:srgbClr val="00B0F0"/>
                </a:solidFill>
                <a:latin typeface="Consolas" panose="020B0609020204030204" pitchFamily="49" charset="0"/>
              </a:rPr>
              <a:t>self</a:t>
            </a:r>
            <a:r>
              <a:rPr lang="en-US" dirty="0">
                <a:latin typeface="Consolas" panose="020B0609020204030204" pitchFamily="49" charset="0"/>
              </a:rPr>
              <a:t>.IQ = 100</a:t>
            </a:r>
          </a:p>
          <a:p>
            <a:endParaRPr lang="en-US" dirty="0">
              <a:latin typeface="Consolas" panose="020B0609020204030204" pitchFamily="49" charset="0"/>
            </a:endParaRPr>
          </a:p>
          <a:p>
            <a:r>
              <a:rPr lang="en-US" dirty="0">
                <a:latin typeface="Consolas" panose="020B0609020204030204" pitchFamily="49" charset="0"/>
              </a:rPr>
              <a:t> def talk(</a:t>
            </a:r>
            <a:r>
              <a:rPr lang="en-US" dirty="0">
                <a:solidFill>
                  <a:srgbClr val="00B0F0"/>
                </a:solidFill>
                <a:latin typeface="Consolas" panose="020B0609020204030204" pitchFamily="49" charset="0"/>
              </a:rPr>
              <a:t>self</a:t>
            </a:r>
            <a:r>
              <a:rPr lang="en-US" dirty="0">
                <a:latin typeface="Consolas" panose="020B0609020204030204" pitchFamily="49" charset="0"/>
              </a:rPr>
              <a:t>):</a:t>
            </a:r>
          </a:p>
          <a:p>
            <a:r>
              <a:rPr lang="en-US" dirty="0">
                <a:latin typeface="Consolas" panose="020B0609020204030204" pitchFamily="49" charset="0"/>
              </a:rPr>
              <a:t>   return </a:t>
            </a:r>
            <a:r>
              <a:rPr lang="en-US" dirty="0">
                <a:solidFill>
                  <a:srgbClr val="00B0F0"/>
                </a:solidFill>
                <a:latin typeface="Consolas" panose="020B0609020204030204" pitchFamily="49" charset="0"/>
              </a:rPr>
              <a:t>self</a:t>
            </a:r>
            <a:r>
              <a:rPr lang="en-US" dirty="0">
                <a:latin typeface="Consolas" panose="020B0609020204030204" pitchFamily="49" charset="0"/>
              </a:rPr>
              <a:t>.name + \</a:t>
            </a:r>
            <a:br>
              <a:rPr lang="en-US" dirty="0">
                <a:latin typeface="Consolas" panose="020B0609020204030204" pitchFamily="49" charset="0"/>
              </a:rPr>
            </a:br>
            <a:r>
              <a:rPr lang="en-US" dirty="0">
                <a:latin typeface="Consolas" panose="020B0609020204030204" pitchFamily="49" charset="0"/>
              </a:rPr>
              <a:t>          " likes closures."</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9" name="Text Box 26">
            <a:extLst>
              <a:ext uri="{FF2B5EF4-FFF2-40B4-BE49-F238E27FC236}">
                <a16:creationId xmlns:a16="http://schemas.microsoft.com/office/drawing/2014/main" id="{727DEDC7-1CB5-4464-B892-67EB0D6ECE6B}"/>
              </a:ext>
            </a:extLst>
          </p:cNvPr>
          <p:cNvSpPr txBox="1">
            <a:spLocks noChangeArrowheads="1"/>
          </p:cNvSpPr>
          <p:nvPr/>
        </p:nvSpPr>
        <p:spPr bwMode="auto">
          <a:xfrm>
            <a:off x="76664" y="1174174"/>
            <a:ext cx="12115336"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000" b="0" i="0" u="none" strike="noStrike" kern="1200" cap="none" spc="0" normalizeH="0" baseline="0" noProof="0" dirty="0">
                <a:ln>
                  <a:noFill/>
                </a:ln>
                <a:solidFill>
                  <a:prstClr val="black"/>
                </a:solidFill>
                <a:effectLst/>
                <a:uLnTx/>
                <a:uFillTx/>
                <a:latin typeface="+mj-lt"/>
              </a:rPr>
              <a:t>This is accomplished</a:t>
            </a:r>
            <a:r>
              <a:rPr kumimoji="0" lang="en-US" sz="2000" b="0" i="0" u="none" strike="noStrike" kern="1200" cap="none" spc="0" normalizeH="0" noProof="0" dirty="0">
                <a:ln>
                  <a:noFill/>
                </a:ln>
                <a:solidFill>
                  <a:prstClr val="black"/>
                </a:solidFill>
                <a:effectLst/>
                <a:uLnTx/>
                <a:uFillTx/>
                <a:latin typeface="+mj-lt"/>
              </a:rPr>
              <a:t> by passing a special parameter to each method, usually called </a:t>
            </a:r>
            <a:r>
              <a:rPr kumimoji="0" lang="en-US" sz="2000" b="0" i="0" u="none" strike="noStrike" kern="1200" cap="none" spc="0" normalizeH="0" noProof="0" dirty="0">
                <a:ln>
                  <a:noFill/>
                </a:ln>
                <a:solidFill>
                  <a:srgbClr val="00B0F0"/>
                </a:solidFill>
                <a:effectLst/>
                <a:uLnTx/>
                <a:uFillTx/>
                <a:latin typeface="+mj-lt"/>
              </a:rPr>
              <a:t>this </a:t>
            </a:r>
            <a:r>
              <a:rPr kumimoji="0" lang="en-US" sz="2000" b="0" i="0" u="none" strike="noStrike" kern="1200" cap="none" spc="0" normalizeH="0" noProof="0" dirty="0">
                <a:ln>
                  <a:noFill/>
                </a:ln>
                <a:effectLst/>
                <a:uLnTx/>
                <a:uFillTx/>
                <a:latin typeface="+mj-lt"/>
              </a:rPr>
              <a:t>or</a:t>
            </a:r>
            <a:r>
              <a:rPr kumimoji="0" lang="en-US" sz="2000" b="0" i="0" u="none" strike="noStrike" kern="1200" cap="none" spc="0" normalizeH="0" noProof="0" dirty="0">
                <a:ln>
                  <a:noFill/>
                </a:ln>
                <a:solidFill>
                  <a:srgbClr val="00B0F0"/>
                </a:solidFill>
                <a:effectLst/>
                <a:uLnTx/>
                <a:uFillTx/>
                <a:latin typeface="+mj-lt"/>
              </a:rPr>
              <a:t> self</a:t>
            </a:r>
            <a:r>
              <a:rPr kumimoji="0" lang="en-US" sz="2000" b="0" i="0" u="none" strike="noStrike" kern="1200" cap="none" spc="0" normalizeH="0" noProof="0" dirty="0">
                <a:ln>
                  <a:noFill/>
                </a:ln>
                <a:effectLst/>
                <a:uLnTx/>
                <a:uFillTx/>
                <a:latin typeface="+mj-lt"/>
              </a:rPr>
              <a:t>.</a:t>
            </a:r>
            <a:endParaRPr kumimoji="0" lang="en-US" sz="2000" b="0" i="0" u="none" strike="noStrike" kern="1200" cap="none" spc="0" normalizeH="0" baseline="0" noProof="0" dirty="0">
              <a:ln>
                <a:noFill/>
              </a:ln>
              <a:effectLst/>
              <a:uLnTx/>
              <a:uFillTx/>
              <a:latin typeface="+mj-lt"/>
            </a:endParaRPr>
          </a:p>
        </p:txBody>
      </p:sp>
      <p:sp>
        <p:nvSpPr>
          <p:cNvPr id="27" name="TextBox 26">
            <a:extLst>
              <a:ext uri="{FF2B5EF4-FFF2-40B4-BE49-F238E27FC236}">
                <a16:creationId xmlns:a16="http://schemas.microsoft.com/office/drawing/2014/main" id="{15E4A14D-26A4-4AD3-B7C3-7ECA9998893B}"/>
              </a:ext>
            </a:extLst>
          </p:cNvPr>
          <p:cNvSpPr txBox="1"/>
          <p:nvPr/>
        </p:nvSpPr>
        <p:spPr>
          <a:xfrm>
            <a:off x="164380" y="5848301"/>
            <a:ext cx="5065996" cy="64633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Nerd </a:t>
            </a:r>
            <a:r>
              <a:rPr lang="en-US" dirty="0">
                <a:solidFill>
                  <a:srgbClr val="FF0000"/>
                </a:solidFill>
                <a:latin typeface="Consolas" panose="020B0609020204030204" pitchFamily="49" charset="0"/>
              </a:rPr>
              <a:t>n</a:t>
            </a:r>
            <a:r>
              <a:rPr lang="en-US" dirty="0">
                <a:latin typeface="Consolas" panose="020B0609020204030204" pitchFamily="49" charset="0"/>
              </a:rPr>
              <a:t>("Ned");</a:t>
            </a:r>
          </a:p>
          <a:p>
            <a:r>
              <a:rPr lang="en-US" dirty="0" err="1">
                <a:solidFill>
                  <a:srgbClr val="FF0000"/>
                </a:solidFill>
                <a:latin typeface="Consolas" panose="020B0609020204030204" pitchFamily="49" charset="0"/>
              </a:rPr>
              <a:t>n</a:t>
            </a:r>
            <a:r>
              <a:rPr lang="en-US" dirty="0" err="1">
                <a:latin typeface="Consolas" panose="020B0609020204030204" pitchFamily="49" charset="0"/>
              </a:rPr>
              <a:t>.talk</a:t>
            </a:r>
            <a:r>
              <a:rPr lang="en-US" dirty="0">
                <a:latin typeface="Consolas" panose="020B0609020204030204" pitchFamily="49" charset="0"/>
              </a:rPr>
              <a:t>();</a:t>
            </a:r>
          </a:p>
        </p:txBody>
      </p:sp>
      <p:sp>
        <p:nvSpPr>
          <p:cNvPr id="28" name="TextBox 27">
            <a:extLst>
              <a:ext uri="{FF2B5EF4-FFF2-40B4-BE49-F238E27FC236}">
                <a16:creationId xmlns:a16="http://schemas.microsoft.com/office/drawing/2014/main" id="{3E845C13-1B41-437D-9F55-D9BFE110D0E0}"/>
              </a:ext>
            </a:extLst>
          </p:cNvPr>
          <p:cNvSpPr txBox="1"/>
          <p:nvPr/>
        </p:nvSpPr>
        <p:spPr>
          <a:xfrm>
            <a:off x="7000428" y="5848301"/>
            <a:ext cx="5065995" cy="646331"/>
          </a:xfrm>
          <a:prstGeom prst="rect">
            <a:avLst/>
          </a:prstGeom>
          <a:solidFill>
            <a:schemeClr val="accent1">
              <a:lumMod val="20000"/>
              <a:lumOff val="80000"/>
            </a:schemeClr>
          </a:solidFill>
          <a:ln>
            <a:solidFill>
              <a:schemeClr val="tx1"/>
            </a:solidFill>
          </a:ln>
        </p:spPr>
        <p:txBody>
          <a:bodyPr wrap="square">
            <a:spAutoFit/>
          </a:bodyPr>
          <a:lstStyle/>
          <a:p>
            <a:r>
              <a:rPr lang="en-US" dirty="0">
                <a:solidFill>
                  <a:srgbClr val="FF0000"/>
                </a:solidFill>
                <a:latin typeface="Consolas" panose="020B0609020204030204" pitchFamily="49" charset="0"/>
              </a:rPr>
              <a:t>n</a:t>
            </a:r>
            <a:r>
              <a:rPr lang="en-US" dirty="0">
                <a:latin typeface="Consolas" panose="020B0609020204030204" pitchFamily="49" charset="0"/>
              </a:rPr>
              <a:t> = Nerd("Ned")</a:t>
            </a:r>
          </a:p>
          <a:p>
            <a:r>
              <a:rPr lang="en-US" dirty="0" err="1">
                <a:solidFill>
                  <a:srgbClr val="FF0000"/>
                </a:solidFill>
                <a:latin typeface="Consolas" panose="020B0609020204030204" pitchFamily="49" charset="0"/>
              </a:rPr>
              <a:t>n</a:t>
            </a:r>
            <a:r>
              <a:rPr lang="en-US" dirty="0" err="1">
                <a:latin typeface="Consolas" panose="020B0609020204030204" pitchFamily="49" charset="0"/>
              </a:rPr>
              <a:t>.talk</a:t>
            </a:r>
            <a:r>
              <a:rPr lang="en-US" dirty="0">
                <a:latin typeface="Consolas" panose="020B0609020204030204" pitchFamily="49" charset="0"/>
              </a:rPr>
              <a:t>()</a:t>
            </a:r>
          </a:p>
        </p:txBody>
      </p:sp>
      <p:sp>
        <p:nvSpPr>
          <p:cNvPr id="29" name="Speech Bubble: Rectangle with Corners Rounded 28">
            <a:extLst>
              <a:ext uri="{FF2B5EF4-FFF2-40B4-BE49-F238E27FC236}">
                <a16:creationId xmlns:a16="http://schemas.microsoft.com/office/drawing/2014/main" id="{E64B5F30-EECC-4DDC-95F8-7B85916A1D08}"/>
              </a:ext>
            </a:extLst>
          </p:cNvPr>
          <p:cNvSpPr/>
          <p:nvPr/>
        </p:nvSpPr>
        <p:spPr>
          <a:xfrm>
            <a:off x="8306664" y="364061"/>
            <a:ext cx="3517376" cy="1143000"/>
          </a:xfrm>
          <a:prstGeom prst="wedgeRoundRectCallout">
            <a:avLst>
              <a:gd name="adj1" fmla="val -27110"/>
              <a:gd name="adj2" fmla="val 129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schemeClr val="bg1"/>
                </a:solidFill>
              </a:rPr>
              <a:t>Some languages make </a:t>
            </a:r>
            <a:r>
              <a:rPr lang="en-US" sz="2000" dirty="0">
                <a:solidFill>
                  <a:srgbClr val="DDEAFF"/>
                </a:solidFill>
              </a:rPr>
              <a:t>this</a:t>
            </a:r>
            <a:r>
              <a:rPr lang="en-US" sz="2000" dirty="0">
                <a:solidFill>
                  <a:schemeClr val="bg1"/>
                </a:solidFill>
              </a:rPr>
              <a:t>/</a:t>
            </a:r>
            <a:r>
              <a:rPr lang="en-US" sz="2000" dirty="0">
                <a:solidFill>
                  <a:srgbClr val="DDEAFF"/>
                </a:solidFill>
              </a:rPr>
              <a:t>self</a:t>
            </a:r>
            <a:r>
              <a:rPr lang="en-US" sz="2000" dirty="0">
                <a:solidFill>
                  <a:schemeClr val="bg1"/>
                </a:solidFill>
              </a:rPr>
              <a:t> an </a:t>
            </a:r>
            <a:r>
              <a:rPr lang="en-US" sz="2000" dirty="0">
                <a:solidFill>
                  <a:srgbClr val="FEE6EC"/>
                </a:solidFill>
              </a:rPr>
              <a:t>explicit parameter </a:t>
            </a:r>
            <a:r>
              <a:rPr lang="en-US" sz="2000" dirty="0">
                <a:solidFill>
                  <a:schemeClr val="bg1"/>
                </a:solidFill>
              </a:rPr>
              <a:t>to every method...</a:t>
            </a:r>
          </a:p>
        </p:txBody>
      </p:sp>
      <p:sp>
        <p:nvSpPr>
          <p:cNvPr id="30" name="Speech Bubble: Rectangle with Corners Rounded 29">
            <a:extLst>
              <a:ext uri="{FF2B5EF4-FFF2-40B4-BE49-F238E27FC236}">
                <a16:creationId xmlns:a16="http://schemas.microsoft.com/office/drawing/2014/main" id="{5DA03B64-6A3C-47D8-BD9F-140FE8B4C739}"/>
              </a:ext>
            </a:extLst>
          </p:cNvPr>
          <p:cNvSpPr/>
          <p:nvPr/>
        </p:nvSpPr>
        <p:spPr>
          <a:xfrm>
            <a:off x="818840" y="1797497"/>
            <a:ext cx="1915693" cy="986502"/>
          </a:xfrm>
          <a:prstGeom prst="wedgeRoundRectCallout">
            <a:avLst>
              <a:gd name="adj1" fmla="val -27110"/>
              <a:gd name="adj2" fmla="val 129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schemeClr val="bg1"/>
                </a:solidFill>
              </a:rPr>
              <a:t>while others </a:t>
            </a:r>
            <a:r>
              <a:rPr lang="en-US" sz="2000" dirty="0">
                <a:solidFill>
                  <a:srgbClr val="FEE6EC"/>
                </a:solidFill>
              </a:rPr>
              <a:t>hide it</a:t>
            </a:r>
            <a:r>
              <a:rPr lang="en-US" sz="2000" dirty="0">
                <a:solidFill>
                  <a:schemeClr val="bg1"/>
                </a:solidFill>
              </a:rPr>
              <a:t>.</a:t>
            </a:r>
          </a:p>
        </p:txBody>
      </p:sp>
      <p:sp>
        <p:nvSpPr>
          <p:cNvPr id="31" name="Speech Bubble: Rectangle with Corners Rounded 30">
            <a:extLst>
              <a:ext uri="{FF2B5EF4-FFF2-40B4-BE49-F238E27FC236}">
                <a16:creationId xmlns:a16="http://schemas.microsoft.com/office/drawing/2014/main" id="{189216C1-A56C-4A00-9C42-93346677E485}"/>
              </a:ext>
            </a:extLst>
          </p:cNvPr>
          <p:cNvSpPr/>
          <p:nvPr/>
        </p:nvSpPr>
        <p:spPr>
          <a:xfrm>
            <a:off x="3448595" y="1900099"/>
            <a:ext cx="3517376" cy="1143000"/>
          </a:xfrm>
          <a:prstGeom prst="wedgeRoundRectCallout">
            <a:avLst>
              <a:gd name="adj1" fmla="val 63940"/>
              <a:gd name="adj2" fmla="val 426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schemeClr val="bg1"/>
                </a:solidFill>
              </a:rPr>
              <a:t>Some languages require that you put </a:t>
            </a:r>
            <a:r>
              <a:rPr lang="en-US" sz="2000" dirty="0">
                <a:solidFill>
                  <a:srgbClr val="DDEAFF"/>
                </a:solidFill>
              </a:rPr>
              <a:t>this</a:t>
            </a:r>
            <a:r>
              <a:rPr lang="en-US" sz="2000" dirty="0">
                <a:solidFill>
                  <a:schemeClr val="bg1"/>
                </a:solidFill>
              </a:rPr>
              <a:t>/</a:t>
            </a:r>
            <a:r>
              <a:rPr lang="en-US" sz="2000" dirty="0">
                <a:solidFill>
                  <a:srgbClr val="DDEAFF"/>
                </a:solidFill>
              </a:rPr>
              <a:t>self</a:t>
            </a:r>
            <a:r>
              <a:rPr lang="en-US" sz="2000" dirty="0">
                <a:solidFill>
                  <a:schemeClr val="bg1"/>
                </a:solidFill>
              </a:rPr>
              <a:t> in front of every member variable...</a:t>
            </a:r>
          </a:p>
        </p:txBody>
      </p:sp>
      <p:sp>
        <p:nvSpPr>
          <p:cNvPr id="32" name="Speech Bubble: Rectangle with Corners Rounded 31">
            <a:extLst>
              <a:ext uri="{FF2B5EF4-FFF2-40B4-BE49-F238E27FC236}">
                <a16:creationId xmlns:a16="http://schemas.microsoft.com/office/drawing/2014/main" id="{2968705F-5397-472B-B13A-852BE5D7A4A3}"/>
              </a:ext>
            </a:extLst>
          </p:cNvPr>
          <p:cNvSpPr/>
          <p:nvPr/>
        </p:nvSpPr>
        <p:spPr>
          <a:xfrm>
            <a:off x="2811887" y="4369337"/>
            <a:ext cx="3729490" cy="1143000"/>
          </a:xfrm>
          <a:prstGeom prst="wedgeRoundRectCallout">
            <a:avLst>
              <a:gd name="adj1" fmla="val -93183"/>
              <a:gd name="adj2" fmla="val -801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t>while </a:t>
            </a:r>
            <a:r>
              <a:rPr lang="en-US" sz="2000" dirty="0">
                <a:solidFill>
                  <a:schemeClr val="bg1"/>
                </a:solidFill>
              </a:rPr>
              <a:t>others use it only to disambiguate member variables from local/global variables.</a:t>
            </a:r>
          </a:p>
        </p:txBody>
      </p:sp>
      <p:sp>
        <p:nvSpPr>
          <p:cNvPr id="33" name="Speech Bubble: Rectangle with Corners Rounded 32">
            <a:extLst>
              <a:ext uri="{FF2B5EF4-FFF2-40B4-BE49-F238E27FC236}">
                <a16:creationId xmlns:a16="http://schemas.microsoft.com/office/drawing/2014/main" id="{F95C3852-6990-426A-B797-8AF1FAB33059}"/>
              </a:ext>
            </a:extLst>
          </p:cNvPr>
          <p:cNvSpPr/>
          <p:nvPr/>
        </p:nvSpPr>
        <p:spPr>
          <a:xfrm>
            <a:off x="9384337" y="5683826"/>
            <a:ext cx="2112596" cy="866707"/>
          </a:xfrm>
          <a:prstGeom prst="wedgeRoundRectCallout">
            <a:avLst>
              <a:gd name="adj1" fmla="val -110192"/>
              <a:gd name="adj2" fmla="val 231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t>When you make a method call...</a:t>
            </a:r>
            <a:endParaRPr lang="en-US" sz="2000" dirty="0">
              <a:solidFill>
                <a:schemeClr val="bg1"/>
              </a:solidFill>
            </a:endParaRPr>
          </a:p>
        </p:txBody>
      </p:sp>
      <p:sp>
        <p:nvSpPr>
          <p:cNvPr id="34" name="Speech Bubble: Rectangle with Corners Rounded 33">
            <a:extLst>
              <a:ext uri="{FF2B5EF4-FFF2-40B4-BE49-F238E27FC236}">
                <a16:creationId xmlns:a16="http://schemas.microsoft.com/office/drawing/2014/main" id="{3B219C43-DBBB-4D84-87E6-CCB8AAF936D7}"/>
              </a:ext>
            </a:extLst>
          </p:cNvPr>
          <p:cNvSpPr/>
          <p:nvPr/>
        </p:nvSpPr>
        <p:spPr>
          <a:xfrm>
            <a:off x="5056932" y="4701794"/>
            <a:ext cx="2112596" cy="866707"/>
          </a:xfrm>
          <a:prstGeom prst="wedgeRoundRectCallout">
            <a:avLst>
              <a:gd name="adj1" fmla="val 49732"/>
              <a:gd name="adj2" fmla="val 1262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t>the </a:t>
            </a:r>
            <a:r>
              <a:rPr lang="en-US" sz="2000" dirty="0">
                <a:solidFill>
                  <a:srgbClr val="FEE6EC"/>
                </a:solidFill>
              </a:rPr>
              <a:t>variable</a:t>
            </a:r>
            <a:r>
              <a:rPr lang="en-US" sz="2000" dirty="0"/>
              <a:t> before the dot...</a:t>
            </a:r>
            <a:endParaRPr lang="en-US" sz="2000" dirty="0">
              <a:solidFill>
                <a:schemeClr val="bg1"/>
              </a:solidFill>
            </a:endParaRPr>
          </a:p>
        </p:txBody>
      </p:sp>
      <p:sp>
        <p:nvSpPr>
          <p:cNvPr id="35" name="Speech Bubble: Rectangle with Corners Rounded 34">
            <a:extLst>
              <a:ext uri="{FF2B5EF4-FFF2-40B4-BE49-F238E27FC236}">
                <a16:creationId xmlns:a16="http://schemas.microsoft.com/office/drawing/2014/main" id="{99530742-720B-40BF-B8C7-F3383B36617D}"/>
              </a:ext>
            </a:extLst>
          </p:cNvPr>
          <p:cNvSpPr/>
          <p:nvPr/>
        </p:nvSpPr>
        <p:spPr>
          <a:xfrm>
            <a:off x="5477814" y="1906741"/>
            <a:ext cx="3097658" cy="993781"/>
          </a:xfrm>
          <a:prstGeom prst="wedgeRoundRectCallout">
            <a:avLst>
              <a:gd name="adj1" fmla="val 51256"/>
              <a:gd name="adj2" fmla="val 1119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t>is passed as the </a:t>
            </a:r>
            <a:r>
              <a:rPr lang="en-US" sz="2000" dirty="0">
                <a:solidFill>
                  <a:srgbClr val="DDEAFF"/>
                </a:solidFill>
              </a:rPr>
              <a:t>this</a:t>
            </a:r>
            <a:r>
              <a:rPr lang="en-US" sz="2000" dirty="0">
                <a:solidFill>
                  <a:schemeClr val="bg1"/>
                </a:solidFill>
              </a:rPr>
              <a:t>/</a:t>
            </a:r>
            <a:r>
              <a:rPr lang="en-US" sz="2000" dirty="0">
                <a:solidFill>
                  <a:srgbClr val="DDEAFF"/>
                </a:solidFill>
              </a:rPr>
              <a:t>self</a:t>
            </a:r>
            <a:r>
              <a:rPr lang="en-US" sz="2000" dirty="0">
                <a:solidFill>
                  <a:schemeClr val="bg1"/>
                </a:solidFill>
              </a:rPr>
              <a:t> </a:t>
            </a:r>
            <a:r>
              <a:rPr lang="en-US" sz="2000" dirty="0"/>
              <a:t>parameter to the method.</a:t>
            </a:r>
            <a:endParaRPr lang="en-US" sz="2000" dirty="0">
              <a:solidFill>
                <a:schemeClr val="bg1"/>
              </a:solidFill>
            </a:endParaRPr>
          </a:p>
        </p:txBody>
      </p:sp>
      <p:cxnSp>
        <p:nvCxnSpPr>
          <p:cNvPr id="36" name="Straight Arrow Connector 35">
            <a:extLst>
              <a:ext uri="{FF2B5EF4-FFF2-40B4-BE49-F238E27FC236}">
                <a16:creationId xmlns:a16="http://schemas.microsoft.com/office/drawing/2014/main" id="{B191A3F8-5E21-4611-90CE-7C75587176DB}"/>
              </a:ext>
            </a:extLst>
          </p:cNvPr>
          <p:cNvCxnSpPr>
            <a:cxnSpLocks/>
          </p:cNvCxnSpPr>
          <p:nvPr/>
        </p:nvCxnSpPr>
        <p:spPr>
          <a:xfrm flipV="1">
            <a:off x="7162591" y="3773510"/>
            <a:ext cx="1303122" cy="2460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C2CAC96-87EF-449A-B26F-FD731DC77568}"/>
              </a:ext>
            </a:extLst>
          </p:cNvPr>
          <p:cNvCxnSpPr>
            <a:cxnSpLocks/>
          </p:cNvCxnSpPr>
          <p:nvPr/>
        </p:nvCxnSpPr>
        <p:spPr>
          <a:xfrm flipV="1">
            <a:off x="316811" y="4842456"/>
            <a:ext cx="1826287" cy="1391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4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8.33333E-7 -2.59259E-6 L -0.04323 0.16667 " pathEditMode="relative" rAng="0" ptsTypes="AA">
                                      <p:cBhvr>
                                        <p:cTn id="35" dur="2000" fill="hold"/>
                                        <p:tgtEl>
                                          <p:spTgt spid="29"/>
                                        </p:tgtEl>
                                        <p:attrNameLst>
                                          <p:attrName>ppt_x</p:attrName>
                                          <p:attrName>ppt_y</p:attrName>
                                        </p:attrNameLst>
                                      </p:cBhvr>
                                      <p:rCtr x="-2161" y="8333"/>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2" nodeType="clickEffect">
                                  <p:stCondLst>
                                    <p:cond delay="0"/>
                                  </p:stCondLst>
                                  <p:childTnLst>
                                    <p:animMotion origin="layout" path="M -3.125E-6 2.22222E-6 L 0.07214 0.16597 " pathEditMode="relative" rAng="0" ptsTypes="AA">
                                      <p:cBhvr>
                                        <p:cTn id="48" dur="2000" fill="hold"/>
                                        <p:tgtEl>
                                          <p:spTgt spid="30"/>
                                        </p:tgtEl>
                                        <p:attrNameLst>
                                          <p:attrName>ppt_x</p:attrName>
                                          <p:attrName>ppt_y</p:attrName>
                                        </p:attrNameLst>
                                      </p:cBhvr>
                                      <p:rCtr x="3607" y="8287"/>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3.33333E-6 3.33333E-6 L 0.07292 0.13958 " pathEditMode="relative" rAng="0" ptsTypes="AA">
                                      <p:cBhvr>
                                        <p:cTn id="61" dur="2000" fill="hold"/>
                                        <p:tgtEl>
                                          <p:spTgt spid="31"/>
                                        </p:tgtEl>
                                        <p:attrNameLst>
                                          <p:attrName>ppt_x</p:attrName>
                                          <p:attrName>ppt_y</p:attrName>
                                        </p:attrNameLst>
                                      </p:cBhvr>
                                      <p:rCtr x="3646" y="6968"/>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3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down)">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2" nodeType="clickEffect">
                                  <p:stCondLst>
                                    <p:cond delay="0"/>
                                  </p:stCondLst>
                                  <p:childTnLst>
                                    <p:animMotion origin="layout" path="M -3.75E-6 -3.7037E-7 L 0.16003 -0.03796 " pathEditMode="relative" rAng="0" ptsTypes="AA">
                                      <p:cBhvr>
                                        <p:cTn id="74" dur="2000" fill="hold"/>
                                        <p:tgtEl>
                                          <p:spTgt spid="32"/>
                                        </p:tgtEl>
                                        <p:attrNameLst>
                                          <p:attrName>ppt_x</p:attrName>
                                          <p:attrName>ppt_y</p:attrName>
                                        </p:attrNameLst>
                                      </p:cBhvr>
                                      <p:rCtr x="7995" y="-1898"/>
                                    </p:animMotion>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down)">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down)">
                                      <p:cBhvr>
                                        <p:cTn id="93" dur="5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down)">
                                      <p:cBhvr>
                                        <p:cTn id="98" dur="500"/>
                                        <p:tgtEl>
                                          <p:spTgt spid="3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wipe(down)">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35"/>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3"/>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7" grpId="0" animBg="1"/>
      <p:bldP spid="9" grpId="0"/>
      <p:bldP spid="27" grpId="0" animBg="1"/>
      <p:bldP spid="28" grpId="0"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4" grpId="0" animBg="1"/>
      <p:bldP spid="34" grpId="1" animBg="1"/>
      <p:bldP spid="35" grpId="0" animBg="1"/>
      <p:bldP spid="3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a:xfrm>
            <a:off x="914400" y="-190491"/>
            <a:ext cx="10363200" cy="1143000"/>
          </a:xfrm>
        </p:spPr>
        <p:txBody>
          <a:bodyPr/>
          <a:lstStyle/>
          <a:p>
            <a:r>
              <a:rPr lang="en-US" dirty="0"/>
              <a:t>This and Self</a:t>
            </a:r>
          </a:p>
        </p:txBody>
      </p:sp>
      <p:sp>
        <p:nvSpPr>
          <p:cNvPr id="4" name="Text Box 26">
            <a:extLst>
              <a:ext uri="{FF2B5EF4-FFF2-40B4-BE49-F238E27FC236}">
                <a16:creationId xmlns:a16="http://schemas.microsoft.com/office/drawing/2014/main" id="{C3BE104F-DEAE-4E9B-A8E2-355B4FCA8594}"/>
              </a:ext>
            </a:extLst>
          </p:cNvPr>
          <p:cNvSpPr txBox="1">
            <a:spLocks noChangeArrowheads="1"/>
          </p:cNvSpPr>
          <p:nvPr/>
        </p:nvSpPr>
        <p:spPr bwMode="auto">
          <a:xfrm>
            <a:off x="767613" y="640697"/>
            <a:ext cx="10958528"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prstClr val="black"/>
                </a:solidFill>
                <a:effectLst/>
                <a:uLnTx/>
                <a:uFillTx/>
                <a:latin typeface="Corbel" panose="020B0503020204020204"/>
              </a:rPr>
              <a:t>The</a:t>
            </a:r>
            <a:r>
              <a:rPr kumimoji="0" lang="en-US" sz="2400" b="0" i="0" u="none" strike="noStrike" kern="1200" cap="none" spc="0" normalizeH="0" noProof="0" dirty="0">
                <a:ln>
                  <a:noFill/>
                </a:ln>
                <a:solidFill>
                  <a:prstClr val="black"/>
                </a:solidFill>
                <a:effectLst/>
                <a:uLnTx/>
                <a:uFillTx/>
                <a:latin typeface="Corbel" panose="020B0503020204020204"/>
              </a:rPr>
              <a:t> use of these keywords is </a:t>
            </a:r>
            <a:r>
              <a:rPr kumimoji="0" lang="en-US" sz="2400" b="0" i="0" u="none" strike="noStrike" kern="1200" cap="none" spc="0" normalizeH="0" noProof="0" dirty="0">
                <a:ln>
                  <a:noFill/>
                </a:ln>
                <a:solidFill>
                  <a:srgbClr val="FF0000"/>
                </a:solidFill>
                <a:effectLst/>
                <a:uLnTx/>
                <a:uFillTx/>
                <a:latin typeface="Corbel" panose="020B0503020204020204"/>
              </a:rPr>
              <a:t>syntactic sugar</a:t>
            </a:r>
            <a:r>
              <a:rPr kumimoji="0" lang="en-US" sz="2400" b="0" i="0" u="none" strike="noStrike" kern="1200" cap="none" spc="0" normalizeH="0" noProof="0" dirty="0">
                <a:ln>
                  <a:noFill/>
                </a:ln>
                <a:solidFill>
                  <a:prstClr val="black"/>
                </a:solidFill>
                <a:effectLst/>
                <a:uLnTx/>
                <a:uFillTx/>
                <a:latin typeface="Corbel" panose="020B0503020204020204"/>
              </a:rPr>
              <a:t> for what's really happening. Let' see!</a:t>
            </a:r>
            <a:endParaRPr kumimoji="0" lang="en-US" sz="2400" b="0" i="0" u="none" strike="noStrike" kern="1200" cap="none" spc="0" normalizeH="0" baseline="0" noProof="0" dirty="0">
              <a:ln>
                <a:noFill/>
              </a:ln>
              <a:solidFill>
                <a:prstClr val="black"/>
              </a:solidFill>
              <a:effectLst/>
              <a:uLnTx/>
              <a:uFillTx/>
              <a:latin typeface="Corbel" panose="020B0503020204020204"/>
            </a:endParaRPr>
          </a:p>
        </p:txBody>
      </p:sp>
      <p:sp>
        <p:nvSpPr>
          <p:cNvPr id="10" name="TextBox 9">
            <a:extLst>
              <a:ext uri="{FF2B5EF4-FFF2-40B4-BE49-F238E27FC236}">
                <a16:creationId xmlns:a16="http://schemas.microsoft.com/office/drawing/2014/main" id="{D58666F8-14BB-444A-8200-D59D21461FE7}"/>
              </a:ext>
            </a:extLst>
          </p:cNvPr>
          <p:cNvSpPr txBox="1"/>
          <p:nvPr/>
        </p:nvSpPr>
        <p:spPr>
          <a:xfrm>
            <a:off x="403940" y="1615255"/>
            <a:ext cx="5279899" cy="407803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Nerd</a:t>
            </a:r>
            <a:r>
              <a:rPr lang="en-US" dirty="0">
                <a:latin typeface="Consolas" panose="020B0609020204030204" pitchFamily="49" charset="0"/>
              </a:rPr>
              <a:t> {</a:t>
            </a:r>
          </a:p>
          <a:p>
            <a:r>
              <a:rPr lang="en-US" dirty="0">
                <a:latin typeface="Consolas" panose="020B0609020204030204" pitchFamily="49" charset="0"/>
              </a:rPr>
              <a:t> private:</a:t>
            </a:r>
          </a:p>
          <a:p>
            <a:r>
              <a:rPr lang="en-US" dirty="0">
                <a:solidFill>
                  <a:srgbClr val="0070C0"/>
                </a:solidFill>
                <a:latin typeface="Consolas" panose="020B0609020204030204" pitchFamily="49" charset="0"/>
              </a:rPr>
              <a:t>   string name;</a:t>
            </a:r>
          </a:p>
          <a:p>
            <a:r>
              <a:rPr lang="en-US" dirty="0">
                <a:solidFill>
                  <a:srgbClr val="0070C0"/>
                </a:solidFill>
                <a:latin typeface="Consolas" panose="020B0609020204030204" pitchFamily="49" charset="0"/>
              </a:rPr>
              <a:t>   int IQ;</a:t>
            </a:r>
          </a:p>
          <a:p>
            <a:endParaRPr lang="en-US" sz="700" dirty="0">
              <a:latin typeface="Consolas" panose="020B0609020204030204" pitchFamily="49" charset="0"/>
            </a:endParaRPr>
          </a:p>
          <a:p>
            <a:r>
              <a:rPr lang="en-US" dirty="0">
                <a:latin typeface="Consolas" panose="020B0609020204030204" pitchFamily="49" charset="0"/>
              </a:rPr>
              <a:t> public:</a:t>
            </a:r>
          </a:p>
          <a:p>
            <a:r>
              <a:rPr lang="en-US" dirty="0">
                <a:latin typeface="Consolas" panose="020B0609020204030204" pitchFamily="49" charset="0"/>
              </a:rPr>
              <a:t>   Nerd(</a:t>
            </a:r>
            <a:r>
              <a:rPr lang="en-US" dirty="0">
                <a:solidFill>
                  <a:srgbClr val="C00000"/>
                </a:solidFill>
                <a:latin typeface="Consolas" panose="020B0609020204030204" pitchFamily="49" charset="0"/>
              </a:rPr>
              <a:t>const string&amp; name</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name</a:t>
            </a:r>
            <a:r>
              <a:rPr lang="en-US" dirty="0">
                <a:latin typeface="Consolas" panose="020B0609020204030204" pitchFamily="49" charset="0"/>
              </a:rPr>
              <a:t> = </a:t>
            </a:r>
            <a:r>
              <a:rPr lang="en-US" dirty="0">
                <a:solidFill>
                  <a:srgbClr val="C00000"/>
                </a:solidFill>
                <a:latin typeface="Consolas" panose="020B0609020204030204" pitchFamily="49" charset="0"/>
              </a:rPr>
              <a:t>name</a:t>
            </a:r>
            <a:r>
              <a:rPr lang="en-US" dirty="0">
                <a:latin typeface="Consolas" panose="020B0609020204030204" pitchFamily="49" charset="0"/>
              </a:rPr>
              <a:t>;</a:t>
            </a:r>
          </a:p>
          <a:p>
            <a:r>
              <a:rPr lang="en-US" dirty="0">
                <a:latin typeface="Consolas" panose="020B0609020204030204" pitchFamily="49" charset="0"/>
              </a:rPr>
              <a:t>     IQ = 100; // this-&gt;IQ is optional</a:t>
            </a:r>
          </a:p>
          <a:p>
            <a:r>
              <a:rPr lang="en-US" dirty="0">
                <a:latin typeface="Consolas" panose="020B0609020204030204" pitchFamily="49" charset="0"/>
              </a:rPr>
              <a:t>   }</a:t>
            </a:r>
          </a:p>
          <a:p>
            <a:endParaRPr lang="en-US" sz="1050" dirty="0">
              <a:latin typeface="Consolas" panose="020B0609020204030204" pitchFamily="49" charset="0"/>
            </a:endParaRPr>
          </a:p>
          <a:p>
            <a:r>
              <a:rPr lang="en-US" dirty="0">
                <a:latin typeface="Consolas" panose="020B0609020204030204" pitchFamily="49" charset="0"/>
              </a:rPr>
              <a:t>   string talk() {</a:t>
            </a:r>
          </a:p>
          <a:p>
            <a:r>
              <a:rPr lang="en-US" dirty="0">
                <a:latin typeface="Consolas" panose="020B0609020204030204" pitchFamily="49" charset="0"/>
              </a:rPr>
              <a:t>     return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name</a:t>
            </a:r>
            <a:r>
              <a:rPr lang="en-US" dirty="0">
                <a:latin typeface="Consolas" panose="020B0609020204030204" pitchFamily="49" charset="0"/>
              </a:rPr>
              <a:t> + " likes PI."; </a:t>
            </a:r>
          </a:p>
          <a:p>
            <a:r>
              <a:rPr lang="en-US" dirty="0">
                <a:latin typeface="Consolas" panose="020B0609020204030204" pitchFamily="49" charset="0"/>
              </a:rPr>
              <a:t>   }</a:t>
            </a:r>
          </a:p>
          <a:p>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FE59A412-DEC2-4CFA-92B2-9F769F932E32}"/>
              </a:ext>
            </a:extLst>
          </p:cNvPr>
          <p:cNvSpPr txBox="1"/>
          <p:nvPr/>
        </p:nvSpPr>
        <p:spPr>
          <a:xfrm>
            <a:off x="6041008" y="1615255"/>
            <a:ext cx="5685133" cy="4077136"/>
          </a:xfrm>
          <a:prstGeom prst="rect">
            <a:avLst/>
          </a:prstGeom>
          <a:solidFill>
            <a:schemeClr val="accent4">
              <a:lumMod val="20000"/>
              <a:lumOff val="80000"/>
            </a:schemeClr>
          </a:solidFill>
          <a:ln>
            <a:solidFill>
              <a:schemeClr val="tx1"/>
            </a:solidFill>
          </a:ln>
        </p:spPr>
        <p:txBody>
          <a:bodyPr wrap="square">
            <a:noAutofit/>
          </a:bodyPr>
          <a:lstStyle/>
          <a:p>
            <a:endParaRPr lang="en-US" dirty="0">
              <a:latin typeface="Consolas" panose="020B0609020204030204" pitchFamily="49" charset="0"/>
            </a:endParaRPr>
          </a:p>
          <a:p>
            <a:r>
              <a:rPr lang="en-US" dirty="0">
                <a:latin typeface="Consolas" panose="020B0609020204030204" pitchFamily="49" charset="0"/>
              </a:rPr>
              <a:t>struct </a:t>
            </a:r>
            <a:r>
              <a:rPr lang="en-US" dirty="0">
                <a:solidFill>
                  <a:srgbClr val="00B050"/>
                </a:solidFill>
                <a:latin typeface="Consolas" panose="020B0609020204030204" pitchFamily="49" charset="0"/>
              </a:rPr>
              <a:t>Nerd</a:t>
            </a:r>
            <a:r>
              <a:rPr lang="en-US" dirty="0">
                <a:latin typeface="Consolas" panose="020B0609020204030204" pitchFamily="49" charset="0"/>
              </a:rPr>
              <a:t> {</a:t>
            </a:r>
          </a:p>
          <a:p>
            <a:r>
              <a:rPr lang="en-US" dirty="0">
                <a:solidFill>
                  <a:srgbClr val="0070C0"/>
                </a:solidFill>
                <a:latin typeface="Consolas" panose="020B0609020204030204" pitchFamily="49" charset="0"/>
              </a:rPr>
              <a:t>  string name;</a:t>
            </a:r>
          </a:p>
          <a:p>
            <a:r>
              <a:rPr lang="en-US" dirty="0">
                <a:solidFill>
                  <a:srgbClr val="0070C0"/>
                </a:solidFill>
                <a:latin typeface="Consolas" panose="020B0609020204030204" pitchFamily="49" charset="0"/>
              </a:rPr>
              <a:t>  int IQ;</a:t>
            </a:r>
          </a:p>
          <a:p>
            <a:r>
              <a:rPr lang="en-US" dirty="0">
                <a:latin typeface="Consolas" panose="020B0609020204030204" pitchFamily="49" charset="0"/>
              </a:rPr>
              <a:t>};</a:t>
            </a:r>
          </a:p>
          <a:p>
            <a:endParaRPr lang="en-US" sz="1050"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init</a:t>
            </a:r>
            <a:r>
              <a:rPr lang="en-US" dirty="0">
                <a:latin typeface="Consolas" panose="020B0609020204030204" pitchFamily="49" charset="0"/>
              </a:rPr>
              <a:t>(</a:t>
            </a:r>
            <a:r>
              <a:rPr lang="en-US" dirty="0">
                <a:solidFill>
                  <a:srgbClr val="00B050"/>
                </a:solidFill>
                <a:latin typeface="Consolas" panose="020B0609020204030204" pitchFamily="49" charset="0"/>
              </a:rPr>
              <a:t>Nerd</a:t>
            </a:r>
            <a:r>
              <a:rPr lang="en-US" dirty="0">
                <a:solidFill>
                  <a:srgbClr val="00B0F0"/>
                </a:solidFill>
                <a:latin typeface="Consolas" panose="020B0609020204030204" pitchFamily="49" charset="0"/>
              </a:rPr>
              <a:t> *this</a:t>
            </a:r>
            <a:r>
              <a:rPr lang="en-US" dirty="0">
                <a:latin typeface="Consolas" panose="020B0609020204030204" pitchFamily="49" charset="0"/>
              </a:rPr>
              <a:t>, </a:t>
            </a:r>
            <a:r>
              <a:rPr lang="en-US" dirty="0">
                <a:solidFill>
                  <a:srgbClr val="C00000"/>
                </a:solidFill>
                <a:latin typeface="Consolas" panose="020B0609020204030204" pitchFamily="49" charset="0"/>
              </a:rPr>
              <a:t>const string&amp; name</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name</a:t>
            </a:r>
            <a:r>
              <a:rPr lang="en-US" dirty="0">
                <a:latin typeface="Consolas" panose="020B0609020204030204" pitchFamily="49" charset="0"/>
              </a:rPr>
              <a:t> = </a:t>
            </a:r>
            <a:r>
              <a:rPr lang="en-US" dirty="0">
                <a:solidFill>
                  <a:srgbClr val="C00000"/>
                </a:solidFill>
                <a:latin typeface="Consolas" panose="020B0609020204030204" pitchFamily="49" charset="0"/>
              </a:rPr>
              <a:t>name</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IQ</a:t>
            </a:r>
            <a:r>
              <a:rPr lang="en-US" dirty="0">
                <a:latin typeface="Consolas" panose="020B0609020204030204" pitchFamily="49" charset="0"/>
              </a:rPr>
              <a:t> = 100;  </a:t>
            </a:r>
          </a:p>
          <a:p>
            <a:r>
              <a:rPr lang="en-US" dirty="0">
                <a:latin typeface="Consolas" panose="020B0609020204030204" pitchFamily="49" charset="0"/>
              </a:rPr>
              <a:t>}</a:t>
            </a:r>
          </a:p>
          <a:p>
            <a:endParaRPr lang="en-US" sz="1400" dirty="0">
              <a:latin typeface="Consolas" panose="020B0609020204030204" pitchFamily="49" charset="0"/>
            </a:endParaRPr>
          </a:p>
          <a:p>
            <a:r>
              <a:rPr lang="en-US" dirty="0">
                <a:latin typeface="Consolas" panose="020B0609020204030204" pitchFamily="49" charset="0"/>
              </a:rPr>
              <a:t>string talk(</a:t>
            </a:r>
            <a:r>
              <a:rPr lang="en-US" dirty="0">
                <a:solidFill>
                  <a:srgbClr val="00B050"/>
                </a:solidFill>
                <a:latin typeface="Consolas" panose="020B0609020204030204" pitchFamily="49" charset="0"/>
              </a:rPr>
              <a:t>Nerd</a:t>
            </a:r>
            <a:r>
              <a:rPr lang="en-US" dirty="0">
                <a:solidFill>
                  <a:srgbClr val="00B0F0"/>
                </a:solidFill>
                <a:latin typeface="Consolas" panose="020B0609020204030204" pitchFamily="49" charset="0"/>
              </a:rPr>
              <a:t> *this</a:t>
            </a:r>
            <a:r>
              <a:rPr lang="en-US" dirty="0">
                <a:latin typeface="Consolas" panose="020B0609020204030204" pitchFamily="49" charset="0"/>
              </a:rPr>
              <a:t>) {</a:t>
            </a:r>
          </a:p>
          <a:p>
            <a:r>
              <a:rPr lang="en-US" dirty="0">
                <a:latin typeface="Consolas" panose="020B0609020204030204" pitchFamily="49" charset="0"/>
              </a:rPr>
              <a:t>  return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name</a:t>
            </a:r>
            <a:r>
              <a:rPr lang="en-US" dirty="0">
                <a:latin typeface="Consolas" panose="020B0609020204030204" pitchFamily="49" charset="0"/>
              </a:rPr>
              <a:t> + " likes PI.";</a:t>
            </a:r>
          </a:p>
          <a:p>
            <a:r>
              <a:rPr lang="en-US" dirty="0">
                <a:latin typeface="Consolas" panose="020B0609020204030204" pitchFamily="49" charset="0"/>
              </a:rPr>
              <a:t>}</a:t>
            </a:r>
          </a:p>
          <a:p>
            <a:endParaRPr lang="en-US" sz="2000" dirty="0">
              <a:latin typeface="Consolas" panose="020B0609020204030204" pitchFamily="49" charset="0"/>
            </a:endParaRPr>
          </a:p>
        </p:txBody>
      </p:sp>
      <p:sp>
        <p:nvSpPr>
          <p:cNvPr id="3" name="TextBox 2">
            <a:extLst>
              <a:ext uri="{FF2B5EF4-FFF2-40B4-BE49-F238E27FC236}">
                <a16:creationId xmlns:a16="http://schemas.microsoft.com/office/drawing/2014/main" id="{A67A544C-B2DC-45BF-B7D7-85BC57AEE05F}"/>
              </a:ext>
            </a:extLst>
          </p:cNvPr>
          <p:cNvSpPr txBox="1"/>
          <p:nvPr/>
        </p:nvSpPr>
        <p:spPr>
          <a:xfrm>
            <a:off x="2106030" y="1249755"/>
            <a:ext cx="1257460" cy="400110"/>
          </a:xfrm>
          <a:prstGeom prst="rect">
            <a:avLst/>
          </a:prstGeom>
          <a:noFill/>
        </p:spPr>
        <p:txBody>
          <a:bodyPr wrap="none" rtlCol="0">
            <a:spAutoFit/>
          </a:bodyPr>
          <a:lstStyle/>
          <a:p>
            <a:pPr algn="ctr"/>
            <a:r>
              <a:rPr lang="en-US" sz="2000" dirty="0">
                <a:latin typeface="+mj-lt"/>
                <a:cs typeface="Times New Roman" pitchFamily="18" charset="0"/>
              </a:rPr>
              <a:t>Your Class</a:t>
            </a:r>
          </a:p>
        </p:txBody>
      </p:sp>
      <p:sp>
        <p:nvSpPr>
          <p:cNvPr id="13" name="TextBox 12">
            <a:extLst>
              <a:ext uri="{FF2B5EF4-FFF2-40B4-BE49-F238E27FC236}">
                <a16:creationId xmlns:a16="http://schemas.microsoft.com/office/drawing/2014/main" id="{2FEA69C6-8876-47FD-95E2-AB3FF830AED4}"/>
              </a:ext>
            </a:extLst>
          </p:cNvPr>
          <p:cNvSpPr txBox="1"/>
          <p:nvPr/>
        </p:nvSpPr>
        <p:spPr>
          <a:xfrm>
            <a:off x="7199309" y="1280122"/>
            <a:ext cx="2823017" cy="400110"/>
          </a:xfrm>
          <a:prstGeom prst="rect">
            <a:avLst/>
          </a:prstGeom>
          <a:noFill/>
        </p:spPr>
        <p:txBody>
          <a:bodyPr wrap="none" rtlCol="0">
            <a:spAutoFit/>
          </a:bodyPr>
          <a:lstStyle/>
          <a:p>
            <a:pPr algn="ctr"/>
            <a:r>
              <a:rPr lang="en-US" sz="2000" dirty="0">
                <a:latin typeface="+mj-lt"/>
                <a:cs typeface="Times New Roman" pitchFamily="18" charset="0"/>
              </a:rPr>
              <a:t>What's Really Happening</a:t>
            </a:r>
          </a:p>
        </p:txBody>
      </p:sp>
      <p:sp>
        <p:nvSpPr>
          <p:cNvPr id="14" name="TextBox 13">
            <a:extLst>
              <a:ext uri="{FF2B5EF4-FFF2-40B4-BE49-F238E27FC236}">
                <a16:creationId xmlns:a16="http://schemas.microsoft.com/office/drawing/2014/main" id="{CD2FBF54-408F-4C0A-BC99-C22250B8DC37}"/>
              </a:ext>
            </a:extLst>
          </p:cNvPr>
          <p:cNvSpPr txBox="1"/>
          <p:nvPr/>
        </p:nvSpPr>
        <p:spPr>
          <a:xfrm>
            <a:off x="403941" y="5809719"/>
            <a:ext cx="5279898" cy="92333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B050"/>
                </a:solidFill>
                <a:latin typeface="Consolas" panose="020B0609020204030204" pitchFamily="49" charset="0"/>
              </a:rPr>
              <a:t>Nerd</a:t>
            </a:r>
            <a:r>
              <a:rPr lang="en-US" dirty="0">
                <a:latin typeface="Consolas" panose="020B0609020204030204" pitchFamily="49" charset="0"/>
              </a:rPr>
              <a:t> </a:t>
            </a:r>
            <a:r>
              <a:rPr lang="en-US" dirty="0">
                <a:solidFill>
                  <a:srgbClr val="FF0000"/>
                </a:solidFill>
                <a:latin typeface="Consolas" panose="020B0609020204030204" pitchFamily="49" charset="0"/>
              </a:rPr>
              <a:t>n</a:t>
            </a:r>
            <a:r>
              <a:rPr lang="en-US" dirty="0">
                <a:latin typeface="Consolas" panose="020B0609020204030204" pitchFamily="49" charset="0"/>
              </a:rPr>
              <a:t>("Carey");</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a:t>
            </a:r>
            <a:r>
              <a:rPr lang="en-US" dirty="0" err="1">
                <a:solidFill>
                  <a:srgbClr val="FF0000"/>
                </a:solidFill>
                <a:latin typeface="Consolas" panose="020B0609020204030204" pitchFamily="49" charset="0"/>
              </a:rPr>
              <a:t>n</a:t>
            </a:r>
            <a:r>
              <a:rPr lang="en-US" dirty="0" err="1">
                <a:latin typeface="Consolas" panose="020B0609020204030204" pitchFamily="49" charset="0"/>
              </a:rPr>
              <a:t>.talk</a:t>
            </a:r>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FFF44480-3CE8-4A2B-84D2-1C6B9CFC8700}"/>
              </a:ext>
            </a:extLst>
          </p:cNvPr>
          <p:cNvSpPr txBox="1"/>
          <p:nvPr/>
        </p:nvSpPr>
        <p:spPr>
          <a:xfrm>
            <a:off x="6041008" y="5795333"/>
            <a:ext cx="5685132" cy="92333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B050"/>
                </a:solidFill>
                <a:latin typeface="Consolas" panose="020B0609020204030204" pitchFamily="49" charset="0"/>
              </a:rPr>
              <a:t>Nerd</a:t>
            </a:r>
            <a:r>
              <a:rPr lang="en-US" dirty="0">
                <a:latin typeface="Consolas" panose="020B0609020204030204" pitchFamily="49" charset="0"/>
              </a:rPr>
              <a:t> </a:t>
            </a:r>
            <a:r>
              <a:rPr lang="en-US" dirty="0">
                <a:solidFill>
                  <a:srgbClr val="FF0000"/>
                </a:solidFill>
                <a:latin typeface="Consolas" panose="020B0609020204030204" pitchFamily="49" charset="0"/>
              </a:rPr>
              <a:t>n</a:t>
            </a:r>
            <a:r>
              <a:rPr lang="en-US" dirty="0">
                <a:latin typeface="Consolas" panose="020B0609020204030204" pitchFamily="49" charset="0"/>
              </a:rPr>
              <a:t>;</a:t>
            </a:r>
          </a:p>
          <a:p>
            <a:r>
              <a:rPr lang="en-US" dirty="0" err="1">
                <a:latin typeface="Consolas" panose="020B0609020204030204" pitchFamily="49" charset="0"/>
              </a:rPr>
              <a:t>init</a:t>
            </a:r>
            <a:r>
              <a:rPr lang="en-US" dirty="0">
                <a:latin typeface="Consolas" panose="020B0609020204030204" pitchFamily="49" charset="0"/>
              </a:rPr>
              <a:t>(&amp;</a:t>
            </a:r>
            <a:r>
              <a:rPr lang="en-US" dirty="0">
                <a:solidFill>
                  <a:srgbClr val="FF0000"/>
                </a:solidFill>
                <a:latin typeface="Consolas" panose="020B0609020204030204" pitchFamily="49" charset="0"/>
              </a:rPr>
              <a:t>n</a:t>
            </a:r>
            <a:r>
              <a:rPr lang="en-US" dirty="0">
                <a:latin typeface="Consolas" panose="020B0609020204030204" pitchFamily="49" charset="0"/>
              </a:rPr>
              <a:t>, "Carey");</a:t>
            </a:r>
          </a:p>
          <a:p>
            <a:r>
              <a:rPr lang="en-US" dirty="0" err="1">
                <a:latin typeface="Consolas" panose="020B0609020204030204" pitchFamily="49" charset="0"/>
              </a:rPr>
              <a:t>cout</a:t>
            </a:r>
            <a:r>
              <a:rPr lang="en-US" dirty="0">
                <a:latin typeface="Consolas" panose="020B0609020204030204" pitchFamily="49" charset="0"/>
              </a:rPr>
              <a:t> &lt;&lt; talk(&amp;</a:t>
            </a:r>
            <a:r>
              <a:rPr lang="en-US" dirty="0">
                <a:solidFill>
                  <a:srgbClr val="FF0000"/>
                </a:solidFill>
                <a:latin typeface="Consolas" panose="020B0609020204030204" pitchFamily="49" charset="0"/>
              </a:rPr>
              <a:t>n</a:t>
            </a:r>
            <a:r>
              <a:rPr lang="en-US" dirty="0">
                <a:latin typeface="Consolas" panose="020B0609020204030204" pitchFamily="49" charset="0"/>
              </a:rPr>
              <a:t>);</a:t>
            </a:r>
          </a:p>
        </p:txBody>
      </p:sp>
      <p:sp>
        <p:nvSpPr>
          <p:cNvPr id="5" name="Arrow: Right 4">
            <a:extLst>
              <a:ext uri="{FF2B5EF4-FFF2-40B4-BE49-F238E27FC236}">
                <a16:creationId xmlns:a16="http://schemas.microsoft.com/office/drawing/2014/main" id="{21A90050-A09A-45D1-BC69-74D2F02381FE}"/>
              </a:ext>
            </a:extLst>
          </p:cNvPr>
          <p:cNvSpPr/>
          <p:nvPr/>
        </p:nvSpPr>
        <p:spPr>
          <a:xfrm>
            <a:off x="2545782" y="2070261"/>
            <a:ext cx="3647210" cy="85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088E7CDB-01EF-47A7-8EB1-A83BF2715839}"/>
              </a:ext>
            </a:extLst>
          </p:cNvPr>
          <p:cNvSpPr/>
          <p:nvPr/>
        </p:nvSpPr>
        <p:spPr>
          <a:xfrm>
            <a:off x="5375704" y="3298813"/>
            <a:ext cx="775725" cy="93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093B1D0-3609-45B4-BF97-FEE9DC467AF6}"/>
              </a:ext>
            </a:extLst>
          </p:cNvPr>
          <p:cNvSpPr/>
          <p:nvPr/>
        </p:nvSpPr>
        <p:spPr>
          <a:xfrm>
            <a:off x="5375703" y="4396786"/>
            <a:ext cx="775725" cy="93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722EB4D-0033-4507-A4EB-3A19F88D7989}"/>
              </a:ext>
            </a:extLst>
          </p:cNvPr>
          <p:cNvSpPr/>
          <p:nvPr/>
        </p:nvSpPr>
        <p:spPr>
          <a:xfrm>
            <a:off x="2628911" y="5754081"/>
            <a:ext cx="3454977" cy="620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719370DA-4325-4675-AECB-F72CD591D508}"/>
              </a:ext>
            </a:extLst>
          </p:cNvPr>
          <p:cNvSpPr/>
          <p:nvPr/>
        </p:nvSpPr>
        <p:spPr>
          <a:xfrm>
            <a:off x="2628911" y="6243565"/>
            <a:ext cx="3479389" cy="620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peech Bubble: Rectangle with Corners Rounded 21">
            <a:extLst>
              <a:ext uri="{FF2B5EF4-FFF2-40B4-BE49-F238E27FC236}">
                <a16:creationId xmlns:a16="http://schemas.microsoft.com/office/drawing/2014/main" id="{50E585BC-8EF7-4725-8DD0-557EA2B1C756}"/>
              </a:ext>
            </a:extLst>
          </p:cNvPr>
          <p:cNvSpPr/>
          <p:nvPr/>
        </p:nvSpPr>
        <p:spPr>
          <a:xfrm>
            <a:off x="7912048" y="394293"/>
            <a:ext cx="3960880" cy="1510459"/>
          </a:xfrm>
          <a:prstGeom prst="wedgeRoundRectCallout">
            <a:avLst>
              <a:gd name="adj1" fmla="val -40786"/>
              <a:gd name="adj2" fmla="val 1358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OOP languages like C++ and Java pass in a </a:t>
            </a:r>
            <a:r>
              <a:rPr lang="en-US" sz="2000" dirty="0">
                <a:solidFill>
                  <a:srgbClr val="00FFFF"/>
                </a:solidFill>
              </a:rPr>
              <a:t>pointer/object reference </a:t>
            </a:r>
            <a:r>
              <a:rPr lang="en-US" sz="2000" dirty="0">
                <a:solidFill>
                  <a:schemeClr val="bg1"/>
                </a:solidFill>
              </a:rPr>
              <a:t>as a hidden first parameter in each instance method.</a:t>
            </a:r>
          </a:p>
        </p:txBody>
      </p:sp>
      <p:sp>
        <p:nvSpPr>
          <p:cNvPr id="23" name="Speech Bubble: Rectangle with Corners Rounded 22">
            <a:extLst>
              <a:ext uri="{FF2B5EF4-FFF2-40B4-BE49-F238E27FC236}">
                <a16:creationId xmlns:a16="http://schemas.microsoft.com/office/drawing/2014/main" id="{D630AAE7-4679-44A5-8408-44C9B3AB1B14}"/>
              </a:ext>
            </a:extLst>
          </p:cNvPr>
          <p:cNvSpPr/>
          <p:nvPr/>
        </p:nvSpPr>
        <p:spPr>
          <a:xfrm>
            <a:off x="202215" y="1133451"/>
            <a:ext cx="2729153" cy="963608"/>
          </a:xfrm>
          <a:prstGeom prst="wedgeRoundRectCallout">
            <a:avLst>
              <a:gd name="adj1" fmla="val -7731"/>
              <a:gd name="adj2" fmla="val 191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By convention, this parameter is called "</a:t>
            </a:r>
            <a:r>
              <a:rPr lang="en-US" sz="2000" dirty="0">
                <a:solidFill>
                  <a:srgbClr val="00FFFF"/>
                </a:solidFill>
              </a:rPr>
              <a:t>this</a:t>
            </a:r>
            <a:r>
              <a:rPr lang="en-US" sz="2000" dirty="0">
                <a:solidFill>
                  <a:schemeClr val="bg1"/>
                </a:solidFill>
              </a:rPr>
              <a:t>" or </a:t>
            </a:r>
            <a:r>
              <a:rPr lang="en-US" sz="2000">
                <a:solidFill>
                  <a:schemeClr val="bg1"/>
                </a:solidFill>
              </a:rPr>
              <a:t>"</a:t>
            </a:r>
            <a:r>
              <a:rPr lang="en-US" sz="2000">
                <a:solidFill>
                  <a:srgbClr val="00FFFF"/>
                </a:solidFill>
              </a:rPr>
              <a:t>self.</a:t>
            </a:r>
            <a:r>
              <a:rPr lang="en-US" sz="2000">
                <a:solidFill>
                  <a:schemeClr val="bg1"/>
                </a:solidFill>
              </a:rPr>
              <a:t>"</a:t>
            </a:r>
            <a:endParaRPr lang="en-US" sz="2000" dirty="0">
              <a:solidFill>
                <a:schemeClr val="bg1"/>
              </a:solidFill>
            </a:endParaRPr>
          </a:p>
        </p:txBody>
      </p:sp>
      <p:sp>
        <p:nvSpPr>
          <p:cNvPr id="24" name="Speech Bubble: Rectangle with Corners Rounded 23">
            <a:extLst>
              <a:ext uri="{FF2B5EF4-FFF2-40B4-BE49-F238E27FC236}">
                <a16:creationId xmlns:a16="http://schemas.microsoft.com/office/drawing/2014/main" id="{16B07C5F-7078-4993-A844-6ECBC79D6FBB}"/>
              </a:ext>
            </a:extLst>
          </p:cNvPr>
          <p:cNvSpPr/>
          <p:nvPr/>
        </p:nvSpPr>
        <p:spPr>
          <a:xfrm>
            <a:off x="1722119" y="4621485"/>
            <a:ext cx="3647210" cy="1188234"/>
          </a:xfrm>
          <a:prstGeom prst="wedgeRoundRectCallout">
            <a:avLst>
              <a:gd name="adj1" fmla="val -63609"/>
              <a:gd name="adj2" fmla="val -1035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many languages, using the </a:t>
            </a:r>
            <a:r>
              <a:rPr lang="en-US" sz="2000" dirty="0">
                <a:solidFill>
                  <a:srgbClr val="00FFFF"/>
                </a:solidFill>
              </a:rPr>
              <a:t>this/self parameter</a:t>
            </a:r>
            <a:r>
              <a:rPr lang="en-US" sz="2000" dirty="0">
                <a:solidFill>
                  <a:schemeClr val="bg1"/>
                </a:solidFill>
              </a:rPr>
              <a:t> to refer to a member variable is optional.</a:t>
            </a:r>
          </a:p>
        </p:txBody>
      </p:sp>
      <p:sp>
        <p:nvSpPr>
          <p:cNvPr id="25" name="Speech Bubble: Rectangle with Corners Rounded 24">
            <a:extLst>
              <a:ext uri="{FF2B5EF4-FFF2-40B4-BE49-F238E27FC236}">
                <a16:creationId xmlns:a16="http://schemas.microsoft.com/office/drawing/2014/main" id="{C727392B-9269-4F9F-8BB4-92B2655F2A74}"/>
              </a:ext>
            </a:extLst>
          </p:cNvPr>
          <p:cNvSpPr/>
          <p:nvPr/>
        </p:nvSpPr>
        <p:spPr>
          <a:xfrm>
            <a:off x="7127733" y="4659718"/>
            <a:ext cx="3871043" cy="1238790"/>
          </a:xfrm>
          <a:prstGeom prst="wedgeRoundRectCallout">
            <a:avLst>
              <a:gd name="adj1" fmla="val -63609"/>
              <a:gd name="adj2" fmla="val -1035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the compiled code really uses the </a:t>
            </a:r>
            <a:r>
              <a:rPr lang="en-US" sz="2000" dirty="0">
                <a:solidFill>
                  <a:srgbClr val="00FFFF"/>
                </a:solidFill>
              </a:rPr>
              <a:t>pointer/object reference </a:t>
            </a:r>
            <a:r>
              <a:rPr lang="en-US" sz="2000" dirty="0">
                <a:solidFill>
                  <a:schemeClr val="bg1"/>
                </a:solidFill>
              </a:rPr>
              <a:t>to access the target object.</a:t>
            </a:r>
          </a:p>
        </p:txBody>
      </p:sp>
      <p:sp>
        <p:nvSpPr>
          <p:cNvPr id="26" name="Speech Bubble: Rectangle with Corners Rounded 25">
            <a:extLst>
              <a:ext uri="{FF2B5EF4-FFF2-40B4-BE49-F238E27FC236}">
                <a16:creationId xmlns:a16="http://schemas.microsoft.com/office/drawing/2014/main" id="{A3A82E2F-22E2-4322-BDE1-F1CD40B55825}"/>
              </a:ext>
            </a:extLst>
          </p:cNvPr>
          <p:cNvSpPr/>
          <p:nvPr/>
        </p:nvSpPr>
        <p:spPr>
          <a:xfrm>
            <a:off x="4890327" y="1075972"/>
            <a:ext cx="4324390" cy="1420316"/>
          </a:xfrm>
          <a:prstGeom prst="wedgeRoundRectCallout">
            <a:avLst>
              <a:gd name="adj1" fmla="val -83902"/>
              <a:gd name="adj2" fmla="val 99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For languages where using </a:t>
            </a:r>
            <a:r>
              <a:rPr lang="en-US" sz="2000" dirty="0">
                <a:solidFill>
                  <a:srgbClr val="00FFFF"/>
                </a:solidFill>
              </a:rPr>
              <a:t>this/self </a:t>
            </a:r>
            <a:r>
              <a:rPr lang="en-US" sz="2000" dirty="0">
                <a:solidFill>
                  <a:schemeClr val="bg1"/>
                </a:solidFill>
              </a:rPr>
              <a:t>is optional, the only time you must use it is to </a:t>
            </a:r>
            <a:r>
              <a:rPr lang="en-US" sz="2000" dirty="0">
                <a:solidFill>
                  <a:srgbClr val="F1995D"/>
                </a:solidFill>
              </a:rPr>
              <a:t>disambiguate local variables/parameters </a:t>
            </a:r>
            <a:r>
              <a:rPr lang="en-US" sz="2000" dirty="0">
                <a:solidFill>
                  <a:schemeClr val="bg1"/>
                </a:solidFill>
              </a:rPr>
              <a:t>from </a:t>
            </a:r>
            <a:r>
              <a:rPr lang="en-US" sz="2000" dirty="0">
                <a:solidFill>
                  <a:schemeClr val="accent1">
                    <a:lumMod val="40000"/>
                    <a:lumOff val="60000"/>
                  </a:schemeClr>
                </a:solidFill>
              </a:rPr>
              <a:t>members</a:t>
            </a:r>
            <a:r>
              <a:rPr lang="en-US" sz="2000" dirty="0">
                <a:solidFill>
                  <a:schemeClr val="bg1"/>
                </a:solidFill>
              </a:rPr>
              <a:t>.</a:t>
            </a:r>
          </a:p>
        </p:txBody>
      </p:sp>
      <p:cxnSp>
        <p:nvCxnSpPr>
          <p:cNvPr id="28" name="Straight Arrow Connector 27">
            <a:extLst>
              <a:ext uri="{FF2B5EF4-FFF2-40B4-BE49-F238E27FC236}">
                <a16:creationId xmlns:a16="http://schemas.microsoft.com/office/drawing/2014/main" id="{1DE4185F-1E3D-4A89-B3CC-D021FE15B658}"/>
              </a:ext>
            </a:extLst>
          </p:cNvPr>
          <p:cNvCxnSpPr/>
          <p:nvPr/>
        </p:nvCxnSpPr>
        <p:spPr>
          <a:xfrm flipV="1">
            <a:off x="6905731" y="3444586"/>
            <a:ext cx="1412192" cy="2696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BBEAA6-A67E-46F8-B47E-31361BB1556B}"/>
              </a:ext>
            </a:extLst>
          </p:cNvPr>
          <p:cNvCxnSpPr>
            <a:cxnSpLocks/>
          </p:cNvCxnSpPr>
          <p:nvPr/>
        </p:nvCxnSpPr>
        <p:spPr>
          <a:xfrm flipV="1">
            <a:off x="7873770" y="4738256"/>
            <a:ext cx="792248" cy="1674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BA3076D-EB88-4ED7-8952-7F996145D118}"/>
              </a:ext>
            </a:extLst>
          </p:cNvPr>
          <p:cNvGrpSpPr/>
          <p:nvPr/>
        </p:nvGrpSpPr>
        <p:grpSpPr>
          <a:xfrm>
            <a:off x="663406" y="-63274"/>
            <a:ext cx="4916809" cy="2278491"/>
            <a:chOff x="2650187" y="134041"/>
            <a:chExt cx="4916809" cy="2278491"/>
          </a:xfrm>
        </p:grpSpPr>
        <p:grpSp>
          <p:nvGrpSpPr>
            <p:cNvPr id="33" name="Group 32">
              <a:extLst>
                <a:ext uri="{FF2B5EF4-FFF2-40B4-BE49-F238E27FC236}">
                  <a16:creationId xmlns:a16="http://schemas.microsoft.com/office/drawing/2014/main" id="{9ED88FA7-6A3C-45F6-97D9-2E014DAA6097}"/>
                </a:ext>
              </a:extLst>
            </p:cNvPr>
            <p:cNvGrpSpPr/>
            <p:nvPr/>
          </p:nvGrpSpPr>
          <p:grpSpPr>
            <a:xfrm>
              <a:off x="2650187" y="134041"/>
              <a:ext cx="4905739" cy="2278491"/>
              <a:chOff x="2650187" y="134041"/>
              <a:chExt cx="4905739" cy="2278491"/>
            </a:xfrm>
          </p:grpSpPr>
          <p:sp>
            <p:nvSpPr>
              <p:cNvPr id="35" name="Speech Bubble: Rectangle with Corners Rounded 34">
                <a:extLst>
                  <a:ext uri="{FF2B5EF4-FFF2-40B4-BE49-F238E27FC236}">
                    <a16:creationId xmlns:a16="http://schemas.microsoft.com/office/drawing/2014/main" id="{AEF0B181-7E1E-4AB6-8D28-A16CE8493796}"/>
                  </a:ext>
                </a:extLst>
              </p:cNvPr>
              <p:cNvSpPr/>
              <p:nvPr/>
            </p:nvSpPr>
            <p:spPr>
              <a:xfrm>
                <a:off x="2944766" y="288711"/>
                <a:ext cx="4611160" cy="2123821"/>
              </a:xfrm>
              <a:prstGeom prst="wedgeRoundRectCallout">
                <a:avLst>
                  <a:gd name="adj1" fmla="val 76881"/>
                  <a:gd name="adj2" fmla="val 30453"/>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6" name="Picture 35">
                <a:extLst>
                  <a:ext uri="{FF2B5EF4-FFF2-40B4-BE49-F238E27FC236}">
                    <a16:creationId xmlns:a16="http://schemas.microsoft.com/office/drawing/2014/main" id="{753CA2AD-AD2F-492D-9C9E-3F63569C49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50187" y="134041"/>
                <a:ext cx="1493019" cy="1159285"/>
              </a:xfrm>
              <a:prstGeom prst="rect">
                <a:avLst/>
              </a:prstGeom>
            </p:spPr>
          </p:pic>
        </p:grpSp>
        <p:sp>
          <p:nvSpPr>
            <p:cNvPr id="34" name="TextBox 33">
              <a:extLst>
                <a:ext uri="{FF2B5EF4-FFF2-40B4-BE49-F238E27FC236}">
                  <a16:creationId xmlns:a16="http://schemas.microsoft.com/office/drawing/2014/main" id="{FD3DB795-8ABA-43E3-87AA-5156E6DB792F}"/>
                </a:ext>
              </a:extLst>
            </p:cNvPr>
            <p:cNvSpPr txBox="1"/>
            <p:nvPr/>
          </p:nvSpPr>
          <p:spPr>
            <a:xfrm>
              <a:off x="3725523" y="409531"/>
              <a:ext cx="3841473" cy="1938992"/>
            </a:xfrm>
            <a:prstGeom prst="rect">
              <a:avLst/>
            </a:prstGeom>
            <a:noFill/>
            <a:ln>
              <a:noFill/>
            </a:ln>
          </p:spPr>
          <p:txBody>
            <a:bodyPr wrap="square">
              <a:spAutoFit/>
            </a:bodyPr>
            <a:lstStyle/>
            <a:p>
              <a:pPr algn="ctr"/>
              <a:r>
                <a:rPr lang="en-US" sz="2400" dirty="0">
                  <a:solidFill>
                    <a:srgbClr val="FFE07D"/>
                  </a:solidFill>
                  <a:latin typeface="Caveat" pitchFamily="2" charset="0"/>
                </a:rPr>
                <a:t>The first C++ compilers actually translated class syntax (left) into struct syntax (right), then compiled the translated code using a traditional C compiler!</a:t>
              </a:r>
            </a:p>
          </p:txBody>
        </p:sp>
      </p:grpSp>
    </p:spTree>
    <p:extLst>
      <p:ext uri="{BB962C8B-B14F-4D97-AF65-F5344CB8AC3E}">
        <p14:creationId xmlns:p14="http://schemas.microsoft.com/office/powerpoint/2010/main" val="34861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2">
                                            <p:txEl>
                                              <p:pRg st="3" end="3"/>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
                                            <p:txEl>
                                              <p:pRg st="7" end="7"/>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xEl>
                                              <p:pRg st="8" end="8"/>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
                                            <p:txEl>
                                              <p:pRg st="6" end="6"/>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xEl>
                                              <p:pRg st="7" end="7"/>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
                                            <p:txEl>
                                              <p:pRg st="8" end="8"/>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down)">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down)">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wipe(down)">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2" nodeType="clickEffect">
                                  <p:stCondLst>
                                    <p:cond delay="0"/>
                                  </p:stCondLst>
                                  <p:childTnLst>
                                    <p:animMotion origin="layout" path="M 4.375E-6 3.33333E-6 L -0.13269 0.03889 " pathEditMode="relative" rAng="0" ptsTypes="AA">
                                      <p:cBhvr>
                                        <p:cTn id="113" dur="2000" fill="hold"/>
                                        <p:tgtEl>
                                          <p:spTgt spid="26"/>
                                        </p:tgtEl>
                                        <p:attrNameLst>
                                          <p:attrName>ppt_x</p:attrName>
                                          <p:attrName>ppt_y</p:attrName>
                                        </p:attrNameLst>
                                      </p:cBhvr>
                                      <p:rCtr x="-6641" y="1944"/>
                                    </p:animMotion>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grpId="3" nodeType="clickEffect">
                                  <p:stCondLst>
                                    <p:cond delay="0"/>
                                  </p:stCondLst>
                                  <p:childTnLst>
                                    <p:animMotion origin="layout" path="M -0.13269 0.03889 L -0.10599 -0.1338 " pathEditMode="relative" rAng="0" ptsTypes="AA">
                                      <p:cBhvr>
                                        <p:cTn id="117" dur="2000" fill="hold"/>
                                        <p:tgtEl>
                                          <p:spTgt spid="26"/>
                                        </p:tgtEl>
                                        <p:attrNameLst>
                                          <p:attrName>ppt_x</p:attrName>
                                          <p:attrName>ppt_y</p:attrName>
                                        </p:attrNameLst>
                                      </p:cBhvr>
                                      <p:rCtr x="1328" y="-8634"/>
                                    </p:animMotion>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26"/>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0">
                                            <p:txEl>
                                              <p:pRg st="11" end="11"/>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0">
                                            <p:txEl>
                                              <p:pRg st="12" end="12"/>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wipe(left)">
                                      <p:cBhvr>
                                        <p:cTn id="134" dur="50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2">
                                            <p:txEl>
                                              <p:pRg st="11" end="11"/>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
                                            <p:txEl>
                                              <p:pRg st="12" end="12"/>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
                                            <p:bg/>
                                          </p:spTgt>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5">
                                            <p:bg/>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9"/>
                                        </p:tgtEl>
                                        <p:attrNameLst>
                                          <p:attrName>style.visibility</p:attrName>
                                        </p:attrNameLst>
                                      </p:cBhvr>
                                      <p:to>
                                        <p:strVal val="visible"/>
                                      </p:to>
                                    </p:set>
                                    <p:animEffect transition="in" filter="wipe(left)">
                                      <p:cBhvr>
                                        <p:cTn id="157" dur="500"/>
                                        <p:tgtEl>
                                          <p:spTgt spid="19"/>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5">
                                            <p:txEl>
                                              <p:pRg st="0" end="0"/>
                                            </p:txEl>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nodeType="clickEffect">
                                  <p:stCondLst>
                                    <p:cond delay="0"/>
                                  </p:stCondLst>
                                  <p:childTnLst>
                                    <p:set>
                                      <p:cBhvr>
                                        <p:cTn id="167" dur="1" fill="hold">
                                          <p:stCondLst>
                                            <p:cond delay="0"/>
                                          </p:stCondLst>
                                        </p:cTn>
                                        <p:tgtEl>
                                          <p:spTgt spid="28"/>
                                        </p:tgtEl>
                                        <p:attrNameLst>
                                          <p:attrName>style.visibility</p:attrName>
                                        </p:attrNameLst>
                                      </p:cBhvr>
                                      <p:to>
                                        <p:strVal val="visible"/>
                                      </p:to>
                                    </p:set>
                                    <p:animEffect transition="in" filter="wipe(down)">
                                      <p:cBhvr>
                                        <p:cTn id="168" dur="500"/>
                                        <p:tgtEl>
                                          <p:spTgt spid="2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28"/>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20"/>
                                        </p:tgtEl>
                                        <p:attrNameLst>
                                          <p:attrName>style.visibility</p:attrName>
                                        </p:attrNameLst>
                                      </p:cBhvr>
                                      <p:to>
                                        <p:strVal val="visible"/>
                                      </p:to>
                                    </p:set>
                                    <p:animEffect transition="in" filter="wipe(left)">
                                      <p:cBhvr>
                                        <p:cTn id="181" dur="500"/>
                                        <p:tgtEl>
                                          <p:spTgt spid="20"/>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nodeType="clickEffect">
                                  <p:stCondLst>
                                    <p:cond delay="0"/>
                                  </p:stCondLst>
                                  <p:childTnLst>
                                    <p:set>
                                      <p:cBhvr>
                                        <p:cTn id="189" dur="1" fill="hold">
                                          <p:stCondLst>
                                            <p:cond delay="0"/>
                                          </p:stCondLst>
                                        </p:cTn>
                                        <p:tgtEl>
                                          <p:spTgt spid="29"/>
                                        </p:tgtEl>
                                        <p:attrNameLst>
                                          <p:attrName>style.visibility</p:attrName>
                                        </p:attrNameLst>
                                      </p:cBhvr>
                                      <p:to>
                                        <p:strVal val="visible"/>
                                      </p:to>
                                    </p:set>
                                    <p:animEffect transition="in" filter="wipe(down)">
                                      <p:cBhvr>
                                        <p:cTn id="190" dur="500"/>
                                        <p:tgtEl>
                                          <p:spTgt spid="29"/>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29"/>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nodeType="clickEffect">
                                  <p:stCondLst>
                                    <p:cond delay="0"/>
                                  </p:stCondLst>
                                  <p:childTnLst>
                                    <p:set>
                                      <p:cBhvr>
                                        <p:cTn id="198" dur="1" fill="hold">
                                          <p:stCondLst>
                                            <p:cond delay="0"/>
                                          </p:stCondLst>
                                        </p:cTn>
                                        <p:tgtEl>
                                          <p:spTgt spid="32"/>
                                        </p:tgtEl>
                                        <p:attrNameLst>
                                          <p:attrName>style.visibility</p:attrName>
                                        </p:attrNameLst>
                                      </p:cBhvr>
                                      <p:to>
                                        <p:strVal val="visible"/>
                                      </p:to>
                                    </p:set>
                                    <p:animEffect transition="in" filter="wipe(down)">
                                      <p:cBhvr>
                                        <p:cTn id="199" dur="500"/>
                                        <p:tgtEl>
                                          <p:spTgt spid="32"/>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nodeType="clickEffect">
                                  <p:stCondLst>
                                    <p:cond delay="0"/>
                                  </p:stCondLst>
                                  <p:childTnLst>
                                    <p:set>
                                      <p:cBhvr>
                                        <p:cTn id="20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uiExpand="1" build="p" animBg="1"/>
      <p:bldP spid="12" grpId="0" uiExpand="1" build="p" animBg="1"/>
      <p:bldP spid="3" grpId="0"/>
      <p:bldP spid="13" grpId="0"/>
      <p:bldP spid="14" grpId="0" uiExpand="1" build="p" animBg="1"/>
      <p:bldP spid="15" grpId="0" uiExpand="1" build="p" animBg="1"/>
      <p:bldP spid="5" grpId="0" animBg="1"/>
      <p:bldP spid="16" grpId="0" animBg="1"/>
      <p:bldP spid="18" grpId="0" animBg="1"/>
      <p:bldP spid="19" grpId="0" animBg="1"/>
      <p:bldP spid="20" grpId="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6" grpId="2" animBg="1"/>
      <p:bldP spid="26" grpId="3"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1 – The Record</a:t>
            </a:r>
          </a:p>
        </p:txBody>
      </p:sp>
      <p:pic>
        <p:nvPicPr>
          <p:cNvPr id="6" name="Picture 5">
            <a:extLst>
              <a:ext uri="{FF2B5EF4-FFF2-40B4-BE49-F238E27FC236}">
                <a16:creationId xmlns:a16="http://schemas.microsoft.com/office/drawing/2014/main" id="{C9A7CA2F-EBD2-4675-83A7-C207400FECE7}"/>
              </a:ext>
            </a:extLst>
          </p:cNvPr>
          <p:cNvPicPr>
            <a:picLocks noChangeAspect="1"/>
          </p:cNvPicPr>
          <p:nvPr/>
        </p:nvPicPr>
        <p:blipFill>
          <a:blip r:embed="rId3"/>
          <a:stretch>
            <a:fillRect/>
          </a:stretch>
        </p:blipFill>
        <p:spPr>
          <a:xfrm>
            <a:off x="7857217" y="825631"/>
            <a:ext cx="3938978" cy="5773132"/>
          </a:xfrm>
          <a:prstGeom prst="rect">
            <a:avLst/>
          </a:prstGeom>
          <a:ln>
            <a:solidFill>
              <a:schemeClr val="tx1"/>
            </a:solidFill>
          </a:ln>
        </p:spPr>
      </p:pic>
      <p:pic>
        <p:nvPicPr>
          <p:cNvPr id="10" name="Picture 9">
            <a:extLst>
              <a:ext uri="{FF2B5EF4-FFF2-40B4-BE49-F238E27FC236}">
                <a16:creationId xmlns:a16="http://schemas.microsoft.com/office/drawing/2014/main" id="{5363D29E-7D7F-4985-85A3-BB0B3C54D062}"/>
              </a:ext>
            </a:extLst>
          </p:cNvPr>
          <p:cNvPicPr>
            <a:picLocks noChangeAspect="1"/>
          </p:cNvPicPr>
          <p:nvPr/>
        </p:nvPicPr>
        <p:blipFill>
          <a:blip r:embed="rId4"/>
          <a:stretch>
            <a:fillRect/>
          </a:stretch>
        </p:blipFill>
        <p:spPr>
          <a:xfrm>
            <a:off x="7854001" y="825631"/>
            <a:ext cx="3942194" cy="5773132"/>
          </a:xfrm>
          <a:prstGeom prst="rect">
            <a:avLst/>
          </a:prstGeom>
          <a:ln>
            <a:solidFill>
              <a:schemeClr val="tx1"/>
            </a:solidFill>
          </a:ln>
        </p:spPr>
      </p:pic>
      <p:grpSp>
        <p:nvGrpSpPr>
          <p:cNvPr id="17" name="Group 16">
            <a:extLst>
              <a:ext uri="{FF2B5EF4-FFF2-40B4-BE49-F238E27FC236}">
                <a16:creationId xmlns:a16="http://schemas.microsoft.com/office/drawing/2014/main" id="{7AA14487-500E-46A0-A03A-FC34AD2CD772}"/>
              </a:ext>
            </a:extLst>
          </p:cNvPr>
          <p:cNvGrpSpPr/>
          <p:nvPr/>
        </p:nvGrpSpPr>
        <p:grpSpPr>
          <a:xfrm>
            <a:off x="118253" y="3681372"/>
            <a:ext cx="7530755" cy="867394"/>
            <a:chOff x="169682" y="2357941"/>
            <a:chExt cx="7530755" cy="867394"/>
          </a:xfrm>
        </p:grpSpPr>
        <p:pic>
          <p:nvPicPr>
            <p:cNvPr id="14" name="Picture 13">
              <a:extLst>
                <a:ext uri="{FF2B5EF4-FFF2-40B4-BE49-F238E27FC236}">
                  <a16:creationId xmlns:a16="http://schemas.microsoft.com/office/drawing/2014/main" id="{C277E280-00B4-4023-993A-1742CD70F3ED}"/>
                </a:ext>
              </a:extLst>
            </p:cNvPr>
            <p:cNvPicPr>
              <a:picLocks noChangeAspect="1"/>
            </p:cNvPicPr>
            <p:nvPr/>
          </p:nvPicPr>
          <p:blipFill rotWithShape="1">
            <a:blip r:embed="rId3"/>
            <a:srcRect l="5869" t="11002" r="7902" b="82222"/>
            <a:stretch/>
          </p:blipFill>
          <p:spPr>
            <a:xfrm>
              <a:off x="169682" y="2357941"/>
              <a:ext cx="7530755" cy="867394"/>
            </a:xfrm>
            <a:prstGeom prst="rect">
              <a:avLst/>
            </a:prstGeom>
            <a:ln>
              <a:noFill/>
            </a:ln>
          </p:spPr>
        </p:pic>
        <p:sp>
          <p:nvSpPr>
            <p:cNvPr id="16" name="Rectangle 15">
              <a:extLst>
                <a:ext uri="{FF2B5EF4-FFF2-40B4-BE49-F238E27FC236}">
                  <a16:creationId xmlns:a16="http://schemas.microsoft.com/office/drawing/2014/main" id="{050A5F0D-D782-45AB-A3D7-C7B21AEDE597}"/>
                </a:ext>
              </a:extLst>
            </p:cNvPr>
            <p:cNvSpPr/>
            <p:nvPr/>
          </p:nvSpPr>
          <p:spPr>
            <a:xfrm>
              <a:off x="1984343" y="3041151"/>
              <a:ext cx="5654494" cy="184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24375F57-9C09-4E96-85CA-9BF11EFB7906}"/>
              </a:ext>
            </a:extLst>
          </p:cNvPr>
          <p:cNvSpPr txBox="1"/>
          <p:nvPr/>
        </p:nvSpPr>
        <p:spPr>
          <a:xfrm>
            <a:off x="951261" y="2816923"/>
            <a:ext cx="6170689" cy="707886"/>
          </a:xfrm>
          <a:prstGeom prst="rect">
            <a:avLst/>
          </a:prstGeom>
          <a:noFill/>
        </p:spPr>
        <p:txBody>
          <a:bodyPr wrap="square" rtlCol="0">
            <a:spAutoFit/>
          </a:bodyPr>
          <a:lstStyle/>
          <a:p>
            <a:pPr algn="ctr"/>
            <a:r>
              <a:rPr lang="en-US" sz="2000" dirty="0">
                <a:solidFill>
                  <a:srgbClr val="0070C0"/>
                </a:solidFill>
                <a:latin typeface="+mj-lt"/>
                <a:cs typeface="Times New Roman" pitchFamily="18" charset="0"/>
              </a:rPr>
              <a:t>Hoare recognized that there are many different types of "objects" in the world:</a:t>
            </a:r>
          </a:p>
        </p:txBody>
      </p:sp>
      <p:sp>
        <p:nvSpPr>
          <p:cNvPr id="25" name="TextBox 24">
            <a:extLst>
              <a:ext uri="{FF2B5EF4-FFF2-40B4-BE49-F238E27FC236}">
                <a16:creationId xmlns:a16="http://schemas.microsoft.com/office/drawing/2014/main" id="{F8C86DD1-1DE8-40C6-BFB2-31D5779A3A97}"/>
              </a:ext>
            </a:extLst>
          </p:cNvPr>
          <p:cNvSpPr txBox="1"/>
          <p:nvPr/>
        </p:nvSpPr>
        <p:spPr>
          <a:xfrm>
            <a:off x="344803" y="4670567"/>
            <a:ext cx="6882834" cy="707886"/>
          </a:xfrm>
          <a:prstGeom prst="rect">
            <a:avLst/>
          </a:prstGeom>
          <a:noFill/>
        </p:spPr>
        <p:txBody>
          <a:bodyPr wrap="square" rtlCol="0">
            <a:spAutoFit/>
          </a:bodyPr>
          <a:lstStyle/>
          <a:p>
            <a:pPr algn="ctr"/>
            <a:r>
              <a:rPr lang="en-US" sz="2000" dirty="0">
                <a:solidFill>
                  <a:srgbClr val="0070C0"/>
                </a:solidFill>
                <a:latin typeface="+mj-lt"/>
                <a:cs typeface="Times New Roman" pitchFamily="18" charset="0"/>
              </a:rPr>
              <a:t>Hoare proposed that each object could be described by a set of attributes (aka fields):</a:t>
            </a:r>
          </a:p>
        </p:txBody>
      </p:sp>
      <p:grpSp>
        <p:nvGrpSpPr>
          <p:cNvPr id="26" name="Group 25">
            <a:extLst>
              <a:ext uri="{FF2B5EF4-FFF2-40B4-BE49-F238E27FC236}">
                <a16:creationId xmlns:a16="http://schemas.microsoft.com/office/drawing/2014/main" id="{22DA51F9-0366-4F0D-8291-64C8536892B0}"/>
              </a:ext>
            </a:extLst>
          </p:cNvPr>
          <p:cNvGrpSpPr/>
          <p:nvPr/>
        </p:nvGrpSpPr>
        <p:grpSpPr>
          <a:xfrm>
            <a:off x="118253" y="5535016"/>
            <a:ext cx="7553237" cy="667820"/>
            <a:chOff x="169682" y="3446980"/>
            <a:chExt cx="7553237" cy="667820"/>
          </a:xfrm>
        </p:grpSpPr>
        <p:pic>
          <p:nvPicPr>
            <p:cNvPr id="27" name="Picture 26">
              <a:extLst>
                <a:ext uri="{FF2B5EF4-FFF2-40B4-BE49-F238E27FC236}">
                  <a16:creationId xmlns:a16="http://schemas.microsoft.com/office/drawing/2014/main" id="{31937ECA-A013-4502-9EC4-D4BAE7CA547B}"/>
                </a:ext>
              </a:extLst>
            </p:cNvPr>
            <p:cNvPicPr>
              <a:picLocks noChangeAspect="1"/>
            </p:cNvPicPr>
            <p:nvPr/>
          </p:nvPicPr>
          <p:blipFill rotWithShape="1">
            <a:blip r:embed="rId3"/>
            <a:srcRect l="4840" t="33338" r="9607" b="61501"/>
            <a:stretch/>
          </p:blipFill>
          <p:spPr>
            <a:xfrm>
              <a:off x="169682" y="3446980"/>
              <a:ext cx="7553237" cy="667820"/>
            </a:xfrm>
            <a:prstGeom prst="rect">
              <a:avLst/>
            </a:prstGeom>
            <a:ln>
              <a:noFill/>
            </a:ln>
          </p:spPr>
        </p:pic>
        <p:sp>
          <p:nvSpPr>
            <p:cNvPr id="28" name="Rectangle 27">
              <a:extLst>
                <a:ext uri="{FF2B5EF4-FFF2-40B4-BE49-F238E27FC236}">
                  <a16:creationId xmlns:a16="http://schemas.microsoft.com/office/drawing/2014/main" id="{5710B98E-D01C-4EEB-8B35-AB2002A00EC1}"/>
                </a:ext>
              </a:extLst>
            </p:cNvPr>
            <p:cNvSpPr/>
            <p:nvPr/>
          </p:nvSpPr>
          <p:spPr>
            <a:xfrm>
              <a:off x="6996844" y="3836709"/>
              <a:ext cx="568168" cy="268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a:r>
            </a:p>
          </p:txBody>
        </p:sp>
      </p:grpSp>
      <p:grpSp>
        <p:nvGrpSpPr>
          <p:cNvPr id="5" name="Group 4">
            <a:extLst>
              <a:ext uri="{FF2B5EF4-FFF2-40B4-BE49-F238E27FC236}">
                <a16:creationId xmlns:a16="http://schemas.microsoft.com/office/drawing/2014/main" id="{660963A0-6D11-4755-BA88-B89E6E54EF49}"/>
              </a:ext>
            </a:extLst>
          </p:cNvPr>
          <p:cNvGrpSpPr/>
          <p:nvPr/>
        </p:nvGrpSpPr>
        <p:grpSpPr>
          <a:xfrm>
            <a:off x="524871" y="861020"/>
            <a:ext cx="6702766" cy="1586584"/>
            <a:chOff x="524871" y="861020"/>
            <a:chExt cx="6702766" cy="1586584"/>
          </a:xfrm>
        </p:grpSpPr>
        <p:sp>
          <p:nvSpPr>
            <p:cNvPr id="12" name="TextBox 11">
              <a:extLst>
                <a:ext uri="{FF2B5EF4-FFF2-40B4-BE49-F238E27FC236}">
                  <a16:creationId xmlns:a16="http://schemas.microsoft.com/office/drawing/2014/main" id="{25581E83-911D-4F85-9B75-0E107A2CF2B5}"/>
                </a:ext>
              </a:extLst>
            </p:cNvPr>
            <p:cNvSpPr txBox="1"/>
            <p:nvPr/>
          </p:nvSpPr>
          <p:spPr>
            <a:xfrm>
              <a:off x="2147479" y="1146480"/>
              <a:ext cx="5080158" cy="1015663"/>
            </a:xfrm>
            <a:prstGeom prst="rect">
              <a:avLst/>
            </a:prstGeom>
            <a:noFill/>
          </p:spPr>
          <p:txBody>
            <a:bodyPr wrap="square" rtlCol="0">
              <a:spAutoFit/>
            </a:bodyPr>
            <a:lstStyle/>
            <a:p>
              <a:pPr algn="ctr"/>
              <a:r>
                <a:rPr lang="en-US" sz="2000" dirty="0">
                  <a:latin typeface="+mj-lt"/>
                  <a:cs typeface="Times New Roman" pitchFamily="18" charset="0"/>
                </a:rPr>
                <a:t>In 1966, British Computer Scientist </a:t>
              </a:r>
              <a:r>
                <a:rPr lang="en-US" sz="2000" dirty="0">
                  <a:solidFill>
                    <a:srgbClr val="FF0000"/>
                  </a:solidFill>
                  <a:latin typeface="+mj-lt"/>
                  <a:cs typeface="Times New Roman" pitchFamily="18" charset="0"/>
                </a:rPr>
                <a:t>Tony Hoare </a:t>
              </a:r>
              <a:r>
                <a:rPr lang="en-US" sz="2000" dirty="0">
                  <a:latin typeface="+mj-lt"/>
                  <a:cs typeface="Times New Roman" pitchFamily="18" charset="0"/>
                </a:rPr>
                <a:t>formally proposed the notion of a </a:t>
              </a:r>
              <a:r>
                <a:rPr lang="en-US" sz="2000" dirty="0">
                  <a:solidFill>
                    <a:srgbClr val="00B0F0"/>
                  </a:solidFill>
                  <a:latin typeface="+mj-lt"/>
                  <a:cs typeface="Times New Roman" pitchFamily="18" charset="0"/>
                </a:rPr>
                <a:t>record</a:t>
              </a:r>
              <a:r>
                <a:rPr lang="en-US" sz="2000" dirty="0">
                  <a:latin typeface="+mj-lt"/>
                  <a:cs typeface="Times New Roman" pitchFamily="18" charset="0"/>
                </a:rPr>
                <a:t>, or what we know today as a struct in C++.</a:t>
              </a:r>
            </a:p>
          </p:txBody>
        </p:sp>
        <p:pic>
          <p:nvPicPr>
            <p:cNvPr id="4" name="Picture 3">
              <a:extLst>
                <a:ext uri="{FF2B5EF4-FFF2-40B4-BE49-F238E27FC236}">
                  <a16:creationId xmlns:a16="http://schemas.microsoft.com/office/drawing/2014/main" id="{A83CDCE2-74E2-44FA-87F1-4C42C16B2BD8}"/>
                </a:ext>
              </a:extLst>
            </p:cNvPr>
            <p:cNvPicPr>
              <a:picLocks noChangeAspect="1"/>
            </p:cNvPicPr>
            <p:nvPr/>
          </p:nvPicPr>
          <p:blipFill>
            <a:blip r:embed="rId5"/>
            <a:stretch>
              <a:fillRect/>
            </a:stretch>
          </p:blipFill>
          <p:spPr>
            <a:xfrm>
              <a:off x="524871" y="861020"/>
              <a:ext cx="1530172" cy="158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97778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E312947-BF93-495B-B8FF-5FA7FAB5D86B}"/>
              </a:ext>
            </a:extLst>
          </p:cNvPr>
          <p:cNvSpPr txBox="1"/>
          <p:nvPr/>
        </p:nvSpPr>
        <p:spPr>
          <a:xfrm>
            <a:off x="440432" y="6100166"/>
            <a:ext cx="5130917" cy="646331"/>
          </a:xfrm>
          <a:prstGeom prst="rect">
            <a:avLst/>
          </a:prstGeom>
          <a:solidFill>
            <a:srgbClr val="F3F8FF"/>
          </a:solidFill>
          <a:ln>
            <a:solidFill>
              <a:schemeClr val="tx1"/>
            </a:solidFill>
          </a:ln>
        </p:spPr>
        <p:txBody>
          <a:bodyPr wrap="square">
            <a:spAutoFit/>
          </a:bodyPr>
          <a:lstStyle/>
          <a:p>
            <a:r>
              <a:rPr lang="en-US" dirty="0">
                <a:solidFill>
                  <a:srgbClr val="00B050"/>
                </a:solidFill>
                <a:latin typeface="Consolas" panose="020B0609020204030204" pitchFamily="49" charset="0"/>
              </a:rPr>
              <a:t>$n</a:t>
            </a:r>
            <a:r>
              <a:rPr lang="en-US" dirty="0">
                <a:latin typeface="Consolas" panose="020B0609020204030204" pitchFamily="49" charset="0"/>
              </a:rPr>
              <a:t> = new Nerd("Carey");</a:t>
            </a:r>
          </a:p>
          <a:p>
            <a:r>
              <a:rPr lang="en-US" dirty="0">
                <a:latin typeface="Consolas" panose="020B0609020204030204" pitchFamily="49" charset="0"/>
              </a:rPr>
              <a:t>echo </a:t>
            </a:r>
            <a:r>
              <a:rPr lang="en-US" dirty="0">
                <a:solidFill>
                  <a:srgbClr val="00B050"/>
                </a:solidFill>
                <a:latin typeface="Consolas" panose="020B0609020204030204" pitchFamily="49" charset="0"/>
              </a:rPr>
              <a:t>$n</a:t>
            </a:r>
            <a:r>
              <a:rPr lang="en-US" dirty="0">
                <a:latin typeface="Consolas" panose="020B0609020204030204" pitchFamily="49" charset="0"/>
              </a:rPr>
              <a:t>-&gt;talk();</a:t>
            </a:r>
          </a:p>
        </p:txBody>
      </p:sp>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a:xfrm>
            <a:off x="914400" y="-159325"/>
            <a:ext cx="10363200" cy="1143000"/>
          </a:xfrm>
        </p:spPr>
        <p:txBody>
          <a:bodyPr/>
          <a:lstStyle/>
          <a:p>
            <a:r>
              <a:rPr lang="en-US" dirty="0"/>
              <a:t>Other Examples of This and Self: PHP and Rust</a:t>
            </a:r>
          </a:p>
        </p:txBody>
      </p:sp>
      <p:sp>
        <p:nvSpPr>
          <p:cNvPr id="7" name="TextBox 6">
            <a:extLst>
              <a:ext uri="{FF2B5EF4-FFF2-40B4-BE49-F238E27FC236}">
                <a16:creationId xmlns:a16="http://schemas.microsoft.com/office/drawing/2014/main" id="{AD549BA1-550F-4B78-93E8-CC89A6949C8E}"/>
              </a:ext>
            </a:extLst>
          </p:cNvPr>
          <p:cNvSpPr txBox="1"/>
          <p:nvPr/>
        </p:nvSpPr>
        <p:spPr>
          <a:xfrm>
            <a:off x="444621" y="1688041"/>
            <a:ext cx="5130917" cy="4247317"/>
          </a:xfrm>
          <a:prstGeom prst="rect">
            <a:avLst/>
          </a:prstGeom>
          <a:solidFill>
            <a:srgbClr val="F3F8FF"/>
          </a:solidFill>
          <a:ln>
            <a:solidFill>
              <a:schemeClr val="tx1"/>
            </a:solidFill>
          </a:ln>
        </p:spPr>
        <p:txBody>
          <a:bodyPr wrap="square">
            <a:spAutoFit/>
          </a:bodyPr>
          <a:lstStyle/>
          <a:p>
            <a:r>
              <a:rPr lang="en-US" dirty="0">
                <a:latin typeface="Consolas" panose="020B0609020204030204" pitchFamily="49" charset="0"/>
              </a:rPr>
              <a:t>// PHP Nerd class</a:t>
            </a:r>
          </a:p>
          <a:p>
            <a:r>
              <a:rPr lang="en-US" dirty="0">
                <a:latin typeface="Consolas" panose="020B0609020204030204" pitchFamily="49" charset="0"/>
              </a:rPr>
              <a:t>class Nerd {</a:t>
            </a:r>
          </a:p>
          <a:p>
            <a:r>
              <a:rPr lang="en-US" dirty="0">
                <a:latin typeface="Consolas" panose="020B0609020204030204" pitchFamily="49" charset="0"/>
              </a:rPr>
              <a:t>  public </a:t>
            </a:r>
            <a:r>
              <a:rPr lang="en-US" dirty="0">
                <a:solidFill>
                  <a:srgbClr val="0070C0"/>
                </a:solidFill>
                <a:latin typeface="Consolas" panose="020B0609020204030204" pitchFamily="49" charset="0"/>
              </a:rPr>
              <a:t>$name</a:t>
            </a:r>
            <a:r>
              <a:rPr lang="en-US" dirty="0">
                <a:latin typeface="Consolas" panose="020B0609020204030204" pitchFamily="49" charset="0"/>
              </a:rPr>
              <a:t>;</a:t>
            </a:r>
          </a:p>
          <a:p>
            <a:r>
              <a:rPr lang="en-US" dirty="0">
                <a:latin typeface="Consolas" panose="020B0609020204030204" pitchFamily="49" charset="0"/>
              </a:rPr>
              <a:t>  public </a:t>
            </a:r>
            <a:r>
              <a:rPr lang="en-US" dirty="0">
                <a:solidFill>
                  <a:srgbClr val="0070C0"/>
                </a:solidFill>
                <a:latin typeface="Consolas" panose="020B0609020204030204" pitchFamily="49" charset="0"/>
              </a:rPr>
              <a:t>$IQ</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public function __construct($name) {</a:t>
            </a:r>
          </a:p>
          <a:p>
            <a:r>
              <a:rPr lang="en-US" dirty="0">
                <a:latin typeface="Consolas" panose="020B0609020204030204" pitchFamily="49" charset="0"/>
              </a:rPr>
              <a:t>    </a:t>
            </a:r>
            <a:r>
              <a:rPr lang="en-US" dirty="0">
                <a:solidFill>
                  <a:srgbClr val="00B0F0"/>
                </a:solidFill>
                <a:latin typeface="Consolas" panose="020B0609020204030204" pitchFamily="49" charset="0"/>
              </a:rPr>
              <a:t>$this</a:t>
            </a:r>
            <a:r>
              <a:rPr lang="en-US" dirty="0">
                <a:latin typeface="Consolas" panose="020B0609020204030204" pitchFamily="49" charset="0"/>
              </a:rPr>
              <a:t>-&gt;</a:t>
            </a:r>
            <a:r>
              <a:rPr lang="en-US" dirty="0">
                <a:solidFill>
                  <a:srgbClr val="0070C0"/>
                </a:solidFill>
                <a:latin typeface="Consolas" panose="020B0609020204030204" pitchFamily="49" charset="0"/>
              </a:rPr>
              <a:t>name</a:t>
            </a:r>
            <a:r>
              <a:rPr lang="en-US" dirty="0">
                <a:latin typeface="Consolas" panose="020B0609020204030204" pitchFamily="49" charset="0"/>
              </a:rPr>
              <a:t> = $name;</a:t>
            </a:r>
          </a:p>
          <a:p>
            <a:r>
              <a:rPr lang="en-US" dirty="0">
                <a:latin typeface="Consolas" panose="020B0609020204030204" pitchFamily="49" charset="0"/>
              </a:rPr>
              <a:t>   </a:t>
            </a:r>
            <a:r>
              <a:rPr lang="en-US" dirty="0">
                <a:solidFill>
                  <a:srgbClr val="00B0F0"/>
                </a:solidFill>
                <a:latin typeface="Consolas" panose="020B0609020204030204" pitchFamily="49" charset="0"/>
              </a:rPr>
              <a:t> $this</a:t>
            </a:r>
            <a:r>
              <a:rPr lang="en-US" dirty="0">
                <a:latin typeface="Consolas" panose="020B0609020204030204" pitchFamily="49" charset="0"/>
              </a:rPr>
              <a:t>-&gt;</a:t>
            </a:r>
            <a:r>
              <a:rPr lang="en-US" dirty="0">
                <a:solidFill>
                  <a:srgbClr val="0070C0"/>
                </a:solidFill>
                <a:latin typeface="Consolas" panose="020B0609020204030204" pitchFamily="49" charset="0"/>
              </a:rPr>
              <a:t>IQ</a:t>
            </a:r>
            <a:r>
              <a:rPr lang="en-US" dirty="0">
                <a:latin typeface="Consolas" panose="020B0609020204030204" pitchFamily="49" charset="0"/>
              </a:rPr>
              <a:t> = 100;</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public function talk() {</a:t>
            </a:r>
          </a:p>
          <a:p>
            <a:r>
              <a:rPr lang="en-US" dirty="0">
                <a:latin typeface="Consolas" panose="020B0609020204030204" pitchFamily="49" charset="0"/>
              </a:rPr>
              <a:t>    return </a:t>
            </a:r>
            <a:r>
              <a:rPr lang="en-US" dirty="0">
                <a:solidFill>
                  <a:srgbClr val="00B0F0"/>
                </a:solidFill>
                <a:latin typeface="Consolas" panose="020B0609020204030204" pitchFamily="49" charset="0"/>
              </a:rPr>
              <a:t>$this</a:t>
            </a:r>
            <a:r>
              <a:rPr lang="en-US" dirty="0">
                <a:latin typeface="Consolas" panose="020B0609020204030204" pitchFamily="49" charset="0"/>
              </a:rPr>
              <a:t>-&gt;name . </a:t>
            </a:r>
          </a:p>
          <a:p>
            <a:r>
              <a:rPr lang="en-US" dirty="0">
                <a:latin typeface="Consolas" panose="020B0609020204030204" pitchFamily="49" charset="0"/>
              </a:rPr>
              <a:t>           " likes closures.";</a:t>
            </a:r>
          </a:p>
          <a:p>
            <a:r>
              <a:rPr lang="en-US" dirty="0">
                <a:latin typeface="Consolas" panose="020B0609020204030204" pitchFamily="49" charset="0"/>
              </a:rPr>
              <a:t>  }</a:t>
            </a:r>
          </a:p>
          <a:p>
            <a:r>
              <a:rPr lang="en-US" dirty="0">
                <a:latin typeface="Consolas" panose="020B0609020204030204" pitchFamily="49" charset="0"/>
              </a:rPr>
              <a:t>}</a:t>
            </a:r>
          </a:p>
        </p:txBody>
      </p:sp>
      <p:cxnSp>
        <p:nvCxnSpPr>
          <p:cNvPr id="14" name="Straight Arrow Connector 13">
            <a:extLst>
              <a:ext uri="{FF2B5EF4-FFF2-40B4-BE49-F238E27FC236}">
                <a16:creationId xmlns:a16="http://schemas.microsoft.com/office/drawing/2014/main" id="{CD4001E5-3ACB-4D68-8AE2-E6BC590935CC}"/>
              </a:ext>
            </a:extLst>
          </p:cNvPr>
          <p:cNvCxnSpPr>
            <a:cxnSpLocks/>
          </p:cNvCxnSpPr>
          <p:nvPr/>
        </p:nvCxnSpPr>
        <p:spPr>
          <a:xfrm flipV="1">
            <a:off x="1361904" y="4723770"/>
            <a:ext cx="2059583" cy="171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9797A75-9D07-4738-8DE1-26D7FDE9B1E3}"/>
              </a:ext>
            </a:extLst>
          </p:cNvPr>
          <p:cNvSpPr/>
          <p:nvPr/>
        </p:nvSpPr>
        <p:spPr>
          <a:xfrm>
            <a:off x="6019223" y="753035"/>
            <a:ext cx="5728156" cy="52512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Rust Nerd class</a:t>
            </a:r>
          </a:p>
          <a:p>
            <a:r>
              <a:rPr lang="en-US" dirty="0">
                <a:solidFill>
                  <a:schemeClr val="tx1"/>
                </a:solidFill>
                <a:latin typeface="Consolas" panose="020B0609020204030204" pitchFamily="49" charset="0"/>
              </a:rPr>
              <a:t>struct Nerd {</a:t>
            </a:r>
          </a:p>
          <a:p>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name</a:t>
            </a:r>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String</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rgbClr val="0070C0"/>
                </a:solidFill>
                <a:latin typeface="Consolas" panose="020B0609020204030204" pitchFamily="49" charset="0"/>
              </a:rPr>
              <a:t>iq</a:t>
            </a:r>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i32</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impl</a:t>
            </a:r>
            <a:r>
              <a:rPr lang="en-US" dirty="0">
                <a:solidFill>
                  <a:schemeClr val="tx1"/>
                </a:solidFill>
                <a:latin typeface="Consolas" panose="020B0609020204030204" pitchFamily="49" charset="0"/>
              </a:rPr>
              <a:t> Nerd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fn</a:t>
            </a:r>
            <a:r>
              <a:rPr lang="en-US" dirty="0">
                <a:solidFill>
                  <a:schemeClr val="tx1"/>
                </a:solidFill>
                <a:latin typeface="Consolas" panose="020B0609020204030204" pitchFamily="49" charset="0"/>
              </a:rPr>
              <a:t> new(</a:t>
            </a:r>
            <a:r>
              <a:rPr lang="en-US" dirty="0">
                <a:solidFill>
                  <a:srgbClr val="C00000"/>
                </a:solidFill>
                <a:latin typeface="Consolas" panose="020B0609020204030204" pitchFamily="49" charset="0"/>
              </a:rPr>
              <a:t>name</a:t>
            </a:r>
            <a:r>
              <a:rPr lang="en-US" dirty="0">
                <a:solidFill>
                  <a:schemeClr val="tx1"/>
                </a:solidFill>
                <a:latin typeface="Consolas" panose="020B0609020204030204" pitchFamily="49" charset="0"/>
              </a:rPr>
              <a:t>: &amp;</a:t>
            </a:r>
            <a:r>
              <a:rPr lang="en-US" dirty="0">
                <a:solidFill>
                  <a:srgbClr val="00B050"/>
                </a:solidFill>
                <a:latin typeface="Consolas" panose="020B0609020204030204" pitchFamily="49" charset="0"/>
              </a:rPr>
              <a:t>str</a:t>
            </a:r>
            <a:r>
              <a:rPr lang="en-US" dirty="0">
                <a:solidFill>
                  <a:schemeClr val="tx1"/>
                </a:solidFill>
                <a:latin typeface="Consolas" panose="020B0609020204030204" pitchFamily="49" charset="0"/>
              </a:rPr>
              <a:t>) -&gt; Nerd {</a:t>
            </a:r>
          </a:p>
          <a:p>
            <a:r>
              <a:rPr lang="en-US" dirty="0">
                <a:solidFill>
                  <a:schemeClr val="tx1"/>
                </a:solidFill>
                <a:latin typeface="Consolas" panose="020B0609020204030204" pitchFamily="49" charset="0"/>
              </a:rPr>
              <a:t>    ... </a:t>
            </a:r>
          </a:p>
          <a:p>
            <a:r>
              <a:rPr lang="en-US" dirty="0">
                <a:solidFill>
                  <a:schemeClr val="tx1"/>
                </a:solidFill>
                <a:latin typeface="Consolas" panose="020B0609020204030204" pitchFamily="49" charset="0"/>
              </a:rPr>
              <a:t>  }</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fn</a:t>
            </a:r>
            <a:r>
              <a:rPr lang="en-US" dirty="0">
                <a:solidFill>
                  <a:schemeClr val="tx1"/>
                </a:solidFill>
                <a:latin typeface="Consolas" panose="020B0609020204030204" pitchFamily="49" charset="0"/>
              </a:rPr>
              <a:t> talk(&amp;</a:t>
            </a:r>
            <a:r>
              <a:rPr lang="en-US" dirty="0">
                <a:solidFill>
                  <a:srgbClr val="00B0F0"/>
                </a:solidFill>
                <a:latin typeface="Consolas" panose="020B0609020204030204" pitchFamily="49" charset="0"/>
              </a:rPr>
              <a:t>self</a:t>
            </a:r>
            <a:r>
              <a:rPr lang="en-US" dirty="0">
                <a:solidFill>
                  <a:schemeClr val="tx1"/>
                </a:solidFill>
                <a:latin typeface="Consolas" panose="020B0609020204030204" pitchFamily="49" charset="0"/>
              </a:rPr>
              <a:t>) -&gt; </a:t>
            </a:r>
            <a:r>
              <a:rPr lang="en-US" dirty="0">
                <a:solidFill>
                  <a:srgbClr val="00B050"/>
                </a:solidFill>
                <a:latin typeface="Consolas" panose="020B0609020204030204" pitchFamily="49" charset="0"/>
              </a:rPr>
              <a:t>String</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format!("{} likes closures.", </a:t>
            </a:r>
            <a:r>
              <a:rPr lang="en-US" dirty="0">
                <a:solidFill>
                  <a:srgbClr val="00B0F0"/>
                </a:solidFill>
                <a:latin typeface="Consolas" panose="020B0609020204030204" pitchFamily="49" charset="0"/>
              </a:rPr>
              <a:t>self</a:t>
            </a:r>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name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fn</a:t>
            </a:r>
            <a:r>
              <a:rPr lang="en-US" dirty="0">
                <a:solidFill>
                  <a:schemeClr val="tx1"/>
                </a:solidFill>
                <a:latin typeface="Consolas" panose="020B0609020204030204" pitchFamily="49" charset="0"/>
              </a:rPr>
              <a:t> study(&amp;mut </a:t>
            </a:r>
            <a:r>
              <a:rPr lang="en-US" dirty="0">
                <a:solidFill>
                  <a:srgbClr val="00B0F0"/>
                </a:solidFill>
                <a:latin typeface="Consolas" panose="020B0609020204030204" pitchFamily="49" charset="0"/>
              </a:rPr>
              <a:t>self</a:t>
            </a:r>
            <a:r>
              <a:rPr lang="en-US" dirty="0">
                <a:solidFill>
                  <a:schemeClr val="tx1"/>
                </a:solidFill>
                <a:latin typeface="Consolas" panose="020B0609020204030204" pitchFamily="49" charset="0"/>
              </a:rPr>
              <a:t>, </a:t>
            </a:r>
            <a:r>
              <a:rPr lang="en-US" dirty="0" err="1">
                <a:solidFill>
                  <a:srgbClr val="C00000"/>
                </a:solidFill>
                <a:latin typeface="Consolas" panose="020B0609020204030204" pitchFamily="49" charset="0"/>
              </a:rPr>
              <a:t>hrs</a:t>
            </a:r>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i32</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self</a:t>
            </a:r>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iq</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hrs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p:txBody>
      </p:sp>
      <p:sp>
        <p:nvSpPr>
          <p:cNvPr id="16" name="TextBox 15">
            <a:extLst>
              <a:ext uri="{FF2B5EF4-FFF2-40B4-BE49-F238E27FC236}">
                <a16:creationId xmlns:a16="http://schemas.microsoft.com/office/drawing/2014/main" id="{ABDFCD67-2074-469D-BC40-34674D31841B}"/>
              </a:ext>
            </a:extLst>
          </p:cNvPr>
          <p:cNvSpPr txBox="1"/>
          <p:nvPr/>
        </p:nvSpPr>
        <p:spPr>
          <a:xfrm>
            <a:off x="6019222" y="6100166"/>
            <a:ext cx="5728155" cy="652295"/>
          </a:xfrm>
          <a:prstGeom prst="rect">
            <a:avLst/>
          </a:prstGeom>
          <a:solidFill>
            <a:srgbClr val="E2F0D9"/>
          </a:solidFill>
          <a:ln>
            <a:solidFill>
              <a:schemeClr val="tx1"/>
            </a:solidFill>
          </a:ln>
        </p:spPr>
        <p:txBody>
          <a:bodyPr wrap="square" rtlCol="0">
            <a:noAutofit/>
          </a:bodyPr>
          <a:lstStyle/>
          <a:p>
            <a:r>
              <a:rPr lang="en-US" dirty="0">
                <a:latin typeface="Consolas" panose="020B0609020204030204" pitchFamily="49" charset="0"/>
              </a:rPr>
              <a:t>let mut nerd = Nerd::new("John");</a:t>
            </a:r>
          </a:p>
          <a:p>
            <a:r>
              <a:rPr lang="en-US" dirty="0" err="1">
                <a:latin typeface="Consolas" panose="020B0609020204030204" pitchFamily="49" charset="0"/>
              </a:rPr>
              <a:t>nerd.study</a:t>
            </a:r>
            <a:r>
              <a:rPr lang="en-US" dirty="0">
                <a:latin typeface="Consolas" panose="020B0609020204030204" pitchFamily="49" charset="0"/>
              </a:rPr>
              <a:t>(5)</a:t>
            </a:r>
          </a:p>
        </p:txBody>
      </p:sp>
      <p:sp>
        <p:nvSpPr>
          <p:cNvPr id="19" name="Speech Bubble: Rectangle with Corners Rounded 18">
            <a:extLst>
              <a:ext uri="{FF2B5EF4-FFF2-40B4-BE49-F238E27FC236}">
                <a16:creationId xmlns:a16="http://schemas.microsoft.com/office/drawing/2014/main" id="{780417D3-0F27-4915-B548-0FD36B7A9C4A}"/>
              </a:ext>
            </a:extLst>
          </p:cNvPr>
          <p:cNvSpPr/>
          <p:nvPr/>
        </p:nvSpPr>
        <p:spPr>
          <a:xfrm>
            <a:off x="8096510" y="2030389"/>
            <a:ext cx="3445550" cy="1238790"/>
          </a:xfrm>
          <a:prstGeom prst="wedgeRoundRectCallout">
            <a:avLst>
              <a:gd name="adj1" fmla="val -62536"/>
              <a:gd name="adj2" fmla="val 956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For methods, Rust explicitly defines the </a:t>
            </a:r>
            <a:r>
              <a:rPr lang="en-US" sz="2000" dirty="0">
                <a:solidFill>
                  <a:srgbClr val="00FFFF"/>
                </a:solidFill>
              </a:rPr>
              <a:t>self</a:t>
            </a:r>
            <a:r>
              <a:rPr lang="en-US" sz="2000" dirty="0">
                <a:solidFill>
                  <a:schemeClr val="bg1"/>
                </a:solidFill>
              </a:rPr>
              <a:t> parameter, just like </a:t>
            </a:r>
            <a:r>
              <a:rPr lang="en-US" sz="2000" dirty="0">
                <a:solidFill>
                  <a:schemeClr val="accent2">
                    <a:lumMod val="20000"/>
                    <a:lumOff val="80000"/>
                  </a:schemeClr>
                </a:solidFill>
              </a:rPr>
              <a:t>Python</a:t>
            </a:r>
            <a:r>
              <a:rPr lang="en-US" sz="2000" dirty="0">
                <a:solidFill>
                  <a:schemeClr val="bg1"/>
                </a:solidFill>
              </a:rPr>
              <a:t>!</a:t>
            </a:r>
          </a:p>
        </p:txBody>
      </p:sp>
      <p:sp>
        <p:nvSpPr>
          <p:cNvPr id="21" name="Speech Bubble: Rectangle with Corners Rounded 20">
            <a:extLst>
              <a:ext uri="{FF2B5EF4-FFF2-40B4-BE49-F238E27FC236}">
                <a16:creationId xmlns:a16="http://schemas.microsoft.com/office/drawing/2014/main" id="{D6940F3E-FFFE-4E0D-9E0C-FD62B7654413}"/>
              </a:ext>
            </a:extLst>
          </p:cNvPr>
          <p:cNvSpPr/>
          <p:nvPr/>
        </p:nvSpPr>
        <p:spPr>
          <a:xfrm>
            <a:off x="8603825" y="5207864"/>
            <a:ext cx="3445550" cy="1238790"/>
          </a:xfrm>
          <a:prstGeom prst="wedgeRoundRectCallout">
            <a:avLst>
              <a:gd name="adj1" fmla="val -105696"/>
              <a:gd name="adj2" fmla="val 545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Function calls still use the dot notation, however, hiding the passing of the parameter.</a:t>
            </a:r>
          </a:p>
        </p:txBody>
      </p:sp>
      <p:cxnSp>
        <p:nvCxnSpPr>
          <p:cNvPr id="22" name="Straight Arrow Connector 21">
            <a:extLst>
              <a:ext uri="{FF2B5EF4-FFF2-40B4-BE49-F238E27FC236}">
                <a16:creationId xmlns:a16="http://schemas.microsoft.com/office/drawing/2014/main" id="{F92B217E-0205-40FF-8218-02DF03675768}"/>
              </a:ext>
            </a:extLst>
          </p:cNvPr>
          <p:cNvCxnSpPr>
            <a:cxnSpLocks/>
          </p:cNvCxnSpPr>
          <p:nvPr/>
        </p:nvCxnSpPr>
        <p:spPr>
          <a:xfrm flipV="1">
            <a:off x="6364941" y="5145742"/>
            <a:ext cx="1994647" cy="13312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with Corners Rounded 10">
            <a:extLst>
              <a:ext uri="{FF2B5EF4-FFF2-40B4-BE49-F238E27FC236}">
                <a16:creationId xmlns:a16="http://schemas.microsoft.com/office/drawing/2014/main" id="{9CE86291-F9A1-4EF0-8417-8E2AFDE0E6A8}"/>
              </a:ext>
            </a:extLst>
          </p:cNvPr>
          <p:cNvSpPr/>
          <p:nvPr/>
        </p:nvSpPr>
        <p:spPr>
          <a:xfrm>
            <a:off x="4160478" y="3878883"/>
            <a:ext cx="3193359" cy="1238790"/>
          </a:xfrm>
          <a:prstGeom prst="wedgeRoundRectCallout">
            <a:avLst>
              <a:gd name="adj1" fmla="val -136243"/>
              <a:gd name="adj2" fmla="val -48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PHP, every reference to a </a:t>
            </a:r>
            <a:r>
              <a:rPr lang="en-US" sz="2000" dirty="0">
                <a:solidFill>
                  <a:schemeClr val="accent5">
                    <a:lumMod val="40000"/>
                    <a:lumOff val="60000"/>
                  </a:schemeClr>
                </a:solidFill>
              </a:rPr>
              <a:t>member variable </a:t>
            </a:r>
            <a:r>
              <a:rPr lang="en-US" sz="2000" dirty="0">
                <a:solidFill>
                  <a:schemeClr val="bg1"/>
                </a:solidFill>
              </a:rPr>
              <a:t>must be prefixed by </a:t>
            </a:r>
            <a:r>
              <a:rPr lang="en-US" sz="2000" dirty="0">
                <a:solidFill>
                  <a:srgbClr val="00FFFF"/>
                </a:solidFill>
              </a:rPr>
              <a:t>$this</a:t>
            </a:r>
            <a:r>
              <a:rPr lang="en-US" sz="2000" dirty="0">
                <a:solidFill>
                  <a:schemeClr val="bg1"/>
                </a:solidFill>
              </a:rPr>
              <a:t>.</a:t>
            </a:r>
          </a:p>
        </p:txBody>
      </p:sp>
      <p:sp>
        <p:nvSpPr>
          <p:cNvPr id="13" name="Speech Bubble: Rectangle with Corners Rounded 12">
            <a:extLst>
              <a:ext uri="{FF2B5EF4-FFF2-40B4-BE49-F238E27FC236}">
                <a16:creationId xmlns:a16="http://schemas.microsoft.com/office/drawing/2014/main" id="{A8D656E8-158A-490D-AF42-7E1ADE48CFA4}"/>
              </a:ext>
            </a:extLst>
          </p:cNvPr>
          <p:cNvSpPr/>
          <p:nvPr/>
        </p:nvSpPr>
        <p:spPr>
          <a:xfrm>
            <a:off x="3942949" y="5105001"/>
            <a:ext cx="3576636" cy="1110229"/>
          </a:xfrm>
          <a:prstGeom prst="wedgeRoundRectCallout">
            <a:avLst>
              <a:gd name="adj1" fmla="val -120488"/>
              <a:gd name="adj2" fmla="val 747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a:solidFill>
                  <a:schemeClr val="accent6">
                    <a:lumMod val="40000"/>
                    <a:lumOff val="60000"/>
                  </a:schemeClr>
                </a:solidFill>
              </a:rPr>
              <a:t>variable/value </a:t>
            </a:r>
            <a:r>
              <a:rPr lang="en-US" sz="2000" dirty="0">
                <a:solidFill>
                  <a:schemeClr val="bg1"/>
                </a:solidFill>
              </a:rPr>
              <a:t>before the</a:t>
            </a:r>
            <a:br>
              <a:rPr lang="en-US" sz="2000" dirty="0">
                <a:solidFill>
                  <a:schemeClr val="bg1"/>
                </a:solidFill>
              </a:rPr>
            </a:br>
            <a:r>
              <a:rPr lang="en-US" sz="2000" dirty="0">
                <a:solidFill>
                  <a:schemeClr val="bg1"/>
                </a:solidFill>
              </a:rPr>
              <a:t> -&gt; is passed in as a hidden </a:t>
            </a:r>
            <a:r>
              <a:rPr lang="en-US" sz="2000" dirty="0">
                <a:solidFill>
                  <a:srgbClr val="00FFFF"/>
                </a:solidFill>
              </a:rPr>
              <a:t>$this</a:t>
            </a:r>
            <a:r>
              <a:rPr lang="en-US" sz="2000" dirty="0">
                <a:solidFill>
                  <a:schemeClr val="bg1"/>
                </a:solidFill>
              </a:rPr>
              <a:t> parameter for each call!</a:t>
            </a:r>
          </a:p>
        </p:txBody>
      </p:sp>
      <p:sp>
        <p:nvSpPr>
          <p:cNvPr id="26" name="Speech Bubble: Rectangle with Corners Rounded 25">
            <a:extLst>
              <a:ext uri="{FF2B5EF4-FFF2-40B4-BE49-F238E27FC236}">
                <a16:creationId xmlns:a16="http://schemas.microsoft.com/office/drawing/2014/main" id="{D944B616-7E1D-4A5D-80C5-FA043AF69226}"/>
              </a:ext>
            </a:extLst>
          </p:cNvPr>
          <p:cNvSpPr/>
          <p:nvPr/>
        </p:nvSpPr>
        <p:spPr>
          <a:xfrm>
            <a:off x="4307744" y="2816167"/>
            <a:ext cx="3193359" cy="1238790"/>
          </a:xfrm>
          <a:prstGeom prst="wedgeRoundRectCallout">
            <a:avLst>
              <a:gd name="adj1" fmla="val -76823"/>
              <a:gd name="adj2" fmla="val 906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PHP, like in C++, the </a:t>
            </a:r>
            <a:r>
              <a:rPr lang="en-US" sz="2000" dirty="0">
                <a:solidFill>
                  <a:srgbClr val="00FFFF"/>
                </a:solidFill>
              </a:rPr>
              <a:t>$this </a:t>
            </a:r>
            <a:r>
              <a:rPr lang="en-US" sz="2000" dirty="0">
                <a:solidFill>
                  <a:schemeClr val="bg1"/>
                </a:solidFill>
              </a:rPr>
              <a:t>parameter is implicit.</a:t>
            </a:r>
          </a:p>
        </p:txBody>
      </p:sp>
      <p:sp>
        <p:nvSpPr>
          <p:cNvPr id="23" name="Speech Bubble: Rectangle with Corners Rounded 22">
            <a:extLst>
              <a:ext uri="{FF2B5EF4-FFF2-40B4-BE49-F238E27FC236}">
                <a16:creationId xmlns:a16="http://schemas.microsoft.com/office/drawing/2014/main" id="{83E8BD6C-BD66-40EF-BFAB-1320DA176E4D}"/>
              </a:ext>
            </a:extLst>
          </p:cNvPr>
          <p:cNvSpPr/>
          <p:nvPr/>
        </p:nvSpPr>
        <p:spPr>
          <a:xfrm>
            <a:off x="7321809" y="1796586"/>
            <a:ext cx="3576636" cy="1238790"/>
          </a:xfrm>
          <a:prstGeom prst="wedgeRoundRectCallout">
            <a:avLst>
              <a:gd name="adj1" fmla="val 44399"/>
              <a:gd name="adj2" fmla="val 1351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like </a:t>
            </a:r>
            <a:r>
              <a:rPr lang="en-US" sz="2000" dirty="0">
                <a:solidFill>
                  <a:schemeClr val="accent2">
                    <a:lumMod val="20000"/>
                    <a:lumOff val="80000"/>
                  </a:schemeClr>
                </a:solidFill>
              </a:rPr>
              <a:t>Python</a:t>
            </a:r>
            <a:r>
              <a:rPr lang="en-US" sz="2000" dirty="0">
                <a:solidFill>
                  <a:schemeClr val="bg1"/>
                </a:solidFill>
              </a:rPr>
              <a:t>, Rust requires you to explicitly use </a:t>
            </a:r>
            <a:r>
              <a:rPr lang="en-US" sz="2000" dirty="0">
                <a:solidFill>
                  <a:srgbClr val="00FFFF"/>
                </a:solidFill>
              </a:rPr>
              <a:t>self</a:t>
            </a:r>
            <a:r>
              <a:rPr lang="en-US" sz="2000" dirty="0">
                <a:solidFill>
                  <a:schemeClr val="bg1"/>
                </a:solidFill>
              </a:rPr>
              <a:t> to access fields/methods.</a:t>
            </a:r>
          </a:p>
        </p:txBody>
      </p:sp>
      <p:sp>
        <p:nvSpPr>
          <p:cNvPr id="18" name="Speech Bubble: Rectangle with Corners Rounded 17">
            <a:extLst>
              <a:ext uri="{FF2B5EF4-FFF2-40B4-BE49-F238E27FC236}">
                <a16:creationId xmlns:a16="http://schemas.microsoft.com/office/drawing/2014/main" id="{77130C9C-4917-4A20-8F59-8B9D9283F7DD}"/>
              </a:ext>
            </a:extLst>
          </p:cNvPr>
          <p:cNvSpPr/>
          <p:nvPr/>
        </p:nvSpPr>
        <p:spPr>
          <a:xfrm>
            <a:off x="8228746" y="1711360"/>
            <a:ext cx="3313314" cy="1036322"/>
          </a:xfrm>
          <a:prstGeom prst="wedgeRoundRectCallout">
            <a:avLst>
              <a:gd name="adj1" fmla="val -76374"/>
              <a:gd name="adj2" fmla="val -590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Like </a:t>
            </a:r>
            <a:r>
              <a:rPr lang="en-US" sz="2000" dirty="0">
                <a:solidFill>
                  <a:schemeClr val="accent2">
                    <a:lumMod val="20000"/>
                    <a:lumOff val="80000"/>
                  </a:schemeClr>
                </a:solidFill>
              </a:rPr>
              <a:t>Go</a:t>
            </a:r>
            <a:r>
              <a:rPr lang="en-US" sz="2000" dirty="0">
                <a:solidFill>
                  <a:schemeClr val="bg1"/>
                </a:solidFill>
              </a:rPr>
              <a:t>, Rust makes the programmer define a </a:t>
            </a:r>
            <a:r>
              <a:rPr lang="en-US" sz="2000" dirty="0">
                <a:solidFill>
                  <a:schemeClr val="accent6">
                    <a:lumMod val="40000"/>
                    <a:lumOff val="60000"/>
                  </a:schemeClr>
                </a:solidFill>
              </a:rPr>
              <a:t>struct</a:t>
            </a:r>
            <a:r>
              <a:rPr lang="en-US" sz="2000" dirty="0">
                <a:solidFill>
                  <a:schemeClr val="bg1"/>
                </a:solidFill>
              </a:rPr>
              <a:t> for data members</a:t>
            </a:r>
            <a:r>
              <a:rPr lang="en-US" sz="2000" dirty="0">
                <a:solidFill>
                  <a:schemeClr val="bg1"/>
                </a:solidFill>
                <a:sym typeface="Wingdings" panose="05000000000000000000" pitchFamily="2" charset="2"/>
              </a:rPr>
              <a:t>!</a:t>
            </a:r>
            <a:endParaRPr lang="en-US" sz="2000" dirty="0">
              <a:solidFill>
                <a:schemeClr val="bg1"/>
              </a:solidFill>
            </a:endParaRPr>
          </a:p>
        </p:txBody>
      </p:sp>
    </p:spTree>
    <p:extLst>
      <p:ext uri="{BB962C8B-B14F-4D97-AF65-F5344CB8AC3E}">
        <p14:creationId xmlns:p14="http://schemas.microsoft.com/office/powerpoint/2010/main" val="40813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down)">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
                                            <p:bg/>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xEl>
                                              <p:pRg st="1" end="1"/>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xEl>
                                              <p:pRg st="2" end="2"/>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xEl>
                                              <p:pRg st="3" end="3"/>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down)">
                                      <p:cBhvr>
                                        <p:cTn id="103" dur="500"/>
                                        <p:tgtEl>
                                          <p:spTgt spid="1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1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5">
                                            <p:txEl>
                                              <p:pRg st="6" end="6"/>
                                            </p:txEl>
                                          </p:spTgt>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5">
                                            <p:txEl>
                                              <p:pRg st="18" end="18"/>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5">
                                            <p:txEl>
                                              <p:pRg st="7" end="7"/>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5">
                                            <p:txEl>
                                              <p:pRg st="8" end="8"/>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5">
                                            <p:txEl>
                                              <p:pRg st="11" end="11"/>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5">
                                            <p:txEl>
                                              <p:pRg st="12" end="12"/>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5">
                                            <p:txEl>
                                              <p:pRg st="15" end="15"/>
                                            </p:txEl>
                                          </p:spTgt>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5">
                                            <p:txEl>
                                              <p:pRg st="16" end="16"/>
                                            </p:tx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5">
                                            <p:txEl>
                                              <p:pRg st="17" end="17"/>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19"/>
                                        </p:tgtEl>
                                        <p:attrNameLst>
                                          <p:attrName>style.visibility</p:attrName>
                                        </p:attrNameLst>
                                      </p:cBhvr>
                                      <p:to>
                                        <p:strVal val="visible"/>
                                      </p:to>
                                    </p:set>
                                    <p:animEffect transition="in" filter="wipe(down)">
                                      <p:cBhvr>
                                        <p:cTn id="142" dur="500"/>
                                        <p:tgtEl>
                                          <p:spTgt spid="19"/>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grpId="2" nodeType="clickEffect">
                                  <p:stCondLst>
                                    <p:cond delay="0"/>
                                  </p:stCondLst>
                                  <p:childTnLst>
                                    <p:animMotion origin="layout" path="M 1.45833E-6 -2.59259E-6 L 0.04427 0.16204 " pathEditMode="relative" rAng="0" ptsTypes="AA">
                                      <p:cBhvr>
                                        <p:cTn id="146" dur="2000" fill="hold"/>
                                        <p:tgtEl>
                                          <p:spTgt spid="19"/>
                                        </p:tgtEl>
                                        <p:attrNameLst>
                                          <p:attrName>ppt_x</p:attrName>
                                          <p:attrName>ppt_y</p:attrName>
                                        </p:attrNameLst>
                                      </p:cBhvr>
                                      <p:rCtr x="2214" y="8102"/>
                                    </p:animMotion>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wipe(down)">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path" presetSubtype="0" accel="50000" decel="50000" fill="hold" grpId="2" nodeType="clickEffect">
                                  <p:stCondLst>
                                    <p:cond delay="0"/>
                                  </p:stCondLst>
                                  <p:childTnLst>
                                    <p:animMotion origin="layout" path="M 4.58333E-6 -4.81481E-6 L -0.31693 0.15857 " pathEditMode="relative" rAng="0" ptsTypes="AA">
                                      <p:cBhvr>
                                        <p:cTn id="159" dur="2000" fill="hold"/>
                                        <p:tgtEl>
                                          <p:spTgt spid="23"/>
                                        </p:tgtEl>
                                        <p:attrNameLst>
                                          <p:attrName>ppt_x</p:attrName>
                                          <p:attrName>ppt_y</p:attrName>
                                        </p:attrNameLst>
                                      </p:cBhvr>
                                      <p:rCtr x="-15846" y="7917"/>
                                    </p:animMotion>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1" nodeType="clickEffect">
                                  <p:stCondLst>
                                    <p:cond delay="0"/>
                                  </p:stCondLst>
                                  <p:childTnLst>
                                    <p:set>
                                      <p:cBhvr>
                                        <p:cTn id="163" dur="1" fill="hold">
                                          <p:stCondLst>
                                            <p:cond delay="0"/>
                                          </p:stCondLst>
                                        </p:cTn>
                                        <p:tgtEl>
                                          <p:spTgt spid="23"/>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6"/>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21"/>
                                        </p:tgtEl>
                                        <p:attrNameLst>
                                          <p:attrName>style.visibility</p:attrName>
                                        </p:attrNameLst>
                                      </p:cBhvr>
                                      <p:to>
                                        <p:strVal val="visible"/>
                                      </p:to>
                                    </p:set>
                                    <p:animEffect transition="in" filter="wipe(down)">
                                      <p:cBhvr>
                                        <p:cTn id="172" dur="500"/>
                                        <p:tgtEl>
                                          <p:spTgt spid="21"/>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22"/>
                                        </p:tgtEl>
                                        <p:attrNameLst>
                                          <p:attrName>style.visibility</p:attrName>
                                        </p:attrNameLst>
                                      </p:cBhvr>
                                      <p:to>
                                        <p:strVal val="visible"/>
                                      </p:to>
                                    </p:set>
                                    <p:animEffect transition="in" filter="wipe(down)">
                                      <p:cBhvr>
                                        <p:cTn id="177" dur="500"/>
                                        <p:tgtEl>
                                          <p:spTgt spid="22"/>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2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uiExpand="1" build="p" animBg="1"/>
      <p:bldP spid="15" grpId="0" uiExpand="1" build="p" animBg="1"/>
      <p:bldP spid="16" grpId="0" animBg="1"/>
      <p:bldP spid="19" grpId="0" animBg="1"/>
      <p:bldP spid="19" grpId="1" animBg="1"/>
      <p:bldP spid="19" grpId="2" animBg="1"/>
      <p:bldP spid="21" grpId="0" animBg="1"/>
      <p:bldP spid="21" grpId="1" animBg="1"/>
      <p:bldP spid="11" grpId="0" animBg="1"/>
      <p:bldP spid="11" grpId="1" animBg="1"/>
      <p:bldP spid="13" grpId="0" animBg="1"/>
      <p:bldP spid="13" grpId="1" animBg="1"/>
      <p:bldP spid="26" grpId="0" animBg="1"/>
      <p:bldP spid="26" grpId="1" animBg="1"/>
      <p:bldP spid="23" grpId="0" animBg="1"/>
      <p:bldP spid="23" grpId="1" animBg="1"/>
      <p:bldP spid="23" grpId="2" animBg="1"/>
      <p:bldP spid="18" grpId="0" animBg="1"/>
      <p:bldP spid="1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108253" y="-140182"/>
            <a:ext cx="11484833" cy="1143000"/>
            <a:chOff x="1575844"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75844"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This and Self</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06" y="13555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56368" y="1002817"/>
            <a:ext cx="6755485" cy="54397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package Employee;   # Equivalent to a class def.</a:t>
            </a:r>
          </a:p>
          <a:p>
            <a:endParaRPr lang="en-US" sz="1200" dirty="0">
              <a:latin typeface="Consolas" panose="020B0609020204030204" pitchFamily="49" charset="0"/>
            </a:endParaRPr>
          </a:p>
          <a:p>
            <a:r>
              <a:rPr lang="en-US" dirty="0">
                <a:latin typeface="Consolas" panose="020B0609020204030204" pitchFamily="49" charset="0"/>
              </a:rPr>
              <a:t>sub </a:t>
            </a:r>
            <a:r>
              <a:rPr lang="en-US" dirty="0" err="1">
                <a:latin typeface="Consolas" panose="020B0609020204030204" pitchFamily="49" charset="0"/>
              </a:rPr>
              <a:t>new_employee</a:t>
            </a:r>
            <a:r>
              <a:rPr lang="en-US" dirty="0">
                <a:latin typeface="Consolas" panose="020B0609020204030204" pitchFamily="49" charset="0"/>
              </a:rPr>
              <a:t> {  </a:t>
            </a:r>
            <a:r>
              <a:rPr lang="en-US" dirty="0">
                <a:solidFill>
                  <a:schemeClr val="bg1">
                    <a:lumMod val="75000"/>
                  </a:schemeClr>
                </a:solidFill>
                <a:latin typeface="Consolas" panose="020B0609020204030204" pitchFamily="49" charset="0"/>
              </a:rPr>
              <a:t># constructor function</a:t>
            </a:r>
          </a:p>
          <a:p>
            <a:r>
              <a:rPr lang="en-US" dirty="0">
                <a:latin typeface="Consolas" panose="020B0609020204030204" pitchFamily="49" charset="0"/>
              </a:rPr>
              <a:t>  </a:t>
            </a:r>
            <a:r>
              <a:rPr lang="en-US" dirty="0">
                <a:solidFill>
                  <a:schemeClr val="bg1">
                    <a:lumMod val="75000"/>
                  </a:schemeClr>
                </a:solidFill>
                <a:latin typeface="Consolas" panose="020B0609020204030204" pitchFamily="49" charset="0"/>
              </a:rPr>
              <a:t># Parameters held in $_[0], $_[1], ... $_[n-1]</a:t>
            </a:r>
          </a:p>
          <a:p>
            <a:r>
              <a:rPr lang="en-US" dirty="0">
                <a:solidFill>
                  <a:schemeClr val="bg1">
                    <a:lumMod val="75000"/>
                  </a:schemeClr>
                </a:solidFill>
                <a:latin typeface="Consolas" panose="020B0609020204030204" pitchFamily="49" charset="0"/>
              </a:rPr>
              <a:t>  # </a:t>
            </a:r>
            <a:r>
              <a:rPr lang="en-US" dirty="0">
                <a:solidFill>
                  <a:srgbClr val="FF0000"/>
                </a:solidFill>
                <a:latin typeface="Consolas" panose="020B0609020204030204" pitchFamily="49" charset="0"/>
              </a:rPr>
              <a:t>employee name </a:t>
            </a:r>
            <a:r>
              <a:rPr lang="en-US" dirty="0">
                <a:solidFill>
                  <a:schemeClr val="bg1">
                    <a:lumMod val="75000"/>
                  </a:schemeClr>
                </a:solidFill>
                <a:latin typeface="Consolas" panose="020B0609020204030204" pitchFamily="49" charset="0"/>
              </a:rPr>
              <a:t>in $_[0], and </a:t>
            </a:r>
            <a:r>
              <a:rPr lang="en-US" dirty="0">
                <a:solidFill>
                  <a:srgbClr val="00FFFF"/>
                </a:solidFill>
                <a:latin typeface="Consolas" panose="020B0609020204030204" pitchFamily="49" charset="0"/>
              </a:rPr>
              <a:t>income</a:t>
            </a:r>
            <a:r>
              <a:rPr lang="en-US" dirty="0">
                <a:solidFill>
                  <a:schemeClr val="bg1">
                    <a:lumMod val="75000"/>
                  </a:schemeClr>
                </a:solidFill>
                <a:latin typeface="Consolas" panose="020B0609020204030204" pitchFamily="49" charset="0"/>
              </a:rPr>
              <a:t> in $_[1]</a:t>
            </a:r>
          </a:p>
          <a:p>
            <a:r>
              <a:rPr lang="en-US" dirty="0">
                <a:latin typeface="Consolas" panose="020B0609020204030204" pitchFamily="49" charset="0"/>
              </a:rPr>
              <a:t>  my $obj = {};   </a:t>
            </a:r>
            <a:endParaRPr lang="en-US" dirty="0">
              <a:solidFill>
                <a:schemeClr val="bg1">
                  <a:lumMod val="75000"/>
                </a:schemeClr>
              </a:solidFill>
              <a:latin typeface="Consolas" panose="020B0609020204030204" pitchFamily="49" charset="0"/>
            </a:endParaRPr>
          </a:p>
          <a:p>
            <a:r>
              <a:rPr lang="en-US" dirty="0">
                <a:latin typeface="Consolas" panose="020B0609020204030204" pitchFamily="49" charset="0"/>
              </a:rPr>
              <a:t>  $obj-&gt;{"name"} = </a:t>
            </a:r>
            <a:r>
              <a:rPr lang="en-US" dirty="0">
                <a:solidFill>
                  <a:srgbClr val="FF0000"/>
                </a:solidFill>
                <a:latin typeface="Consolas" panose="020B0609020204030204" pitchFamily="49" charset="0"/>
              </a:rPr>
              <a:t>$_[0]</a:t>
            </a:r>
            <a:r>
              <a:rPr lang="en-US" dirty="0">
                <a:latin typeface="Consolas" panose="020B0609020204030204" pitchFamily="49" charset="0"/>
              </a:rPr>
              <a:t>;   </a:t>
            </a:r>
            <a:r>
              <a:rPr lang="en-US" dirty="0">
                <a:solidFill>
                  <a:schemeClr val="bg1">
                    <a:lumMod val="75000"/>
                  </a:schemeClr>
                </a:solidFill>
                <a:latin typeface="Consolas" panose="020B0609020204030204" pitchFamily="49" charset="0"/>
              </a:rPr>
              <a:t># param 0 is name</a:t>
            </a:r>
          </a:p>
          <a:p>
            <a:r>
              <a:rPr lang="en-US" dirty="0">
                <a:latin typeface="Consolas" panose="020B0609020204030204" pitchFamily="49" charset="0"/>
              </a:rPr>
              <a:t>  $obj-&gt;{"income"} = </a:t>
            </a:r>
            <a:r>
              <a:rPr lang="en-US" dirty="0">
                <a:solidFill>
                  <a:srgbClr val="00FFFF"/>
                </a:solidFill>
                <a:latin typeface="Consolas" panose="020B0609020204030204" pitchFamily="49" charset="0"/>
              </a:rPr>
              <a:t>$_[1]</a:t>
            </a:r>
            <a:r>
              <a:rPr lang="en-US" dirty="0">
                <a:latin typeface="Consolas" panose="020B0609020204030204" pitchFamily="49" charset="0"/>
              </a:rPr>
              <a:t>;</a:t>
            </a:r>
            <a:r>
              <a:rPr lang="en-US" dirty="0">
                <a:solidFill>
                  <a:srgbClr val="92D050"/>
                </a:solidFill>
                <a:latin typeface="Consolas" panose="020B0609020204030204" pitchFamily="49" charset="0"/>
              </a:rPr>
              <a:t> </a:t>
            </a:r>
            <a:r>
              <a:rPr lang="en-US" dirty="0">
                <a:solidFill>
                  <a:schemeClr val="bg1">
                    <a:lumMod val="75000"/>
                  </a:schemeClr>
                </a:solidFill>
                <a:latin typeface="Consolas" panose="020B0609020204030204" pitchFamily="49" charset="0"/>
              </a:rPr>
              <a:t># param 1 is income</a:t>
            </a:r>
          </a:p>
          <a:p>
            <a:r>
              <a:rPr lang="en-US" dirty="0">
                <a:latin typeface="Consolas" panose="020B0609020204030204" pitchFamily="49" charset="0"/>
              </a:rPr>
              <a:t>  bless $obj, "Employee";</a:t>
            </a:r>
          </a:p>
          <a:p>
            <a:r>
              <a:rPr lang="en-US" sz="1400" dirty="0">
                <a:latin typeface="Consolas" panose="020B0609020204030204" pitchFamily="49" charset="0"/>
              </a:rPr>
              <a:t>  </a:t>
            </a:r>
          </a:p>
          <a:p>
            <a:r>
              <a:rPr lang="en-US" dirty="0">
                <a:latin typeface="Consolas" panose="020B0609020204030204" pitchFamily="49" charset="0"/>
              </a:rPr>
              <a:t>  return $obj;  </a:t>
            </a:r>
            <a:r>
              <a:rPr lang="en-US" dirty="0">
                <a:solidFill>
                  <a:schemeClr val="bg1">
                    <a:lumMod val="75000"/>
                  </a:schemeClr>
                </a:solidFill>
                <a:latin typeface="Consolas" panose="020B0609020204030204" pitchFamily="49" charset="0"/>
              </a:rPr>
              <a:t># return the object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sub </a:t>
            </a:r>
            <a:r>
              <a:rPr lang="en-US" dirty="0" err="1">
                <a:latin typeface="Consolas" panose="020B0609020204030204" pitchFamily="49" charset="0"/>
              </a:rPr>
              <a:t>compute_ytd_income</a:t>
            </a:r>
            <a:r>
              <a:rPr lang="en-US" dirty="0">
                <a:latin typeface="Consolas" panose="020B0609020204030204" pitchFamily="49" charset="0"/>
              </a:rPr>
              <a:t> { </a:t>
            </a:r>
            <a:r>
              <a:rPr lang="en-US" dirty="0">
                <a:solidFill>
                  <a:schemeClr val="bg1">
                    <a:lumMod val="75000"/>
                  </a:schemeClr>
                </a:solidFill>
                <a:latin typeface="Consolas" panose="020B0609020204030204" pitchFamily="49" charset="0"/>
              </a:rPr>
              <a:t># </a:t>
            </a:r>
            <a:r>
              <a:rPr lang="en-US" dirty="0" err="1">
                <a:solidFill>
                  <a:schemeClr val="bg1">
                    <a:lumMod val="75000"/>
                  </a:schemeClr>
                </a:solidFill>
                <a:latin typeface="Consolas" panose="020B0609020204030204" pitchFamily="49" charset="0"/>
              </a:rPr>
              <a:t>func</a:t>
            </a:r>
            <a:r>
              <a:rPr lang="en-US" dirty="0">
                <a:solidFill>
                  <a:schemeClr val="bg1">
                    <a:lumMod val="75000"/>
                  </a:schemeClr>
                </a:solidFill>
                <a:latin typeface="Consolas" panose="020B0609020204030204" pitchFamily="49" charset="0"/>
              </a:rPr>
              <a:t>. to compute income</a:t>
            </a:r>
          </a:p>
          <a:p>
            <a:r>
              <a:rPr lang="en-US" dirty="0">
                <a:latin typeface="Consolas" panose="020B0609020204030204" pitchFamily="49" charset="0"/>
              </a:rPr>
              <a:t>  my $emp = </a:t>
            </a:r>
            <a:r>
              <a:rPr lang="en-US" dirty="0">
                <a:solidFill>
                  <a:schemeClr val="bg1"/>
                </a:solidFill>
                <a:latin typeface="Consolas" panose="020B0609020204030204" pitchFamily="49" charset="0"/>
              </a:rPr>
              <a:t>$_[0]</a:t>
            </a:r>
            <a:r>
              <a:rPr lang="en-US" dirty="0">
                <a:latin typeface="Consolas" panose="020B0609020204030204" pitchFamily="49" charset="0"/>
              </a:rPr>
              <a:t>;  </a:t>
            </a:r>
            <a:r>
              <a:rPr lang="en-US" dirty="0">
                <a:solidFill>
                  <a:schemeClr val="bg1">
                    <a:lumMod val="75000"/>
                  </a:schemeClr>
                </a:solidFill>
                <a:latin typeface="Consolas" panose="020B0609020204030204" pitchFamily="49" charset="0"/>
              </a:rPr>
              <a:t># 1</a:t>
            </a:r>
            <a:r>
              <a:rPr lang="en-US" baseline="30000" dirty="0">
                <a:solidFill>
                  <a:schemeClr val="bg1">
                    <a:lumMod val="75000"/>
                  </a:schemeClr>
                </a:solidFill>
                <a:latin typeface="Consolas" panose="020B0609020204030204" pitchFamily="49" charset="0"/>
              </a:rPr>
              <a:t>st</a:t>
            </a:r>
            <a:r>
              <a:rPr lang="en-US" dirty="0">
                <a:solidFill>
                  <a:schemeClr val="bg1">
                    <a:lumMod val="75000"/>
                  </a:schemeClr>
                </a:solidFill>
                <a:latin typeface="Consolas" panose="020B0609020204030204" pitchFamily="49" charset="0"/>
              </a:rPr>
              <a:t> param is employee obj</a:t>
            </a:r>
          </a:p>
          <a:p>
            <a:r>
              <a:rPr lang="en-US" dirty="0">
                <a:latin typeface="Consolas" panose="020B0609020204030204" pitchFamily="49" charset="0"/>
              </a:rPr>
              <a:t>  my $</a:t>
            </a:r>
            <a:r>
              <a:rPr lang="en-US" dirty="0" err="1">
                <a:latin typeface="Consolas" panose="020B0609020204030204" pitchFamily="49" charset="0"/>
              </a:rPr>
              <a:t>months_worked</a:t>
            </a:r>
            <a:r>
              <a:rPr lang="en-US" dirty="0">
                <a:latin typeface="Consolas" panose="020B0609020204030204" pitchFamily="49" charset="0"/>
              </a:rPr>
              <a:t> </a:t>
            </a:r>
            <a:r>
              <a:rPr lang="en-US" dirty="0">
                <a:solidFill>
                  <a:schemeClr val="bg1"/>
                </a:solidFill>
                <a:latin typeface="Consolas" panose="020B0609020204030204" pitchFamily="49" charset="0"/>
              </a:rPr>
              <a:t>= $_[1]; </a:t>
            </a:r>
          </a:p>
          <a:p>
            <a:r>
              <a:rPr lang="en-US" dirty="0">
                <a:latin typeface="Consolas" panose="020B0609020204030204" pitchFamily="49" charset="0"/>
              </a:rPr>
              <a:t>  return $emp-&gt;{'income'} * $</a:t>
            </a:r>
            <a:r>
              <a:rPr lang="en-US" dirty="0" err="1">
                <a:latin typeface="Consolas" panose="020B0609020204030204" pitchFamily="49" charset="0"/>
              </a:rPr>
              <a:t>months_worked</a:t>
            </a:r>
            <a:r>
              <a:rPr lang="en-US" dirty="0">
                <a:latin typeface="Consolas" panose="020B0609020204030204" pitchFamily="49" charset="0"/>
              </a:rPr>
              <a:t>/12;</a:t>
            </a:r>
          </a:p>
          <a:p>
            <a:r>
              <a:rPr lang="en-US" dirty="0">
                <a:latin typeface="Consolas" panose="020B0609020204030204" pitchFamily="49" charset="0"/>
              </a:rPr>
              <a:t>} </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712428" y="5863550"/>
            <a:ext cx="3532677" cy="769441"/>
          </a:xfrm>
          <a:prstGeom prst="rect">
            <a:avLst/>
          </a:prstGeom>
          <a:noFill/>
        </p:spPr>
        <p:txBody>
          <a:bodyPr wrap="square">
            <a:spAutoFit/>
          </a:bodyPr>
          <a:lstStyle/>
          <a:p>
            <a:pPr algn="ctr"/>
            <a:r>
              <a:rPr lang="en-US" sz="4400" dirty="0">
                <a:latin typeface="Corbel" panose="020B0503020204020204" pitchFamily="34" charset="0"/>
              </a:rPr>
              <a:t>This is Perl!</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189322" y="5768243"/>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88496" y="5774715"/>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23D4855-1CF6-443F-948F-92C3950987B6}"/>
              </a:ext>
            </a:extLst>
          </p:cNvPr>
          <p:cNvSpPr/>
          <p:nvPr/>
        </p:nvSpPr>
        <p:spPr>
          <a:xfrm>
            <a:off x="6962621" y="1793018"/>
            <a:ext cx="4885003" cy="235590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75000"/>
                  </a:schemeClr>
                </a:solidFill>
                <a:latin typeface="Consolas" panose="020B0609020204030204" pitchFamily="49" charset="0"/>
              </a:rPr>
              <a:t># Code to create/use an employee</a:t>
            </a:r>
          </a:p>
          <a:p>
            <a:r>
              <a:rPr lang="en-US" dirty="0">
                <a:latin typeface="Consolas" panose="020B0609020204030204" pitchFamily="49" charset="0"/>
              </a:rPr>
              <a:t>use Employee;</a:t>
            </a:r>
          </a:p>
          <a:p>
            <a:endParaRPr lang="en-US" dirty="0">
              <a:latin typeface="Consolas" panose="020B0609020204030204" pitchFamily="49" charset="0"/>
            </a:endParaRPr>
          </a:p>
          <a:p>
            <a:r>
              <a:rPr lang="en-US" dirty="0">
                <a:latin typeface="Consolas" panose="020B0609020204030204" pitchFamily="49" charset="0"/>
              </a:rPr>
              <a:t>$e = </a:t>
            </a:r>
            <a:r>
              <a:rPr lang="en-US" dirty="0" err="1">
                <a:latin typeface="Consolas" panose="020B0609020204030204" pitchFamily="49" charset="0"/>
              </a:rPr>
              <a:t>new_employee</a:t>
            </a:r>
            <a:r>
              <a:rPr lang="en-US" dirty="0">
                <a:latin typeface="Consolas" panose="020B0609020204030204" pitchFamily="49" charset="0"/>
              </a:rPr>
              <a:t>(</a:t>
            </a:r>
            <a:r>
              <a:rPr lang="en-US" dirty="0">
                <a:solidFill>
                  <a:srgbClr val="FF0000"/>
                </a:solidFill>
                <a:latin typeface="Consolas" panose="020B0609020204030204" pitchFamily="49" charset="0"/>
              </a:rPr>
              <a:t>"Ed"</a:t>
            </a:r>
            <a:r>
              <a:rPr lang="en-US" dirty="0">
                <a:latin typeface="Consolas" panose="020B0609020204030204" pitchFamily="49" charset="0"/>
              </a:rPr>
              <a:t>, </a:t>
            </a:r>
            <a:r>
              <a:rPr lang="en-US" dirty="0">
                <a:solidFill>
                  <a:srgbClr val="00FFFF"/>
                </a:solidFill>
                <a:latin typeface="Consolas" panose="020B0609020204030204" pitchFamily="49" charset="0"/>
              </a:rPr>
              <a:t>100000</a:t>
            </a:r>
            <a:r>
              <a:rPr lang="en-US" dirty="0">
                <a:latin typeface="Consolas" panose="020B0609020204030204" pitchFamily="49" charset="0"/>
              </a:rPr>
              <a:t>);</a:t>
            </a:r>
          </a:p>
          <a:p>
            <a:r>
              <a:rPr lang="en-US" dirty="0">
                <a:latin typeface="Consolas" panose="020B0609020204030204" pitchFamily="49" charset="0"/>
              </a:rPr>
              <a:t>print "My name: ", $e-&gt;{"name"};</a:t>
            </a:r>
          </a:p>
          <a:p>
            <a:r>
              <a:rPr lang="en-US" dirty="0">
                <a:latin typeface="Consolas" panose="020B0609020204030204" pitchFamily="49" charset="0"/>
              </a:rPr>
              <a:t>print "My income thru Nov is: ",</a:t>
            </a:r>
          </a:p>
          <a:p>
            <a:r>
              <a:rPr lang="en-US" dirty="0">
                <a:latin typeface="Consolas" panose="020B0609020204030204" pitchFamily="49" charset="0"/>
              </a:rPr>
              <a:t>      </a:t>
            </a:r>
            <a:r>
              <a:rPr lang="en-US" dirty="0">
                <a:solidFill>
                  <a:schemeClr val="bg1"/>
                </a:solidFill>
                <a:latin typeface="Consolas" panose="020B0609020204030204" pitchFamily="49" charset="0"/>
              </a:rPr>
              <a:t>$e-</a:t>
            </a:r>
            <a:r>
              <a:rPr lang="en-US" dirty="0">
                <a:latin typeface="Consolas" panose="020B0609020204030204" pitchFamily="49" charset="0"/>
              </a:rPr>
              <a:t>&gt;</a:t>
            </a:r>
            <a:r>
              <a:rPr lang="en-US" dirty="0" err="1">
                <a:latin typeface="Consolas" panose="020B0609020204030204" pitchFamily="49" charset="0"/>
              </a:rPr>
              <a:t>compute_ytd_income</a:t>
            </a:r>
            <a:r>
              <a:rPr lang="en-US" dirty="0">
                <a:latin typeface="Consolas" panose="020B0609020204030204" pitchFamily="49" charset="0"/>
              </a:rPr>
              <a:t>(</a:t>
            </a:r>
            <a:r>
              <a:rPr lang="en-US" dirty="0">
                <a:solidFill>
                  <a:srgbClr val="DDC5ED"/>
                </a:solidFill>
                <a:latin typeface="Consolas" panose="020B0609020204030204" pitchFamily="49" charset="0"/>
              </a:rPr>
              <a:t>11</a:t>
            </a:r>
            <a:r>
              <a:rPr lang="en-US" dirty="0">
                <a:latin typeface="Consolas" panose="020B0609020204030204" pitchFamily="49" charset="0"/>
              </a:rPr>
              <a:t>);</a:t>
            </a:r>
          </a:p>
        </p:txBody>
      </p:sp>
      <p:sp>
        <p:nvSpPr>
          <p:cNvPr id="27" name="TextBox 26">
            <a:extLst>
              <a:ext uri="{FF2B5EF4-FFF2-40B4-BE49-F238E27FC236}">
                <a16:creationId xmlns:a16="http://schemas.microsoft.com/office/drawing/2014/main" id="{A71B81D1-5CF4-4B48-B258-104F680DB526}"/>
              </a:ext>
            </a:extLst>
          </p:cNvPr>
          <p:cNvSpPr txBox="1"/>
          <p:nvPr/>
        </p:nvSpPr>
        <p:spPr>
          <a:xfrm>
            <a:off x="6821899" y="837160"/>
            <a:ext cx="5313734" cy="830997"/>
          </a:xfrm>
          <a:prstGeom prst="rect">
            <a:avLst/>
          </a:prstGeom>
          <a:noFill/>
        </p:spPr>
        <p:txBody>
          <a:bodyPr wrap="square">
            <a:spAutoFit/>
          </a:bodyPr>
          <a:lstStyle/>
          <a:p>
            <a:pPr algn="ctr"/>
            <a:r>
              <a:rPr lang="en-US" sz="2400" dirty="0"/>
              <a:t>Does this language have a notion of this/self for objects? Explain!</a:t>
            </a:r>
          </a:p>
        </p:txBody>
      </p:sp>
      <p:sp>
        <p:nvSpPr>
          <p:cNvPr id="28" name="TextBox 27">
            <a:extLst>
              <a:ext uri="{FF2B5EF4-FFF2-40B4-BE49-F238E27FC236}">
                <a16:creationId xmlns:a16="http://schemas.microsoft.com/office/drawing/2014/main" id="{25D2497F-3895-44DD-A392-C79D3BD4FD45}"/>
              </a:ext>
            </a:extLst>
          </p:cNvPr>
          <p:cNvSpPr txBox="1"/>
          <p:nvPr/>
        </p:nvSpPr>
        <p:spPr>
          <a:xfrm>
            <a:off x="7115645" y="4319943"/>
            <a:ext cx="4600350" cy="1323439"/>
          </a:xfrm>
          <a:prstGeom prst="rect">
            <a:avLst/>
          </a:prstGeom>
          <a:noFill/>
        </p:spPr>
        <p:txBody>
          <a:bodyPr wrap="square">
            <a:spAutoFit/>
          </a:bodyPr>
          <a:lstStyle/>
          <a:p>
            <a:pPr algn="ctr"/>
            <a:r>
              <a:rPr lang="en-US" sz="2000" dirty="0"/>
              <a:t>Answer: Yes! When we call a </a:t>
            </a:r>
            <a:r>
              <a:rPr lang="en-US" sz="2000" dirty="0">
                <a:solidFill>
                  <a:srgbClr val="0070C0"/>
                </a:solidFill>
              </a:rPr>
              <a:t>method</a:t>
            </a:r>
            <a:r>
              <a:rPr lang="en-US" sz="2000" dirty="0"/>
              <a:t>, e.g.,</a:t>
            </a:r>
            <a:br>
              <a:rPr lang="en-US" sz="2000" dirty="0"/>
            </a:br>
            <a:r>
              <a:rPr lang="en-US" sz="2000" dirty="0"/>
              <a:t> </a:t>
            </a:r>
            <a:r>
              <a:rPr lang="en-US" sz="2000" dirty="0">
                <a:solidFill>
                  <a:srgbClr val="FF0000"/>
                </a:solidFill>
              </a:rPr>
              <a:t>$e</a:t>
            </a:r>
            <a:r>
              <a:rPr lang="en-US" sz="2000" dirty="0"/>
              <a:t>-&gt;</a:t>
            </a:r>
            <a:r>
              <a:rPr lang="en-US" sz="2000" dirty="0" err="1">
                <a:solidFill>
                  <a:srgbClr val="0070C0"/>
                </a:solidFill>
              </a:rPr>
              <a:t>compute_ytd_income</a:t>
            </a:r>
            <a:r>
              <a:rPr lang="en-US" sz="2000" dirty="0">
                <a:solidFill>
                  <a:srgbClr val="0070C0"/>
                </a:solidFill>
              </a:rPr>
              <a:t>()</a:t>
            </a:r>
            <a:r>
              <a:rPr lang="en-US" sz="2000" dirty="0"/>
              <a:t>, this passes the </a:t>
            </a:r>
            <a:r>
              <a:rPr lang="en-US" sz="2000" dirty="0">
                <a:solidFill>
                  <a:srgbClr val="FF0000"/>
                </a:solidFill>
              </a:rPr>
              <a:t>object reference </a:t>
            </a:r>
            <a:r>
              <a:rPr lang="en-US" sz="2000" dirty="0"/>
              <a:t>$e as the first argument to the method (as $_[</a:t>
            </a:r>
            <a:r>
              <a:rPr lang="en-US" sz="2000" dirty="0">
                <a:latin typeface="Consolas" panose="020B0609020204030204" pitchFamily="49" charset="0"/>
              </a:rPr>
              <a:t>0</a:t>
            </a:r>
            <a:r>
              <a:rPr lang="en-US" sz="2000" dirty="0"/>
              <a:t>]).</a:t>
            </a:r>
          </a:p>
        </p:txBody>
      </p:sp>
      <p:cxnSp>
        <p:nvCxnSpPr>
          <p:cNvPr id="13" name="Straight Arrow Connector 12">
            <a:extLst>
              <a:ext uri="{FF2B5EF4-FFF2-40B4-BE49-F238E27FC236}">
                <a16:creationId xmlns:a16="http://schemas.microsoft.com/office/drawing/2014/main" id="{421DC7E9-7C77-431F-A4E8-09DB81BD2AC1}"/>
              </a:ext>
            </a:extLst>
          </p:cNvPr>
          <p:cNvCxnSpPr>
            <a:cxnSpLocks/>
          </p:cNvCxnSpPr>
          <p:nvPr/>
        </p:nvCxnSpPr>
        <p:spPr>
          <a:xfrm flipH="1">
            <a:off x="2267712" y="3770433"/>
            <a:ext cx="5528201" cy="14442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42D5D5-7E09-4EC6-8C2E-86CFCBBE6D43}"/>
              </a:ext>
            </a:extLst>
          </p:cNvPr>
          <p:cNvSpPr/>
          <p:nvPr/>
        </p:nvSpPr>
        <p:spPr>
          <a:xfrm>
            <a:off x="7780237" y="3641924"/>
            <a:ext cx="313509" cy="29783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0A2883A-580F-4D38-96D8-B74BABB8296C}"/>
              </a:ext>
            </a:extLst>
          </p:cNvPr>
          <p:cNvCxnSpPr>
            <a:cxnSpLocks/>
          </p:cNvCxnSpPr>
          <p:nvPr/>
        </p:nvCxnSpPr>
        <p:spPr>
          <a:xfrm flipH="1">
            <a:off x="3526971" y="3969860"/>
            <a:ext cx="7331748" cy="15008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1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animBg="1"/>
      <p:bldP spid="46" grpId="0"/>
      <p:bldP spid="17" grpId="0" animBg="1"/>
      <p:bldP spid="17" grpId="1" animBg="1"/>
      <p:bldP spid="18" grpId="0" animBg="1"/>
      <p:bldP spid="18" grpId="1" animBg="1"/>
      <p:bldP spid="25" grpId="0" uiExpand="1" animBg="1"/>
      <p:bldP spid="27" grpId="0"/>
      <p:bldP spid="28"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944818" y="277975"/>
            <a:ext cx="10613842" cy="707886"/>
          </a:xfrm>
          <a:prstGeom prst="rect">
            <a:avLst/>
          </a:prstGeom>
          <a:noFill/>
        </p:spPr>
        <p:txBody>
          <a:bodyPr wrap="square">
            <a:spAutoFit/>
          </a:bodyPr>
          <a:lstStyle/>
          <a:p>
            <a:pPr algn="ctr"/>
            <a:r>
              <a:rPr lang="en-US" sz="4000" dirty="0"/>
              <a:t>Classes: Properties</a:t>
            </a:r>
          </a:p>
        </p:txBody>
      </p:sp>
      <p:grpSp>
        <p:nvGrpSpPr>
          <p:cNvPr id="16" name="Group 15">
            <a:extLst>
              <a:ext uri="{FF2B5EF4-FFF2-40B4-BE49-F238E27FC236}">
                <a16:creationId xmlns:a16="http://schemas.microsoft.com/office/drawing/2014/main" id="{B37DFA81-6ADE-4F4F-AC42-326BA53E7FC7}"/>
              </a:ext>
            </a:extLst>
          </p:cNvPr>
          <p:cNvGrpSpPr/>
          <p:nvPr/>
        </p:nvGrpSpPr>
        <p:grpSpPr>
          <a:xfrm>
            <a:off x="4067251" y="2026310"/>
            <a:ext cx="4979932" cy="3871843"/>
            <a:chOff x="8756837" y="4485466"/>
            <a:chExt cx="1673600" cy="1482371"/>
          </a:xfrm>
        </p:grpSpPr>
        <p:pic>
          <p:nvPicPr>
            <p:cNvPr id="15" name="Picture 14">
              <a:extLst>
                <a:ext uri="{FF2B5EF4-FFF2-40B4-BE49-F238E27FC236}">
                  <a16:creationId xmlns:a16="http://schemas.microsoft.com/office/drawing/2014/main" id="{F78A639E-C5B6-477A-A8E6-E8ED43EDCFC9}"/>
                </a:ext>
              </a:extLst>
            </p:cNvPr>
            <p:cNvPicPr>
              <a:picLocks noChangeAspect="1"/>
            </p:cNvPicPr>
            <p:nvPr/>
          </p:nvPicPr>
          <p:blipFill>
            <a:blip r:embed="rId3"/>
            <a:stretch>
              <a:fillRect/>
            </a:stretch>
          </p:blipFill>
          <p:spPr>
            <a:xfrm>
              <a:off x="9358874" y="4896274"/>
              <a:ext cx="1071563" cy="1071563"/>
            </a:xfrm>
            <a:prstGeom prst="rect">
              <a:avLst/>
            </a:prstGeom>
          </p:spPr>
        </p:pic>
        <p:pic>
          <p:nvPicPr>
            <p:cNvPr id="13" name="Picture 12">
              <a:extLst>
                <a:ext uri="{FF2B5EF4-FFF2-40B4-BE49-F238E27FC236}">
                  <a16:creationId xmlns:a16="http://schemas.microsoft.com/office/drawing/2014/main" id="{BFCE8364-8D49-46F5-818A-B49AE47212BD}"/>
                </a:ext>
              </a:extLst>
            </p:cNvPr>
            <p:cNvPicPr>
              <a:picLocks noChangeAspect="1"/>
            </p:cNvPicPr>
            <p:nvPr/>
          </p:nvPicPr>
          <p:blipFill>
            <a:blip r:embed="rId4"/>
            <a:stretch>
              <a:fillRect/>
            </a:stretch>
          </p:blipFill>
          <p:spPr>
            <a:xfrm>
              <a:off x="8756837" y="4485466"/>
              <a:ext cx="1095375" cy="637106"/>
            </a:xfrm>
            <a:prstGeom prst="rect">
              <a:avLst/>
            </a:prstGeom>
          </p:spPr>
        </p:pic>
      </p:grpSp>
    </p:spTree>
    <p:extLst>
      <p:ext uri="{BB962C8B-B14F-4D97-AF65-F5344CB8AC3E}">
        <p14:creationId xmlns:p14="http://schemas.microsoft.com/office/powerpoint/2010/main" val="1379590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696428" y="6056"/>
            <a:ext cx="10613842" cy="769441"/>
          </a:xfrm>
          <a:prstGeom prst="rect">
            <a:avLst/>
          </a:prstGeom>
          <a:noFill/>
        </p:spPr>
        <p:txBody>
          <a:bodyPr wrap="square">
            <a:spAutoFit/>
          </a:bodyPr>
          <a:lstStyle/>
          <a:p>
            <a:pPr algn="ctr"/>
            <a:r>
              <a:rPr lang="en-US" sz="4400" dirty="0"/>
              <a:t>Properties, Accessors and Mutators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2623963" y="879256"/>
            <a:ext cx="6758772" cy="707886"/>
          </a:xfrm>
          <a:prstGeom prst="rect">
            <a:avLst/>
          </a:prstGeom>
          <a:noFill/>
        </p:spPr>
        <p:txBody>
          <a:bodyPr wrap="square">
            <a:spAutoFit/>
          </a:bodyPr>
          <a:lstStyle/>
          <a:p>
            <a:pPr algn="ctr"/>
            <a:r>
              <a:rPr lang="en-US" sz="2000" dirty="0"/>
              <a:t>While our goal in OOP is encapsulation, sometimes we want to expose a </a:t>
            </a:r>
            <a:r>
              <a:rPr lang="en-US" sz="2000" dirty="0">
                <a:solidFill>
                  <a:srgbClr val="00B050"/>
                </a:solidFill>
              </a:rPr>
              <a:t>field</a:t>
            </a:r>
            <a:r>
              <a:rPr lang="en-US" sz="2000" dirty="0"/>
              <a:t> (aka </a:t>
            </a:r>
            <a:r>
              <a:rPr lang="en-US" sz="2000" dirty="0">
                <a:solidFill>
                  <a:srgbClr val="00B050"/>
                </a:solidFill>
              </a:rPr>
              <a:t>property</a:t>
            </a:r>
            <a:r>
              <a:rPr lang="en-US" sz="2000" dirty="0"/>
              <a:t>) of an object for external use. </a:t>
            </a:r>
          </a:p>
        </p:txBody>
      </p:sp>
      <p:sp>
        <p:nvSpPr>
          <p:cNvPr id="9" name="TextBox 8">
            <a:extLst>
              <a:ext uri="{FF2B5EF4-FFF2-40B4-BE49-F238E27FC236}">
                <a16:creationId xmlns:a16="http://schemas.microsoft.com/office/drawing/2014/main" id="{7A71D98D-86EB-4152-9D07-1B682211E0EE}"/>
              </a:ext>
            </a:extLst>
          </p:cNvPr>
          <p:cNvSpPr txBox="1"/>
          <p:nvPr/>
        </p:nvSpPr>
        <p:spPr>
          <a:xfrm>
            <a:off x="419722" y="1873011"/>
            <a:ext cx="5250180" cy="4247317"/>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class Student {</a:t>
            </a:r>
          </a:p>
          <a:p>
            <a:r>
              <a:rPr lang="en-US" dirty="0">
                <a:latin typeface="Consolas" panose="020B0609020204030204" pitchFamily="49" charset="0"/>
              </a:rPr>
              <a:t>public:</a:t>
            </a:r>
          </a:p>
          <a:p>
            <a:r>
              <a:rPr lang="en-US" dirty="0">
                <a:solidFill>
                  <a:srgbClr val="FF0000"/>
                </a:solidFill>
                <a:latin typeface="Consolas" panose="020B0609020204030204" pitchFamily="49" charset="0"/>
              </a:rPr>
              <a:t> void </a:t>
            </a:r>
            <a:r>
              <a:rPr lang="en-US" dirty="0" err="1">
                <a:solidFill>
                  <a:srgbClr val="FF0000"/>
                </a:solidFill>
                <a:latin typeface="Consolas" panose="020B0609020204030204" pitchFamily="49" charset="0"/>
              </a:rPr>
              <a:t>changeName</a:t>
            </a:r>
            <a:r>
              <a:rPr lang="en-US" dirty="0">
                <a:solidFill>
                  <a:srgbClr val="FF0000"/>
                </a:solidFill>
                <a:latin typeface="Consolas" panose="020B0609020204030204" pitchFamily="49" charset="0"/>
              </a:rPr>
              <a:t>(const string&amp; name)</a:t>
            </a:r>
          </a:p>
          <a:p>
            <a:r>
              <a:rPr lang="en-US" dirty="0">
                <a:solidFill>
                  <a:srgbClr val="FF0000"/>
                </a:solidFill>
                <a:latin typeface="Consolas" panose="020B0609020204030204" pitchFamily="49" charset="0"/>
              </a:rPr>
              <a:t>    { </a:t>
            </a:r>
            <a:r>
              <a:rPr lang="en-US" dirty="0">
                <a:solidFill>
                  <a:srgbClr val="00B050"/>
                </a:solidFill>
                <a:latin typeface="Consolas" panose="020B0609020204030204" pitchFamily="49" charset="0"/>
              </a:rPr>
              <a:t>name_</a:t>
            </a:r>
            <a:r>
              <a:rPr lang="en-US" dirty="0">
                <a:solidFill>
                  <a:srgbClr val="FF0000"/>
                </a:solidFill>
                <a:latin typeface="Consolas" panose="020B0609020204030204" pitchFamily="49" charset="0"/>
              </a:rPr>
              <a:t> = name; }</a:t>
            </a:r>
          </a:p>
          <a:p>
            <a:r>
              <a:rPr lang="en-US" dirty="0">
                <a:latin typeface="Consolas" panose="020B0609020204030204" pitchFamily="49" charset="0"/>
              </a:rPr>
              <a:t> </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getGPA</a:t>
            </a:r>
            <a:r>
              <a:rPr lang="en-US" dirty="0">
                <a:solidFill>
                  <a:srgbClr val="0070C0"/>
                </a:solidFill>
                <a:latin typeface="Consolas" panose="020B0609020204030204" pitchFamily="49" charset="0"/>
              </a:rPr>
              <a:t>() const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 return </a:t>
            </a:r>
            <a:r>
              <a:rPr lang="en-US" dirty="0">
                <a:solidFill>
                  <a:srgbClr val="00B050"/>
                </a:solidFill>
                <a:latin typeface="Consolas" panose="020B0609020204030204" pitchFamily="49" charset="0"/>
              </a:rPr>
              <a:t>GPA_</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 ...</a:t>
            </a:r>
          </a:p>
          <a:p>
            <a:endParaRPr lang="en-US" dirty="0">
              <a:solidFill>
                <a:srgbClr val="FF0000"/>
              </a:solidFill>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a:t>
            </a:r>
            <a:r>
              <a:rPr lang="en-US" dirty="0">
                <a:solidFill>
                  <a:srgbClr val="00B050"/>
                </a:solidFill>
                <a:latin typeface="Consolas" panose="020B0609020204030204" pitchFamily="49" charset="0"/>
              </a:rPr>
              <a:t>double GPA_;</a:t>
            </a:r>
          </a:p>
          <a:p>
            <a:r>
              <a:rPr lang="en-US" dirty="0">
                <a:solidFill>
                  <a:srgbClr val="00B050"/>
                </a:solidFill>
                <a:latin typeface="Consolas" panose="020B0609020204030204" pitchFamily="49" charset="0"/>
              </a:rPr>
              <a:t>  string name_;</a:t>
            </a:r>
          </a:p>
          <a:p>
            <a:r>
              <a:rPr lang="en-US" dirty="0">
                <a:latin typeface="Consolas" panose="020B0609020204030204" pitchFamily="49" charset="0"/>
              </a:rPr>
              <a:t>  vector&lt;Course&gt; courses_;</a:t>
            </a:r>
          </a:p>
          <a:p>
            <a:r>
              <a:rPr lang="en-US" dirty="0">
                <a:latin typeface="Consolas" panose="020B0609020204030204" pitchFamily="49" charset="0"/>
              </a:rPr>
              <a:t>};</a:t>
            </a:r>
            <a:endParaRPr lang="en-US" dirty="0">
              <a:solidFill>
                <a:srgbClr val="7030A0"/>
              </a:solidFill>
              <a:latin typeface="Consolas" panose="020B0609020204030204" pitchFamily="49" charset="0"/>
            </a:endParaRPr>
          </a:p>
        </p:txBody>
      </p:sp>
      <p:sp>
        <p:nvSpPr>
          <p:cNvPr id="11" name="TextBox 10">
            <a:extLst>
              <a:ext uri="{FF2B5EF4-FFF2-40B4-BE49-F238E27FC236}">
                <a16:creationId xmlns:a16="http://schemas.microsoft.com/office/drawing/2014/main" id="{74BE45D8-9D9C-438F-BDAA-7186DC007A1E}"/>
              </a:ext>
            </a:extLst>
          </p:cNvPr>
          <p:cNvSpPr txBox="1"/>
          <p:nvPr/>
        </p:nvSpPr>
        <p:spPr>
          <a:xfrm>
            <a:off x="5964669" y="3023190"/>
            <a:ext cx="5920080" cy="707886"/>
          </a:xfrm>
          <a:prstGeom prst="rect">
            <a:avLst/>
          </a:prstGeom>
          <a:noFill/>
        </p:spPr>
        <p:txBody>
          <a:bodyPr wrap="square">
            <a:spAutoFit/>
          </a:bodyPr>
          <a:lstStyle/>
          <a:p>
            <a:pPr algn="ctr"/>
            <a:r>
              <a:rPr lang="en-US" sz="2000" dirty="0">
                <a:solidFill>
                  <a:srgbClr val="0070C0"/>
                </a:solidFill>
              </a:rPr>
              <a:t>Accessors</a:t>
            </a:r>
            <a:r>
              <a:rPr lang="en-US" sz="2000" dirty="0"/>
              <a:t> and </a:t>
            </a:r>
            <a:r>
              <a:rPr lang="en-US" sz="2000" dirty="0">
                <a:solidFill>
                  <a:srgbClr val="FF0000"/>
                </a:solidFill>
              </a:rPr>
              <a:t>mutators</a:t>
            </a:r>
            <a:r>
              <a:rPr lang="en-US" sz="2000" dirty="0"/>
              <a:t> for a </a:t>
            </a:r>
            <a:r>
              <a:rPr lang="en-US" sz="2000" dirty="0">
                <a:solidFill>
                  <a:srgbClr val="00B050"/>
                </a:solidFill>
              </a:rPr>
              <a:t>property</a:t>
            </a:r>
            <a:r>
              <a:rPr lang="en-US" sz="2000" dirty="0"/>
              <a:t> enable us to hide its implementation and more easily refactor. </a:t>
            </a:r>
          </a:p>
        </p:txBody>
      </p:sp>
      <p:grpSp>
        <p:nvGrpSpPr>
          <p:cNvPr id="6" name="Group 5">
            <a:extLst>
              <a:ext uri="{FF2B5EF4-FFF2-40B4-BE49-F238E27FC236}">
                <a16:creationId xmlns:a16="http://schemas.microsoft.com/office/drawing/2014/main" id="{3D8310EF-8250-4CD2-A83F-E12CB903C09F}"/>
              </a:ext>
            </a:extLst>
          </p:cNvPr>
          <p:cNvGrpSpPr/>
          <p:nvPr/>
        </p:nvGrpSpPr>
        <p:grpSpPr>
          <a:xfrm>
            <a:off x="419722" y="1873011"/>
            <a:ext cx="5250180" cy="4247317"/>
            <a:chOff x="575583" y="2454897"/>
            <a:chExt cx="5250180" cy="4247317"/>
          </a:xfrm>
        </p:grpSpPr>
        <p:sp>
          <p:nvSpPr>
            <p:cNvPr id="16" name="TextBox 15">
              <a:extLst>
                <a:ext uri="{FF2B5EF4-FFF2-40B4-BE49-F238E27FC236}">
                  <a16:creationId xmlns:a16="http://schemas.microsoft.com/office/drawing/2014/main" id="{2B3C5846-FD10-40CC-8980-D6F4442CFD0A}"/>
                </a:ext>
              </a:extLst>
            </p:cNvPr>
            <p:cNvSpPr txBox="1"/>
            <p:nvPr/>
          </p:nvSpPr>
          <p:spPr>
            <a:xfrm>
              <a:off x="575583" y="2454897"/>
              <a:ext cx="5250180" cy="4247317"/>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class Student {</a:t>
              </a:r>
            </a:p>
            <a:p>
              <a:r>
                <a:rPr lang="en-US" dirty="0">
                  <a:latin typeface="Consolas" panose="020B0609020204030204" pitchFamily="49" charset="0"/>
                </a:rPr>
                <a:t>public:</a:t>
              </a:r>
            </a:p>
            <a:p>
              <a:r>
                <a:rPr lang="en-US" dirty="0">
                  <a:solidFill>
                    <a:srgbClr val="FF0000"/>
                  </a:solidFill>
                  <a:latin typeface="Consolas" panose="020B0609020204030204" pitchFamily="49" charset="0"/>
                </a:rPr>
                <a:t> void </a:t>
              </a:r>
              <a:r>
                <a:rPr lang="en-US" dirty="0" err="1">
                  <a:solidFill>
                    <a:srgbClr val="FF0000"/>
                  </a:solidFill>
                  <a:latin typeface="Consolas" panose="020B0609020204030204" pitchFamily="49" charset="0"/>
                </a:rPr>
                <a:t>changeName</a:t>
              </a:r>
              <a:r>
                <a:rPr lang="en-US" dirty="0">
                  <a:solidFill>
                    <a:srgbClr val="FF0000"/>
                  </a:solidFill>
                  <a:latin typeface="Consolas" panose="020B0609020204030204" pitchFamily="49" charset="0"/>
                </a:rPr>
                <a:t>(const string&amp; name)</a:t>
              </a:r>
            </a:p>
            <a:p>
              <a:r>
                <a:rPr lang="en-US" dirty="0">
                  <a:solidFill>
                    <a:srgbClr val="FF0000"/>
                  </a:solidFill>
                  <a:latin typeface="Consolas" panose="020B0609020204030204" pitchFamily="49" charset="0"/>
                </a:rPr>
                <a:t>    { name_ = name; }</a:t>
              </a:r>
            </a:p>
            <a:p>
              <a:r>
                <a:rPr lang="en-US" dirty="0">
                  <a:latin typeface="Consolas" panose="020B0609020204030204" pitchFamily="49" charset="0"/>
                </a:rPr>
                <a:t> </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getGPA</a:t>
              </a:r>
              <a:r>
                <a:rPr lang="en-US" dirty="0">
                  <a:solidFill>
                    <a:srgbClr val="0070C0"/>
                  </a:solidFill>
                  <a:latin typeface="Consolas" panose="020B0609020204030204" pitchFamily="49" charset="0"/>
                </a:rPr>
                <a:t>() const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double GPA = 0;</a:t>
              </a:r>
            </a:p>
            <a:p>
              <a:r>
                <a:rPr lang="en-US" dirty="0">
                  <a:solidFill>
                    <a:srgbClr val="0070C0"/>
                  </a:solidFill>
                  <a:latin typeface="Consolas" panose="020B0609020204030204" pitchFamily="49" charset="0"/>
                </a:rPr>
                <a:t>   for (auto c: courses_)</a:t>
              </a:r>
            </a:p>
            <a:p>
              <a:r>
                <a:rPr lang="en-US" dirty="0">
                  <a:solidFill>
                    <a:srgbClr val="0070C0"/>
                  </a:solidFill>
                  <a:latin typeface="Consolas" panose="020B0609020204030204" pitchFamily="49" charset="0"/>
                </a:rPr>
                <a:t>     GPA += </a:t>
              </a:r>
              <a:r>
                <a:rPr lang="en-US" dirty="0" err="1">
                  <a:solidFill>
                    <a:srgbClr val="0070C0"/>
                  </a:solidFill>
                  <a:latin typeface="Consolas" panose="020B0609020204030204" pitchFamily="49" charset="0"/>
                </a:rPr>
                <a:t>c.score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return GPA / </a:t>
              </a:r>
              <a:r>
                <a:rPr lang="en-US" dirty="0" err="1">
                  <a:solidFill>
                    <a:srgbClr val="0070C0"/>
                  </a:solidFill>
                  <a:latin typeface="Consolas" panose="020B0609020204030204" pitchFamily="49" charset="0"/>
                </a:rPr>
                <a:t>courses_.size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endParaRPr lang="en-US" dirty="0">
                <a:solidFill>
                  <a:srgbClr val="FF0000"/>
                </a:solidFill>
                <a:latin typeface="Consolas" panose="020B0609020204030204" pitchFamily="49" charset="0"/>
              </a:endParaRPr>
            </a:p>
            <a:p>
              <a:r>
                <a:rPr lang="en-US" dirty="0">
                  <a:latin typeface="Consolas" panose="020B0609020204030204" pitchFamily="49" charset="0"/>
                </a:rPr>
                <a:t>private:</a:t>
              </a:r>
            </a:p>
            <a:p>
              <a:r>
                <a:rPr lang="en-US" dirty="0">
                  <a:solidFill>
                    <a:srgbClr val="00B050"/>
                  </a:solidFill>
                  <a:latin typeface="Consolas" panose="020B0609020204030204" pitchFamily="49" charset="0"/>
                </a:rPr>
                <a:t>  double GPA_;</a:t>
              </a:r>
            </a:p>
            <a:p>
              <a:r>
                <a:rPr lang="en-US" dirty="0">
                  <a:latin typeface="Consolas" panose="020B0609020204030204" pitchFamily="49" charset="0"/>
                </a:rPr>
                <a:t>  </a:t>
              </a:r>
              <a:r>
                <a:rPr lang="en-US" dirty="0">
                  <a:solidFill>
                    <a:srgbClr val="00B050"/>
                  </a:solidFill>
                  <a:latin typeface="Consolas" panose="020B0609020204030204" pitchFamily="49" charset="0"/>
                </a:rPr>
                <a:t>string name_;</a:t>
              </a:r>
            </a:p>
            <a:p>
              <a:r>
                <a:rPr lang="en-US" dirty="0">
                  <a:latin typeface="Consolas" panose="020B0609020204030204" pitchFamily="49" charset="0"/>
                </a:rPr>
                <a:t>  std::vector&lt;Course&gt; courses_;</a:t>
              </a:r>
            </a:p>
            <a:p>
              <a:r>
                <a:rPr lang="en-US" dirty="0">
                  <a:latin typeface="Consolas" panose="020B0609020204030204" pitchFamily="49" charset="0"/>
                </a:rPr>
                <a:t>};</a:t>
              </a:r>
              <a:endParaRPr lang="en-US" dirty="0">
                <a:solidFill>
                  <a:srgbClr val="7030A0"/>
                </a:solidFill>
                <a:latin typeface="Consolas" panose="020B0609020204030204" pitchFamily="49" charset="0"/>
              </a:endParaRPr>
            </a:p>
          </p:txBody>
        </p:sp>
        <p:cxnSp>
          <p:nvCxnSpPr>
            <p:cNvPr id="3" name="Straight Connector 2">
              <a:extLst>
                <a:ext uri="{FF2B5EF4-FFF2-40B4-BE49-F238E27FC236}">
                  <a16:creationId xmlns:a16="http://schemas.microsoft.com/office/drawing/2014/main" id="{778E43ED-1B18-49C4-B6A0-339445400060}"/>
                </a:ext>
              </a:extLst>
            </p:cNvPr>
            <p:cNvCxnSpPr>
              <a:cxnSpLocks/>
            </p:cNvCxnSpPr>
            <p:nvPr/>
          </p:nvCxnSpPr>
          <p:spPr>
            <a:xfrm>
              <a:off x="840377" y="5573486"/>
              <a:ext cx="1711234" cy="1828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09396CB-DF34-427A-90A4-6D791676E867}"/>
              </a:ext>
            </a:extLst>
          </p:cNvPr>
          <p:cNvSpPr txBox="1"/>
          <p:nvPr/>
        </p:nvSpPr>
        <p:spPr>
          <a:xfrm>
            <a:off x="5635046" y="2049711"/>
            <a:ext cx="6579326" cy="707886"/>
          </a:xfrm>
          <a:prstGeom prst="rect">
            <a:avLst/>
          </a:prstGeom>
          <a:noFill/>
        </p:spPr>
        <p:txBody>
          <a:bodyPr wrap="square">
            <a:spAutoFit/>
          </a:bodyPr>
          <a:lstStyle/>
          <a:p>
            <a:pPr algn="ctr"/>
            <a:r>
              <a:rPr lang="en-US" sz="2000" dirty="0"/>
              <a:t>To do so, we create methods called </a:t>
            </a:r>
            <a:r>
              <a:rPr lang="en-US" sz="2000" dirty="0">
                <a:solidFill>
                  <a:srgbClr val="0070C0"/>
                </a:solidFill>
              </a:rPr>
              <a:t>accessors (aka getters)</a:t>
            </a:r>
            <a:r>
              <a:rPr lang="en-US" sz="2000" dirty="0"/>
              <a:t> and </a:t>
            </a:r>
            <a:r>
              <a:rPr lang="en-US" sz="2000" dirty="0">
                <a:solidFill>
                  <a:srgbClr val="FF0000"/>
                </a:solidFill>
              </a:rPr>
              <a:t>mutators (aka setters)</a:t>
            </a:r>
            <a:r>
              <a:rPr lang="en-US" sz="2000" dirty="0"/>
              <a:t> to get/change the value of a field.</a:t>
            </a:r>
          </a:p>
        </p:txBody>
      </p:sp>
      <p:sp>
        <p:nvSpPr>
          <p:cNvPr id="22" name="TextBox 21">
            <a:extLst>
              <a:ext uri="{FF2B5EF4-FFF2-40B4-BE49-F238E27FC236}">
                <a16:creationId xmlns:a16="http://schemas.microsoft.com/office/drawing/2014/main" id="{7C4A3DCD-E366-4330-814F-18F7FB304C65}"/>
              </a:ext>
            </a:extLst>
          </p:cNvPr>
          <p:cNvSpPr txBox="1"/>
          <p:nvPr/>
        </p:nvSpPr>
        <p:spPr>
          <a:xfrm>
            <a:off x="5857484" y="5672751"/>
            <a:ext cx="6242558" cy="707886"/>
          </a:xfrm>
          <a:prstGeom prst="rect">
            <a:avLst/>
          </a:prstGeom>
          <a:noFill/>
        </p:spPr>
        <p:txBody>
          <a:bodyPr wrap="square">
            <a:spAutoFit/>
          </a:bodyPr>
          <a:lstStyle/>
          <a:p>
            <a:pPr algn="ctr"/>
            <a:r>
              <a:rPr lang="en-US" sz="2000" dirty="0"/>
              <a:t>Many languages have built-in syntax to define </a:t>
            </a:r>
            <a:r>
              <a:rPr lang="en-US" sz="2000" dirty="0">
                <a:solidFill>
                  <a:srgbClr val="00B050"/>
                </a:solidFill>
              </a:rPr>
              <a:t>properties</a:t>
            </a:r>
            <a:r>
              <a:rPr lang="en-US" sz="2000" dirty="0"/>
              <a:t> and their </a:t>
            </a:r>
            <a:r>
              <a:rPr lang="en-US" sz="2000" dirty="0">
                <a:solidFill>
                  <a:srgbClr val="0070C0"/>
                </a:solidFill>
              </a:rPr>
              <a:t>accessors</a:t>
            </a:r>
            <a:r>
              <a:rPr lang="en-US" sz="2000" dirty="0"/>
              <a:t> and </a:t>
            </a:r>
            <a:r>
              <a:rPr lang="en-US" sz="2000" dirty="0">
                <a:solidFill>
                  <a:srgbClr val="FF0000"/>
                </a:solidFill>
              </a:rPr>
              <a:t>mutators</a:t>
            </a:r>
            <a:r>
              <a:rPr lang="en-US" sz="2000" dirty="0"/>
              <a:t>! Let's see!</a:t>
            </a:r>
          </a:p>
        </p:txBody>
      </p:sp>
      <p:sp>
        <p:nvSpPr>
          <p:cNvPr id="25" name="TextBox 24">
            <a:extLst>
              <a:ext uri="{FF2B5EF4-FFF2-40B4-BE49-F238E27FC236}">
                <a16:creationId xmlns:a16="http://schemas.microsoft.com/office/drawing/2014/main" id="{232DE2D9-F6F1-4414-ADC4-0CCC1F089A2C}"/>
              </a:ext>
            </a:extLst>
          </p:cNvPr>
          <p:cNvSpPr txBox="1"/>
          <p:nvPr/>
        </p:nvSpPr>
        <p:spPr>
          <a:xfrm>
            <a:off x="5743716" y="3996669"/>
            <a:ext cx="6302272" cy="707886"/>
          </a:xfrm>
          <a:prstGeom prst="rect">
            <a:avLst/>
          </a:prstGeom>
          <a:noFill/>
        </p:spPr>
        <p:txBody>
          <a:bodyPr wrap="square">
            <a:spAutoFit/>
          </a:bodyPr>
          <a:lstStyle/>
          <a:p>
            <a:pPr algn="ctr"/>
            <a:r>
              <a:rPr lang="en-US" sz="2000" dirty="0"/>
              <a:t>In fact, they even allow us to create the illusion that a class holds a field, when there's no actual </a:t>
            </a:r>
            <a:r>
              <a:rPr lang="en-US" sz="2000" dirty="0">
                <a:solidFill>
                  <a:srgbClr val="00B050"/>
                </a:solidFill>
              </a:rPr>
              <a:t>member variable</a:t>
            </a:r>
            <a:r>
              <a:rPr lang="en-US" sz="2000" dirty="0"/>
              <a:t>.</a:t>
            </a:r>
          </a:p>
        </p:txBody>
      </p:sp>
      <p:sp>
        <p:nvSpPr>
          <p:cNvPr id="17" name="Speech Bubble: Rectangle with Corners Rounded 16">
            <a:extLst>
              <a:ext uri="{FF2B5EF4-FFF2-40B4-BE49-F238E27FC236}">
                <a16:creationId xmlns:a16="http://schemas.microsoft.com/office/drawing/2014/main" id="{C73B10AB-3028-493D-9E60-3DAD5C5FAA99}"/>
              </a:ext>
            </a:extLst>
          </p:cNvPr>
          <p:cNvSpPr/>
          <p:nvPr/>
        </p:nvSpPr>
        <p:spPr>
          <a:xfrm>
            <a:off x="4684360" y="5331158"/>
            <a:ext cx="4002443" cy="1146625"/>
          </a:xfrm>
          <a:prstGeom prst="wedgeRoundRectCallout">
            <a:avLst>
              <a:gd name="adj1" fmla="val -79109"/>
              <a:gd name="adj2" fmla="val -2385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For example, what if we wanted to change the way we store/compute GPA in our class?</a:t>
            </a:r>
          </a:p>
        </p:txBody>
      </p:sp>
    </p:spTree>
    <p:extLst>
      <p:ext uri="{BB962C8B-B14F-4D97-AF65-F5344CB8AC3E}">
        <p14:creationId xmlns:p14="http://schemas.microsoft.com/office/powerpoint/2010/main" val="359107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down)">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up)">
                                      <p:cBhvr>
                                        <p:cTn id="58" dur="32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uiExpand="1" build="p" animBg="1"/>
      <p:bldP spid="11" grpId="0"/>
      <p:bldP spid="21" grpId="0"/>
      <p:bldP spid="22" grpId="0"/>
      <p:bldP spid="25" grpId="0"/>
      <p:bldP spid="17" grpId="0" animBg="1"/>
      <p:bldP spid="1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Accessor and Mutator Examples</a:t>
            </a:r>
          </a:p>
        </p:txBody>
      </p:sp>
      <p:sp>
        <p:nvSpPr>
          <p:cNvPr id="12" name="TextBox 11">
            <a:extLst>
              <a:ext uri="{FF2B5EF4-FFF2-40B4-BE49-F238E27FC236}">
                <a16:creationId xmlns:a16="http://schemas.microsoft.com/office/drawing/2014/main" id="{EA94A872-4BFC-42E7-A5B4-1F83A9CC1789}"/>
              </a:ext>
            </a:extLst>
          </p:cNvPr>
          <p:cNvSpPr txBox="1"/>
          <p:nvPr/>
        </p:nvSpPr>
        <p:spPr>
          <a:xfrm>
            <a:off x="394223" y="1315769"/>
            <a:ext cx="4868771" cy="397031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Python's accessors/mutators</a:t>
            </a:r>
          </a:p>
          <a:p>
            <a:r>
              <a:rPr lang="en-US" dirty="0">
                <a:solidFill>
                  <a:srgbClr val="7030A0"/>
                </a:solidFill>
                <a:latin typeface="Consolas" panose="020B0609020204030204" pitchFamily="49" charset="0"/>
              </a:rPr>
              <a:t>class Person: </a:t>
            </a:r>
          </a:p>
          <a:p>
            <a:r>
              <a:rPr lang="en-US" dirty="0">
                <a:solidFill>
                  <a:srgbClr val="7030A0"/>
                </a:solidFill>
                <a:latin typeface="Consolas" panose="020B0609020204030204" pitchFamily="49" charset="0"/>
              </a:rPr>
              <a:t> ...</a:t>
            </a:r>
          </a:p>
          <a:p>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@property</a:t>
            </a:r>
          </a:p>
          <a:p>
            <a:r>
              <a:rPr lang="en-US" dirty="0">
                <a:solidFill>
                  <a:srgbClr val="0070C0"/>
                </a:solidFill>
                <a:latin typeface="Consolas" panose="020B0609020204030204" pitchFamily="49" charset="0"/>
              </a:rPr>
              <a:t> </a:t>
            </a:r>
            <a:r>
              <a:rPr lang="en-US" dirty="0">
                <a:latin typeface="Consolas" panose="020B0609020204030204" pitchFamily="49" charset="0"/>
              </a:rPr>
              <a:t>def </a:t>
            </a:r>
            <a:r>
              <a:rPr lang="en-US" dirty="0">
                <a:solidFill>
                  <a:schemeClr val="accent4">
                    <a:lumMod val="50000"/>
                  </a:schemeClr>
                </a:solidFill>
                <a:latin typeface="Consolas" panose="020B0609020204030204" pitchFamily="49" charset="0"/>
              </a:rPr>
              <a:t>age</a:t>
            </a:r>
            <a:r>
              <a:rPr lang="en-US" dirty="0">
                <a:latin typeface="Consolas" panose="020B0609020204030204" pitchFamily="49" charset="0"/>
              </a:rPr>
              <a:t>(self): </a:t>
            </a:r>
          </a:p>
          <a:p>
            <a:r>
              <a:rPr lang="en-US" dirty="0">
                <a:latin typeface="Consolas" panose="020B0609020204030204" pitchFamily="49" charset="0"/>
              </a:rPr>
              <a:t>   return </a:t>
            </a:r>
            <a:r>
              <a:rPr lang="en-US" dirty="0" err="1">
                <a:latin typeface="Consolas" panose="020B0609020204030204" pitchFamily="49" charset="0"/>
              </a:rPr>
              <a:t>self._age</a:t>
            </a:r>
            <a:endParaRPr lang="en-US" dirty="0">
              <a:latin typeface="Consolas" panose="020B0609020204030204" pitchFamily="49" charset="0"/>
            </a:endParaRPr>
          </a:p>
          <a:p>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@age.setter</a:t>
            </a:r>
          </a:p>
          <a:p>
            <a:r>
              <a:rPr lang="en-US" dirty="0">
                <a:solidFill>
                  <a:srgbClr val="0070C0"/>
                </a:solidFill>
                <a:latin typeface="Consolas" panose="020B0609020204030204" pitchFamily="49" charset="0"/>
              </a:rPr>
              <a:t> </a:t>
            </a:r>
            <a:r>
              <a:rPr lang="en-US" dirty="0">
                <a:latin typeface="Consolas" panose="020B0609020204030204" pitchFamily="49" charset="0"/>
              </a:rPr>
              <a:t>def </a:t>
            </a:r>
            <a:r>
              <a:rPr lang="en-US" dirty="0">
                <a:solidFill>
                  <a:schemeClr val="accent4">
                    <a:lumMod val="50000"/>
                  </a:schemeClr>
                </a:solidFill>
                <a:latin typeface="Consolas" panose="020B0609020204030204" pitchFamily="49" charset="0"/>
              </a:rPr>
              <a:t>age</a:t>
            </a:r>
            <a:r>
              <a:rPr lang="en-US" dirty="0">
                <a:latin typeface="Consolas" panose="020B0609020204030204" pitchFamily="49" charset="0"/>
              </a:rPr>
              <a:t>(self, </a:t>
            </a:r>
            <a:r>
              <a:rPr lang="en-US" dirty="0">
                <a:solidFill>
                  <a:srgbClr val="00B050"/>
                </a:solidFill>
                <a:latin typeface="Consolas" panose="020B0609020204030204" pitchFamily="49" charset="0"/>
              </a:rPr>
              <a:t>age</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if </a:t>
            </a:r>
            <a:r>
              <a:rPr lang="en-US" dirty="0">
                <a:solidFill>
                  <a:srgbClr val="00B050"/>
                </a:solidFill>
                <a:latin typeface="Consolas" panose="020B0609020204030204" pitchFamily="49" charset="0"/>
              </a:rPr>
              <a:t>age</a:t>
            </a:r>
            <a:r>
              <a:rPr lang="en-US" dirty="0">
                <a:solidFill>
                  <a:srgbClr val="7030A0"/>
                </a:solidFill>
                <a:latin typeface="Consolas" panose="020B0609020204030204" pitchFamily="49" charset="0"/>
              </a:rPr>
              <a:t> </a:t>
            </a:r>
            <a:r>
              <a:rPr lang="en-US" dirty="0">
                <a:latin typeface="Consolas" panose="020B0609020204030204" pitchFamily="49" charset="0"/>
              </a:rPr>
              <a:t>&gt;= 0 and</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age</a:t>
            </a:r>
            <a:r>
              <a:rPr lang="en-US" dirty="0">
                <a:solidFill>
                  <a:srgbClr val="7030A0"/>
                </a:solidFill>
                <a:latin typeface="Consolas" panose="020B0609020204030204" pitchFamily="49" charset="0"/>
              </a:rPr>
              <a:t> </a:t>
            </a:r>
            <a:r>
              <a:rPr lang="en-US" dirty="0">
                <a:latin typeface="Consolas" panose="020B0609020204030204" pitchFamily="49" charset="0"/>
              </a:rPr>
              <a:t>&lt;= 130:</a:t>
            </a:r>
          </a:p>
          <a:p>
            <a:r>
              <a:rPr lang="en-US" dirty="0">
                <a:solidFill>
                  <a:srgbClr val="0070C0"/>
                </a:solidFill>
                <a:latin typeface="Consolas" panose="020B0609020204030204" pitchFamily="49" charset="0"/>
              </a:rPr>
              <a:t>     </a:t>
            </a:r>
            <a:r>
              <a:rPr lang="en-US" dirty="0" err="1">
                <a:latin typeface="Consolas" panose="020B0609020204030204" pitchFamily="49" charset="0"/>
              </a:rPr>
              <a:t>self._age</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age</a:t>
            </a:r>
          </a:p>
          <a:p>
            <a:r>
              <a:rPr lang="en-US" dirty="0">
                <a:latin typeface="Consolas" panose="020B0609020204030204" pitchFamily="49" charset="0"/>
              </a:rPr>
              <a:t>   else:</a:t>
            </a:r>
          </a:p>
          <a:p>
            <a:r>
              <a:rPr lang="en-US" dirty="0">
                <a:latin typeface="Consolas" panose="020B0609020204030204" pitchFamily="49" charset="0"/>
              </a:rPr>
              <a:t>     raise </a:t>
            </a:r>
            <a:r>
              <a:rPr lang="en-US" dirty="0" err="1">
                <a:latin typeface="Consolas" panose="020B0609020204030204" pitchFamily="49" charset="0"/>
              </a:rPr>
              <a:t>ValueError</a:t>
            </a:r>
            <a:r>
              <a:rPr lang="en-US" dirty="0">
                <a:latin typeface="Consolas" panose="020B0609020204030204" pitchFamily="49" charset="0"/>
              </a:rPr>
              <a:t>("Invalid age!")</a:t>
            </a:r>
          </a:p>
        </p:txBody>
      </p:sp>
      <p:sp>
        <p:nvSpPr>
          <p:cNvPr id="13" name="TextBox 12">
            <a:extLst>
              <a:ext uri="{FF2B5EF4-FFF2-40B4-BE49-F238E27FC236}">
                <a16:creationId xmlns:a16="http://schemas.microsoft.com/office/drawing/2014/main" id="{BC8E7999-FC6D-43AA-833C-175D90560C49}"/>
              </a:ext>
            </a:extLst>
          </p:cNvPr>
          <p:cNvSpPr txBox="1"/>
          <p:nvPr/>
        </p:nvSpPr>
        <p:spPr>
          <a:xfrm>
            <a:off x="394223" y="5381459"/>
            <a:ext cx="4868771" cy="923330"/>
          </a:xfrm>
          <a:prstGeom prst="rect">
            <a:avLst/>
          </a:prstGeom>
          <a:solidFill>
            <a:schemeClr val="accent1">
              <a:lumMod val="20000"/>
              <a:lumOff val="80000"/>
            </a:schemeClr>
          </a:solidFill>
          <a:ln>
            <a:solidFill>
              <a:schemeClr val="tx1"/>
            </a:solidFill>
          </a:ln>
        </p:spPr>
        <p:txBody>
          <a:bodyPr wrap="square">
            <a:spAutoFit/>
          </a:bodyPr>
          <a:lstStyle/>
          <a:p>
            <a:r>
              <a:rPr lang="en-US" dirty="0">
                <a:solidFill>
                  <a:srgbClr val="7030A0"/>
                </a:solidFill>
                <a:latin typeface="Consolas" panose="020B0609020204030204" pitchFamily="49" charset="0"/>
              </a:rPr>
              <a:t>a = Person("</a:t>
            </a:r>
            <a:r>
              <a:rPr lang="en-US" dirty="0" err="1">
                <a:solidFill>
                  <a:srgbClr val="7030A0"/>
                </a:solidFill>
                <a:latin typeface="Consolas" panose="020B0609020204030204" pitchFamily="49" charset="0"/>
              </a:rPr>
              <a:t>Archna</a:t>
            </a:r>
            <a:r>
              <a:rPr lang="en-US" dirty="0">
                <a:solidFill>
                  <a:srgbClr val="7030A0"/>
                </a:solidFill>
                <a:latin typeface="Consolas" panose="020B0609020204030204" pitchFamily="49" charset="0"/>
              </a:rPr>
              <a:t>", 22)</a:t>
            </a:r>
          </a:p>
          <a:p>
            <a:r>
              <a:rPr lang="en-US" dirty="0">
                <a:solidFill>
                  <a:srgbClr val="7030A0"/>
                </a:solidFill>
                <a:latin typeface="Consolas" panose="020B0609020204030204" pitchFamily="49" charset="0"/>
              </a:rPr>
              <a:t>print(</a:t>
            </a:r>
            <a:r>
              <a:rPr lang="en-US" dirty="0" err="1">
                <a:solidFill>
                  <a:srgbClr val="7030A0"/>
                </a:solidFill>
                <a:latin typeface="Consolas" panose="020B0609020204030204" pitchFamily="49" charset="0"/>
              </a:rPr>
              <a:t>a.</a:t>
            </a:r>
            <a:r>
              <a:rPr lang="en-US" dirty="0" err="1">
                <a:solidFill>
                  <a:schemeClr val="accent4">
                    <a:lumMod val="50000"/>
                  </a:schemeClr>
                </a:solidFill>
                <a:latin typeface="Consolas" panose="020B0609020204030204" pitchFamily="49" charset="0"/>
              </a:rPr>
              <a:t>age</a:t>
            </a:r>
            <a:r>
              <a:rPr lang="en-US" dirty="0">
                <a:solidFill>
                  <a:srgbClr val="7030A0"/>
                </a:solidFill>
                <a:latin typeface="Consolas" panose="020B0609020204030204" pitchFamily="49" charset="0"/>
              </a:rPr>
              <a:t>)</a:t>
            </a:r>
          </a:p>
          <a:p>
            <a:r>
              <a:rPr lang="en-US" dirty="0" err="1">
                <a:solidFill>
                  <a:srgbClr val="7030A0"/>
                </a:solidFill>
                <a:latin typeface="Consolas" panose="020B0609020204030204" pitchFamily="49" charset="0"/>
              </a:rPr>
              <a:t>a.</a:t>
            </a:r>
            <a:r>
              <a:rPr lang="en-US" dirty="0" err="1">
                <a:solidFill>
                  <a:schemeClr val="accent4">
                    <a:lumMod val="50000"/>
                  </a:schemeClr>
                </a:solidFill>
                <a:latin typeface="Consolas" panose="020B0609020204030204" pitchFamily="49" charset="0"/>
              </a:rPr>
              <a:t>age</a:t>
            </a: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23</a:t>
            </a:r>
          </a:p>
        </p:txBody>
      </p:sp>
      <p:sp>
        <p:nvSpPr>
          <p:cNvPr id="19" name="TextBox 18">
            <a:extLst>
              <a:ext uri="{FF2B5EF4-FFF2-40B4-BE49-F238E27FC236}">
                <a16:creationId xmlns:a16="http://schemas.microsoft.com/office/drawing/2014/main" id="{6C8012D4-E81D-431C-9B30-C1EE67FF5524}"/>
              </a:ext>
            </a:extLst>
          </p:cNvPr>
          <p:cNvSpPr txBox="1"/>
          <p:nvPr/>
        </p:nvSpPr>
        <p:spPr>
          <a:xfrm>
            <a:off x="415431" y="792399"/>
            <a:ext cx="11361138" cy="461665"/>
          </a:xfrm>
          <a:prstGeom prst="rect">
            <a:avLst/>
          </a:prstGeom>
          <a:noFill/>
        </p:spPr>
        <p:txBody>
          <a:bodyPr wrap="square">
            <a:spAutoFit/>
          </a:bodyPr>
          <a:lstStyle/>
          <a:p>
            <a:pPr algn="ctr"/>
            <a:r>
              <a:rPr lang="en-US" sz="2400" dirty="0"/>
              <a:t>Let's see how a few languages facilitate creation of </a:t>
            </a:r>
            <a:r>
              <a:rPr lang="en-US" sz="2400" dirty="0">
                <a:solidFill>
                  <a:srgbClr val="0070C0"/>
                </a:solidFill>
              </a:rPr>
              <a:t>accessors </a:t>
            </a:r>
            <a:r>
              <a:rPr lang="en-US" sz="2400" dirty="0"/>
              <a:t>and </a:t>
            </a:r>
            <a:r>
              <a:rPr lang="en-US" sz="2400" dirty="0">
                <a:solidFill>
                  <a:srgbClr val="FF0000"/>
                </a:solidFill>
              </a:rPr>
              <a:t>mutators</a:t>
            </a:r>
            <a:r>
              <a:rPr lang="en-US" sz="2400" dirty="0"/>
              <a:t>!</a:t>
            </a:r>
          </a:p>
        </p:txBody>
      </p:sp>
      <p:sp>
        <p:nvSpPr>
          <p:cNvPr id="22" name="Speech Bubble: Rectangle with Corners Rounded 21">
            <a:extLst>
              <a:ext uri="{FF2B5EF4-FFF2-40B4-BE49-F238E27FC236}">
                <a16:creationId xmlns:a16="http://schemas.microsoft.com/office/drawing/2014/main" id="{81B49979-2850-43B4-95DA-99621B046FF4}"/>
              </a:ext>
            </a:extLst>
          </p:cNvPr>
          <p:cNvSpPr/>
          <p:nvPr/>
        </p:nvSpPr>
        <p:spPr>
          <a:xfrm>
            <a:off x="2416661" y="1242774"/>
            <a:ext cx="4205065" cy="977912"/>
          </a:xfrm>
          <a:prstGeom prst="wedgeRoundRectCallout">
            <a:avLst>
              <a:gd name="adj1" fmla="val -65828"/>
              <a:gd name="adj2" fmla="val 898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Python's </a:t>
            </a:r>
            <a:r>
              <a:rPr lang="en-US" sz="2000" dirty="0">
                <a:solidFill>
                  <a:srgbClr val="00FFFF"/>
                </a:solidFill>
              </a:rPr>
              <a:t>@property </a:t>
            </a:r>
            <a:r>
              <a:rPr lang="en-US" sz="2000" dirty="0">
                <a:solidFill>
                  <a:schemeClr val="bg1"/>
                </a:solidFill>
              </a:rPr>
              <a:t>decorator lets you define an accessor function for a particular </a:t>
            </a:r>
            <a:r>
              <a:rPr lang="en-US" sz="2000" dirty="0">
                <a:solidFill>
                  <a:schemeClr val="accent4">
                    <a:lumMod val="40000"/>
                    <a:lumOff val="60000"/>
                  </a:schemeClr>
                </a:solidFill>
              </a:rPr>
              <a:t>property</a:t>
            </a:r>
            <a:r>
              <a:rPr lang="en-US" sz="2000" dirty="0">
                <a:solidFill>
                  <a:schemeClr val="bg1"/>
                </a:solidFill>
              </a:rPr>
              <a:t>.</a:t>
            </a:r>
          </a:p>
        </p:txBody>
      </p:sp>
      <p:sp>
        <p:nvSpPr>
          <p:cNvPr id="23" name="Speech Bubble: Rectangle with Corners Rounded 22">
            <a:extLst>
              <a:ext uri="{FF2B5EF4-FFF2-40B4-BE49-F238E27FC236}">
                <a16:creationId xmlns:a16="http://schemas.microsoft.com/office/drawing/2014/main" id="{CCC40453-A5C3-403C-B85D-8534393EC637}"/>
              </a:ext>
            </a:extLst>
          </p:cNvPr>
          <p:cNvSpPr/>
          <p:nvPr/>
        </p:nvSpPr>
        <p:spPr>
          <a:xfrm>
            <a:off x="3922357" y="5685408"/>
            <a:ext cx="3599473" cy="1057806"/>
          </a:xfrm>
          <a:prstGeom prst="wedgeRoundRectCallout">
            <a:avLst>
              <a:gd name="adj1" fmla="val -106397"/>
              <a:gd name="adj2" fmla="val -324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Simply referring to the </a:t>
            </a:r>
            <a:r>
              <a:rPr lang="en-US" sz="2000" dirty="0">
                <a:solidFill>
                  <a:schemeClr val="accent4">
                    <a:lumMod val="40000"/>
                    <a:lumOff val="60000"/>
                  </a:schemeClr>
                </a:solidFill>
              </a:rPr>
              <a:t>property name </a:t>
            </a:r>
            <a:r>
              <a:rPr lang="en-US" sz="2000" dirty="0">
                <a:solidFill>
                  <a:schemeClr val="bg1"/>
                </a:solidFill>
              </a:rPr>
              <a:t>causes the method to be called!</a:t>
            </a:r>
          </a:p>
        </p:txBody>
      </p:sp>
      <p:sp>
        <p:nvSpPr>
          <p:cNvPr id="24" name="Speech Bubble: Rectangle with Corners Rounded 23">
            <a:extLst>
              <a:ext uri="{FF2B5EF4-FFF2-40B4-BE49-F238E27FC236}">
                <a16:creationId xmlns:a16="http://schemas.microsoft.com/office/drawing/2014/main" id="{7ED35FC1-887D-4D16-8AE2-D83AC835291C}"/>
              </a:ext>
            </a:extLst>
          </p:cNvPr>
          <p:cNvSpPr/>
          <p:nvPr/>
        </p:nvSpPr>
        <p:spPr>
          <a:xfrm>
            <a:off x="2727403" y="1209618"/>
            <a:ext cx="4431933" cy="1393305"/>
          </a:xfrm>
          <a:prstGeom prst="wedgeRoundRectCallout">
            <a:avLst>
              <a:gd name="adj1" fmla="val -66533"/>
              <a:gd name="adj2" fmla="val 1297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Python's </a:t>
            </a:r>
            <a:r>
              <a:rPr lang="en-US" sz="2000" dirty="0">
                <a:solidFill>
                  <a:srgbClr val="FFC9C9"/>
                </a:solidFill>
              </a:rPr>
              <a:t>@xxx.setter </a:t>
            </a:r>
            <a:r>
              <a:rPr lang="en-US" sz="2000" dirty="0">
                <a:solidFill>
                  <a:schemeClr val="bg1"/>
                </a:solidFill>
              </a:rPr>
              <a:t>decorator lets you define a mutator function that gets called when you assign the property!</a:t>
            </a:r>
          </a:p>
        </p:txBody>
      </p:sp>
      <p:sp>
        <p:nvSpPr>
          <p:cNvPr id="25" name="Speech Bubble: Rectangle with Corners Rounded 24">
            <a:extLst>
              <a:ext uri="{FF2B5EF4-FFF2-40B4-BE49-F238E27FC236}">
                <a16:creationId xmlns:a16="http://schemas.microsoft.com/office/drawing/2014/main" id="{7F7DD99A-1175-4B34-AE3B-8B43C0BE7357}"/>
              </a:ext>
            </a:extLst>
          </p:cNvPr>
          <p:cNvSpPr/>
          <p:nvPr/>
        </p:nvSpPr>
        <p:spPr>
          <a:xfrm>
            <a:off x="3286780" y="5375698"/>
            <a:ext cx="4610311" cy="1393305"/>
          </a:xfrm>
          <a:prstGeom prst="wedgeRoundRectCallout">
            <a:avLst>
              <a:gd name="adj1" fmla="val -83504"/>
              <a:gd name="adj2" fmla="val 1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Simply </a:t>
            </a:r>
            <a:r>
              <a:rPr lang="en-US" sz="2000" dirty="0">
                <a:solidFill>
                  <a:srgbClr val="FFC9C9"/>
                </a:solidFill>
              </a:rPr>
              <a:t>assigning</a:t>
            </a:r>
            <a:r>
              <a:rPr lang="en-US" sz="2000" dirty="0">
                <a:solidFill>
                  <a:schemeClr val="bg1"/>
                </a:solidFill>
              </a:rPr>
              <a:t> a </a:t>
            </a:r>
            <a:r>
              <a:rPr lang="en-US" sz="2000" dirty="0">
                <a:solidFill>
                  <a:schemeClr val="accent6">
                    <a:lumMod val="40000"/>
                    <a:lumOff val="60000"/>
                  </a:schemeClr>
                </a:solidFill>
              </a:rPr>
              <a:t>value</a:t>
            </a:r>
            <a:r>
              <a:rPr lang="en-US" sz="2000" dirty="0">
                <a:solidFill>
                  <a:schemeClr val="bg1"/>
                </a:solidFill>
              </a:rPr>
              <a:t> to the </a:t>
            </a:r>
            <a:r>
              <a:rPr lang="en-US" sz="2000" dirty="0">
                <a:solidFill>
                  <a:schemeClr val="accent4">
                    <a:lumMod val="60000"/>
                    <a:lumOff val="40000"/>
                  </a:schemeClr>
                </a:solidFill>
              </a:rPr>
              <a:t>property</a:t>
            </a:r>
            <a:r>
              <a:rPr lang="en-US" sz="2000" dirty="0">
                <a:solidFill>
                  <a:srgbClr val="00FFFF"/>
                </a:solidFill>
              </a:rPr>
              <a:t> </a:t>
            </a:r>
            <a:r>
              <a:rPr lang="en-US" sz="2000" dirty="0">
                <a:solidFill>
                  <a:schemeClr val="bg1"/>
                </a:solidFill>
              </a:rPr>
              <a:t>causes the method to be called and passed the </a:t>
            </a:r>
            <a:r>
              <a:rPr lang="en-US" sz="2000" dirty="0">
                <a:solidFill>
                  <a:schemeClr val="accent6">
                    <a:lumMod val="40000"/>
                    <a:lumOff val="60000"/>
                  </a:schemeClr>
                </a:solidFill>
              </a:rPr>
              <a:t>value</a:t>
            </a:r>
            <a:r>
              <a:rPr lang="en-US" sz="2000" dirty="0">
                <a:solidFill>
                  <a:schemeClr val="bg1"/>
                </a:solidFill>
              </a:rPr>
              <a:t> right of the equal sign!</a:t>
            </a:r>
          </a:p>
        </p:txBody>
      </p:sp>
      <p:sp>
        <p:nvSpPr>
          <p:cNvPr id="20" name="TextBox 19">
            <a:extLst>
              <a:ext uri="{FF2B5EF4-FFF2-40B4-BE49-F238E27FC236}">
                <a16:creationId xmlns:a16="http://schemas.microsoft.com/office/drawing/2014/main" id="{8F3FD00A-8BA8-4B42-8DAB-C4348EBFCCF2}"/>
              </a:ext>
            </a:extLst>
          </p:cNvPr>
          <p:cNvSpPr txBox="1"/>
          <p:nvPr/>
        </p:nvSpPr>
        <p:spPr>
          <a:xfrm>
            <a:off x="5642263" y="1317885"/>
            <a:ext cx="5886450" cy="397031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Kotlin's accessors/mutators</a:t>
            </a:r>
          </a:p>
          <a:p>
            <a:r>
              <a:rPr lang="en-US" dirty="0">
                <a:latin typeface="Consolas" panose="020B0609020204030204" pitchFamily="49" charset="0"/>
              </a:rPr>
              <a:t>class Temperature {</a:t>
            </a:r>
          </a:p>
          <a:p>
            <a:r>
              <a:rPr lang="en-US" dirty="0">
                <a:latin typeface="Consolas" panose="020B0609020204030204" pitchFamily="49" charset="0"/>
              </a:rPr>
              <a:t>  var </a:t>
            </a:r>
            <a:r>
              <a:rPr lang="en-US" dirty="0" err="1">
                <a:solidFill>
                  <a:srgbClr val="00B050"/>
                </a:solidFill>
                <a:latin typeface="Consolas" panose="020B0609020204030204" pitchFamily="49" charset="0"/>
              </a:rPr>
              <a:t>celsius</a:t>
            </a:r>
            <a:r>
              <a:rPr lang="en-US" dirty="0">
                <a:latin typeface="Consolas" panose="020B0609020204030204" pitchFamily="49" charset="0"/>
              </a:rPr>
              <a:t>: Double = 0.0</a:t>
            </a:r>
          </a:p>
          <a:p>
            <a:r>
              <a:rPr lang="en-US" dirty="0">
                <a:latin typeface="Consolas" panose="020B0609020204030204" pitchFamily="49" charset="0"/>
              </a:rPr>
              <a:t>    </a:t>
            </a:r>
            <a:r>
              <a:rPr lang="en-US" dirty="0">
                <a:solidFill>
                  <a:srgbClr val="FF0000"/>
                </a:solidFill>
                <a:latin typeface="Consolas" panose="020B0609020204030204" pitchFamily="49" charset="0"/>
              </a:rPr>
              <a:t>get() { return </a:t>
            </a:r>
            <a:r>
              <a:rPr lang="en-US" dirty="0">
                <a:solidFill>
                  <a:srgbClr val="00B050"/>
                </a:solidFill>
                <a:latin typeface="Consolas" panose="020B0609020204030204" pitchFamily="49" charset="0"/>
              </a:rPr>
              <a:t>field</a:t>
            </a:r>
            <a:r>
              <a:rPr lang="en-US" dirty="0">
                <a:solidFill>
                  <a:srgbClr val="FF0000"/>
                </a:solidFill>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set(value) { </a:t>
            </a:r>
            <a:r>
              <a:rPr lang="en-US" dirty="0">
                <a:solidFill>
                  <a:srgbClr val="00B050"/>
                </a:solidFill>
                <a:latin typeface="Consolas" panose="020B0609020204030204" pitchFamily="49" charset="0"/>
              </a:rPr>
              <a:t>field</a:t>
            </a:r>
            <a:r>
              <a:rPr lang="en-US" dirty="0">
                <a:solidFill>
                  <a:srgbClr val="0070C0"/>
                </a:solidFill>
                <a:latin typeface="Consolas" panose="020B0609020204030204" pitchFamily="49" charset="0"/>
              </a:rPr>
              <a:t> = value }</a:t>
            </a:r>
          </a:p>
          <a:p>
            <a:r>
              <a:rPr lang="en-US" dirty="0">
                <a:latin typeface="Consolas" panose="020B0609020204030204" pitchFamily="49" charset="0"/>
              </a:rPr>
              <a:t>  var </a:t>
            </a:r>
            <a:r>
              <a:rPr lang="en-US" dirty="0" err="1">
                <a:solidFill>
                  <a:srgbClr val="C00000"/>
                </a:solidFill>
                <a:latin typeface="Consolas" panose="020B0609020204030204" pitchFamily="49" charset="0"/>
              </a:rPr>
              <a:t>fahrenheit</a:t>
            </a:r>
            <a:r>
              <a:rPr lang="en-US" dirty="0">
                <a:latin typeface="Consolas" panose="020B0609020204030204" pitchFamily="49" charset="0"/>
              </a:rPr>
              <a:t>: Double  </a:t>
            </a:r>
          </a:p>
          <a:p>
            <a:r>
              <a:rPr lang="en-US" dirty="0">
                <a:solidFill>
                  <a:srgbClr val="FF0000"/>
                </a:solidFill>
                <a:latin typeface="Consolas" panose="020B0609020204030204" pitchFamily="49" charset="0"/>
              </a:rPr>
              <a:t>    get() {</a:t>
            </a:r>
          </a:p>
          <a:p>
            <a:r>
              <a:rPr lang="en-US" dirty="0">
                <a:solidFill>
                  <a:srgbClr val="FF0000"/>
                </a:solidFill>
                <a:latin typeface="Consolas" panose="020B0609020204030204" pitchFamily="49" charset="0"/>
              </a:rPr>
              <a:t>      return ((</a:t>
            </a:r>
            <a:r>
              <a:rPr lang="en-US" dirty="0" err="1">
                <a:solidFill>
                  <a:srgbClr val="00B050"/>
                </a:solidFill>
                <a:latin typeface="Consolas" panose="020B0609020204030204" pitchFamily="49" charset="0"/>
              </a:rPr>
              <a:t>celsius</a:t>
            </a:r>
            <a:r>
              <a:rPr lang="en-US" dirty="0">
                <a:solidFill>
                  <a:srgbClr val="FF0000"/>
                </a:solidFill>
                <a:latin typeface="Consolas" panose="020B0609020204030204" pitchFamily="49" charset="0"/>
              </a:rPr>
              <a:t> * 1.8) + 32.0)</a:t>
            </a:r>
          </a:p>
          <a:p>
            <a:r>
              <a:rPr lang="en-US" dirty="0">
                <a:solidFill>
                  <a:srgbClr val="FF0000"/>
                </a:solidFill>
                <a:latin typeface="Consolas" panose="020B0609020204030204" pitchFamily="49" charset="0"/>
              </a:rPr>
              <a:t>    }</a:t>
            </a:r>
          </a:p>
          <a:p>
            <a:r>
              <a:rPr lang="en-US" dirty="0">
                <a:solidFill>
                  <a:srgbClr val="0070C0"/>
                </a:solidFill>
                <a:latin typeface="Consolas" panose="020B0609020204030204" pitchFamily="49" charset="0"/>
              </a:rPr>
              <a:t>    set(value) {</a:t>
            </a:r>
          </a:p>
          <a:p>
            <a:r>
              <a:rPr lang="en-US" dirty="0">
                <a:solidFill>
                  <a:srgbClr val="0070C0"/>
                </a:solidFill>
                <a:latin typeface="Consolas" panose="020B0609020204030204" pitchFamily="49" charset="0"/>
              </a:rPr>
              <a:t>      </a:t>
            </a:r>
            <a:r>
              <a:rPr lang="en-US" dirty="0" err="1">
                <a:solidFill>
                  <a:srgbClr val="00B050"/>
                </a:solidFill>
                <a:latin typeface="Consolas" panose="020B0609020204030204" pitchFamily="49" charset="0"/>
              </a:rPr>
              <a:t>celsius</a:t>
            </a:r>
            <a:r>
              <a:rPr lang="en-US" dirty="0">
                <a:solidFill>
                  <a:srgbClr val="0070C0"/>
                </a:solidFill>
                <a:latin typeface="Consolas" panose="020B0609020204030204" pitchFamily="49" charset="0"/>
              </a:rPr>
              <a:t> = (value - 32)/1.8</a:t>
            </a:r>
          </a:p>
          <a:p>
            <a:r>
              <a:rPr lang="en-US" dirty="0">
                <a:solidFill>
                  <a:srgbClr val="0070C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1" name="TextBox 20">
            <a:extLst>
              <a:ext uri="{FF2B5EF4-FFF2-40B4-BE49-F238E27FC236}">
                <a16:creationId xmlns:a16="http://schemas.microsoft.com/office/drawing/2014/main" id="{BCCE9356-7743-451D-9C2C-F5400205B95E}"/>
              </a:ext>
            </a:extLst>
          </p:cNvPr>
          <p:cNvSpPr txBox="1"/>
          <p:nvPr/>
        </p:nvSpPr>
        <p:spPr>
          <a:xfrm>
            <a:off x="5642263" y="5394355"/>
            <a:ext cx="5922818"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 main(</a:t>
            </a:r>
            <a:r>
              <a:rPr lang="en-US" dirty="0" err="1">
                <a:latin typeface="Consolas" panose="020B0609020204030204" pitchFamily="49" charset="0"/>
              </a:rPr>
              <a:t>args</a:t>
            </a:r>
            <a:r>
              <a:rPr lang="en-US" dirty="0">
                <a:latin typeface="Consolas" panose="020B0609020204030204" pitchFamily="49" charset="0"/>
              </a:rPr>
              <a:t>: Array&lt;String&gt;) {</a:t>
            </a:r>
          </a:p>
          <a:p>
            <a:r>
              <a:rPr lang="en-US" dirty="0">
                <a:latin typeface="Consolas" panose="020B0609020204030204" pitchFamily="49" charset="0"/>
              </a:rPr>
              <a:t>  var b = Temperature()</a:t>
            </a:r>
          </a:p>
          <a:p>
            <a:r>
              <a:rPr lang="en-US" dirty="0">
                <a:latin typeface="Consolas" panose="020B0609020204030204" pitchFamily="49" charset="0"/>
              </a:rPr>
              <a:t>  </a:t>
            </a:r>
            <a:r>
              <a:rPr lang="en-US" dirty="0" err="1">
                <a:solidFill>
                  <a:srgbClr val="C00000"/>
                </a:solidFill>
                <a:latin typeface="Consolas" panose="020B0609020204030204" pitchFamily="49" charset="0"/>
              </a:rPr>
              <a:t>b.fahrenheit</a:t>
            </a:r>
            <a:r>
              <a:rPr lang="en-US" dirty="0">
                <a:latin typeface="Consolas" panose="020B0609020204030204" pitchFamily="49" charset="0"/>
              </a:rPr>
              <a:t> = 98.6</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a:t>
            </a:r>
            <a:r>
              <a:rPr lang="en-US" dirty="0" err="1">
                <a:solidFill>
                  <a:srgbClr val="00B050"/>
                </a:solidFill>
                <a:latin typeface="Consolas" panose="020B0609020204030204" pitchFamily="49" charset="0"/>
              </a:rPr>
              <a:t>b.celsius</a:t>
            </a:r>
            <a:r>
              <a:rPr lang="en-US" dirty="0">
                <a:latin typeface="Consolas" panose="020B0609020204030204" pitchFamily="49" charset="0"/>
              </a:rPr>
              <a:t>)  // 37</a:t>
            </a:r>
          </a:p>
        </p:txBody>
      </p:sp>
      <p:sp>
        <p:nvSpPr>
          <p:cNvPr id="26" name="Speech Bubble: Rectangle with Corners Rounded 25">
            <a:extLst>
              <a:ext uri="{FF2B5EF4-FFF2-40B4-BE49-F238E27FC236}">
                <a16:creationId xmlns:a16="http://schemas.microsoft.com/office/drawing/2014/main" id="{D868E992-4FE7-49E0-AAF0-6CAE7EBD82F6}"/>
              </a:ext>
            </a:extLst>
          </p:cNvPr>
          <p:cNvSpPr/>
          <p:nvPr/>
        </p:nvSpPr>
        <p:spPr>
          <a:xfrm>
            <a:off x="7531016" y="238975"/>
            <a:ext cx="4431933" cy="894543"/>
          </a:xfrm>
          <a:prstGeom prst="wedgeRoundRectCallout">
            <a:avLst>
              <a:gd name="adj1" fmla="val -64540"/>
              <a:gd name="adj2" fmla="val 1414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Let's start by defining a member variable to hold a Celsius temperature.</a:t>
            </a:r>
          </a:p>
        </p:txBody>
      </p:sp>
      <p:sp>
        <p:nvSpPr>
          <p:cNvPr id="27" name="Speech Bubble: Rectangle with Corners Rounded 26">
            <a:extLst>
              <a:ext uri="{FF2B5EF4-FFF2-40B4-BE49-F238E27FC236}">
                <a16:creationId xmlns:a16="http://schemas.microsoft.com/office/drawing/2014/main" id="{BD8BBE41-6FE5-41F6-9EB0-F20D14864EA9}"/>
              </a:ext>
            </a:extLst>
          </p:cNvPr>
          <p:cNvSpPr/>
          <p:nvPr/>
        </p:nvSpPr>
        <p:spPr>
          <a:xfrm>
            <a:off x="8162059" y="3768420"/>
            <a:ext cx="3906531" cy="894543"/>
          </a:xfrm>
          <a:prstGeom prst="wedgeRoundRectCallout">
            <a:avLst>
              <a:gd name="adj1" fmla="val -73801"/>
              <a:gd name="adj2" fmla="val -1622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let's define </a:t>
            </a:r>
            <a:r>
              <a:rPr lang="en-US" sz="2000" dirty="0">
                <a:solidFill>
                  <a:srgbClr val="F8CBAD"/>
                </a:solidFill>
              </a:rPr>
              <a:t>accessors</a:t>
            </a:r>
            <a:r>
              <a:rPr lang="en-US" sz="2000" dirty="0">
                <a:solidFill>
                  <a:schemeClr val="bg1"/>
                </a:solidFill>
              </a:rPr>
              <a:t> and </a:t>
            </a:r>
            <a:r>
              <a:rPr lang="en-US" sz="2000" dirty="0">
                <a:solidFill>
                  <a:srgbClr val="00FFFF"/>
                </a:solidFill>
              </a:rPr>
              <a:t>mutators</a:t>
            </a:r>
            <a:r>
              <a:rPr lang="en-US" sz="2000" dirty="0">
                <a:solidFill>
                  <a:schemeClr val="bg1"/>
                </a:solidFill>
              </a:rPr>
              <a:t> for our member variable.</a:t>
            </a:r>
          </a:p>
        </p:txBody>
      </p:sp>
      <p:sp>
        <p:nvSpPr>
          <p:cNvPr id="28" name="Speech Bubble: Rectangle with Corners Rounded 27">
            <a:extLst>
              <a:ext uri="{FF2B5EF4-FFF2-40B4-BE49-F238E27FC236}">
                <a16:creationId xmlns:a16="http://schemas.microsoft.com/office/drawing/2014/main" id="{4CA9E096-6E3E-490D-A228-016FF640252A}"/>
              </a:ext>
            </a:extLst>
          </p:cNvPr>
          <p:cNvSpPr/>
          <p:nvPr/>
        </p:nvSpPr>
        <p:spPr>
          <a:xfrm>
            <a:off x="8249307" y="214671"/>
            <a:ext cx="3906531" cy="1393305"/>
          </a:xfrm>
          <a:prstGeom prst="wedgeRoundRectCallout">
            <a:avLst>
              <a:gd name="adj1" fmla="val -49463"/>
              <a:gd name="adj2" fmla="val 926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40000"/>
                    <a:lumOff val="60000"/>
                  </a:schemeClr>
                </a:solidFill>
              </a:rPr>
              <a:t>"field" </a:t>
            </a:r>
            <a:r>
              <a:rPr lang="en-US" sz="2000" dirty="0">
                <a:solidFill>
                  <a:schemeClr val="bg1"/>
                </a:solidFill>
              </a:rPr>
              <a:t>is a special keyword that refers to the </a:t>
            </a:r>
            <a:r>
              <a:rPr lang="en-US" sz="2000" dirty="0">
                <a:solidFill>
                  <a:schemeClr val="accent6">
                    <a:lumMod val="20000"/>
                    <a:lumOff val="80000"/>
                  </a:schemeClr>
                </a:solidFill>
              </a:rPr>
              <a:t>member variable</a:t>
            </a:r>
            <a:r>
              <a:rPr lang="en-US" sz="2000" dirty="0">
                <a:solidFill>
                  <a:schemeClr val="bg1"/>
                </a:solidFill>
              </a:rPr>
              <a:t>.  It prevents infinite recursion for:</a:t>
            </a:r>
          </a:p>
          <a:p>
            <a:pPr algn="ctr"/>
            <a:endParaRPr lang="en-US" sz="300" dirty="0">
              <a:solidFill>
                <a:schemeClr val="bg1"/>
              </a:solidFill>
            </a:endParaRPr>
          </a:p>
          <a:p>
            <a:pPr algn="ctr"/>
            <a:r>
              <a:rPr lang="en-US" sz="2000" dirty="0">
                <a:solidFill>
                  <a:srgbClr val="F8CBAD"/>
                </a:solidFill>
              </a:rPr>
              <a:t>get() { return </a:t>
            </a:r>
            <a:r>
              <a:rPr lang="en-US" sz="2000" dirty="0" err="1">
                <a:solidFill>
                  <a:schemeClr val="accent6">
                    <a:lumMod val="40000"/>
                    <a:lumOff val="60000"/>
                  </a:schemeClr>
                </a:solidFill>
              </a:rPr>
              <a:t>celsius</a:t>
            </a:r>
            <a:r>
              <a:rPr lang="en-US" sz="2000" dirty="0">
                <a:solidFill>
                  <a:srgbClr val="F8CBAD"/>
                </a:solidFill>
              </a:rPr>
              <a:t> }</a:t>
            </a:r>
          </a:p>
        </p:txBody>
      </p:sp>
      <p:sp>
        <p:nvSpPr>
          <p:cNvPr id="29" name="Speech Bubble: Rectangle with Corners Rounded 28">
            <a:extLst>
              <a:ext uri="{FF2B5EF4-FFF2-40B4-BE49-F238E27FC236}">
                <a16:creationId xmlns:a16="http://schemas.microsoft.com/office/drawing/2014/main" id="{B2C7E331-3EF3-44AE-91D6-F9E6F157D6E2}"/>
              </a:ext>
            </a:extLst>
          </p:cNvPr>
          <p:cNvSpPr/>
          <p:nvPr/>
        </p:nvSpPr>
        <p:spPr>
          <a:xfrm>
            <a:off x="1278081" y="2857501"/>
            <a:ext cx="3612467" cy="1288473"/>
          </a:xfrm>
          <a:prstGeom prst="wedgeRoundRectCallout">
            <a:avLst>
              <a:gd name="adj1" fmla="val 80410"/>
              <a:gd name="adj2" fmla="val -461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we'll define a synthetic </a:t>
            </a:r>
            <a:r>
              <a:rPr lang="en-US" sz="2000" dirty="0">
                <a:solidFill>
                  <a:schemeClr val="accent2">
                    <a:lumMod val="60000"/>
                    <a:lumOff val="40000"/>
                  </a:schemeClr>
                </a:solidFill>
              </a:rPr>
              <a:t>property/field</a:t>
            </a:r>
            <a:r>
              <a:rPr lang="en-US" sz="2000" dirty="0">
                <a:solidFill>
                  <a:schemeClr val="bg1"/>
                </a:solidFill>
              </a:rPr>
              <a:t>, that's actually backed by the Celsius field.</a:t>
            </a:r>
          </a:p>
        </p:txBody>
      </p:sp>
      <p:sp>
        <p:nvSpPr>
          <p:cNvPr id="30" name="Speech Bubble: Rectangle with Corners Rounded 29">
            <a:extLst>
              <a:ext uri="{FF2B5EF4-FFF2-40B4-BE49-F238E27FC236}">
                <a16:creationId xmlns:a16="http://schemas.microsoft.com/office/drawing/2014/main" id="{8B6F59CD-0D74-4BD1-B9B9-8D3D8A3FBB12}"/>
              </a:ext>
            </a:extLst>
          </p:cNvPr>
          <p:cNvSpPr/>
          <p:nvPr/>
        </p:nvSpPr>
        <p:spPr>
          <a:xfrm>
            <a:off x="1974274" y="4449923"/>
            <a:ext cx="3379056" cy="1288473"/>
          </a:xfrm>
          <a:prstGeom prst="wedgeRoundRectCallout">
            <a:avLst>
              <a:gd name="adj1" fmla="val 73794"/>
              <a:gd name="adj2" fmla="val 735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Now, reading/assigning the  properties causes the proper function to be called.</a:t>
            </a:r>
          </a:p>
        </p:txBody>
      </p:sp>
      <p:cxnSp>
        <p:nvCxnSpPr>
          <p:cNvPr id="3" name="Straight Arrow Connector 2">
            <a:extLst>
              <a:ext uri="{FF2B5EF4-FFF2-40B4-BE49-F238E27FC236}">
                <a16:creationId xmlns:a16="http://schemas.microsoft.com/office/drawing/2014/main" id="{8C9D6243-9BC3-4F32-91FF-807BDAECC166}"/>
              </a:ext>
            </a:extLst>
          </p:cNvPr>
          <p:cNvCxnSpPr>
            <a:cxnSpLocks/>
          </p:cNvCxnSpPr>
          <p:nvPr/>
        </p:nvCxnSpPr>
        <p:spPr>
          <a:xfrm flipV="1">
            <a:off x="1626100" y="4090026"/>
            <a:ext cx="954268" cy="19233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30100CF-36C9-4F3C-BEFB-CAF102BA6426}"/>
              </a:ext>
            </a:extLst>
          </p:cNvPr>
          <p:cNvGrpSpPr/>
          <p:nvPr/>
        </p:nvGrpSpPr>
        <p:grpSpPr>
          <a:xfrm>
            <a:off x="124996" y="-87732"/>
            <a:ext cx="4485838" cy="1897684"/>
            <a:chOff x="3070087" y="146920"/>
            <a:chExt cx="4485838" cy="1897684"/>
          </a:xfrm>
        </p:grpSpPr>
        <p:grpSp>
          <p:nvGrpSpPr>
            <p:cNvPr id="38" name="Group 37">
              <a:extLst>
                <a:ext uri="{FF2B5EF4-FFF2-40B4-BE49-F238E27FC236}">
                  <a16:creationId xmlns:a16="http://schemas.microsoft.com/office/drawing/2014/main" id="{1CAC2CF8-562A-49C3-915D-012612994382}"/>
                </a:ext>
              </a:extLst>
            </p:cNvPr>
            <p:cNvGrpSpPr/>
            <p:nvPr/>
          </p:nvGrpSpPr>
          <p:grpSpPr>
            <a:xfrm>
              <a:off x="3070087" y="146920"/>
              <a:ext cx="4485838" cy="1897684"/>
              <a:chOff x="3070087" y="146920"/>
              <a:chExt cx="4485838" cy="1897684"/>
            </a:xfrm>
          </p:grpSpPr>
          <p:sp>
            <p:nvSpPr>
              <p:cNvPr id="40" name="Speech Bubble: Rectangle with Corners Rounded 39">
                <a:extLst>
                  <a:ext uri="{FF2B5EF4-FFF2-40B4-BE49-F238E27FC236}">
                    <a16:creationId xmlns:a16="http://schemas.microsoft.com/office/drawing/2014/main" id="{33E722B7-066C-4BC3-9BDE-91FABD9E3D90}"/>
                  </a:ext>
                </a:extLst>
              </p:cNvPr>
              <p:cNvSpPr/>
              <p:nvPr/>
            </p:nvSpPr>
            <p:spPr>
              <a:xfrm>
                <a:off x="3342100" y="288712"/>
                <a:ext cx="4213825" cy="1755892"/>
              </a:xfrm>
              <a:prstGeom prst="wedgeRoundRectCallout">
                <a:avLst>
                  <a:gd name="adj1" fmla="val 95401"/>
                  <a:gd name="adj2" fmla="val 60503"/>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41" name="Picture 40">
                <a:extLst>
                  <a:ext uri="{FF2B5EF4-FFF2-40B4-BE49-F238E27FC236}">
                    <a16:creationId xmlns:a16="http://schemas.microsoft.com/office/drawing/2014/main" id="{0D43753F-877D-48E1-BCA5-0B8F6A858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39" name="TextBox 38">
              <a:extLst>
                <a:ext uri="{FF2B5EF4-FFF2-40B4-BE49-F238E27FC236}">
                  <a16:creationId xmlns:a16="http://schemas.microsoft.com/office/drawing/2014/main" id="{00942354-AEE7-419D-A37A-2B3CFFC28EE0}"/>
                </a:ext>
              </a:extLst>
            </p:cNvPr>
            <p:cNvSpPr txBox="1"/>
            <p:nvPr/>
          </p:nvSpPr>
          <p:spPr>
            <a:xfrm>
              <a:off x="4078856" y="388235"/>
              <a:ext cx="3412720" cy="1569660"/>
            </a:xfrm>
            <a:prstGeom prst="rect">
              <a:avLst/>
            </a:prstGeom>
            <a:noFill/>
            <a:ln>
              <a:noFill/>
            </a:ln>
          </p:spPr>
          <p:txBody>
            <a:bodyPr wrap="square">
              <a:spAutoFit/>
            </a:bodyPr>
            <a:lstStyle/>
            <a:p>
              <a:pPr algn="ctr"/>
              <a:r>
                <a:rPr lang="en-US" sz="2400" dirty="0">
                  <a:solidFill>
                    <a:srgbClr val="FFE07D"/>
                  </a:solidFill>
                  <a:latin typeface="Caveat" pitchFamily="2" charset="0"/>
                </a:rPr>
                <a:t>Many IDEs (e.g., </a:t>
              </a:r>
              <a:r>
                <a:rPr lang="en-US" sz="2400" dirty="0" err="1">
                  <a:solidFill>
                    <a:srgbClr val="FFE07D"/>
                  </a:solidFill>
                  <a:latin typeface="Caveat" pitchFamily="2" charset="0"/>
                </a:rPr>
                <a:t>xcode</a:t>
              </a:r>
              <a:r>
                <a:rPr lang="en-US" sz="2400" dirty="0">
                  <a:solidFill>
                    <a:srgbClr val="FFE07D"/>
                  </a:solidFill>
                  <a:latin typeface="Caveat" pitchFamily="2" charset="0"/>
                </a:rPr>
                <a:t>) make it easy to select a member variable and auto-generate getters and setters!"</a:t>
              </a:r>
            </a:p>
          </p:txBody>
        </p:sp>
      </p:grpSp>
    </p:spTree>
    <p:extLst>
      <p:ext uri="{BB962C8B-B14F-4D97-AF65-F5344CB8AC3E}">
        <p14:creationId xmlns:p14="http://schemas.microsoft.com/office/powerpoint/2010/main" val="36898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xEl>
                                              <p:pRg st="5" end="5"/>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bg/>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xEl>
                                              <p:pRg st="8" end="8"/>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2">
                                            <p:txEl>
                                              <p:pRg st="9" end="9"/>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2">
                                            <p:txEl>
                                              <p:pRg st="10" end="10"/>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2">
                                            <p:txEl>
                                              <p:pRg st="11" end="11"/>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2">
                                            <p:txEl>
                                              <p:pRg st="12" end="12"/>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down)">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25"/>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4"/>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0">
                                            <p:bg/>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0">
                                            <p:txEl>
                                              <p:pRg st="0" end="0"/>
                                            </p:txEl>
                                          </p:spTgt>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0">
                                            <p:txEl>
                                              <p:pRg st="1" end="1"/>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down)">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down)">
                                      <p:cBhvr>
                                        <p:cTn id="119" dur="500"/>
                                        <p:tgtEl>
                                          <p:spTgt spid="27"/>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27"/>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down)">
                                      <p:cBhvr>
                                        <p:cTn id="136" dur="500"/>
                                        <p:tgtEl>
                                          <p:spTgt spid="28"/>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28"/>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ipe(down)">
                                      <p:cBhvr>
                                        <p:cTn id="145" dur="500"/>
                                        <p:tgtEl>
                                          <p:spTgt spid="2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20">
                                            <p:txEl>
                                              <p:pRg st="6" end="6"/>
                                            </p:txEl>
                                          </p:spTgt>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20">
                                            <p:txEl>
                                              <p:pRg st="7" end="7"/>
                                            </p:txEl>
                                          </p:spTgt>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0">
                                            <p:txEl>
                                              <p:pRg st="9" end="9"/>
                                            </p:txEl>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0">
                                            <p:txEl>
                                              <p:pRg st="10" end="10"/>
                                            </p:txEl>
                                          </p:spTgt>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2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21"/>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30"/>
                                        </p:tgtEl>
                                        <p:attrNameLst>
                                          <p:attrName>style.visibility</p:attrName>
                                        </p:attrNameLst>
                                      </p:cBhvr>
                                      <p:to>
                                        <p:strVal val="visible"/>
                                      </p:to>
                                    </p:set>
                                    <p:animEffect transition="in" filter="wipe(down)">
                                      <p:cBhvr>
                                        <p:cTn id="178" dur="500"/>
                                        <p:tgtEl>
                                          <p:spTgt spid="30"/>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2" nodeType="clickEffect">
                                  <p:stCondLst>
                                    <p:cond delay="0"/>
                                  </p:stCondLst>
                                  <p:childTnLst>
                                    <p:animMotion origin="layout" path="M -8.33333E-7 -4.07407E-6 L 0.01055 -0.30949 " pathEditMode="relative" rAng="0" ptsTypes="AA">
                                      <p:cBhvr>
                                        <p:cTn id="182" dur="2000" fill="hold"/>
                                        <p:tgtEl>
                                          <p:spTgt spid="30"/>
                                        </p:tgtEl>
                                        <p:attrNameLst>
                                          <p:attrName>ppt_x</p:attrName>
                                          <p:attrName>ppt_y</p:attrName>
                                        </p:attrNameLst>
                                      </p:cBhvr>
                                      <p:rCtr x="521" y="-15486"/>
                                    </p:animMotion>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0"/>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4" fill="hold" nodeType="clickEffect">
                                  <p:stCondLst>
                                    <p:cond delay="0"/>
                                  </p:stCondLst>
                                  <p:childTnLst>
                                    <p:set>
                                      <p:cBhvr>
                                        <p:cTn id="190" dur="1" fill="hold">
                                          <p:stCondLst>
                                            <p:cond delay="0"/>
                                          </p:stCondLst>
                                        </p:cTn>
                                        <p:tgtEl>
                                          <p:spTgt spid="37"/>
                                        </p:tgtEl>
                                        <p:attrNameLst>
                                          <p:attrName>style.visibility</p:attrName>
                                        </p:attrNameLst>
                                      </p:cBhvr>
                                      <p:to>
                                        <p:strVal val="visible"/>
                                      </p:to>
                                    </p:set>
                                    <p:animEffect transition="in" filter="wipe(down)">
                                      <p:cBhvr>
                                        <p:cTn id="191" dur="500"/>
                                        <p:tgtEl>
                                          <p:spTgt spid="37"/>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nodeType="clickEffect">
                                  <p:stCondLst>
                                    <p:cond delay="0"/>
                                  </p:stCondLst>
                                  <p:childTnLst>
                                    <p:set>
                                      <p:cBhvr>
                                        <p:cTn id="195"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3" grpId="0" uiExpand="1" build="p" animBg="1"/>
      <p:bldP spid="19" grpId="0"/>
      <p:bldP spid="22" grpId="0" animBg="1"/>
      <p:bldP spid="22" grpId="1" animBg="1"/>
      <p:bldP spid="23" grpId="0" animBg="1"/>
      <p:bldP spid="23" grpId="1" animBg="1"/>
      <p:bldP spid="24" grpId="0" animBg="1"/>
      <p:bldP spid="24" grpId="1" animBg="1"/>
      <p:bldP spid="25" grpId="0" animBg="1"/>
      <p:bldP spid="25" grpId="1" animBg="1"/>
      <p:bldP spid="20" grpId="0" uiExpand="1" build="p" animBg="1"/>
      <p:bldP spid="21"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0"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When to Use Properties: Best Practices</a:t>
            </a:r>
          </a:p>
        </p:txBody>
      </p:sp>
      <p:sp>
        <p:nvSpPr>
          <p:cNvPr id="14" name="TextBox 13">
            <a:extLst>
              <a:ext uri="{FF2B5EF4-FFF2-40B4-BE49-F238E27FC236}">
                <a16:creationId xmlns:a16="http://schemas.microsoft.com/office/drawing/2014/main" id="{FEEA6A29-75DF-4AF8-8596-6C5DDE3B1305}"/>
              </a:ext>
            </a:extLst>
          </p:cNvPr>
          <p:cNvSpPr txBox="1"/>
          <p:nvPr/>
        </p:nvSpPr>
        <p:spPr>
          <a:xfrm>
            <a:off x="1106411" y="926501"/>
            <a:ext cx="9697522" cy="830997"/>
          </a:xfrm>
          <a:prstGeom prst="rect">
            <a:avLst/>
          </a:prstGeom>
          <a:noFill/>
        </p:spPr>
        <p:txBody>
          <a:bodyPr wrap="square">
            <a:spAutoFit/>
          </a:bodyPr>
          <a:lstStyle/>
          <a:p>
            <a:pPr algn="ctr"/>
            <a:r>
              <a:rPr lang="en-US" sz="2400" dirty="0"/>
              <a:t>When should you write a </a:t>
            </a:r>
            <a:r>
              <a:rPr lang="en-US" sz="2400" dirty="0">
                <a:solidFill>
                  <a:srgbClr val="FF0000"/>
                </a:solidFill>
              </a:rPr>
              <a:t>property</a:t>
            </a:r>
            <a:r>
              <a:rPr lang="en-US" sz="2400" dirty="0"/>
              <a:t> vs. defining a </a:t>
            </a:r>
            <a:r>
              <a:rPr lang="en-US" sz="2400" dirty="0">
                <a:solidFill>
                  <a:srgbClr val="00B0F0"/>
                </a:solidFill>
              </a:rPr>
              <a:t>traditional method </a:t>
            </a:r>
            <a:br>
              <a:rPr lang="en-US" sz="2400" dirty="0">
                <a:solidFill>
                  <a:srgbClr val="00B0F0"/>
                </a:solidFill>
              </a:rPr>
            </a:br>
            <a:r>
              <a:rPr lang="en-US" sz="2400" dirty="0"/>
              <a:t>(in a language with explicit support/syntax for properties)?</a:t>
            </a:r>
          </a:p>
        </p:txBody>
      </p:sp>
      <p:sp>
        <p:nvSpPr>
          <p:cNvPr id="12" name="TextBox 11">
            <a:extLst>
              <a:ext uri="{FF2B5EF4-FFF2-40B4-BE49-F238E27FC236}">
                <a16:creationId xmlns:a16="http://schemas.microsoft.com/office/drawing/2014/main" id="{30274EDD-AC5D-4C3D-9229-C2B2AABBA590}"/>
              </a:ext>
            </a:extLst>
          </p:cNvPr>
          <p:cNvSpPr txBox="1"/>
          <p:nvPr/>
        </p:nvSpPr>
        <p:spPr>
          <a:xfrm>
            <a:off x="2236404" y="1975587"/>
            <a:ext cx="3135695"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a:t>
            </a:r>
          </a:p>
          <a:p>
            <a:r>
              <a:rPr lang="en-US" dirty="0">
                <a:solidFill>
                  <a:srgbClr val="7030A0"/>
                </a:solidFill>
                <a:latin typeface="Consolas" panose="020B0609020204030204" pitchFamily="49" charset="0"/>
              </a:rPr>
              <a:t>class Person: </a:t>
            </a:r>
          </a:p>
          <a:p>
            <a:r>
              <a:rPr lang="en-US" dirty="0">
                <a:solidFill>
                  <a:srgbClr val="7030A0"/>
                </a:solidFill>
                <a:latin typeface="Consolas" panose="020B0609020204030204" pitchFamily="49" charset="0"/>
              </a:rPr>
              <a:t> ...</a:t>
            </a:r>
          </a:p>
          <a:p>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@property</a:t>
            </a:r>
          </a:p>
          <a:p>
            <a:r>
              <a:rPr lang="en-US" dirty="0">
                <a:solidFill>
                  <a:srgbClr val="FF0000"/>
                </a:solidFill>
                <a:latin typeface="Consolas" panose="020B0609020204030204" pitchFamily="49" charset="0"/>
              </a:rPr>
              <a:t> def age(self): </a:t>
            </a:r>
          </a:p>
          <a:p>
            <a:r>
              <a:rPr lang="en-US" dirty="0">
                <a:solidFill>
                  <a:srgbClr val="FF0000"/>
                </a:solidFill>
                <a:latin typeface="Consolas" panose="020B0609020204030204" pitchFamily="49" charset="0"/>
              </a:rPr>
              <a:t>   return </a:t>
            </a:r>
            <a:r>
              <a:rPr lang="en-US" dirty="0" err="1">
                <a:solidFill>
                  <a:srgbClr val="FF0000"/>
                </a:solidFill>
                <a:latin typeface="Consolas" panose="020B0609020204030204" pitchFamily="49" charset="0"/>
              </a:rPr>
              <a:t>self._age</a:t>
            </a:r>
            <a:endParaRPr lang="en-US" dirty="0">
              <a:solidFill>
                <a:srgbClr val="FF0000"/>
              </a:solidFill>
              <a:latin typeface="Consolas" panose="020B0609020204030204" pitchFamily="49" charset="0"/>
            </a:endParaRPr>
          </a:p>
        </p:txBody>
      </p:sp>
      <p:sp>
        <p:nvSpPr>
          <p:cNvPr id="13" name="TextBox 12">
            <a:extLst>
              <a:ext uri="{FF2B5EF4-FFF2-40B4-BE49-F238E27FC236}">
                <a16:creationId xmlns:a16="http://schemas.microsoft.com/office/drawing/2014/main" id="{89043376-B8D6-4B1E-9898-7DA000F00F3E}"/>
              </a:ext>
            </a:extLst>
          </p:cNvPr>
          <p:cNvSpPr txBox="1"/>
          <p:nvPr/>
        </p:nvSpPr>
        <p:spPr>
          <a:xfrm>
            <a:off x="6420476" y="1975587"/>
            <a:ext cx="3135695"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a:t>
            </a:r>
          </a:p>
          <a:p>
            <a:r>
              <a:rPr lang="en-US" dirty="0">
                <a:solidFill>
                  <a:srgbClr val="7030A0"/>
                </a:solidFill>
                <a:latin typeface="Consolas" panose="020B0609020204030204" pitchFamily="49" charset="0"/>
              </a:rPr>
              <a:t>class Person: </a:t>
            </a:r>
          </a:p>
          <a:p>
            <a:r>
              <a:rPr lang="en-US" dirty="0">
                <a:solidFill>
                  <a:srgbClr val="7030A0"/>
                </a:solidFill>
                <a:latin typeface="Consolas" panose="020B0609020204030204" pitchFamily="49" charset="0"/>
              </a:rPr>
              <a:t> ...</a:t>
            </a:r>
          </a:p>
          <a:p>
            <a:endParaRPr lang="en-US"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 </a:t>
            </a:r>
            <a:r>
              <a:rPr lang="en-US" dirty="0">
                <a:solidFill>
                  <a:srgbClr val="008EC0"/>
                </a:solidFill>
                <a:latin typeface="Consolas" panose="020B0609020204030204" pitchFamily="49" charset="0"/>
              </a:rPr>
              <a:t>def </a:t>
            </a:r>
            <a:r>
              <a:rPr lang="en-US" dirty="0" err="1">
                <a:solidFill>
                  <a:srgbClr val="008EC0"/>
                </a:solidFill>
                <a:latin typeface="Consolas" panose="020B0609020204030204" pitchFamily="49" charset="0"/>
              </a:rPr>
              <a:t>get_age</a:t>
            </a:r>
            <a:r>
              <a:rPr lang="en-US" dirty="0">
                <a:solidFill>
                  <a:srgbClr val="008EC0"/>
                </a:solidFill>
                <a:latin typeface="Consolas" panose="020B0609020204030204" pitchFamily="49" charset="0"/>
              </a:rPr>
              <a:t>(self): </a:t>
            </a:r>
          </a:p>
          <a:p>
            <a:r>
              <a:rPr lang="en-US" dirty="0">
                <a:solidFill>
                  <a:srgbClr val="008EC0"/>
                </a:solidFill>
                <a:latin typeface="Consolas" panose="020B0609020204030204" pitchFamily="49" charset="0"/>
              </a:rPr>
              <a:t>   return </a:t>
            </a:r>
            <a:r>
              <a:rPr lang="en-US" dirty="0" err="1">
                <a:solidFill>
                  <a:srgbClr val="008EC0"/>
                </a:solidFill>
                <a:latin typeface="Consolas" panose="020B0609020204030204" pitchFamily="49" charset="0"/>
              </a:rPr>
              <a:t>self._age</a:t>
            </a:r>
            <a:endParaRPr lang="en-US" dirty="0">
              <a:solidFill>
                <a:srgbClr val="008EC0"/>
              </a:solidFill>
              <a:latin typeface="Consolas" panose="020B0609020204030204" pitchFamily="49" charset="0"/>
            </a:endParaRPr>
          </a:p>
          <a:p>
            <a:endParaRPr lang="en-US" dirty="0">
              <a:solidFill>
                <a:srgbClr val="FF0000"/>
              </a:solidFill>
              <a:latin typeface="Consolas" panose="020B0609020204030204" pitchFamily="49" charset="0"/>
            </a:endParaRPr>
          </a:p>
        </p:txBody>
      </p:sp>
      <p:sp>
        <p:nvSpPr>
          <p:cNvPr id="2" name="TextBox 1">
            <a:extLst>
              <a:ext uri="{FF2B5EF4-FFF2-40B4-BE49-F238E27FC236}">
                <a16:creationId xmlns:a16="http://schemas.microsoft.com/office/drawing/2014/main" id="{23D59A4E-662F-4A6E-BC96-3636960E6349}"/>
              </a:ext>
            </a:extLst>
          </p:cNvPr>
          <p:cNvSpPr txBox="1"/>
          <p:nvPr/>
        </p:nvSpPr>
        <p:spPr>
          <a:xfrm>
            <a:off x="5581571" y="2602918"/>
            <a:ext cx="705642" cy="646331"/>
          </a:xfrm>
          <a:prstGeom prst="rect">
            <a:avLst/>
          </a:prstGeom>
          <a:noFill/>
        </p:spPr>
        <p:txBody>
          <a:bodyPr wrap="none" rtlCol="0">
            <a:spAutoFit/>
          </a:bodyPr>
          <a:lstStyle/>
          <a:p>
            <a:pPr algn="ctr"/>
            <a:r>
              <a:rPr lang="en-US" sz="3600" dirty="0">
                <a:latin typeface="+mj-lt"/>
                <a:cs typeface="Times New Roman" pitchFamily="18" charset="0"/>
              </a:rPr>
              <a:t>vs.</a:t>
            </a:r>
          </a:p>
        </p:txBody>
      </p:sp>
      <p:sp>
        <p:nvSpPr>
          <p:cNvPr id="19" name="TextBox 18">
            <a:extLst>
              <a:ext uri="{FF2B5EF4-FFF2-40B4-BE49-F238E27FC236}">
                <a16:creationId xmlns:a16="http://schemas.microsoft.com/office/drawing/2014/main" id="{A0A268D5-F96B-4EE8-B03B-7071CBF74297}"/>
              </a:ext>
            </a:extLst>
          </p:cNvPr>
          <p:cNvSpPr txBox="1"/>
          <p:nvPr/>
        </p:nvSpPr>
        <p:spPr>
          <a:xfrm>
            <a:off x="1106411" y="4206560"/>
            <a:ext cx="9697522" cy="461665"/>
          </a:xfrm>
          <a:prstGeom prst="rect">
            <a:avLst/>
          </a:prstGeom>
          <a:noFill/>
        </p:spPr>
        <p:txBody>
          <a:bodyPr wrap="square">
            <a:spAutoFit/>
          </a:bodyPr>
          <a:lstStyle/>
          <a:p>
            <a:pPr algn="ctr"/>
            <a:r>
              <a:rPr lang="en-US" sz="2400" dirty="0"/>
              <a:t>Here's the rule of thumb if your language supports syntax for properties:</a:t>
            </a:r>
          </a:p>
        </p:txBody>
      </p:sp>
      <p:sp>
        <p:nvSpPr>
          <p:cNvPr id="23" name="TextBox 22">
            <a:extLst>
              <a:ext uri="{FF2B5EF4-FFF2-40B4-BE49-F238E27FC236}">
                <a16:creationId xmlns:a16="http://schemas.microsoft.com/office/drawing/2014/main" id="{D5769629-DFD3-4F6B-B244-078911DF6F5D}"/>
              </a:ext>
            </a:extLst>
          </p:cNvPr>
          <p:cNvSpPr txBox="1"/>
          <p:nvPr/>
        </p:nvSpPr>
        <p:spPr>
          <a:xfrm>
            <a:off x="2696006" y="4956543"/>
            <a:ext cx="6518332" cy="707886"/>
          </a:xfrm>
          <a:prstGeom prst="rect">
            <a:avLst/>
          </a:prstGeom>
          <a:noFill/>
        </p:spPr>
        <p:txBody>
          <a:bodyPr wrap="square">
            <a:spAutoFit/>
          </a:bodyPr>
          <a:lstStyle/>
          <a:p>
            <a:pPr algn="ctr"/>
            <a:r>
              <a:rPr lang="en-US" sz="2000" dirty="0"/>
              <a:t>Use </a:t>
            </a:r>
            <a:r>
              <a:rPr lang="en-US" sz="2000" dirty="0">
                <a:solidFill>
                  <a:srgbClr val="FF0000"/>
                </a:solidFill>
              </a:rPr>
              <a:t>properties</a:t>
            </a:r>
            <a:r>
              <a:rPr lang="en-US" sz="2000" dirty="0"/>
              <a:t> when you're exposing the state of a class (even if exposing that state requires minor computation).</a:t>
            </a:r>
          </a:p>
        </p:txBody>
      </p:sp>
      <p:sp>
        <p:nvSpPr>
          <p:cNvPr id="24" name="TextBox 23">
            <a:extLst>
              <a:ext uri="{FF2B5EF4-FFF2-40B4-BE49-F238E27FC236}">
                <a16:creationId xmlns:a16="http://schemas.microsoft.com/office/drawing/2014/main" id="{007805E9-F515-471A-B06C-2E3D21015F66}"/>
              </a:ext>
            </a:extLst>
          </p:cNvPr>
          <p:cNvSpPr txBox="1"/>
          <p:nvPr/>
        </p:nvSpPr>
        <p:spPr>
          <a:xfrm>
            <a:off x="2373298" y="5926467"/>
            <a:ext cx="7163748" cy="707886"/>
          </a:xfrm>
          <a:prstGeom prst="rect">
            <a:avLst/>
          </a:prstGeom>
          <a:noFill/>
        </p:spPr>
        <p:txBody>
          <a:bodyPr wrap="square">
            <a:spAutoFit/>
          </a:bodyPr>
          <a:lstStyle/>
          <a:p>
            <a:pPr algn="ctr"/>
            <a:r>
              <a:rPr lang="en-US" sz="2000" dirty="0"/>
              <a:t>Use </a:t>
            </a:r>
            <a:r>
              <a:rPr lang="en-US" sz="2000" dirty="0">
                <a:solidFill>
                  <a:srgbClr val="00B0F0"/>
                </a:solidFill>
              </a:rPr>
              <a:t>traditional methods </a:t>
            </a:r>
            <a:r>
              <a:rPr lang="en-US" sz="2000" dirty="0"/>
              <a:t>when you're exposing behaviors of a class or exposing a state that requires heavy computation.</a:t>
            </a:r>
          </a:p>
        </p:txBody>
      </p:sp>
      <p:cxnSp>
        <p:nvCxnSpPr>
          <p:cNvPr id="8" name="Straight Connector 7">
            <a:extLst>
              <a:ext uri="{FF2B5EF4-FFF2-40B4-BE49-F238E27FC236}">
                <a16:creationId xmlns:a16="http://schemas.microsoft.com/office/drawing/2014/main" id="{5AA6F19E-99E9-4EDA-8CAC-77778A97B7CE}"/>
              </a:ext>
            </a:extLst>
          </p:cNvPr>
          <p:cNvCxnSpPr>
            <a:cxnSpLocks/>
          </p:cNvCxnSpPr>
          <p:nvPr/>
        </p:nvCxnSpPr>
        <p:spPr>
          <a:xfrm>
            <a:off x="6567055" y="3164032"/>
            <a:ext cx="2457450" cy="4831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CC56E62-4866-411D-B3F2-BB158E3FC41B}"/>
              </a:ext>
            </a:extLst>
          </p:cNvPr>
          <p:cNvPicPr>
            <a:picLocks noChangeAspect="1"/>
          </p:cNvPicPr>
          <p:nvPr/>
        </p:nvPicPr>
        <p:blipFill>
          <a:blip r:embed="rId3"/>
          <a:stretch>
            <a:fillRect/>
          </a:stretch>
        </p:blipFill>
        <p:spPr>
          <a:xfrm>
            <a:off x="10727607" y="117618"/>
            <a:ext cx="1420707" cy="1041129"/>
          </a:xfrm>
          <a:prstGeom prst="rect">
            <a:avLst/>
          </a:prstGeom>
        </p:spPr>
      </p:pic>
    </p:spTree>
    <p:extLst>
      <p:ext uri="{BB962C8B-B14F-4D97-AF65-F5344CB8AC3E}">
        <p14:creationId xmlns:p14="http://schemas.microsoft.com/office/powerpoint/2010/main" val="25842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3" grpId="0" animBg="1"/>
      <p:bldP spid="2" grpId="0"/>
      <p:bldP spid="19" grpId="0"/>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Properties, Accessors and Mutators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962844" y="4488699"/>
            <a:ext cx="1080679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How about getting the top item in the stack – should it be done with a property or a method?</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580288" y="2268566"/>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latin typeface="Corbel" panose="020B0503020204020204"/>
              </a:rPr>
              <a:t>Consider a stack class – should getting the stack's size be done with a property or a method?</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805132"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437103" y="3280606"/>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839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animBg="1"/>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34178" y="1131496"/>
            <a:ext cx="4249011" cy="1200329"/>
          </a:xfrm>
          <a:prstGeom prst="rect">
            <a:avLst/>
          </a:prstGeom>
          <a:noFill/>
        </p:spPr>
        <p:txBody>
          <a:bodyPr wrap="square">
            <a:spAutoFit/>
          </a:bodyPr>
          <a:lstStyle/>
          <a:p>
            <a:pPr algn="ctr"/>
            <a:r>
              <a:rPr lang="en-US" sz="2400" dirty="0"/>
              <a:t>The program on the left uses a class called Person, which has an age member variable.</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Properties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68501" y="1154016"/>
            <a:ext cx="7185056" cy="165711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latin typeface="Consolas" panose="020B0609020204030204" pitchFamily="49" charset="0"/>
              </a:rPr>
              <a:t>val</a:t>
            </a:r>
            <a:r>
              <a:rPr lang="en-US" sz="2000" dirty="0">
                <a:latin typeface="Consolas" panose="020B0609020204030204" pitchFamily="49" charset="0"/>
              </a:rPr>
              <a:t> </a:t>
            </a:r>
            <a:r>
              <a:rPr lang="en-US" sz="2000" dirty="0" err="1">
                <a:latin typeface="Consolas" panose="020B0609020204030204" pitchFamily="49" charset="0"/>
              </a:rPr>
              <a:t>prithi</a:t>
            </a:r>
            <a:r>
              <a:rPr lang="en-US" sz="2000" dirty="0">
                <a:latin typeface="Consolas" panose="020B0609020204030204" pitchFamily="49" charset="0"/>
              </a:rPr>
              <a:t> = new Person</a:t>
            </a:r>
          </a:p>
          <a:p>
            <a:r>
              <a:rPr lang="en-US" sz="2000" dirty="0" err="1">
                <a:latin typeface="Consolas" panose="020B0609020204030204" pitchFamily="49" charset="0"/>
              </a:rPr>
              <a:t>prithi.age</a:t>
            </a:r>
            <a:r>
              <a:rPr lang="en-US" sz="2000" dirty="0">
                <a:latin typeface="Consolas" panose="020B0609020204030204" pitchFamily="49" charset="0"/>
              </a:rPr>
              <a:t> = 25</a:t>
            </a:r>
          </a:p>
          <a:p>
            <a:r>
              <a:rPr lang="en-US" sz="2000" dirty="0" err="1">
                <a:latin typeface="Consolas" panose="020B0609020204030204" pitchFamily="49" charset="0"/>
              </a:rPr>
              <a:t>prithi.age</a:t>
            </a:r>
            <a:r>
              <a:rPr lang="en-US" sz="2000" dirty="0">
                <a:latin typeface="Consolas" panose="020B0609020204030204" pitchFamily="49" charset="0"/>
              </a:rPr>
              <a:t> = 26  // One year older...</a:t>
            </a:r>
          </a:p>
          <a:p>
            <a:r>
              <a:rPr lang="en-US" sz="2000" dirty="0" err="1">
                <a:latin typeface="Consolas" panose="020B0609020204030204" pitchFamily="49" charset="0"/>
              </a:rPr>
              <a:t>prithi.age</a:t>
            </a:r>
            <a:r>
              <a:rPr lang="en-US" sz="2000" dirty="0">
                <a:latin typeface="Consolas" panose="020B0609020204030204" pitchFamily="49" charset="0"/>
              </a:rPr>
              <a:t> = 21  // </a:t>
            </a:r>
            <a:r>
              <a:rPr lang="en-US" sz="2000" dirty="0" err="1">
                <a:latin typeface="Consolas" panose="020B0609020204030204" pitchFamily="49" charset="0"/>
              </a:rPr>
              <a:t>Prithi</a:t>
            </a:r>
            <a:r>
              <a:rPr lang="en-US" sz="2000" dirty="0">
                <a:latin typeface="Consolas" panose="020B0609020204030204" pitchFamily="49" charset="0"/>
              </a:rPr>
              <a:t> is </a:t>
            </a:r>
            <a:r>
              <a:rPr lang="en-US" sz="2000" dirty="0" err="1">
                <a:latin typeface="Consolas" panose="020B0609020204030204" pitchFamily="49" charset="0"/>
              </a:rPr>
              <a:t>feelin</a:t>
            </a:r>
            <a:r>
              <a:rPr lang="en-US" sz="2000" dirty="0">
                <a:latin typeface="Consolas" panose="020B0609020204030204" pitchFamily="49" charset="0"/>
              </a:rPr>
              <a:t>' old and lies</a:t>
            </a:r>
          </a:p>
          <a:p>
            <a:r>
              <a:rPr lang="en-US" sz="2000" dirty="0" err="1">
                <a:latin typeface="Consolas" panose="020B0609020204030204" pitchFamily="49" charset="0"/>
              </a:rPr>
              <a:t>println</a:t>
            </a:r>
            <a:r>
              <a:rPr lang="en-US" sz="2000" dirty="0">
                <a:latin typeface="Consolas" panose="020B0609020204030204" pitchFamily="49" charset="0"/>
              </a:rPr>
              <a:t>("</a:t>
            </a:r>
            <a:r>
              <a:rPr lang="en-US" sz="2000" dirty="0" err="1">
                <a:latin typeface="Consolas" panose="020B0609020204030204" pitchFamily="49" charset="0"/>
              </a:rPr>
              <a:t>Prithi's</a:t>
            </a:r>
            <a:r>
              <a:rPr lang="en-US" sz="2000" dirty="0">
                <a:latin typeface="Consolas" panose="020B0609020204030204" pitchFamily="49" charset="0"/>
              </a:rPr>
              <a:t> age is " + </a:t>
            </a:r>
            <a:r>
              <a:rPr lang="en-US" sz="2000" dirty="0" err="1">
                <a:latin typeface="Consolas" panose="020B0609020204030204" pitchFamily="49" charset="0"/>
              </a:rPr>
              <a:t>prithi.age</a:t>
            </a:r>
            <a:r>
              <a:rPr lang="en-US" sz="2000" dirty="0">
                <a:latin typeface="Consolas" panose="020B0609020204030204" pitchFamily="49" charset="0"/>
              </a:rPr>
              <a:t>)</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998758" y="5868515"/>
            <a:ext cx="3532677" cy="769441"/>
          </a:xfrm>
          <a:prstGeom prst="rect">
            <a:avLst/>
          </a:prstGeom>
          <a:noFill/>
        </p:spPr>
        <p:txBody>
          <a:bodyPr wrap="square">
            <a:spAutoFit/>
          </a:bodyPr>
          <a:lstStyle/>
          <a:p>
            <a:pPr algn="ctr"/>
            <a:r>
              <a:rPr lang="en-US" sz="4400" dirty="0">
                <a:latin typeface="Corbel" panose="020B0503020204020204" pitchFamily="34" charset="0"/>
              </a:rPr>
              <a:t>This is Scala!</a:t>
            </a:r>
            <a:endParaRPr lang="en-US" sz="4400" dirty="0"/>
          </a:p>
        </p:txBody>
      </p:sp>
      <p:sp>
        <p:nvSpPr>
          <p:cNvPr id="26" name="Rectangle 25">
            <a:extLst>
              <a:ext uri="{FF2B5EF4-FFF2-40B4-BE49-F238E27FC236}">
                <a16:creationId xmlns:a16="http://schemas.microsoft.com/office/drawing/2014/main" id="{8190E1F3-69B8-454B-A90B-A94D090FF1F8}"/>
              </a:ext>
            </a:extLst>
          </p:cNvPr>
          <p:cNvSpPr/>
          <p:nvPr/>
        </p:nvSpPr>
        <p:spPr>
          <a:xfrm>
            <a:off x="192596" y="2925615"/>
            <a:ext cx="7185056" cy="383572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class Person {</a:t>
            </a:r>
          </a:p>
          <a:p>
            <a:r>
              <a:rPr lang="en-US" sz="2000" dirty="0">
                <a:latin typeface="Consolas" panose="020B0609020204030204" pitchFamily="49" charset="0"/>
              </a:rPr>
              <a:t>  private var </a:t>
            </a:r>
            <a:r>
              <a:rPr lang="en-US" sz="2000" dirty="0" err="1">
                <a:latin typeface="Consolas" panose="020B0609020204030204" pitchFamily="49" charset="0"/>
              </a:rPr>
              <a:t>privateAge</a:t>
            </a:r>
            <a:r>
              <a:rPr lang="en-US" sz="2000" dirty="0">
                <a:latin typeface="Consolas" panose="020B0609020204030204" pitchFamily="49" charset="0"/>
              </a:rPr>
              <a:t> = 0 // Private age member</a:t>
            </a:r>
          </a:p>
          <a:p>
            <a:endParaRPr lang="en-US" sz="2000" dirty="0">
              <a:latin typeface="Consolas" panose="020B0609020204030204" pitchFamily="49" charset="0"/>
            </a:endParaRPr>
          </a:p>
          <a:p>
            <a:r>
              <a:rPr lang="en-US" sz="2000" dirty="0">
                <a:latin typeface="Consolas" panose="020B0609020204030204" pitchFamily="49" charset="0"/>
              </a:rPr>
              <a:t>  // Define getter property for age</a:t>
            </a:r>
          </a:p>
          <a:p>
            <a:r>
              <a:rPr lang="en-US" sz="2000" dirty="0">
                <a:latin typeface="Consolas" panose="020B0609020204030204" pitchFamily="49" charset="0"/>
              </a:rPr>
              <a:t>  def age: Int = { return </a:t>
            </a:r>
            <a:r>
              <a:rPr lang="en-US" sz="2000" dirty="0" err="1">
                <a:latin typeface="Consolas" panose="020B0609020204030204" pitchFamily="49" charset="0"/>
              </a:rPr>
              <a:t>privateAge</a:t>
            </a:r>
            <a:r>
              <a:rPr lang="en-US" sz="2000" dirty="0">
                <a:latin typeface="Consolas" panose="020B0609020204030204" pitchFamily="49" charset="0"/>
              </a:rPr>
              <a:t> }</a:t>
            </a:r>
            <a:br>
              <a:rPr lang="en-US" sz="2000" dirty="0">
                <a:latin typeface="Consolas" panose="020B0609020204030204" pitchFamily="49" charset="0"/>
              </a:rPr>
            </a:br>
            <a:endParaRPr lang="en-US" sz="2000" dirty="0">
              <a:latin typeface="Consolas" panose="020B0609020204030204" pitchFamily="49" charset="0"/>
            </a:endParaRPr>
          </a:p>
          <a:p>
            <a:r>
              <a:rPr lang="en-US" sz="2000" dirty="0">
                <a:latin typeface="Consolas" panose="020B0609020204030204" pitchFamily="49" charset="0"/>
              </a:rPr>
              <a:t>  // Define setter property for age</a:t>
            </a:r>
          </a:p>
          <a:p>
            <a:r>
              <a:rPr lang="en-US" sz="2000" dirty="0">
                <a:latin typeface="Consolas" panose="020B0609020204030204" pitchFamily="49" charset="0"/>
              </a:rPr>
              <a:t>  def age_= (</a:t>
            </a:r>
            <a:r>
              <a:rPr lang="en-US" sz="2000" dirty="0" err="1">
                <a:latin typeface="Consolas" panose="020B0609020204030204" pitchFamily="49" charset="0"/>
              </a:rPr>
              <a:t>newValue</a:t>
            </a:r>
            <a:r>
              <a:rPr lang="en-US" sz="2000" dirty="0">
                <a:latin typeface="Consolas" panose="020B0609020204030204" pitchFamily="49" charset="0"/>
              </a:rPr>
              <a:t>: Int) = {</a:t>
            </a:r>
          </a:p>
          <a:p>
            <a:r>
              <a:rPr lang="en-US" sz="2000" dirty="0">
                <a:latin typeface="Consolas" panose="020B0609020204030204" pitchFamily="49" charset="0"/>
              </a:rPr>
              <a:t>    if (</a:t>
            </a:r>
            <a:r>
              <a:rPr lang="en-US" sz="2000" dirty="0" err="1">
                <a:latin typeface="Consolas" panose="020B0609020204030204" pitchFamily="49" charset="0"/>
              </a:rPr>
              <a:t>newValue</a:t>
            </a:r>
            <a:r>
              <a:rPr lang="en-US" sz="2000" dirty="0">
                <a:latin typeface="Consolas" panose="020B0609020204030204" pitchFamily="49" charset="0"/>
              </a:rPr>
              <a:t> &gt; </a:t>
            </a:r>
            <a:r>
              <a:rPr lang="en-US" sz="2000" dirty="0" err="1">
                <a:latin typeface="Consolas" panose="020B0609020204030204" pitchFamily="49" charset="0"/>
              </a:rPr>
              <a:t>privateAge</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      </a:t>
            </a:r>
            <a:r>
              <a:rPr lang="en-US" sz="2000" dirty="0" err="1">
                <a:latin typeface="Consolas" panose="020B0609020204030204" pitchFamily="49" charset="0"/>
              </a:rPr>
              <a:t>privateAge</a:t>
            </a:r>
            <a:r>
              <a:rPr lang="en-US" sz="2000" dirty="0">
                <a:latin typeface="Consolas" panose="020B0609020204030204" pitchFamily="49" charset="0"/>
              </a:rPr>
              <a:t> = </a:t>
            </a:r>
            <a:r>
              <a:rPr lang="en-US" sz="2000" dirty="0" err="1">
                <a:latin typeface="Consolas" panose="020B0609020204030204" pitchFamily="49" charset="0"/>
              </a:rPr>
              <a:t>newValue</a:t>
            </a:r>
            <a:r>
              <a:rPr lang="en-US" sz="2000" dirty="0">
                <a:latin typeface="Consolas" panose="020B0609020204030204" pitchFamily="49" charset="0"/>
              </a:rPr>
              <a:t>; // Can't get younger</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17" name="Rectangle 16">
            <a:extLst>
              <a:ext uri="{FF2B5EF4-FFF2-40B4-BE49-F238E27FC236}">
                <a16:creationId xmlns:a16="http://schemas.microsoft.com/office/drawing/2014/main" id="{34EBD95C-46E2-4BA3-AE24-D794FC5CF0F7}"/>
              </a:ext>
            </a:extLst>
          </p:cNvPr>
          <p:cNvSpPr/>
          <p:nvPr/>
        </p:nvSpPr>
        <p:spPr>
          <a:xfrm>
            <a:off x="7566978" y="475276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566152" y="4759236"/>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F9287D3-8306-4601-82A5-0662D5D5B5DA}"/>
              </a:ext>
            </a:extLst>
          </p:cNvPr>
          <p:cNvSpPr txBox="1"/>
          <p:nvPr/>
        </p:nvSpPr>
        <p:spPr>
          <a:xfrm>
            <a:off x="7585987" y="2440908"/>
            <a:ext cx="4249011" cy="461665"/>
          </a:xfrm>
          <a:prstGeom prst="rect">
            <a:avLst/>
          </a:prstGeom>
          <a:noFill/>
        </p:spPr>
        <p:txBody>
          <a:bodyPr wrap="square">
            <a:spAutoFit/>
          </a:bodyPr>
          <a:lstStyle/>
          <a:p>
            <a:pPr algn="ctr"/>
            <a:r>
              <a:rPr lang="en-US" sz="2400" dirty="0"/>
              <a:t>When executed, it prints:</a:t>
            </a:r>
          </a:p>
        </p:txBody>
      </p:sp>
      <p:sp>
        <p:nvSpPr>
          <p:cNvPr id="16" name="TextBox 15">
            <a:extLst>
              <a:ext uri="{FF2B5EF4-FFF2-40B4-BE49-F238E27FC236}">
                <a16:creationId xmlns:a16="http://schemas.microsoft.com/office/drawing/2014/main" id="{B56DDBD2-2C9A-49F6-B5F0-68339B8A1CFB}"/>
              </a:ext>
            </a:extLst>
          </p:cNvPr>
          <p:cNvSpPr txBox="1"/>
          <p:nvPr/>
        </p:nvSpPr>
        <p:spPr>
          <a:xfrm>
            <a:off x="7585987" y="3767941"/>
            <a:ext cx="4249011" cy="830997"/>
          </a:xfrm>
          <a:prstGeom prst="rect">
            <a:avLst/>
          </a:prstGeom>
          <a:noFill/>
        </p:spPr>
        <p:txBody>
          <a:bodyPr wrap="square">
            <a:spAutoFit/>
          </a:bodyPr>
          <a:lstStyle/>
          <a:p>
            <a:pPr algn="ctr"/>
            <a:r>
              <a:rPr lang="en-US" sz="2400" dirty="0"/>
              <a:t>Does this language use properties? How can you tell?</a:t>
            </a:r>
          </a:p>
        </p:txBody>
      </p:sp>
      <p:sp>
        <p:nvSpPr>
          <p:cNvPr id="14" name="TextBox 13">
            <a:extLst>
              <a:ext uri="{FF2B5EF4-FFF2-40B4-BE49-F238E27FC236}">
                <a16:creationId xmlns:a16="http://schemas.microsoft.com/office/drawing/2014/main" id="{8F51F8C6-32CC-45B7-9639-A995AE21E839}"/>
              </a:ext>
            </a:extLst>
          </p:cNvPr>
          <p:cNvSpPr txBox="1"/>
          <p:nvPr/>
        </p:nvSpPr>
        <p:spPr>
          <a:xfrm>
            <a:off x="8277230" y="2976783"/>
            <a:ext cx="2866524" cy="461665"/>
          </a:xfrm>
          <a:prstGeom prst="rect">
            <a:avLst/>
          </a:prstGeom>
          <a:solidFill>
            <a:schemeClr val="bg1">
              <a:lumMod val="85000"/>
            </a:schemeClr>
          </a:solidFill>
          <a:ln>
            <a:solidFill>
              <a:schemeClr val="tx1"/>
            </a:solidFill>
          </a:ln>
        </p:spPr>
        <p:txBody>
          <a:bodyPr wrap="square">
            <a:spAutoFit/>
          </a:bodyPr>
          <a:lstStyle/>
          <a:p>
            <a:pPr algn="ctr"/>
            <a:r>
              <a:rPr lang="en-US" sz="2400" dirty="0" err="1"/>
              <a:t>Prithi's</a:t>
            </a:r>
            <a:r>
              <a:rPr lang="en-US" sz="2400" dirty="0"/>
              <a:t> age is 26</a:t>
            </a:r>
          </a:p>
        </p:txBody>
      </p:sp>
    </p:spTree>
    <p:extLst>
      <p:ext uri="{BB962C8B-B14F-4D97-AF65-F5344CB8AC3E}">
        <p14:creationId xmlns:p14="http://schemas.microsoft.com/office/powerpoint/2010/main" val="361705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9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animBg="1"/>
      <p:bldP spid="46" grpId="0"/>
      <p:bldP spid="26" grpId="0" uiExpand="1" animBg="1"/>
      <p:bldP spid="17" grpId="0" animBg="1"/>
      <p:bldP spid="17" grpId="1" animBg="1"/>
      <p:bldP spid="18" grpId="0" animBg="1"/>
      <p:bldP spid="18" grpId="1" animBg="1"/>
      <p:bldP spid="15" grpId="0"/>
      <p:bldP spid="16" grpId="0"/>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Deep Dive: Inheritance</a:t>
            </a:r>
          </a:p>
        </p:txBody>
      </p:sp>
      <p:pic>
        <p:nvPicPr>
          <p:cNvPr id="8" name="Picture 7">
            <a:extLst>
              <a:ext uri="{FF2B5EF4-FFF2-40B4-BE49-F238E27FC236}">
                <a16:creationId xmlns:a16="http://schemas.microsoft.com/office/drawing/2014/main" id="{1756CF91-1BB4-427A-B6EC-42856E442CFA}"/>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7752080-67FB-45AF-87DE-D3078AED43C5}"/>
              </a:ext>
            </a:extLst>
          </p:cNvPr>
          <p:cNvSpPr txBox="1"/>
          <p:nvPr/>
        </p:nvSpPr>
        <p:spPr>
          <a:xfrm>
            <a:off x="1771293" y="4416286"/>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11" name="TextBox 10">
            <a:extLst>
              <a:ext uri="{FF2B5EF4-FFF2-40B4-BE49-F238E27FC236}">
                <a16:creationId xmlns:a16="http://schemas.microsoft.com/office/drawing/2014/main" id="{FBD9F79C-5BCD-4297-B08B-CEED17DE7B0E}"/>
              </a:ext>
            </a:extLst>
          </p:cNvPr>
          <p:cNvSpPr txBox="1"/>
          <p:nvPr/>
        </p:nvSpPr>
        <p:spPr>
          <a:xfrm>
            <a:off x="498943" y="5132526"/>
            <a:ext cx="11356726" cy="461665"/>
          </a:xfrm>
          <a:prstGeom prst="rect">
            <a:avLst/>
          </a:prstGeom>
          <a:noFill/>
        </p:spPr>
        <p:txBody>
          <a:bodyPr wrap="square" rtlCol="0">
            <a:spAutoFit/>
          </a:bodyPr>
          <a:lstStyle/>
          <a:p>
            <a:pPr algn="ctr"/>
            <a:r>
              <a:rPr lang="en-US" sz="2400" dirty="0"/>
              <a:t>Take a new language and figure out how to use inheritance.</a:t>
            </a:r>
          </a:p>
        </p:txBody>
      </p:sp>
      <p:sp>
        <p:nvSpPr>
          <p:cNvPr id="7" name="TextBox 6">
            <a:extLst>
              <a:ext uri="{FF2B5EF4-FFF2-40B4-BE49-F238E27FC236}">
                <a16:creationId xmlns:a16="http://schemas.microsoft.com/office/drawing/2014/main" id="{D2CC8BAA-A935-42BD-B8F1-84A446953084}"/>
              </a:ext>
            </a:extLst>
          </p:cNvPr>
          <p:cNvSpPr txBox="1"/>
          <p:nvPr/>
        </p:nvSpPr>
        <p:spPr>
          <a:xfrm>
            <a:off x="1643069" y="5765062"/>
            <a:ext cx="9068474" cy="830997"/>
          </a:xfrm>
          <a:prstGeom prst="rect">
            <a:avLst/>
          </a:prstGeom>
          <a:noFill/>
        </p:spPr>
        <p:txBody>
          <a:bodyPr wrap="square" rtlCol="0">
            <a:spAutoFit/>
          </a:bodyPr>
          <a:lstStyle/>
          <a:p>
            <a:pPr algn="ctr"/>
            <a:r>
              <a:rPr lang="en-US" sz="2400" dirty="0"/>
              <a:t>Understand the different types of inheritance and when to use them, as well as the some of its more important nuances.</a:t>
            </a:r>
          </a:p>
        </p:txBody>
      </p:sp>
    </p:spTree>
    <p:extLst>
      <p:ext uri="{BB962C8B-B14F-4D97-AF65-F5344CB8AC3E}">
        <p14:creationId xmlns:p14="http://schemas.microsoft.com/office/powerpoint/2010/main" val="39600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1"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What is Inheritance? It's More Complicated Than You Think!</a:t>
            </a:r>
          </a:p>
        </p:txBody>
      </p:sp>
      <p:sp>
        <p:nvSpPr>
          <p:cNvPr id="19" name="TextBox 18">
            <a:extLst>
              <a:ext uri="{FF2B5EF4-FFF2-40B4-BE49-F238E27FC236}">
                <a16:creationId xmlns:a16="http://schemas.microsoft.com/office/drawing/2014/main" id="{B146B1C4-46C7-4EFB-990E-DE82CB693D59}"/>
              </a:ext>
            </a:extLst>
          </p:cNvPr>
          <p:cNvSpPr txBox="1"/>
          <p:nvPr/>
        </p:nvSpPr>
        <p:spPr>
          <a:xfrm>
            <a:off x="391656" y="890941"/>
            <a:ext cx="11408688" cy="461665"/>
          </a:xfrm>
          <a:prstGeom prst="rect">
            <a:avLst/>
          </a:prstGeom>
          <a:noFill/>
        </p:spPr>
        <p:txBody>
          <a:bodyPr wrap="square" rtlCol="0">
            <a:spAutoFit/>
          </a:bodyPr>
          <a:lstStyle/>
          <a:p>
            <a:pPr algn="ctr"/>
            <a:r>
              <a:rPr lang="en-US" sz="2400" dirty="0">
                <a:latin typeface="+mj-lt"/>
                <a:cs typeface="Times New Roman" pitchFamily="18" charset="0"/>
              </a:rPr>
              <a:t>Inheritance encompasses two high-level concepts:</a:t>
            </a:r>
          </a:p>
        </p:txBody>
      </p:sp>
      <p:sp>
        <p:nvSpPr>
          <p:cNvPr id="20" name="Rectangle 19">
            <a:extLst>
              <a:ext uri="{FF2B5EF4-FFF2-40B4-BE49-F238E27FC236}">
                <a16:creationId xmlns:a16="http://schemas.microsoft.com/office/drawing/2014/main" id="{B5A46B36-5D4D-4776-9192-97B1233EF906}"/>
              </a:ext>
            </a:extLst>
          </p:cNvPr>
          <p:cNvSpPr/>
          <p:nvPr/>
        </p:nvSpPr>
        <p:spPr>
          <a:xfrm>
            <a:off x="6114413" y="2078859"/>
            <a:ext cx="5332094" cy="2292626"/>
          </a:xfrm>
          <a:prstGeom prst="rect">
            <a:avLst/>
          </a:prstGeom>
          <a:solidFill>
            <a:srgbClr val="005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D966"/>
                </a:solidFill>
              </a:rPr>
              <a:t>Implementation Inheritance</a:t>
            </a:r>
          </a:p>
          <a:p>
            <a:pPr algn="ctr"/>
            <a:endParaRPr lang="en-US" sz="900" dirty="0">
              <a:solidFill>
                <a:schemeClr val="bg1"/>
              </a:solidFill>
            </a:endParaRPr>
          </a:p>
          <a:p>
            <a:pPr algn="ctr"/>
            <a:endParaRPr lang="en-US" sz="900" dirty="0">
              <a:solidFill>
                <a:schemeClr val="bg1"/>
              </a:solidFill>
            </a:endParaRPr>
          </a:p>
          <a:p>
            <a:pPr algn="ctr"/>
            <a:r>
              <a:rPr lang="en-US" sz="2000" dirty="0">
                <a:solidFill>
                  <a:schemeClr val="bg1"/>
                </a:solidFill>
              </a:rPr>
              <a:t>This is about reusing a base class's method </a:t>
            </a:r>
            <a:r>
              <a:rPr lang="en-US" sz="2000" dirty="0">
                <a:solidFill>
                  <a:srgbClr val="E7D9F3"/>
                </a:solidFill>
              </a:rPr>
              <a:t>implementations</a:t>
            </a:r>
            <a:r>
              <a:rPr lang="en-US" sz="2000" dirty="0">
                <a:solidFill>
                  <a:schemeClr val="bg1"/>
                </a:solidFill>
              </a:rPr>
              <a:t>.</a:t>
            </a:r>
          </a:p>
          <a:p>
            <a:pPr algn="ctr"/>
            <a:endParaRPr lang="en-US" sz="900" dirty="0">
              <a:solidFill>
                <a:schemeClr val="bg1"/>
              </a:solidFill>
            </a:endParaRPr>
          </a:p>
          <a:p>
            <a:pPr algn="ctr"/>
            <a:r>
              <a:rPr lang="en-US" sz="2000" dirty="0">
                <a:solidFill>
                  <a:schemeClr val="bg1"/>
                </a:solidFill>
              </a:rPr>
              <a:t>A derived class inherits method </a:t>
            </a:r>
            <a:r>
              <a:rPr lang="en-US" sz="2000" dirty="0">
                <a:solidFill>
                  <a:srgbClr val="E7D9F3"/>
                </a:solidFill>
              </a:rPr>
              <a:t>implementations</a:t>
            </a:r>
            <a:r>
              <a:rPr lang="en-US" sz="2000" dirty="0">
                <a:solidFill>
                  <a:schemeClr val="bg1"/>
                </a:solidFill>
              </a:rPr>
              <a:t> from a base class.</a:t>
            </a:r>
          </a:p>
        </p:txBody>
      </p:sp>
      <p:sp>
        <p:nvSpPr>
          <p:cNvPr id="22" name="Rectangle 21">
            <a:extLst>
              <a:ext uri="{FF2B5EF4-FFF2-40B4-BE49-F238E27FC236}">
                <a16:creationId xmlns:a16="http://schemas.microsoft.com/office/drawing/2014/main" id="{FC983A6F-FD3B-4393-B381-486094EDA3FD}"/>
              </a:ext>
            </a:extLst>
          </p:cNvPr>
          <p:cNvSpPr/>
          <p:nvPr/>
        </p:nvSpPr>
        <p:spPr>
          <a:xfrm>
            <a:off x="640978" y="2078859"/>
            <a:ext cx="533209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D966"/>
                </a:solidFill>
              </a:rPr>
              <a:t>Interface Inheritance</a:t>
            </a:r>
          </a:p>
          <a:p>
            <a:pPr algn="ctr"/>
            <a:endParaRPr lang="en-US" sz="900" dirty="0">
              <a:solidFill>
                <a:schemeClr val="bg1"/>
              </a:solidFill>
            </a:endParaRPr>
          </a:p>
          <a:p>
            <a:pPr algn="ctr"/>
            <a:r>
              <a:rPr lang="en-US" sz="2000" dirty="0">
                <a:solidFill>
                  <a:schemeClr val="bg1"/>
                </a:solidFill>
              </a:rPr>
              <a:t>An interface defines a group of related </a:t>
            </a:r>
            <a:r>
              <a:rPr lang="en-US" sz="2000" dirty="0">
                <a:solidFill>
                  <a:schemeClr val="accent4">
                    <a:lumMod val="20000"/>
                    <a:lumOff val="80000"/>
                  </a:schemeClr>
                </a:solidFill>
              </a:rPr>
              <a:t>function declarations</a:t>
            </a:r>
            <a:r>
              <a:rPr lang="en-US" sz="2000" dirty="0">
                <a:solidFill>
                  <a:schemeClr val="bg1"/>
                </a:solidFill>
              </a:rPr>
              <a:t> that we want classes to </a:t>
            </a:r>
            <a:r>
              <a:rPr lang="en-US" sz="2000" dirty="0">
                <a:solidFill>
                  <a:srgbClr val="E7D9F3"/>
                </a:solidFill>
              </a:rPr>
              <a:t>implement</a:t>
            </a:r>
            <a:r>
              <a:rPr lang="en-US" sz="2000" dirty="0">
                <a:solidFill>
                  <a:schemeClr val="bg1"/>
                </a:solidFill>
              </a:rPr>
              <a:t>.</a:t>
            </a:r>
          </a:p>
          <a:p>
            <a:pPr algn="ctr"/>
            <a:endParaRPr lang="en-US" sz="2000" dirty="0">
              <a:solidFill>
                <a:schemeClr val="bg1"/>
              </a:solidFill>
            </a:endParaRPr>
          </a:p>
          <a:p>
            <a:pPr algn="ctr"/>
            <a:r>
              <a:rPr lang="en-US" sz="2000" dirty="0">
                <a:solidFill>
                  <a:schemeClr val="bg1"/>
                </a:solidFill>
              </a:rPr>
              <a:t>A class </a:t>
            </a:r>
            <a:r>
              <a:rPr lang="en-US" sz="2000" i="1" dirty="0">
                <a:solidFill>
                  <a:schemeClr val="bg1"/>
                </a:solidFill>
              </a:rPr>
              <a:t>implements</a:t>
            </a:r>
            <a:r>
              <a:rPr lang="en-US" sz="2000" dirty="0">
                <a:solidFill>
                  <a:schemeClr val="bg1"/>
                </a:solidFill>
              </a:rPr>
              <a:t> an </a:t>
            </a:r>
            <a:r>
              <a:rPr lang="en-US" sz="2000" dirty="0">
                <a:solidFill>
                  <a:schemeClr val="accent4">
                    <a:lumMod val="60000"/>
                    <a:lumOff val="40000"/>
                  </a:schemeClr>
                </a:solidFill>
              </a:rPr>
              <a:t>interface </a:t>
            </a:r>
            <a:r>
              <a:rPr lang="en-US" sz="2000" dirty="0">
                <a:solidFill>
                  <a:schemeClr val="accent4">
                    <a:lumMod val="60000"/>
                    <a:lumOff val="40000"/>
                  </a:schemeClr>
                </a:solidFill>
                <a:latin typeface="Times New Roman" panose="02020603050405020304" pitchFamily="18" charset="0"/>
                <a:cs typeface="Times New Roman" panose="02020603050405020304" pitchFamily="18" charset="0"/>
              </a:rPr>
              <a:t>I</a:t>
            </a:r>
            <a:r>
              <a:rPr lang="en-US" sz="2000" dirty="0">
                <a:solidFill>
                  <a:schemeClr val="bg1"/>
                </a:solidFill>
              </a:rPr>
              <a:t> by providing </a:t>
            </a:r>
            <a:br>
              <a:rPr lang="en-US" sz="2000" dirty="0">
                <a:solidFill>
                  <a:schemeClr val="bg1"/>
                </a:solidFill>
              </a:rPr>
            </a:br>
            <a:r>
              <a:rPr lang="en-US" sz="2000" dirty="0">
                <a:solidFill>
                  <a:srgbClr val="E7D9F3"/>
                </a:solidFill>
              </a:rPr>
              <a:t>{ code }</a:t>
            </a:r>
            <a:r>
              <a:rPr lang="en-US" sz="2000" dirty="0">
                <a:solidFill>
                  <a:schemeClr val="bg1"/>
                </a:solidFill>
              </a:rPr>
              <a:t> for all </a:t>
            </a:r>
            <a:r>
              <a:rPr lang="en-US" sz="2000" dirty="0">
                <a:solidFill>
                  <a:schemeClr val="accent4">
                    <a:lumMod val="60000"/>
                    <a:lumOff val="40000"/>
                  </a:schemeClr>
                </a:solidFill>
                <a:latin typeface="Times New Roman" panose="02020603050405020304" pitchFamily="18" charset="0"/>
                <a:cs typeface="Times New Roman" panose="02020603050405020304" pitchFamily="18" charset="0"/>
              </a:rPr>
              <a:t>I's</a:t>
            </a:r>
            <a:r>
              <a:rPr lang="en-US" sz="2000" dirty="0">
                <a:solidFill>
                  <a:schemeClr val="bg1"/>
                </a:solidFill>
              </a:rPr>
              <a:t> functions.</a:t>
            </a:r>
          </a:p>
        </p:txBody>
      </p:sp>
      <p:sp>
        <p:nvSpPr>
          <p:cNvPr id="28" name="Rectangle 27">
            <a:extLst>
              <a:ext uri="{FF2B5EF4-FFF2-40B4-BE49-F238E27FC236}">
                <a16:creationId xmlns:a16="http://schemas.microsoft.com/office/drawing/2014/main" id="{FDB05C42-C036-42FE-8CFC-73D663594040}"/>
              </a:ext>
            </a:extLst>
          </p:cNvPr>
          <p:cNvSpPr/>
          <p:nvPr/>
        </p:nvSpPr>
        <p:spPr>
          <a:xfrm>
            <a:off x="3712453" y="4567769"/>
            <a:ext cx="4767094" cy="2186389"/>
          </a:xfrm>
          <a:prstGeom prst="rect">
            <a:avLst/>
          </a:prstGeom>
          <a:gradFill flip="none" rotWithShape="1">
            <a:gsLst>
              <a:gs pos="0">
                <a:schemeClr val="accent1"/>
              </a:gs>
              <a:gs pos="100000">
                <a:srgbClr val="005C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D966"/>
                </a:solidFill>
              </a:rPr>
              <a:t>Subclassing Inheritance</a:t>
            </a:r>
          </a:p>
          <a:p>
            <a:pPr algn="ctr"/>
            <a:endParaRPr lang="en-US" sz="1100" dirty="0">
              <a:solidFill>
                <a:srgbClr val="00FFFF"/>
              </a:solidFill>
            </a:endParaRPr>
          </a:p>
          <a:p>
            <a:pPr algn="ctr"/>
            <a:r>
              <a:rPr lang="en-US" sz="2000" dirty="0">
                <a:solidFill>
                  <a:schemeClr val="bg1"/>
                </a:solidFill>
              </a:rPr>
              <a:t>A base class provides </a:t>
            </a:r>
            <a:r>
              <a:rPr lang="en-US" sz="2000" dirty="0">
                <a:solidFill>
                  <a:srgbClr val="FFD966"/>
                </a:solidFill>
              </a:rPr>
              <a:t>a public interface </a:t>
            </a:r>
            <a:r>
              <a:rPr lang="en-US" sz="2000" i="1" dirty="0">
                <a:solidFill>
                  <a:schemeClr val="bg1"/>
                </a:solidFill>
              </a:rPr>
              <a:t>and</a:t>
            </a:r>
            <a:r>
              <a:rPr lang="en-US" sz="2000" dirty="0">
                <a:solidFill>
                  <a:schemeClr val="bg1"/>
                </a:solidFill>
              </a:rPr>
              <a:t> </a:t>
            </a:r>
            <a:r>
              <a:rPr lang="en-US" sz="2000" dirty="0">
                <a:solidFill>
                  <a:srgbClr val="E8D9F3"/>
                </a:solidFill>
              </a:rPr>
              <a:t>implementations</a:t>
            </a:r>
            <a:r>
              <a:rPr lang="en-US" sz="2000" dirty="0">
                <a:solidFill>
                  <a:srgbClr val="DDC5ED"/>
                </a:solidFill>
              </a:rPr>
              <a:t> </a:t>
            </a:r>
            <a:r>
              <a:rPr lang="en-US" sz="2000" dirty="0">
                <a:solidFill>
                  <a:schemeClr val="bg1"/>
                </a:solidFill>
              </a:rPr>
              <a:t>for its methods.</a:t>
            </a:r>
          </a:p>
          <a:p>
            <a:pPr algn="ctr"/>
            <a:endParaRPr lang="en-US" sz="1100" dirty="0">
              <a:solidFill>
                <a:schemeClr val="bg1"/>
              </a:solidFill>
            </a:endParaRPr>
          </a:p>
          <a:p>
            <a:pPr algn="ctr"/>
            <a:r>
              <a:rPr lang="en-US" sz="2000" dirty="0">
                <a:solidFill>
                  <a:schemeClr val="bg1"/>
                </a:solidFill>
              </a:rPr>
              <a:t>A derived class inherits both the base class's </a:t>
            </a:r>
            <a:r>
              <a:rPr lang="en-US" sz="2000" dirty="0">
                <a:solidFill>
                  <a:srgbClr val="FFD966"/>
                </a:solidFill>
              </a:rPr>
              <a:t>interface</a:t>
            </a:r>
            <a:r>
              <a:rPr lang="en-US" sz="2000" dirty="0">
                <a:solidFill>
                  <a:schemeClr val="bg1"/>
                </a:solidFill>
              </a:rPr>
              <a:t> and its </a:t>
            </a:r>
            <a:r>
              <a:rPr lang="en-US" sz="2000" dirty="0">
                <a:solidFill>
                  <a:srgbClr val="E8D9F3"/>
                </a:solidFill>
              </a:rPr>
              <a:t>implementations</a:t>
            </a:r>
            <a:r>
              <a:rPr lang="en-US" sz="2000" dirty="0">
                <a:solidFill>
                  <a:schemeClr val="bg1"/>
                </a:solidFill>
              </a:rPr>
              <a:t>.</a:t>
            </a:r>
            <a:endParaRPr lang="en-US" dirty="0">
              <a:solidFill>
                <a:schemeClr val="bg1"/>
              </a:solidFill>
            </a:endParaRPr>
          </a:p>
        </p:txBody>
      </p:sp>
      <p:sp>
        <p:nvSpPr>
          <p:cNvPr id="32" name="TextBox 31">
            <a:extLst>
              <a:ext uri="{FF2B5EF4-FFF2-40B4-BE49-F238E27FC236}">
                <a16:creationId xmlns:a16="http://schemas.microsoft.com/office/drawing/2014/main" id="{0D3BF013-4469-466B-9635-3E92985B650D}"/>
              </a:ext>
            </a:extLst>
          </p:cNvPr>
          <p:cNvSpPr txBox="1"/>
          <p:nvPr/>
        </p:nvSpPr>
        <p:spPr>
          <a:xfrm>
            <a:off x="391656" y="1352886"/>
            <a:ext cx="11408688" cy="461665"/>
          </a:xfrm>
          <a:prstGeom prst="rect">
            <a:avLst/>
          </a:prstGeom>
          <a:noFill/>
        </p:spPr>
        <p:txBody>
          <a:bodyPr wrap="square" rtlCol="0">
            <a:spAutoFit/>
          </a:bodyPr>
          <a:lstStyle/>
          <a:p>
            <a:pPr algn="ctr"/>
            <a:r>
              <a:rPr lang="en-US" sz="2400" dirty="0">
                <a:latin typeface="+mj-lt"/>
                <a:cs typeface="Times New Roman" pitchFamily="18" charset="0"/>
              </a:rPr>
              <a:t>But in practice, most languages blend these concepts into a third hybrid approach...</a:t>
            </a:r>
          </a:p>
        </p:txBody>
      </p:sp>
      <p:sp>
        <p:nvSpPr>
          <p:cNvPr id="10" name="Speech Bubble: Rectangle with Corners Rounded 9">
            <a:extLst>
              <a:ext uri="{FF2B5EF4-FFF2-40B4-BE49-F238E27FC236}">
                <a16:creationId xmlns:a16="http://schemas.microsoft.com/office/drawing/2014/main" id="{CF342B19-B802-49AA-86D6-1D619FE9E1E5}"/>
              </a:ext>
            </a:extLst>
          </p:cNvPr>
          <p:cNvSpPr/>
          <p:nvPr/>
        </p:nvSpPr>
        <p:spPr>
          <a:xfrm>
            <a:off x="945888" y="5014918"/>
            <a:ext cx="2491490" cy="1002941"/>
          </a:xfrm>
          <a:prstGeom prst="wedgeRoundRectCallout">
            <a:avLst>
              <a:gd name="adj1" fmla="val 102292"/>
              <a:gd name="adj2" fmla="val -47271"/>
              <a:gd name="adj3" fmla="val 16667"/>
            </a:avLst>
          </a:prstGeom>
          <a:solidFill>
            <a:srgbClr val="0070C0"/>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what we learned in CS32.</a:t>
            </a:r>
          </a:p>
        </p:txBody>
      </p:sp>
      <p:grpSp>
        <p:nvGrpSpPr>
          <p:cNvPr id="9" name="Group 8">
            <a:extLst>
              <a:ext uri="{FF2B5EF4-FFF2-40B4-BE49-F238E27FC236}">
                <a16:creationId xmlns:a16="http://schemas.microsoft.com/office/drawing/2014/main" id="{4C0B5971-2635-46C7-B970-198D7C8B0A87}"/>
              </a:ext>
            </a:extLst>
          </p:cNvPr>
          <p:cNvGrpSpPr/>
          <p:nvPr/>
        </p:nvGrpSpPr>
        <p:grpSpPr>
          <a:xfrm>
            <a:off x="6184901" y="47021"/>
            <a:ext cx="6007099" cy="2045252"/>
            <a:chOff x="5695787" y="1867122"/>
            <a:chExt cx="6007099" cy="2045252"/>
          </a:xfrm>
        </p:grpSpPr>
        <p:grpSp>
          <p:nvGrpSpPr>
            <p:cNvPr id="11" name="Group 10">
              <a:extLst>
                <a:ext uri="{FF2B5EF4-FFF2-40B4-BE49-F238E27FC236}">
                  <a16:creationId xmlns:a16="http://schemas.microsoft.com/office/drawing/2014/main" id="{ED82FBEF-83DB-400B-BDFA-21A8F2D66CE7}"/>
                </a:ext>
              </a:extLst>
            </p:cNvPr>
            <p:cNvGrpSpPr/>
            <p:nvPr/>
          </p:nvGrpSpPr>
          <p:grpSpPr>
            <a:xfrm>
              <a:off x="5695787" y="1867122"/>
              <a:ext cx="6007099" cy="2045252"/>
              <a:chOff x="6766196" y="4803764"/>
              <a:chExt cx="6007099" cy="2045252"/>
            </a:xfrm>
          </p:grpSpPr>
          <p:grpSp>
            <p:nvGrpSpPr>
              <p:cNvPr id="13" name="Group 12">
                <a:extLst>
                  <a:ext uri="{FF2B5EF4-FFF2-40B4-BE49-F238E27FC236}">
                    <a16:creationId xmlns:a16="http://schemas.microsoft.com/office/drawing/2014/main" id="{8AAAC344-1F4A-4E15-8430-C49E7DDA3B77}"/>
                  </a:ext>
                </a:extLst>
              </p:cNvPr>
              <p:cNvGrpSpPr/>
              <p:nvPr/>
            </p:nvGrpSpPr>
            <p:grpSpPr>
              <a:xfrm>
                <a:off x="6766196" y="4803764"/>
                <a:ext cx="5975722" cy="2045252"/>
                <a:chOff x="7004737" y="4426226"/>
                <a:chExt cx="5975722" cy="2045252"/>
              </a:xfrm>
            </p:grpSpPr>
            <p:sp>
              <p:nvSpPr>
                <p:cNvPr id="15" name="Rectangle: Rounded Corners 14">
                  <a:extLst>
                    <a:ext uri="{FF2B5EF4-FFF2-40B4-BE49-F238E27FC236}">
                      <a16:creationId xmlns:a16="http://schemas.microsoft.com/office/drawing/2014/main" id="{A9B8FA96-49BC-41BD-BAB7-02596CBF9C53}"/>
                    </a:ext>
                  </a:extLst>
                </p:cNvPr>
                <p:cNvSpPr/>
                <p:nvPr/>
              </p:nvSpPr>
              <p:spPr>
                <a:xfrm>
                  <a:off x="7004737" y="4426226"/>
                  <a:ext cx="5975722"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AC99DB-6C55-4C3F-AAC0-6484891A9B99}"/>
                    </a:ext>
                  </a:extLst>
                </p:cNvPr>
                <p:cNvSpPr txBox="1"/>
                <p:nvPr/>
              </p:nvSpPr>
              <p:spPr>
                <a:xfrm>
                  <a:off x="7153652" y="4427263"/>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4" name="TextBox 13">
                <a:extLst>
                  <a:ext uri="{FF2B5EF4-FFF2-40B4-BE49-F238E27FC236}">
                    <a16:creationId xmlns:a16="http://schemas.microsoft.com/office/drawing/2014/main" id="{38A5211B-4A6D-4086-88C6-EFD7F3440EE4}"/>
                  </a:ext>
                </a:extLst>
              </p:cNvPr>
              <p:cNvSpPr txBox="1"/>
              <p:nvPr/>
            </p:nvSpPr>
            <p:spPr>
              <a:xfrm>
                <a:off x="7591046" y="5243519"/>
                <a:ext cx="5182249" cy="153888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“Carey, you would be negligent if you didn't also discuss </a:t>
                </a:r>
                <a:r>
                  <a:rPr lang="en-US" sz="2000" dirty="0">
                    <a:solidFill>
                      <a:srgbClr val="FF0000"/>
                    </a:solidFill>
                    <a:latin typeface="Comic Sans MS" panose="030F0702030302020204" pitchFamily="66" charset="0"/>
                  </a:rPr>
                  <a:t>prototypal inheritance</a:t>
                </a:r>
                <a:r>
                  <a:rPr lang="en-US" sz="2000" dirty="0">
                    <a:solidFill>
                      <a:schemeClr val="accent1">
                        <a:lumMod val="75000"/>
                      </a:schemeClr>
                    </a:solidFill>
                    <a:latin typeface="Comic Sans MS" panose="030F0702030302020204" pitchFamily="66" charset="0"/>
                  </a:rPr>
                  <a:t>!</a:t>
                </a:r>
              </a:p>
              <a:p>
                <a:pPr algn="ctr"/>
                <a:endParaRPr lang="en-US" sz="11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It's the way JavaScript does</a:t>
                </a:r>
                <a:br>
                  <a:rPr lang="en-US" sz="2000" dirty="0">
                    <a:solidFill>
                      <a:schemeClr val="accent1">
                        <a:lumMod val="75000"/>
                      </a:schemeClr>
                    </a:solidFill>
                    <a:latin typeface="Comic Sans MS" panose="030F0702030302020204" pitchFamily="66" charset="0"/>
                  </a:rPr>
                </a:br>
                <a:r>
                  <a:rPr lang="en-US" sz="2000" dirty="0">
                    <a:solidFill>
                      <a:srgbClr val="FF0000"/>
                    </a:solidFill>
                    <a:latin typeface="Comic Sans MS" panose="030F0702030302020204" pitchFamily="66" charset="0"/>
                  </a:rPr>
                  <a:t>object-based inheritance</a:t>
                </a:r>
                <a:r>
                  <a:rPr lang="en-US" sz="2000" dirty="0">
                    <a:solidFill>
                      <a:schemeClr val="accent1">
                        <a:lumMod val="75000"/>
                      </a:schemeClr>
                    </a:solidFill>
                    <a:latin typeface="Comic Sans MS" panose="030F0702030302020204" pitchFamily="66" charset="0"/>
                  </a:rPr>
                  <a:t>!"</a:t>
                </a:r>
              </a:p>
            </p:txBody>
          </p:sp>
        </p:grpSp>
        <p:pic>
          <p:nvPicPr>
            <p:cNvPr id="12" name="Picture 11">
              <a:extLst>
                <a:ext uri="{FF2B5EF4-FFF2-40B4-BE49-F238E27FC236}">
                  <a16:creationId xmlns:a16="http://schemas.microsoft.com/office/drawing/2014/main" id="{4D452747-7347-42C9-83E1-36CC7B1A65A1}"/>
                </a:ext>
              </a:extLst>
            </p:cNvPr>
            <p:cNvPicPr>
              <a:picLocks noChangeAspect="1"/>
            </p:cNvPicPr>
            <p:nvPr/>
          </p:nvPicPr>
          <p:blipFill rotWithShape="1">
            <a:blip r:embed="rId3"/>
            <a:srcRect l="23761" r="21167"/>
            <a:stretch/>
          </p:blipFill>
          <p:spPr>
            <a:xfrm>
              <a:off x="5844702" y="2243788"/>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2333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1+#ppt_w/2"/>
                                          </p:val>
                                        </p:tav>
                                        <p:tav tm="100000">
                                          <p:val>
                                            <p:strVal val="#ppt_x"/>
                                          </p:val>
                                        </p:tav>
                                      </p:tavLst>
                                    </p:anim>
                                    <p:anim calcmode="lin" valueType="num">
                                      <p:cBhvr additive="base">
                                        <p:cTn id="6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xit" presetSubtype="2" fill="hold" nodeType="clickEffect">
                                  <p:stCondLst>
                                    <p:cond delay="0"/>
                                  </p:stCondLst>
                                  <p:childTnLst>
                                    <p:anim calcmode="lin" valueType="num">
                                      <p:cBhvr additive="base">
                                        <p:cTn id="71" dur="500"/>
                                        <p:tgtEl>
                                          <p:spTgt spid="9"/>
                                        </p:tgtEl>
                                        <p:attrNameLst>
                                          <p:attrName>ppt_x</p:attrName>
                                        </p:attrNameLst>
                                      </p:cBhvr>
                                      <p:tavLst>
                                        <p:tav tm="0">
                                          <p:val>
                                            <p:strVal val="ppt_x"/>
                                          </p:val>
                                        </p:tav>
                                        <p:tav tm="100000">
                                          <p:val>
                                            <p:strVal val="1+ppt_w/2"/>
                                          </p:val>
                                        </p:tav>
                                      </p:tavLst>
                                    </p:anim>
                                    <p:anim calcmode="lin" valueType="num">
                                      <p:cBhvr additive="base">
                                        <p:cTn id="72" dur="500"/>
                                        <p:tgtEl>
                                          <p:spTgt spid="9"/>
                                        </p:tgtEl>
                                        <p:attrNameLst>
                                          <p:attrName>ppt_y</p:attrName>
                                        </p:attrNameLst>
                                      </p:cBhvr>
                                      <p:tavLst>
                                        <p:tav tm="0">
                                          <p:val>
                                            <p:strVal val="ppt_y"/>
                                          </p:val>
                                        </p:tav>
                                        <p:tav tm="100000">
                                          <p:val>
                                            <p:strVal val="ppt_y"/>
                                          </p:val>
                                        </p:tav>
                                      </p:tavLst>
                                    </p:anim>
                                    <p:set>
                                      <p:cBhvr>
                                        <p:cTn id="7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uiExpand="1" build="p" animBg="1"/>
      <p:bldP spid="22" grpId="0" uiExpand="1" build="p" animBg="1"/>
      <p:bldP spid="28" grpId="0" uiExpand="1" build="p" animBg="1"/>
      <p:bldP spid="32" grpId="0"/>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4E2C14-CB89-4270-8540-F3AC96AE83F5}"/>
              </a:ext>
            </a:extLst>
          </p:cNvPr>
          <p:cNvPicPr>
            <a:picLocks noChangeAspect="1"/>
          </p:cNvPicPr>
          <p:nvPr/>
        </p:nvPicPr>
        <p:blipFill rotWithShape="1">
          <a:blip r:embed="rId3"/>
          <a:srcRect l="5306" t="58987" r="7102" b="35842"/>
          <a:stretch/>
        </p:blipFill>
        <p:spPr>
          <a:xfrm>
            <a:off x="42601" y="3471798"/>
            <a:ext cx="7890055" cy="683456"/>
          </a:xfrm>
          <a:prstGeom prst="rect">
            <a:avLst/>
          </a:prstGeom>
          <a:ln>
            <a:solidFill>
              <a:schemeClr val="bg1"/>
            </a:solidFill>
          </a:ln>
        </p:spPr>
      </p:pic>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1 – The Record</a:t>
            </a:r>
          </a:p>
        </p:txBody>
      </p:sp>
      <p:pic>
        <p:nvPicPr>
          <p:cNvPr id="6" name="Picture 5">
            <a:extLst>
              <a:ext uri="{FF2B5EF4-FFF2-40B4-BE49-F238E27FC236}">
                <a16:creationId xmlns:a16="http://schemas.microsoft.com/office/drawing/2014/main" id="{C9A7CA2F-EBD2-4675-83A7-C207400FECE7}"/>
              </a:ext>
            </a:extLst>
          </p:cNvPr>
          <p:cNvPicPr>
            <a:picLocks noChangeAspect="1"/>
          </p:cNvPicPr>
          <p:nvPr/>
        </p:nvPicPr>
        <p:blipFill>
          <a:blip r:embed="rId3"/>
          <a:stretch>
            <a:fillRect/>
          </a:stretch>
        </p:blipFill>
        <p:spPr>
          <a:xfrm>
            <a:off x="7857217" y="825631"/>
            <a:ext cx="3938978" cy="5773132"/>
          </a:xfrm>
          <a:prstGeom prst="rect">
            <a:avLst/>
          </a:prstGeom>
          <a:ln>
            <a:solidFill>
              <a:schemeClr val="tx1"/>
            </a:solidFill>
          </a:ln>
        </p:spPr>
      </p:pic>
      <p:sp>
        <p:nvSpPr>
          <p:cNvPr id="21" name="TextBox 20">
            <a:extLst>
              <a:ext uri="{FF2B5EF4-FFF2-40B4-BE49-F238E27FC236}">
                <a16:creationId xmlns:a16="http://schemas.microsoft.com/office/drawing/2014/main" id="{24375F57-9C09-4E96-85CA-9BF11EFB7906}"/>
              </a:ext>
            </a:extLst>
          </p:cNvPr>
          <p:cNvSpPr txBox="1"/>
          <p:nvPr/>
        </p:nvSpPr>
        <p:spPr>
          <a:xfrm>
            <a:off x="442214" y="2738562"/>
            <a:ext cx="6882834" cy="400110"/>
          </a:xfrm>
          <a:prstGeom prst="rect">
            <a:avLst/>
          </a:prstGeom>
          <a:noFill/>
        </p:spPr>
        <p:txBody>
          <a:bodyPr wrap="square" rtlCol="0">
            <a:spAutoFit/>
          </a:bodyPr>
          <a:lstStyle/>
          <a:p>
            <a:pPr algn="ctr"/>
            <a:r>
              <a:rPr lang="en-US" sz="2000" dirty="0">
                <a:solidFill>
                  <a:srgbClr val="0070C0"/>
                </a:solidFill>
                <a:latin typeface="+mj-lt"/>
                <a:cs typeface="Times New Roman" pitchFamily="18" charset="0"/>
              </a:rPr>
              <a:t>Hoare recognized that objects fall into distinct classes:</a:t>
            </a:r>
          </a:p>
        </p:txBody>
      </p:sp>
      <p:sp>
        <p:nvSpPr>
          <p:cNvPr id="25" name="TextBox 24">
            <a:extLst>
              <a:ext uri="{FF2B5EF4-FFF2-40B4-BE49-F238E27FC236}">
                <a16:creationId xmlns:a16="http://schemas.microsoft.com/office/drawing/2014/main" id="{F8C86DD1-1DE8-40C6-BFB2-31D5779A3A97}"/>
              </a:ext>
            </a:extLst>
          </p:cNvPr>
          <p:cNvSpPr txBox="1"/>
          <p:nvPr/>
        </p:nvSpPr>
        <p:spPr>
          <a:xfrm>
            <a:off x="344803" y="4557444"/>
            <a:ext cx="6882834" cy="707886"/>
          </a:xfrm>
          <a:prstGeom prst="rect">
            <a:avLst/>
          </a:prstGeom>
          <a:noFill/>
        </p:spPr>
        <p:txBody>
          <a:bodyPr wrap="square" rtlCol="0">
            <a:spAutoFit/>
          </a:bodyPr>
          <a:lstStyle/>
          <a:p>
            <a:pPr algn="ctr"/>
            <a:r>
              <a:rPr lang="en-US" sz="2000" dirty="0">
                <a:solidFill>
                  <a:srgbClr val="0070C0"/>
                </a:solidFill>
                <a:latin typeface="+mj-lt"/>
                <a:cs typeface="Times New Roman" pitchFamily="18" charset="0"/>
              </a:rPr>
              <a:t>And that all members of a given class share the same set of common attributes:</a:t>
            </a:r>
          </a:p>
        </p:txBody>
      </p:sp>
      <p:grpSp>
        <p:nvGrpSpPr>
          <p:cNvPr id="18" name="Group 17">
            <a:extLst>
              <a:ext uri="{FF2B5EF4-FFF2-40B4-BE49-F238E27FC236}">
                <a16:creationId xmlns:a16="http://schemas.microsoft.com/office/drawing/2014/main" id="{1108B72C-23EA-4277-B3B2-E8D011670274}"/>
              </a:ext>
            </a:extLst>
          </p:cNvPr>
          <p:cNvGrpSpPr/>
          <p:nvPr/>
        </p:nvGrpSpPr>
        <p:grpSpPr>
          <a:xfrm>
            <a:off x="177787" y="5536715"/>
            <a:ext cx="7514542" cy="754271"/>
            <a:chOff x="124295" y="5313494"/>
            <a:chExt cx="7890065" cy="696094"/>
          </a:xfrm>
        </p:grpSpPr>
        <p:pic>
          <p:nvPicPr>
            <p:cNvPr id="19" name="Picture 18">
              <a:extLst>
                <a:ext uri="{FF2B5EF4-FFF2-40B4-BE49-F238E27FC236}">
                  <a16:creationId xmlns:a16="http://schemas.microsoft.com/office/drawing/2014/main" id="{0A007642-5C67-4780-AF5D-14EDE5B78F69}"/>
                </a:ext>
              </a:extLst>
            </p:cNvPr>
            <p:cNvPicPr>
              <a:picLocks noChangeAspect="1"/>
            </p:cNvPicPr>
            <p:nvPr/>
          </p:nvPicPr>
          <p:blipFill rotWithShape="1">
            <a:blip r:embed="rId3"/>
            <a:srcRect l="5306" t="63968" r="7102" b="31134"/>
            <a:stretch/>
          </p:blipFill>
          <p:spPr>
            <a:xfrm>
              <a:off x="124295" y="5313494"/>
              <a:ext cx="7890065" cy="647484"/>
            </a:xfrm>
            <a:prstGeom prst="rect">
              <a:avLst/>
            </a:prstGeom>
            <a:ln>
              <a:solidFill>
                <a:schemeClr val="bg1"/>
              </a:solidFill>
            </a:ln>
          </p:spPr>
        </p:pic>
        <p:sp>
          <p:nvSpPr>
            <p:cNvPr id="20" name="Rectangle 19">
              <a:extLst>
                <a:ext uri="{FF2B5EF4-FFF2-40B4-BE49-F238E27FC236}">
                  <a16:creationId xmlns:a16="http://schemas.microsoft.com/office/drawing/2014/main" id="{FF3F22F6-4746-45C2-8DA2-C041E1D058CD}"/>
                </a:ext>
              </a:extLst>
            </p:cNvPr>
            <p:cNvSpPr/>
            <p:nvPr/>
          </p:nvSpPr>
          <p:spPr>
            <a:xfrm>
              <a:off x="5403130" y="5734074"/>
              <a:ext cx="2397550" cy="275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D8C34D24-5CFE-47B8-A33F-A8459E748A79}"/>
              </a:ext>
            </a:extLst>
          </p:cNvPr>
          <p:cNvGrpSpPr/>
          <p:nvPr/>
        </p:nvGrpSpPr>
        <p:grpSpPr>
          <a:xfrm>
            <a:off x="524871" y="861020"/>
            <a:ext cx="6702766" cy="1586584"/>
            <a:chOff x="524871" y="861020"/>
            <a:chExt cx="6702766" cy="1586584"/>
          </a:xfrm>
        </p:grpSpPr>
        <p:sp>
          <p:nvSpPr>
            <p:cNvPr id="23" name="TextBox 22">
              <a:extLst>
                <a:ext uri="{FF2B5EF4-FFF2-40B4-BE49-F238E27FC236}">
                  <a16:creationId xmlns:a16="http://schemas.microsoft.com/office/drawing/2014/main" id="{A41ADD65-1A5B-4DC4-B8CD-6D84E76EC575}"/>
                </a:ext>
              </a:extLst>
            </p:cNvPr>
            <p:cNvSpPr txBox="1"/>
            <p:nvPr/>
          </p:nvSpPr>
          <p:spPr>
            <a:xfrm>
              <a:off x="2147479" y="1146480"/>
              <a:ext cx="5080158" cy="1015663"/>
            </a:xfrm>
            <a:prstGeom prst="rect">
              <a:avLst/>
            </a:prstGeom>
            <a:noFill/>
          </p:spPr>
          <p:txBody>
            <a:bodyPr wrap="square" rtlCol="0">
              <a:spAutoFit/>
            </a:bodyPr>
            <a:lstStyle/>
            <a:p>
              <a:pPr algn="ctr"/>
              <a:r>
                <a:rPr lang="en-US" sz="2000" dirty="0">
                  <a:latin typeface="+mj-lt"/>
                  <a:cs typeface="Times New Roman" pitchFamily="18" charset="0"/>
                </a:rPr>
                <a:t>In 1966, British Computer Scientist </a:t>
              </a:r>
              <a:r>
                <a:rPr lang="en-US" sz="2000" dirty="0">
                  <a:solidFill>
                    <a:srgbClr val="FF0000"/>
                  </a:solidFill>
                  <a:latin typeface="+mj-lt"/>
                  <a:cs typeface="Times New Roman" pitchFamily="18" charset="0"/>
                </a:rPr>
                <a:t>Tony Hoare </a:t>
              </a:r>
              <a:r>
                <a:rPr lang="en-US" sz="2000" dirty="0">
                  <a:latin typeface="+mj-lt"/>
                  <a:cs typeface="Times New Roman" pitchFamily="18" charset="0"/>
                </a:rPr>
                <a:t>formally proposed the notion of a </a:t>
              </a:r>
              <a:r>
                <a:rPr lang="en-US" sz="2000" dirty="0">
                  <a:solidFill>
                    <a:srgbClr val="00B0F0"/>
                  </a:solidFill>
                  <a:latin typeface="+mj-lt"/>
                  <a:cs typeface="Times New Roman" pitchFamily="18" charset="0"/>
                </a:rPr>
                <a:t>record</a:t>
              </a:r>
              <a:r>
                <a:rPr lang="en-US" sz="2000" dirty="0">
                  <a:latin typeface="+mj-lt"/>
                  <a:cs typeface="Times New Roman" pitchFamily="18" charset="0"/>
                </a:rPr>
                <a:t>, or what we know today as a struct in C++.</a:t>
              </a:r>
            </a:p>
          </p:txBody>
        </p:sp>
        <p:pic>
          <p:nvPicPr>
            <p:cNvPr id="24" name="Picture 23">
              <a:extLst>
                <a:ext uri="{FF2B5EF4-FFF2-40B4-BE49-F238E27FC236}">
                  <a16:creationId xmlns:a16="http://schemas.microsoft.com/office/drawing/2014/main" id="{B41FAFD6-6B17-415E-8FB5-F4F19948C6A1}"/>
                </a:ext>
              </a:extLst>
            </p:cNvPr>
            <p:cNvPicPr>
              <a:picLocks noChangeAspect="1"/>
            </p:cNvPicPr>
            <p:nvPr/>
          </p:nvPicPr>
          <p:blipFill>
            <a:blip r:embed="rId4"/>
            <a:stretch>
              <a:fillRect/>
            </a:stretch>
          </p:blipFill>
          <p:spPr>
            <a:xfrm>
              <a:off x="524871" y="861020"/>
              <a:ext cx="1530172" cy="158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45242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Interface Inheritance</a:t>
            </a:r>
          </a:p>
        </p:txBody>
      </p:sp>
      <p:pic>
        <p:nvPicPr>
          <p:cNvPr id="4" name="Picture 3">
            <a:extLst>
              <a:ext uri="{FF2B5EF4-FFF2-40B4-BE49-F238E27FC236}">
                <a16:creationId xmlns:a16="http://schemas.microsoft.com/office/drawing/2014/main" id="{8D42876D-4476-4B3F-B15F-6823E0D76E94}"/>
              </a:ext>
            </a:extLst>
          </p:cNvPr>
          <p:cNvPicPr>
            <a:picLocks noChangeAspect="1"/>
          </p:cNvPicPr>
          <p:nvPr/>
        </p:nvPicPr>
        <p:blipFill>
          <a:blip r:embed="rId3"/>
          <a:stretch>
            <a:fillRect/>
          </a:stretch>
        </p:blipFill>
        <p:spPr>
          <a:xfrm>
            <a:off x="3024187" y="1905000"/>
            <a:ext cx="6143625" cy="3048000"/>
          </a:xfrm>
          <a:prstGeom prst="rect">
            <a:avLst/>
          </a:prstGeom>
        </p:spPr>
      </p:pic>
      <p:sp>
        <p:nvSpPr>
          <p:cNvPr id="5" name="TextBox 4">
            <a:extLst>
              <a:ext uri="{FF2B5EF4-FFF2-40B4-BE49-F238E27FC236}">
                <a16:creationId xmlns:a16="http://schemas.microsoft.com/office/drawing/2014/main" id="{D5350A07-EC72-4605-8BCD-D36C9589DF9D}"/>
              </a:ext>
            </a:extLst>
          </p:cNvPr>
          <p:cNvSpPr txBox="1"/>
          <p:nvPr/>
        </p:nvSpPr>
        <p:spPr>
          <a:xfrm rot="282621">
            <a:off x="3768268" y="3744180"/>
            <a:ext cx="1915525" cy="461665"/>
          </a:xfrm>
          <a:prstGeom prst="rect">
            <a:avLst/>
          </a:prstGeom>
          <a:noFill/>
        </p:spPr>
        <p:txBody>
          <a:bodyPr wrap="none" rtlCol="0">
            <a:spAutoFit/>
          </a:bodyPr>
          <a:lstStyle/>
          <a:p>
            <a:pPr algn="ctr"/>
            <a:r>
              <a:rPr lang="en-US" sz="2400" b="1" dirty="0">
                <a:solidFill>
                  <a:srgbClr val="3F3B0B"/>
                </a:solidFill>
                <a:latin typeface="+mj-lt"/>
                <a:cs typeface="Times New Roman" pitchFamily="18" charset="0"/>
              </a:rPr>
              <a:t>INTERFACES</a:t>
            </a:r>
          </a:p>
        </p:txBody>
      </p:sp>
    </p:spTree>
    <p:extLst>
      <p:ext uri="{BB962C8B-B14F-4D97-AF65-F5344CB8AC3E}">
        <p14:creationId xmlns:p14="http://schemas.microsoft.com/office/powerpoint/2010/main" val="370629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862149" y="6056"/>
            <a:ext cx="10540771" cy="707886"/>
          </a:xfrm>
          <a:prstGeom prst="rect">
            <a:avLst/>
          </a:prstGeom>
          <a:noFill/>
        </p:spPr>
        <p:txBody>
          <a:bodyPr wrap="square">
            <a:spAutoFit/>
          </a:bodyPr>
          <a:lstStyle/>
          <a:p>
            <a:pPr algn="ctr"/>
            <a:r>
              <a:rPr lang="en-US" sz="4000" dirty="0"/>
              <a:t>Interfaces</a:t>
            </a:r>
          </a:p>
        </p:txBody>
      </p:sp>
      <p:sp>
        <p:nvSpPr>
          <p:cNvPr id="39" name="TextBox 38">
            <a:extLst>
              <a:ext uri="{FF2B5EF4-FFF2-40B4-BE49-F238E27FC236}">
                <a16:creationId xmlns:a16="http://schemas.microsoft.com/office/drawing/2014/main" id="{C69DB1F9-A1AE-4E69-863C-B18FFBE387D4}"/>
              </a:ext>
            </a:extLst>
          </p:cNvPr>
          <p:cNvSpPr txBox="1"/>
          <p:nvPr/>
        </p:nvSpPr>
        <p:spPr>
          <a:xfrm>
            <a:off x="562195" y="961540"/>
            <a:ext cx="10840725" cy="954107"/>
          </a:xfrm>
          <a:prstGeom prst="rect">
            <a:avLst/>
          </a:prstGeom>
          <a:noFill/>
        </p:spPr>
        <p:txBody>
          <a:bodyPr wrap="square">
            <a:spAutoFit/>
          </a:bodyPr>
          <a:lstStyle/>
          <a:p>
            <a:pPr algn="ctr"/>
            <a:r>
              <a:rPr lang="en-US" sz="2800" dirty="0"/>
              <a:t>An </a:t>
            </a:r>
            <a:r>
              <a:rPr lang="en-US" sz="2800" dirty="0">
                <a:solidFill>
                  <a:srgbClr val="00B0F0"/>
                </a:solidFill>
              </a:rPr>
              <a:t>interface</a:t>
            </a:r>
            <a:r>
              <a:rPr lang="en-US" sz="2800" dirty="0"/>
              <a:t> is a </a:t>
            </a:r>
            <a:r>
              <a:rPr lang="en-US" sz="2800" dirty="0">
                <a:solidFill>
                  <a:srgbClr val="0070C0"/>
                </a:solidFill>
              </a:rPr>
              <a:t>related</a:t>
            </a:r>
            <a:r>
              <a:rPr lang="en-US" sz="2800" dirty="0"/>
              <a:t> </a:t>
            </a:r>
            <a:r>
              <a:rPr lang="en-US" sz="2800" dirty="0">
                <a:solidFill>
                  <a:srgbClr val="0070C0"/>
                </a:solidFill>
              </a:rPr>
              <a:t>group of function declarations </a:t>
            </a:r>
            <a:r>
              <a:rPr lang="en-US" sz="2800" dirty="0"/>
              <a:t>that describes behaviors that we want one or more classes to implement.</a:t>
            </a:r>
          </a:p>
        </p:txBody>
      </p:sp>
      <p:sp>
        <p:nvSpPr>
          <p:cNvPr id="7" name="TextBox 6">
            <a:extLst>
              <a:ext uri="{FF2B5EF4-FFF2-40B4-BE49-F238E27FC236}">
                <a16:creationId xmlns:a16="http://schemas.microsoft.com/office/drawing/2014/main" id="{AE513384-9BEE-4AD4-81D2-E16A803BF6E3}"/>
              </a:ext>
            </a:extLst>
          </p:cNvPr>
          <p:cNvSpPr txBox="1"/>
          <p:nvPr/>
        </p:nvSpPr>
        <p:spPr>
          <a:xfrm>
            <a:off x="6846230" y="2597433"/>
            <a:ext cx="4950818" cy="954107"/>
          </a:xfrm>
          <a:prstGeom prst="rect">
            <a:avLst/>
          </a:prstGeom>
          <a:noFill/>
        </p:spPr>
        <p:txBody>
          <a:bodyPr wrap="square">
            <a:spAutoFit/>
          </a:bodyPr>
          <a:lstStyle/>
          <a:p>
            <a:pPr algn="ctr"/>
            <a:r>
              <a:rPr lang="en-US" sz="2800" dirty="0"/>
              <a:t>Java has pretty clear syntax for interfaces – let's see!</a:t>
            </a:r>
          </a:p>
        </p:txBody>
      </p:sp>
      <p:sp>
        <p:nvSpPr>
          <p:cNvPr id="10" name="TextBox 9">
            <a:extLst>
              <a:ext uri="{FF2B5EF4-FFF2-40B4-BE49-F238E27FC236}">
                <a16:creationId xmlns:a16="http://schemas.microsoft.com/office/drawing/2014/main" id="{D0141907-AD60-4506-8DFD-AB03ED60F1FD}"/>
              </a:ext>
            </a:extLst>
          </p:cNvPr>
          <p:cNvSpPr txBox="1"/>
          <p:nvPr/>
        </p:nvSpPr>
        <p:spPr>
          <a:xfrm>
            <a:off x="562195" y="2549232"/>
            <a:ext cx="6126075" cy="203993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Java interface for playable things</a:t>
            </a:r>
          </a:p>
          <a:p>
            <a:r>
              <a:rPr lang="en-US" dirty="0">
                <a:latin typeface="Consolas" panose="020B0609020204030204" pitchFamily="49" charset="0"/>
              </a:rPr>
              <a:t>interface </a:t>
            </a:r>
            <a:r>
              <a:rPr lang="en-US" dirty="0">
                <a:solidFill>
                  <a:srgbClr val="00B0F0"/>
                </a:solidFill>
                <a:latin typeface="Consolas" panose="020B0609020204030204" pitchFamily="49" charset="0"/>
              </a:rPr>
              <a:t>Playable</a:t>
            </a:r>
            <a:r>
              <a:rPr lang="en-US" dirty="0">
                <a:latin typeface="Consolas" panose="020B0609020204030204" pitchFamily="49" charset="0"/>
              </a:rPr>
              <a:t> {</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play()</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pause()</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a:t>
            </a:r>
            <a:r>
              <a:rPr lang="en-US" dirty="0" err="1">
                <a:solidFill>
                  <a:srgbClr val="0070C0"/>
                </a:solidFill>
                <a:latin typeface="Consolas" panose="020B0609020204030204" pitchFamily="49" charset="0"/>
              </a:rPr>
              <a:t>fast_forward</a:t>
            </a:r>
            <a:r>
              <a:rPr lang="en-US" dirty="0">
                <a:solidFill>
                  <a:srgbClr val="0070C0"/>
                </a:solidFill>
                <a:latin typeface="Consolas" panose="020B0609020204030204" pitchFamily="49" charset="0"/>
              </a:rPr>
              <a:t>(int sec)</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 </a:t>
            </a:r>
            <a:r>
              <a:rPr lang="en-US" dirty="0">
                <a:solidFill>
                  <a:srgbClr val="0070C0"/>
                </a:solidFill>
                <a:latin typeface="Consolas" panose="020B0609020204030204" pitchFamily="49" charset="0"/>
              </a:rPr>
              <a:t>void rewind(int sec)</a:t>
            </a:r>
            <a:r>
              <a:rPr lang="en-US" dirty="0">
                <a:latin typeface="Consolas" panose="020B0609020204030204" pitchFamily="49" charset="0"/>
              </a:rPr>
              <a:t>;</a:t>
            </a:r>
          </a:p>
          <a:p>
            <a:r>
              <a:rPr lang="en-US" dirty="0">
                <a:latin typeface="Consolas" panose="020B0609020204030204" pitchFamily="49" charset="0"/>
              </a:rPr>
              <a:t>}</a:t>
            </a:r>
          </a:p>
        </p:txBody>
      </p:sp>
      <p:sp>
        <p:nvSpPr>
          <p:cNvPr id="18" name="Speech Bubble: Rectangle with Corners Rounded 17">
            <a:extLst>
              <a:ext uri="{FF2B5EF4-FFF2-40B4-BE49-F238E27FC236}">
                <a16:creationId xmlns:a16="http://schemas.microsoft.com/office/drawing/2014/main" id="{29C109B1-9F36-4D5C-887B-CA513827DEFA}"/>
              </a:ext>
            </a:extLst>
          </p:cNvPr>
          <p:cNvSpPr/>
          <p:nvPr/>
        </p:nvSpPr>
        <p:spPr>
          <a:xfrm>
            <a:off x="7442677" y="3690371"/>
            <a:ext cx="4028106" cy="1310165"/>
          </a:xfrm>
          <a:prstGeom prst="wedgeRoundRectCallout">
            <a:avLst>
              <a:gd name="adj1" fmla="val -102409"/>
              <a:gd name="adj2" fmla="val -58586"/>
              <a:gd name="adj3" fmla="val 16667"/>
            </a:avLst>
          </a:prstGeom>
          <a:solidFill>
            <a:srgbClr val="0058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defines a collection of related </a:t>
            </a:r>
            <a:r>
              <a:rPr lang="en-US" sz="2000" dirty="0">
                <a:solidFill>
                  <a:srgbClr val="D6E1F2"/>
                </a:solidFill>
              </a:rPr>
              <a:t>function declarations </a:t>
            </a:r>
            <a:r>
              <a:rPr lang="en-US" sz="2000" dirty="0">
                <a:solidFill>
                  <a:schemeClr val="bg1"/>
                </a:solidFill>
              </a:rPr>
              <a:t>which are associated with </a:t>
            </a:r>
            <a:r>
              <a:rPr lang="en-US" sz="2000" dirty="0">
                <a:solidFill>
                  <a:srgbClr val="66FFFF"/>
                </a:solidFill>
              </a:rPr>
              <a:t>media players</a:t>
            </a:r>
            <a:r>
              <a:rPr lang="en-US" sz="2000" dirty="0">
                <a:solidFill>
                  <a:schemeClr val="bg1"/>
                </a:solidFill>
              </a:rPr>
              <a:t>.</a:t>
            </a:r>
          </a:p>
        </p:txBody>
      </p:sp>
      <p:sp>
        <p:nvSpPr>
          <p:cNvPr id="22" name="TextBox 21">
            <a:extLst>
              <a:ext uri="{FF2B5EF4-FFF2-40B4-BE49-F238E27FC236}">
                <a16:creationId xmlns:a16="http://schemas.microsoft.com/office/drawing/2014/main" id="{AA142B0E-D882-47DA-83FF-E702876329EA}"/>
              </a:ext>
            </a:extLst>
          </p:cNvPr>
          <p:cNvSpPr txBox="1"/>
          <p:nvPr/>
        </p:nvSpPr>
        <p:spPr>
          <a:xfrm>
            <a:off x="3135816" y="4892076"/>
            <a:ext cx="6248590" cy="954107"/>
          </a:xfrm>
          <a:prstGeom prst="rect">
            <a:avLst/>
          </a:prstGeom>
          <a:noFill/>
        </p:spPr>
        <p:txBody>
          <a:bodyPr wrap="square">
            <a:spAutoFit/>
          </a:bodyPr>
          <a:lstStyle/>
          <a:p>
            <a:pPr algn="ctr"/>
            <a:r>
              <a:rPr lang="en-US" sz="2800" dirty="0"/>
              <a:t>An interface specifies </a:t>
            </a:r>
            <a:r>
              <a:rPr lang="en-US" sz="2800" dirty="0">
                <a:solidFill>
                  <a:srgbClr val="0070C0"/>
                </a:solidFill>
              </a:rPr>
              <a:t>what</a:t>
            </a:r>
            <a:r>
              <a:rPr lang="en-US" sz="2800" dirty="0"/>
              <a:t> we want one or more classes to do, but </a:t>
            </a:r>
            <a:r>
              <a:rPr lang="en-US" sz="2800" dirty="0">
                <a:solidFill>
                  <a:srgbClr val="C00000"/>
                </a:solidFill>
              </a:rPr>
              <a:t>not how</a:t>
            </a:r>
            <a:r>
              <a:rPr lang="en-US" sz="2800" dirty="0"/>
              <a:t>.</a:t>
            </a:r>
          </a:p>
        </p:txBody>
      </p:sp>
      <p:sp>
        <p:nvSpPr>
          <p:cNvPr id="19" name="Speech Bubble: Rectangle with Corners Rounded 18">
            <a:extLst>
              <a:ext uri="{FF2B5EF4-FFF2-40B4-BE49-F238E27FC236}">
                <a16:creationId xmlns:a16="http://schemas.microsoft.com/office/drawing/2014/main" id="{196954E8-97C8-49B9-93B0-2E6CDEC3CEE4}"/>
              </a:ext>
            </a:extLst>
          </p:cNvPr>
          <p:cNvSpPr/>
          <p:nvPr/>
        </p:nvSpPr>
        <p:spPr>
          <a:xfrm>
            <a:off x="3135816" y="5274624"/>
            <a:ext cx="4148513" cy="1310165"/>
          </a:xfrm>
          <a:prstGeom prst="wedgeRoundRectCallout">
            <a:avLst>
              <a:gd name="adj1" fmla="val -4108"/>
              <a:gd name="adj2" fmla="val -149060"/>
              <a:gd name="adj3" fmla="val 16667"/>
            </a:avLst>
          </a:prstGeom>
          <a:solidFill>
            <a:srgbClr val="0058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Notice, there's no actual </a:t>
            </a:r>
            <a:r>
              <a:rPr lang="en-US" sz="2000" dirty="0">
                <a:solidFill>
                  <a:srgbClr val="F8CBAD"/>
                </a:solidFill>
              </a:rPr>
              <a:t>{ code }</a:t>
            </a:r>
            <a:r>
              <a:rPr lang="en-US" sz="2000" dirty="0">
                <a:solidFill>
                  <a:schemeClr val="bg1"/>
                </a:solidFill>
              </a:rPr>
              <a:t>, just declarations that describe each  </a:t>
            </a:r>
            <a:r>
              <a:rPr lang="en-US" sz="2000" dirty="0">
                <a:solidFill>
                  <a:srgbClr val="D6E1F2"/>
                </a:solidFill>
              </a:rPr>
              <a:t>operation</a:t>
            </a:r>
            <a:r>
              <a:rPr lang="en-US" sz="2000" dirty="0">
                <a:solidFill>
                  <a:schemeClr val="bg1"/>
                </a:solidFill>
              </a:rPr>
              <a:t> and its inputs/outputs.</a:t>
            </a:r>
          </a:p>
        </p:txBody>
      </p:sp>
    </p:spTree>
    <p:extLst>
      <p:ext uri="{BB962C8B-B14F-4D97-AF65-F5344CB8AC3E}">
        <p14:creationId xmlns:p14="http://schemas.microsoft.com/office/powerpoint/2010/main" val="54623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 grpId="0"/>
      <p:bldP spid="10" grpId="0" animBg="1"/>
      <p:bldP spid="18" grpId="0" animBg="1"/>
      <p:bldP spid="18" grpId="1" animBg="1"/>
      <p:bldP spid="22" grpId="0"/>
      <p:bldP spid="19" grpId="0" animBg="1"/>
      <p:bldP spid="19"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C1B7E9A-BC83-4091-AFB3-7B0BB4C19CB3}"/>
              </a:ext>
            </a:extLst>
          </p:cNvPr>
          <p:cNvSpPr txBox="1"/>
          <p:nvPr/>
        </p:nvSpPr>
        <p:spPr>
          <a:xfrm>
            <a:off x="6586948" y="3113944"/>
            <a:ext cx="5118239" cy="3555422"/>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Spotify</a:t>
            </a:r>
            <a:r>
              <a:rPr lang="en-US" dirty="0">
                <a:latin typeface="Consolas" panose="020B0609020204030204" pitchFamily="49" charset="0"/>
              </a:rPr>
              <a:t> implements </a:t>
            </a:r>
            <a:r>
              <a:rPr lang="en-US" dirty="0">
                <a:solidFill>
                  <a:srgbClr val="00B0F0"/>
                </a:solidFill>
                <a:latin typeface="Consolas" panose="020B0609020204030204" pitchFamily="49" charset="0"/>
              </a:rPr>
              <a:t>Player</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play()</a:t>
            </a:r>
            <a:r>
              <a:rPr lang="en-US" dirty="0">
                <a:latin typeface="Consolas" panose="020B0609020204030204" pitchFamily="49" charset="0"/>
              </a:rPr>
              <a:t> </a:t>
            </a:r>
            <a:r>
              <a:rPr lang="en-US" dirty="0">
                <a:solidFill>
                  <a:srgbClr val="C00000"/>
                </a:solidFill>
                <a:latin typeface="Consolas" panose="020B0609020204030204" pitchFamily="49" charset="0"/>
              </a:rPr>
              <a: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 logic to play song */ }</a:t>
            </a:r>
          </a:p>
          <a:p>
            <a:endParaRPr lang="en-US" sz="1100"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pause()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 logic to pause song */ }</a:t>
            </a:r>
          </a:p>
          <a:p>
            <a:endParaRPr lang="en-US" sz="1050"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fast_forward</a:t>
            </a:r>
            <a:r>
              <a:rPr lang="en-US" dirty="0">
                <a:solidFill>
                  <a:srgbClr val="0070C0"/>
                </a:solidFill>
                <a:latin typeface="Consolas" panose="020B0609020204030204" pitchFamily="49" charset="0"/>
              </a:rPr>
              <a:t>(int sec) </a:t>
            </a:r>
            <a:br>
              <a:rPr lang="en-US" dirty="0">
                <a:solidFill>
                  <a:srgbClr val="0070C0"/>
                </a:solidFill>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 logic to fast forward song */ }</a:t>
            </a:r>
          </a:p>
          <a:p>
            <a:endParaRPr lang="en-US"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rewind(int sec) </a:t>
            </a:r>
            <a:br>
              <a:rPr lang="en-US" dirty="0">
                <a:solidFill>
                  <a:srgbClr val="0070C0"/>
                </a:solidFill>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 logic to rewind song */ }</a:t>
            </a:r>
            <a:endParaRPr lang="en-US" sz="1000" dirty="0">
              <a:latin typeface="Consolas" panose="020B0609020204030204" pitchFamily="49" charset="0"/>
            </a:endParaRPr>
          </a:p>
          <a:p>
            <a:endParaRPr lang="en-US" sz="1000" dirty="0">
              <a:latin typeface="Consolas" panose="020B0609020204030204" pitchFamily="49" charset="0"/>
            </a:endParaRP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98895DDA-333B-4A72-8325-160E8972A272}"/>
              </a:ext>
            </a:extLst>
          </p:cNvPr>
          <p:cNvSpPr txBox="1"/>
          <p:nvPr/>
        </p:nvSpPr>
        <p:spPr>
          <a:xfrm>
            <a:off x="862149" y="6056"/>
            <a:ext cx="10540771" cy="707886"/>
          </a:xfrm>
          <a:prstGeom prst="rect">
            <a:avLst/>
          </a:prstGeom>
          <a:noFill/>
        </p:spPr>
        <p:txBody>
          <a:bodyPr wrap="square">
            <a:spAutoFit/>
          </a:bodyPr>
          <a:lstStyle/>
          <a:p>
            <a:pPr algn="ctr"/>
            <a:r>
              <a:rPr lang="en-US" sz="4000" dirty="0"/>
              <a:t>Interfaces: Common Behaviors Across Classes</a:t>
            </a:r>
          </a:p>
        </p:txBody>
      </p:sp>
      <p:sp>
        <p:nvSpPr>
          <p:cNvPr id="18" name="TextBox 17">
            <a:extLst>
              <a:ext uri="{FF2B5EF4-FFF2-40B4-BE49-F238E27FC236}">
                <a16:creationId xmlns:a16="http://schemas.microsoft.com/office/drawing/2014/main" id="{92160B41-848A-4C67-B17C-D8C652E6412F}"/>
              </a:ext>
            </a:extLst>
          </p:cNvPr>
          <p:cNvSpPr txBox="1"/>
          <p:nvPr/>
        </p:nvSpPr>
        <p:spPr>
          <a:xfrm>
            <a:off x="345230" y="2445462"/>
            <a:ext cx="5630710" cy="400110"/>
          </a:xfrm>
          <a:prstGeom prst="rect">
            <a:avLst/>
          </a:prstGeom>
          <a:noFill/>
        </p:spPr>
        <p:txBody>
          <a:bodyPr wrap="square">
            <a:spAutoFit/>
          </a:bodyPr>
          <a:lstStyle/>
          <a:p>
            <a:pPr algn="ctr"/>
            <a:r>
              <a:rPr lang="en-US" sz="2000" dirty="0"/>
              <a:t>We can define a common </a:t>
            </a:r>
            <a:r>
              <a:rPr lang="en-US" sz="2000" dirty="0">
                <a:solidFill>
                  <a:srgbClr val="00B0F0"/>
                </a:solidFill>
              </a:rPr>
              <a:t>Playable interface</a:t>
            </a:r>
            <a:r>
              <a:rPr lang="en-US" sz="2000" dirty="0"/>
              <a:t>...</a:t>
            </a:r>
          </a:p>
        </p:txBody>
      </p:sp>
      <p:sp>
        <p:nvSpPr>
          <p:cNvPr id="23" name="TextBox 22">
            <a:extLst>
              <a:ext uri="{FF2B5EF4-FFF2-40B4-BE49-F238E27FC236}">
                <a16:creationId xmlns:a16="http://schemas.microsoft.com/office/drawing/2014/main" id="{C333E298-96BF-457D-A752-C45AC466B712}"/>
              </a:ext>
            </a:extLst>
          </p:cNvPr>
          <p:cNvSpPr txBox="1"/>
          <p:nvPr/>
        </p:nvSpPr>
        <p:spPr>
          <a:xfrm>
            <a:off x="345230" y="2960681"/>
            <a:ext cx="5630710" cy="173699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interface </a:t>
            </a:r>
            <a:r>
              <a:rPr lang="en-US" dirty="0">
                <a:solidFill>
                  <a:srgbClr val="00B0F0"/>
                </a:solidFill>
                <a:latin typeface="Consolas" panose="020B0609020204030204" pitchFamily="49" charset="0"/>
              </a:rPr>
              <a:t>Playable</a:t>
            </a:r>
            <a:r>
              <a:rPr lang="en-US" dirty="0">
                <a:latin typeface="Consolas" panose="020B0609020204030204" pitchFamily="49" charset="0"/>
              </a:rPr>
              <a:t> {</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play()</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pause()</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a:t>
            </a:r>
            <a:r>
              <a:rPr lang="en-US" dirty="0" err="1">
                <a:solidFill>
                  <a:srgbClr val="0070C0"/>
                </a:solidFill>
                <a:latin typeface="Consolas" panose="020B0609020204030204" pitchFamily="49" charset="0"/>
              </a:rPr>
              <a:t>fast_forward</a:t>
            </a:r>
            <a:r>
              <a:rPr lang="en-US" dirty="0">
                <a:solidFill>
                  <a:srgbClr val="0070C0"/>
                </a:solidFill>
                <a:latin typeface="Consolas" panose="020B0609020204030204" pitchFamily="49" charset="0"/>
              </a:rPr>
              <a:t>(int sec)</a:t>
            </a:r>
            <a:r>
              <a:rPr lang="en-US" dirty="0">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public </a:t>
            </a:r>
            <a:r>
              <a:rPr lang="en-US" dirty="0">
                <a:solidFill>
                  <a:srgbClr val="0070C0"/>
                </a:solidFill>
                <a:latin typeface="Consolas" panose="020B0609020204030204" pitchFamily="49" charset="0"/>
              </a:rPr>
              <a:t>void rewind(int sec)</a:t>
            </a:r>
            <a:r>
              <a:rPr lang="en-US" dirty="0">
                <a:latin typeface="Consolas" panose="020B0609020204030204" pitchFamily="49" charset="0"/>
              </a:rPr>
              <a:t>;</a:t>
            </a:r>
          </a:p>
          <a:p>
            <a:r>
              <a:rPr lang="en-US" dirty="0">
                <a:latin typeface="Consolas" panose="020B0609020204030204" pitchFamily="49" charset="0"/>
              </a:rPr>
              <a:t>}</a:t>
            </a:r>
          </a:p>
        </p:txBody>
      </p:sp>
      <p:sp>
        <p:nvSpPr>
          <p:cNvPr id="24" name="TextBox 23">
            <a:extLst>
              <a:ext uri="{FF2B5EF4-FFF2-40B4-BE49-F238E27FC236}">
                <a16:creationId xmlns:a16="http://schemas.microsoft.com/office/drawing/2014/main" id="{190C4E54-0DD9-4701-B419-BBB01BAB3502}"/>
              </a:ext>
            </a:extLst>
          </p:cNvPr>
          <p:cNvSpPr txBox="1"/>
          <p:nvPr/>
        </p:nvSpPr>
        <p:spPr>
          <a:xfrm>
            <a:off x="940087" y="837656"/>
            <a:ext cx="10123720" cy="707886"/>
          </a:xfrm>
          <a:prstGeom prst="rect">
            <a:avLst/>
          </a:prstGeom>
          <a:noFill/>
        </p:spPr>
        <p:txBody>
          <a:bodyPr wrap="square">
            <a:spAutoFit/>
          </a:bodyPr>
          <a:lstStyle/>
          <a:p>
            <a:pPr algn="ctr"/>
            <a:r>
              <a:rPr lang="en-US" sz="2000" dirty="0"/>
              <a:t>We use interfaces when we want </a:t>
            </a:r>
            <a:r>
              <a:rPr lang="en-US" sz="2000" dirty="0">
                <a:solidFill>
                  <a:srgbClr val="00B050"/>
                </a:solidFill>
              </a:rPr>
              <a:t>unrelated classes </a:t>
            </a:r>
            <a:r>
              <a:rPr lang="en-US" sz="2000" dirty="0"/>
              <a:t>to provide a </a:t>
            </a:r>
            <a:r>
              <a:rPr lang="en-US" sz="2000" dirty="0">
                <a:solidFill>
                  <a:srgbClr val="0070C0"/>
                </a:solidFill>
              </a:rPr>
              <a:t>common set of behaviors </a:t>
            </a:r>
            <a:r>
              <a:rPr lang="en-US" sz="2000" dirty="0"/>
              <a:t>but there's no common </a:t>
            </a:r>
            <a:r>
              <a:rPr lang="en-US" sz="2000" dirty="0">
                <a:solidFill>
                  <a:srgbClr val="C00000"/>
                </a:solidFill>
              </a:rPr>
              <a:t>{ code } </a:t>
            </a:r>
            <a:r>
              <a:rPr lang="en-US" sz="2000" dirty="0"/>
              <a:t>implementations to inherit...</a:t>
            </a:r>
          </a:p>
        </p:txBody>
      </p:sp>
      <p:sp>
        <p:nvSpPr>
          <p:cNvPr id="26" name="TextBox 25">
            <a:extLst>
              <a:ext uri="{FF2B5EF4-FFF2-40B4-BE49-F238E27FC236}">
                <a16:creationId xmlns:a16="http://schemas.microsoft.com/office/drawing/2014/main" id="{534A5227-B31E-4439-8469-CDEFEFED1EA0}"/>
              </a:ext>
            </a:extLst>
          </p:cNvPr>
          <p:cNvSpPr txBox="1"/>
          <p:nvPr/>
        </p:nvSpPr>
        <p:spPr>
          <a:xfrm>
            <a:off x="248376" y="1748092"/>
            <a:ext cx="11688618" cy="400110"/>
          </a:xfrm>
          <a:prstGeom prst="rect">
            <a:avLst/>
          </a:prstGeom>
          <a:noFill/>
        </p:spPr>
        <p:txBody>
          <a:bodyPr wrap="square">
            <a:spAutoFit/>
          </a:bodyPr>
          <a:lstStyle/>
          <a:p>
            <a:pPr algn="ctr"/>
            <a:r>
              <a:rPr lang="en-US" sz="2000" dirty="0"/>
              <a:t>Consider </a:t>
            </a:r>
            <a:r>
              <a:rPr lang="en-US" sz="2000" dirty="0">
                <a:solidFill>
                  <a:srgbClr val="00B050"/>
                </a:solidFill>
              </a:rPr>
              <a:t>media players</a:t>
            </a:r>
            <a:r>
              <a:rPr lang="en-US" sz="2000" dirty="0"/>
              <a:t> like Spotify and Netflix. Both can play media, but each does so in a different way...</a:t>
            </a:r>
          </a:p>
        </p:txBody>
      </p:sp>
      <p:sp>
        <p:nvSpPr>
          <p:cNvPr id="8" name="TextBox 7">
            <a:extLst>
              <a:ext uri="{FF2B5EF4-FFF2-40B4-BE49-F238E27FC236}">
                <a16:creationId xmlns:a16="http://schemas.microsoft.com/office/drawing/2014/main" id="{E6F20591-F83D-42BD-9722-80F3CC4EFA8A}"/>
              </a:ext>
            </a:extLst>
          </p:cNvPr>
          <p:cNvSpPr txBox="1"/>
          <p:nvPr/>
        </p:nvSpPr>
        <p:spPr>
          <a:xfrm>
            <a:off x="5533552" y="7238468"/>
            <a:ext cx="11883802" cy="461665"/>
          </a:xfrm>
          <a:prstGeom prst="rect">
            <a:avLst/>
          </a:prstGeom>
          <a:noFill/>
        </p:spPr>
        <p:txBody>
          <a:bodyPr wrap="square">
            <a:spAutoFit/>
          </a:bodyPr>
          <a:lstStyle/>
          <a:p>
            <a:pPr algn="ctr"/>
            <a:endParaRPr lang="en-US" sz="2400" dirty="0"/>
          </a:p>
        </p:txBody>
      </p:sp>
      <p:sp>
        <p:nvSpPr>
          <p:cNvPr id="10" name="TextBox 9">
            <a:extLst>
              <a:ext uri="{FF2B5EF4-FFF2-40B4-BE49-F238E27FC236}">
                <a16:creationId xmlns:a16="http://schemas.microsoft.com/office/drawing/2014/main" id="{A0A39D0C-B971-4608-89BE-2658A8BF67EC}"/>
              </a:ext>
            </a:extLst>
          </p:cNvPr>
          <p:cNvSpPr txBox="1"/>
          <p:nvPr/>
        </p:nvSpPr>
        <p:spPr>
          <a:xfrm>
            <a:off x="6703312" y="2335059"/>
            <a:ext cx="4885510" cy="707886"/>
          </a:xfrm>
          <a:prstGeom prst="rect">
            <a:avLst/>
          </a:prstGeom>
          <a:noFill/>
        </p:spPr>
        <p:txBody>
          <a:bodyPr wrap="square">
            <a:spAutoFit/>
          </a:bodyPr>
          <a:lstStyle/>
          <a:p>
            <a:pPr algn="ctr"/>
            <a:r>
              <a:rPr lang="en-US" sz="2000" dirty="0"/>
              <a:t>and have each class adopt it by </a:t>
            </a:r>
            <a:r>
              <a:rPr lang="en-US" sz="2000" dirty="0">
                <a:solidFill>
                  <a:srgbClr val="C00000"/>
                </a:solidFill>
              </a:rPr>
              <a:t>implementing</a:t>
            </a:r>
            <a:r>
              <a:rPr lang="en-US" sz="2000" dirty="0"/>
              <a:t> its functions.</a:t>
            </a:r>
          </a:p>
        </p:txBody>
      </p:sp>
      <p:sp>
        <p:nvSpPr>
          <p:cNvPr id="16" name="TextBox 15">
            <a:extLst>
              <a:ext uri="{FF2B5EF4-FFF2-40B4-BE49-F238E27FC236}">
                <a16:creationId xmlns:a16="http://schemas.microsoft.com/office/drawing/2014/main" id="{377EF306-1182-4C8B-B46E-091C27AD7E25}"/>
              </a:ext>
            </a:extLst>
          </p:cNvPr>
          <p:cNvSpPr txBox="1"/>
          <p:nvPr/>
        </p:nvSpPr>
        <p:spPr>
          <a:xfrm>
            <a:off x="6785378" y="3445219"/>
            <a:ext cx="5118239" cy="3555422"/>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Netflix</a:t>
            </a:r>
            <a:r>
              <a:rPr lang="en-US" dirty="0">
                <a:latin typeface="Consolas" panose="020B0609020204030204" pitchFamily="49" charset="0"/>
              </a:rPr>
              <a:t> implements </a:t>
            </a:r>
            <a:r>
              <a:rPr lang="en-US" dirty="0">
                <a:solidFill>
                  <a:srgbClr val="00B0F0"/>
                </a:solidFill>
                <a:latin typeface="Consolas" panose="020B0609020204030204" pitchFamily="49" charset="0"/>
              </a:rPr>
              <a:t>Player</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latin typeface="Consolas" panose="020B0609020204030204" pitchFamily="49" charset="0"/>
              </a:rPr>
              <a:t>public</a:t>
            </a:r>
            <a:r>
              <a:rPr lang="en-US" dirty="0">
                <a:solidFill>
                  <a:srgbClr val="0070C0"/>
                </a:solidFill>
                <a:latin typeface="Consolas" panose="020B0609020204030204" pitchFamily="49" charset="0"/>
              </a:rPr>
              <a:t> void play()</a:t>
            </a:r>
            <a:r>
              <a:rPr lang="en-US" dirty="0">
                <a:latin typeface="Consolas" panose="020B0609020204030204" pitchFamily="49" charset="0"/>
              </a:rPr>
              <a:t> </a:t>
            </a:r>
            <a:r>
              <a:rPr lang="en-US" dirty="0">
                <a:solidFill>
                  <a:srgbClr val="C00000"/>
                </a:solidFill>
                <a:latin typeface="Consolas" panose="020B0609020204030204" pitchFamily="49" charset="0"/>
              </a:rPr>
              <a: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 logic to play movie */ }</a:t>
            </a:r>
          </a:p>
          <a:p>
            <a:endParaRPr lang="en-US" sz="1100"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pause() </a:t>
            </a:r>
            <a:br>
              <a:rPr lang="en-US" dirty="0">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 logic to pause movie */ }</a:t>
            </a:r>
          </a:p>
          <a:p>
            <a:endParaRPr lang="en-US" sz="1050"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fast_forward</a:t>
            </a:r>
            <a:r>
              <a:rPr lang="en-US" dirty="0">
                <a:solidFill>
                  <a:srgbClr val="0070C0"/>
                </a:solidFill>
                <a:latin typeface="Consolas" panose="020B0609020204030204" pitchFamily="49" charset="0"/>
              </a:rPr>
              <a:t>(int sec) </a:t>
            </a:r>
            <a:br>
              <a:rPr lang="en-US" dirty="0">
                <a:solidFill>
                  <a:srgbClr val="0070C0"/>
                </a:solidFill>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logic</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to</a:t>
            </a:r>
            <a:r>
              <a:rPr lang="en-US" sz="1200" dirty="0">
                <a:solidFill>
                  <a:srgbClr val="C00000"/>
                </a:solidFill>
                <a:latin typeface="Consolas" panose="020B0609020204030204" pitchFamily="49" charset="0"/>
              </a:rPr>
              <a:t> </a:t>
            </a:r>
            <a:r>
              <a:rPr lang="en-US" dirty="0">
                <a:solidFill>
                  <a:srgbClr val="C00000"/>
                </a:solidFill>
                <a:latin typeface="Consolas" panose="020B0609020204030204" pitchFamily="49" charset="0"/>
              </a:rPr>
              <a:t>fast forward movie */ }</a:t>
            </a:r>
          </a:p>
          <a:p>
            <a:endParaRPr lang="en-US" sz="1200" dirty="0">
              <a:latin typeface="Consolas" panose="020B0609020204030204" pitchFamily="49" charset="0"/>
            </a:endParaRPr>
          </a:p>
          <a:p>
            <a:r>
              <a:rPr lang="en-US" dirty="0">
                <a:latin typeface="Consolas" panose="020B0609020204030204" pitchFamily="49" charset="0"/>
              </a:rPr>
              <a:t>  public </a:t>
            </a:r>
            <a:r>
              <a:rPr lang="en-US" dirty="0">
                <a:solidFill>
                  <a:srgbClr val="0070C0"/>
                </a:solidFill>
                <a:latin typeface="Consolas" panose="020B0609020204030204" pitchFamily="49" charset="0"/>
              </a:rPr>
              <a:t>void rewind(int sec) </a:t>
            </a:r>
            <a:br>
              <a:rPr lang="en-US" dirty="0">
                <a:solidFill>
                  <a:srgbClr val="0070C0"/>
                </a:solidFill>
                <a:latin typeface="Consolas" panose="020B0609020204030204" pitchFamily="49" charset="0"/>
              </a:rPr>
            </a:br>
            <a:r>
              <a:rPr lang="en-US" dirty="0">
                <a:latin typeface="Consolas" panose="020B0609020204030204" pitchFamily="49" charset="0"/>
              </a:rPr>
              <a:t>   </a:t>
            </a:r>
            <a:r>
              <a:rPr lang="en-US" dirty="0">
                <a:solidFill>
                  <a:srgbClr val="C00000"/>
                </a:solidFill>
                <a:latin typeface="Consolas" panose="020B0609020204030204" pitchFamily="49" charset="0"/>
              </a:rPr>
              <a:t>{ /* logic to rewind movie */ }</a:t>
            </a:r>
            <a:endParaRPr lang="en-US" sz="1000" dirty="0">
              <a:latin typeface="Consolas" panose="020B0609020204030204" pitchFamily="49" charset="0"/>
            </a:endParaRPr>
          </a:p>
          <a:p>
            <a:endParaRPr lang="en-US" sz="1000" dirty="0">
              <a:latin typeface="Consolas" panose="020B0609020204030204" pitchFamily="49" charset="0"/>
            </a:endParaRPr>
          </a:p>
          <a:p>
            <a:r>
              <a:rPr lang="en-US" dirty="0">
                <a:latin typeface="Consolas" panose="020B0609020204030204" pitchFamily="49" charset="0"/>
              </a:rPr>
              <a:t>}</a:t>
            </a:r>
          </a:p>
        </p:txBody>
      </p:sp>
      <p:sp>
        <p:nvSpPr>
          <p:cNvPr id="17" name="TextBox 16">
            <a:extLst>
              <a:ext uri="{FF2B5EF4-FFF2-40B4-BE49-F238E27FC236}">
                <a16:creationId xmlns:a16="http://schemas.microsoft.com/office/drawing/2014/main" id="{57F32D64-D9BF-47EB-B7CF-C10B63827228}"/>
              </a:ext>
            </a:extLst>
          </p:cNvPr>
          <p:cNvSpPr txBox="1"/>
          <p:nvPr/>
        </p:nvSpPr>
        <p:spPr>
          <a:xfrm>
            <a:off x="101272" y="4846387"/>
            <a:ext cx="6118626" cy="707886"/>
          </a:xfrm>
          <a:prstGeom prst="rect">
            <a:avLst/>
          </a:prstGeom>
          <a:noFill/>
        </p:spPr>
        <p:txBody>
          <a:bodyPr wrap="square">
            <a:spAutoFit/>
          </a:bodyPr>
          <a:lstStyle/>
          <a:p>
            <a:pPr algn="ctr"/>
            <a:r>
              <a:rPr lang="en-US" sz="2000" dirty="0"/>
              <a:t>If they share a common interface, we can use objects of different classes in a </a:t>
            </a:r>
            <a:r>
              <a:rPr lang="en-US" sz="2000" dirty="0">
                <a:solidFill>
                  <a:srgbClr val="0070C0"/>
                </a:solidFill>
              </a:rPr>
              <a:t>consistent way</a:t>
            </a:r>
            <a:r>
              <a:rPr lang="en-US" sz="2000" dirty="0"/>
              <a:t>.</a:t>
            </a:r>
          </a:p>
        </p:txBody>
      </p:sp>
      <p:sp>
        <p:nvSpPr>
          <p:cNvPr id="19" name="TextBox 18">
            <a:extLst>
              <a:ext uri="{FF2B5EF4-FFF2-40B4-BE49-F238E27FC236}">
                <a16:creationId xmlns:a16="http://schemas.microsoft.com/office/drawing/2014/main" id="{1F9FE4A9-1CAD-4A6F-9584-4E3157D7C562}"/>
              </a:ext>
            </a:extLst>
          </p:cNvPr>
          <p:cNvSpPr txBox="1"/>
          <p:nvPr/>
        </p:nvSpPr>
        <p:spPr>
          <a:xfrm>
            <a:off x="345229" y="5596468"/>
            <a:ext cx="5630712" cy="1166346"/>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Supports all objects that are Playable</a:t>
            </a:r>
          </a:p>
          <a:p>
            <a:r>
              <a:rPr lang="en-US" dirty="0">
                <a:latin typeface="Consolas" panose="020B0609020204030204" pitchFamily="49" charset="0"/>
              </a:rPr>
              <a:t>public void </a:t>
            </a:r>
            <a:r>
              <a:rPr lang="en-US" dirty="0" err="1">
                <a:latin typeface="Consolas" panose="020B0609020204030204" pitchFamily="49" charset="0"/>
              </a:rPr>
              <a:t>launch_media</a:t>
            </a:r>
            <a:r>
              <a:rPr lang="en-US" dirty="0">
                <a:latin typeface="Consolas" panose="020B0609020204030204" pitchFamily="49" charset="0"/>
              </a:rPr>
              <a:t>(</a:t>
            </a:r>
            <a:r>
              <a:rPr lang="en-US" dirty="0">
                <a:solidFill>
                  <a:srgbClr val="00B0F0"/>
                </a:solidFill>
                <a:latin typeface="Consolas" panose="020B0609020204030204" pitchFamily="49" charset="0"/>
              </a:rPr>
              <a:t>Playable</a:t>
            </a:r>
            <a:r>
              <a:rPr lang="en-US" dirty="0">
                <a:latin typeface="Consolas" panose="020B0609020204030204" pitchFamily="49" charset="0"/>
              </a:rPr>
              <a:t> p) {</a:t>
            </a:r>
          </a:p>
          <a:p>
            <a:r>
              <a:rPr lang="en-US" dirty="0">
                <a:latin typeface="Consolas" panose="020B0609020204030204" pitchFamily="49" charset="0"/>
              </a:rPr>
              <a:t>  </a:t>
            </a:r>
            <a:r>
              <a:rPr lang="en-US" dirty="0" err="1">
                <a:latin typeface="Consolas" panose="020B0609020204030204" pitchFamily="49" charset="0"/>
              </a:rPr>
              <a:t>p.</a:t>
            </a:r>
            <a:r>
              <a:rPr lang="en-US" dirty="0" err="1">
                <a:solidFill>
                  <a:srgbClr val="0070C0"/>
                </a:solidFill>
                <a:latin typeface="Consolas" panose="020B0609020204030204" pitchFamily="49" charset="0"/>
              </a:rPr>
              <a:t>play</a:t>
            </a:r>
            <a:r>
              <a:rPr lang="en-US" dirty="0">
                <a:solidFill>
                  <a:srgbClr val="0070C0"/>
                </a:solidFill>
                <a:latin typeface="Consolas" panose="020B0609020204030204" pitchFamily="49" charset="0"/>
              </a:rPr>
              <a:t>()</a:t>
            </a:r>
            <a:r>
              <a:rPr lang="en-US" dirty="0">
                <a:latin typeface="Consolas" panose="020B0609020204030204" pitchFamily="49" charset="0"/>
              </a:rPr>
              <a:t>;  // plays anything playable</a:t>
            </a:r>
          </a:p>
          <a:p>
            <a:r>
              <a:rPr lang="en-US" dirty="0">
                <a:latin typeface="Consolas" panose="020B0609020204030204" pitchFamily="49" charset="0"/>
              </a:rPr>
              <a:t>}</a:t>
            </a:r>
          </a:p>
        </p:txBody>
      </p:sp>
      <p:sp>
        <p:nvSpPr>
          <p:cNvPr id="13" name="Speech Bubble: Rectangle with Corners Rounded 12">
            <a:extLst>
              <a:ext uri="{FF2B5EF4-FFF2-40B4-BE49-F238E27FC236}">
                <a16:creationId xmlns:a16="http://schemas.microsoft.com/office/drawing/2014/main" id="{B23C67F8-A9F3-4851-85FB-60471A02DDE5}"/>
              </a:ext>
            </a:extLst>
          </p:cNvPr>
          <p:cNvSpPr/>
          <p:nvPr/>
        </p:nvSpPr>
        <p:spPr>
          <a:xfrm>
            <a:off x="8497595" y="830978"/>
            <a:ext cx="3406022" cy="934979"/>
          </a:xfrm>
          <a:prstGeom prst="wedgeRoundRectCallout">
            <a:avLst>
              <a:gd name="adj1" fmla="val -58176"/>
              <a:gd name="adj2" fmla="val 1558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 as some languages say, </a:t>
            </a:r>
            <a:r>
              <a:rPr lang="en-US" sz="2000" dirty="0">
                <a:solidFill>
                  <a:schemeClr val="accent2">
                    <a:lumMod val="40000"/>
                    <a:lumOff val="60000"/>
                  </a:schemeClr>
                </a:solidFill>
              </a:rPr>
              <a:t>"inheriting" </a:t>
            </a:r>
            <a:r>
              <a:rPr lang="en-US" sz="2000" dirty="0">
                <a:solidFill>
                  <a:schemeClr val="bg1"/>
                </a:solidFill>
              </a:rPr>
              <a:t>its functions.</a:t>
            </a:r>
          </a:p>
        </p:txBody>
      </p:sp>
    </p:spTree>
    <p:extLst>
      <p:ext uri="{BB962C8B-B14F-4D97-AF65-F5344CB8AC3E}">
        <p14:creationId xmlns:p14="http://schemas.microsoft.com/office/powerpoint/2010/main" val="8441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bg/>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nodePh="1">
                                  <p:stCondLst>
                                    <p:cond delay="0"/>
                                  </p:stCondLst>
                                  <p:endCondLst>
                                    <p:cond evt="begin" delay="0">
                                      <p:tn val="60"/>
                                    </p:cond>
                                  </p:end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6">
                                            <p:bg/>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6">
                                            <p:txEl>
                                              <p:pRg st="0" end="0"/>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P spid="18" grpId="0"/>
      <p:bldP spid="23" grpId="0" animBg="1"/>
      <p:bldP spid="24" grpId="0"/>
      <p:bldP spid="26" grpId="0"/>
      <p:bldP spid="8" grpId="0"/>
      <p:bldP spid="10" grpId="0"/>
      <p:bldP spid="16" grpId="0" uiExpand="1" build="p" animBg="1"/>
      <p:bldP spid="17" grpId="0"/>
      <p:bldP spid="19" grpId="0" animBg="1"/>
      <p:bldP spid="13" grpId="0" animBg="1"/>
      <p:bldP spid="1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C29D8C8A-1569-4982-87FF-27AC632EE493}"/>
              </a:ext>
            </a:extLst>
          </p:cNvPr>
          <p:cNvSpPr txBox="1"/>
          <p:nvPr/>
        </p:nvSpPr>
        <p:spPr>
          <a:xfrm>
            <a:off x="47874" y="43655"/>
            <a:ext cx="12144126" cy="769441"/>
          </a:xfrm>
          <a:prstGeom prst="rect">
            <a:avLst/>
          </a:prstGeom>
          <a:noFill/>
        </p:spPr>
        <p:txBody>
          <a:bodyPr wrap="square">
            <a:spAutoFit/>
          </a:bodyPr>
          <a:lstStyle/>
          <a:p>
            <a:pPr algn="ctr"/>
            <a:r>
              <a:rPr lang="en-US" sz="4400" dirty="0"/>
              <a:t>Interfaces: Supporting Multiple Personas</a:t>
            </a:r>
          </a:p>
        </p:txBody>
      </p:sp>
      <p:sp>
        <p:nvSpPr>
          <p:cNvPr id="22" name="TextBox 21">
            <a:extLst>
              <a:ext uri="{FF2B5EF4-FFF2-40B4-BE49-F238E27FC236}">
                <a16:creationId xmlns:a16="http://schemas.microsoft.com/office/drawing/2014/main" id="{9782BD2B-887E-4BBA-8845-DEA92BA9589C}"/>
              </a:ext>
            </a:extLst>
          </p:cNvPr>
          <p:cNvSpPr txBox="1"/>
          <p:nvPr/>
        </p:nvSpPr>
        <p:spPr>
          <a:xfrm>
            <a:off x="567150" y="963271"/>
            <a:ext cx="11105574" cy="461665"/>
          </a:xfrm>
          <a:prstGeom prst="rect">
            <a:avLst/>
          </a:prstGeom>
          <a:noFill/>
        </p:spPr>
        <p:txBody>
          <a:bodyPr wrap="square">
            <a:spAutoFit/>
          </a:bodyPr>
          <a:lstStyle/>
          <a:p>
            <a:pPr algn="ctr"/>
            <a:r>
              <a:rPr lang="en-US" sz="2400" dirty="0"/>
              <a:t>We also use interface inheritance to enable a </a:t>
            </a:r>
            <a:r>
              <a:rPr lang="en-US" sz="2400" dirty="0">
                <a:solidFill>
                  <a:srgbClr val="00B050"/>
                </a:solidFill>
              </a:rPr>
              <a:t>single class </a:t>
            </a:r>
            <a:r>
              <a:rPr lang="en-US" sz="2400" dirty="0"/>
              <a:t>to support </a:t>
            </a:r>
            <a:r>
              <a:rPr lang="en-US" sz="2400" dirty="0">
                <a:solidFill>
                  <a:srgbClr val="0070C0"/>
                </a:solidFill>
              </a:rPr>
              <a:t>multiple personas</a:t>
            </a:r>
            <a:r>
              <a:rPr lang="en-US" sz="2400" dirty="0"/>
              <a:t>.</a:t>
            </a:r>
          </a:p>
        </p:txBody>
      </p:sp>
      <p:sp>
        <p:nvSpPr>
          <p:cNvPr id="29" name="TextBox 28">
            <a:extLst>
              <a:ext uri="{FF2B5EF4-FFF2-40B4-BE49-F238E27FC236}">
                <a16:creationId xmlns:a16="http://schemas.microsoft.com/office/drawing/2014/main" id="{229FF27B-049C-496F-8CC2-9DBFB9952CD9}"/>
              </a:ext>
            </a:extLst>
          </p:cNvPr>
          <p:cNvSpPr txBox="1"/>
          <p:nvPr/>
        </p:nvSpPr>
        <p:spPr>
          <a:xfrm>
            <a:off x="879307" y="1627276"/>
            <a:ext cx="4779707" cy="14290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wash() = 0;</a:t>
            </a:r>
          </a:p>
          <a:p>
            <a:r>
              <a:rPr lang="en-US" dirty="0">
                <a:solidFill>
                  <a:srgbClr val="00B0F0"/>
                </a:solidFill>
                <a:latin typeface="Consolas" panose="020B0609020204030204" pitchFamily="49" charset="0"/>
              </a:rPr>
              <a:t>  virtual void dry() = 0;</a:t>
            </a:r>
          </a:p>
          <a:p>
            <a:r>
              <a:rPr lang="en-US" dirty="0">
                <a:latin typeface="Consolas" panose="020B0609020204030204" pitchFamily="49" charset="0"/>
              </a:rPr>
              <a:t>};</a:t>
            </a:r>
          </a:p>
        </p:txBody>
      </p:sp>
      <p:sp>
        <p:nvSpPr>
          <p:cNvPr id="23" name="TextBox 22">
            <a:extLst>
              <a:ext uri="{FF2B5EF4-FFF2-40B4-BE49-F238E27FC236}">
                <a16:creationId xmlns:a16="http://schemas.microsoft.com/office/drawing/2014/main" id="{83743190-AF6E-4AE6-BF60-25F9CE69BAD6}"/>
              </a:ext>
            </a:extLst>
          </p:cNvPr>
          <p:cNvSpPr txBox="1"/>
          <p:nvPr/>
        </p:nvSpPr>
        <p:spPr>
          <a:xfrm>
            <a:off x="6580860" y="1627276"/>
            <a:ext cx="4779707" cy="14290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Drivable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a:t>
            </a:r>
            <a:r>
              <a:rPr lang="en-US" dirty="0">
                <a:solidFill>
                  <a:srgbClr val="0070C0"/>
                </a:solidFill>
                <a:latin typeface="Consolas" panose="020B0609020204030204" pitchFamily="49" charset="0"/>
              </a:rPr>
              <a:t>virtual void accelerate() = 0;</a:t>
            </a:r>
          </a:p>
          <a:p>
            <a:r>
              <a:rPr lang="en-US" dirty="0">
                <a:solidFill>
                  <a:srgbClr val="0070C0"/>
                </a:solidFill>
                <a:latin typeface="Consolas" panose="020B0609020204030204" pitchFamily="49" charset="0"/>
              </a:rPr>
              <a:t>  virtual void brake() = 0;</a:t>
            </a:r>
          </a:p>
          <a:p>
            <a:r>
              <a:rPr lang="en-US" dirty="0">
                <a:latin typeface="Consolas" panose="020B0609020204030204" pitchFamily="49" charset="0"/>
              </a:rPr>
              <a:t>};</a:t>
            </a:r>
          </a:p>
        </p:txBody>
      </p:sp>
      <p:sp>
        <p:nvSpPr>
          <p:cNvPr id="24" name="TextBox 23">
            <a:extLst>
              <a:ext uri="{FF2B5EF4-FFF2-40B4-BE49-F238E27FC236}">
                <a16:creationId xmlns:a16="http://schemas.microsoft.com/office/drawing/2014/main" id="{CA09CB43-BA33-43CE-8951-D2E71F7E75B1}"/>
              </a:ext>
            </a:extLst>
          </p:cNvPr>
          <p:cNvSpPr txBox="1"/>
          <p:nvPr/>
        </p:nvSpPr>
        <p:spPr>
          <a:xfrm>
            <a:off x="3079916" y="3233260"/>
            <a:ext cx="6080042" cy="358108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C0000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public </a:t>
            </a:r>
            <a:r>
              <a:rPr lang="en-US" dirty="0">
                <a:solidFill>
                  <a:srgbClr val="0070C0"/>
                </a:solidFill>
                <a:latin typeface="Consolas" panose="020B0609020204030204" pitchFamily="49" charset="0"/>
              </a:rPr>
              <a:t>Drivable</a:t>
            </a:r>
            <a:r>
              <a:rPr lang="en-US" dirty="0">
                <a:solidFill>
                  <a:srgbClr val="00B0F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public:</a:t>
            </a:r>
          </a:p>
          <a:p>
            <a:r>
              <a:rPr lang="en-US" dirty="0">
                <a:solidFill>
                  <a:srgbClr val="C00000"/>
                </a:solidFill>
                <a:latin typeface="Consolas" panose="020B0609020204030204" pitchFamily="49" charset="0"/>
              </a:rPr>
              <a:t>  // Car methods</a:t>
            </a:r>
          </a:p>
          <a:p>
            <a:r>
              <a:rPr lang="en-US" dirty="0">
                <a:solidFill>
                  <a:srgbClr val="C00000"/>
                </a:solidFill>
                <a:latin typeface="Consolas" panose="020B0609020204030204" pitchFamily="49" charset="0"/>
              </a:rPr>
              <a:t>  void </a:t>
            </a:r>
            <a:r>
              <a:rPr lang="en-US" dirty="0" err="1">
                <a:solidFill>
                  <a:srgbClr val="C00000"/>
                </a:solidFill>
                <a:latin typeface="Consolas" panose="020B0609020204030204" pitchFamily="49" charset="0"/>
              </a:rPr>
              <a:t>turnOn</a:t>
            </a:r>
            <a:r>
              <a:rPr lang="en-US" dirty="0">
                <a:solidFill>
                  <a:srgbClr val="C00000"/>
                </a:solidFill>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"The car is on!"; }</a:t>
            </a:r>
          </a:p>
          <a:p>
            <a:endParaRPr lang="en-US" sz="1100" dirty="0">
              <a:latin typeface="Consolas" panose="020B0609020204030204" pitchFamily="49" charset="0"/>
            </a:endParaRPr>
          </a:p>
          <a:p>
            <a:r>
              <a:rPr lang="en-US" dirty="0">
                <a:latin typeface="Consolas" panose="020B0609020204030204" pitchFamily="49" charset="0"/>
              </a:rPr>
              <a:t>  </a:t>
            </a:r>
            <a:r>
              <a:rPr lang="en-US" dirty="0">
                <a:solidFill>
                  <a:srgbClr val="00B0F0"/>
                </a:solidFill>
                <a:latin typeface="Consolas" panose="020B0609020204030204" pitchFamily="49" charset="0"/>
              </a:rPr>
              <a:t>// Washable methods</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rag"; }</a:t>
            </a:r>
          </a:p>
          <a:p>
            <a:endParaRPr lang="en-US" sz="1050" dirty="0">
              <a:solidFill>
                <a:srgbClr val="00B050"/>
              </a:solidFill>
              <a:latin typeface="Consolas" panose="020B0609020204030204" pitchFamily="49" charset="0"/>
            </a:endParaRPr>
          </a:p>
          <a:p>
            <a:r>
              <a:rPr lang="en-US" dirty="0">
                <a:solidFill>
                  <a:srgbClr val="0070C0"/>
                </a:solidFill>
                <a:latin typeface="Consolas" panose="020B0609020204030204" pitchFamily="49" charset="0"/>
              </a:rPr>
              <a:t>  // Drivable methods</a:t>
            </a:r>
          </a:p>
          <a:p>
            <a:r>
              <a:rPr lang="en-US" dirty="0">
                <a:solidFill>
                  <a:srgbClr val="0070C0"/>
                </a:solidFill>
                <a:latin typeface="Consolas" panose="020B0609020204030204" pitchFamily="49" charset="0"/>
              </a:rPr>
              <a:t>  void accelerate()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"Vroom </a:t>
            </a:r>
            <a:r>
              <a:rPr lang="en-US" dirty="0" err="1">
                <a:solidFill>
                  <a:srgbClr val="00B050"/>
                </a:solidFill>
                <a:latin typeface="Consolas" panose="020B0609020204030204" pitchFamily="49" charset="0"/>
              </a:rPr>
              <a:t>vroom</a:t>
            </a:r>
            <a:r>
              <a:rPr lang="en-US" dirty="0">
                <a:solidFill>
                  <a:srgbClr val="00B050"/>
                </a:solidFill>
                <a:latin typeface="Consolas" panose="020B0609020204030204" pitchFamily="49" charset="0"/>
              </a:rPr>
              <a:t>"; }</a:t>
            </a:r>
          </a:p>
          <a:p>
            <a:r>
              <a:rPr lang="en-US" dirty="0">
                <a:solidFill>
                  <a:srgbClr val="00B050"/>
                </a:solidFill>
                <a:latin typeface="Consolas" panose="020B0609020204030204" pitchFamily="49" charset="0"/>
              </a:rPr>
              <a:t>  </a:t>
            </a:r>
            <a:r>
              <a:rPr lang="en-US" dirty="0">
                <a:solidFill>
                  <a:srgbClr val="0070C0"/>
                </a:solidFill>
                <a:latin typeface="Consolas" panose="020B0609020204030204" pitchFamily="49" charset="0"/>
              </a:rPr>
              <a:t>void brake()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a:t>
            </a:r>
            <a:r>
              <a:rPr lang="en-US" dirty="0" err="1">
                <a:solidFill>
                  <a:srgbClr val="00B050"/>
                </a:solidFill>
                <a:latin typeface="Consolas" panose="020B0609020204030204" pitchFamily="49" charset="0"/>
              </a:rPr>
              <a:t>Screeeeeech</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9272F0A9-B1A0-4620-A242-3B0EBD53F9FA}"/>
              </a:ext>
            </a:extLst>
          </p:cNvPr>
          <p:cNvSpPr/>
          <p:nvPr/>
        </p:nvSpPr>
        <p:spPr>
          <a:xfrm>
            <a:off x="8970712" y="3103621"/>
            <a:ext cx="2938899" cy="934979"/>
          </a:xfrm>
          <a:prstGeom prst="wedgeRoundRectCallout">
            <a:avLst>
              <a:gd name="adj1" fmla="val -200238"/>
              <a:gd name="adj2" fmla="val 611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Finally, our Car class can have methods unrelated to either interface.</a:t>
            </a:r>
          </a:p>
        </p:txBody>
      </p:sp>
      <p:sp>
        <p:nvSpPr>
          <p:cNvPr id="8" name="Speech Bubble: Rectangle with Corners Rounded 7">
            <a:extLst>
              <a:ext uri="{FF2B5EF4-FFF2-40B4-BE49-F238E27FC236}">
                <a16:creationId xmlns:a16="http://schemas.microsoft.com/office/drawing/2014/main" id="{A7DA8857-80FB-4FF1-B9C3-9F0454F901C8}"/>
              </a:ext>
            </a:extLst>
          </p:cNvPr>
          <p:cNvSpPr/>
          <p:nvPr/>
        </p:nvSpPr>
        <p:spPr>
          <a:xfrm>
            <a:off x="9058846" y="4676927"/>
            <a:ext cx="2613878" cy="934979"/>
          </a:xfrm>
          <a:prstGeom prst="wedgeRoundRectCallout">
            <a:avLst>
              <a:gd name="adj1" fmla="val -101292"/>
              <a:gd name="adj2" fmla="val -45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Because our Car class </a:t>
            </a:r>
            <a:r>
              <a:rPr lang="en-US" sz="2000" dirty="0">
                <a:solidFill>
                  <a:schemeClr val="accent6">
                    <a:lumMod val="40000"/>
                    <a:lumOff val="60000"/>
                  </a:schemeClr>
                </a:solidFill>
              </a:rPr>
              <a:t>implements</a:t>
            </a:r>
            <a:r>
              <a:rPr lang="en-US" sz="2000" dirty="0">
                <a:solidFill>
                  <a:schemeClr val="bg1"/>
                </a:solidFill>
              </a:rPr>
              <a:t> all of the </a:t>
            </a:r>
            <a:r>
              <a:rPr lang="en-US" sz="2000" dirty="0">
                <a:solidFill>
                  <a:schemeClr val="accent5">
                    <a:lumMod val="40000"/>
                    <a:lumOff val="60000"/>
                  </a:schemeClr>
                </a:solidFill>
              </a:rPr>
              <a:t>Washable</a:t>
            </a:r>
            <a:r>
              <a:rPr lang="en-US" sz="2000" dirty="0">
                <a:solidFill>
                  <a:schemeClr val="bg1"/>
                </a:solidFill>
              </a:rPr>
              <a:t> methods...</a:t>
            </a:r>
          </a:p>
        </p:txBody>
      </p:sp>
      <p:sp>
        <p:nvSpPr>
          <p:cNvPr id="9" name="Speech Bubble: Rectangle with Corners Rounded 8">
            <a:extLst>
              <a:ext uri="{FF2B5EF4-FFF2-40B4-BE49-F238E27FC236}">
                <a16:creationId xmlns:a16="http://schemas.microsoft.com/office/drawing/2014/main" id="{BDC9A382-29C5-43BC-B88D-979ED2396DA5}"/>
              </a:ext>
            </a:extLst>
          </p:cNvPr>
          <p:cNvSpPr/>
          <p:nvPr/>
        </p:nvSpPr>
        <p:spPr>
          <a:xfrm>
            <a:off x="2877682" y="495781"/>
            <a:ext cx="2613878" cy="934979"/>
          </a:xfrm>
          <a:prstGeom prst="wedgeRoundRectCallout">
            <a:avLst>
              <a:gd name="adj1" fmla="val -85687"/>
              <a:gd name="adj2" fmla="val 759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supports the </a:t>
            </a:r>
            <a:r>
              <a:rPr lang="en-US" sz="2000" dirty="0">
                <a:solidFill>
                  <a:schemeClr val="accent5">
                    <a:lumMod val="40000"/>
                    <a:lumOff val="60000"/>
                  </a:schemeClr>
                </a:solidFill>
              </a:rPr>
              <a:t>Washable</a:t>
            </a:r>
            <a:r>
              <a:rPr lang="en-US" sz="2000" dirty="0">
                <a:solidFill>
                  <a:schemeClr val="bg1"/>
                </a:solidFill>
              </a:rPr>
              <a:t> interface.</a:t>
            </a:r>
          </a:p>
        </p:txBody>
      </p:sp>
      <p:sp>
        <p:nvSpPr>
          <p:cNvPr id="10" name="Speech Bubble: Rectangle with Corners Rounded 9">
            <a:extLst>
              <a:ext uri="{FF2B5EF4-FFF2-40B4-BE49-F238E27FC236}">
                <a16:creationId xmlns:a16="http://schemas.microsoft.com/office/drawing/2014/main" id="{09178AD8-77B7-489C-B672-07A857C2C00C}"/>
              </a:ext>
            </a:extLst>
          </p:cNvPr>
          <p:cNvSpPr/>
          <p:nvPr/>
        </p:nvSpPr>
        <p:spPr>
          <a:xfrm>
            <a:off x="9439846" y="5659147"/>
            <a:ext cx="2752154" cy="934979"/>
          </a:xfrm>
          <a:prstGeom prst="wedgeRoundRectCallout">
            <a:avLst>
              <a:gd name="adj1" fmla="val -90317"/>
              <a:gd name="adj2" fmla="val 12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since our Car class </a:t>
            </a:r>
            <a:r>
              <a:rPr lang="en-US" sz="2000" dirty="0">
                <a:solidFill>
                  <a:schemeClr val="accent6">
                    <a:lumMod val="40000"/>
                    <a:lumOff val="60000"/>
                  </a:schemeClr>
                </a:solidFill>
              </a:rPr>
              <a:t>implements</a:t>
            </a:r>
            <a:r>
              <a:rPr lang="en-US" sz="2000" dirty="0">
                <a:solidFill>
                  <a:schemeClr val="bg1"/>
                </a:solidFill>
              </a:rPr>
              <a:t> all of the </a:t>
            </a:r>
            <a:r>
              <a:rPr lang="en-US" sz="2000" dirty="0">
                <a:solidFill>
                  <a:schemeClr val="accent5">
                    <a:lumMod val="40000"/>
                    <a:lumOff val="60000"/>
                  </a:schemeClr>
                </a:solidFill>
              </a:rPr>
              <a:t>Drivable</a:t>
            </a:r>
            <a:r>
              <a:rPr lang="en-US" sz="2000" dirty="0">
                <a:solidFill>
                  <a:schemeClr val="bg1"/>
                </a:solidFill>
              </a:rPr>
              <a:t> methods...</a:t>
            </a:r>
          </a:p>
        </p:txBody>
      </p:sp>
      <p:sp>
        <p:nvSpPr>
          <p:cNvPr id="11" name="Speech Bubble: Rectangle with Corners Rounded 10">
            <a:extLst>
              <a:ext uri="{FF2B5EF4-FFF2-40B4-BE49-F238E27FC236}">
                <a16:creationId xmlns:a16="http://schemas.microsoft.com/office/drawing/2014/main" id="{90DC697F-EA93-4B27-9B1C-7514D9647471}"/>
              </a:ext>
            </a:extLst>
          </p:cNvPr>
          <p:cNvSpPr/>
          <p:nvPr/>
        </p:nvSpPr>
        <p:spPr>
          <a:xfrm>
            <a:off x="8691293" y="539897"/>
            <a:ext cx="2613878" cy="934979"/>
          </a:xfrm>
          <a:prstGeom prst="wedgeRoundRectCallout">
            <a:avLst>
              <a:gd name="adj1" fmla="val -85687"/>
              <a:gd name="adj2" fmla="val 759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supports the </a:t>
            </a:r>
            <a:r>
              <a:rPr lang="en-US" sz="2000" dirty="0">
                <a:solidFill>
                  <a:schemeClr val="accent5">
                    <a:lumMod val="40000"/>
                    <a:lumOff val="60000"/>
                  </a:schemeClr>
                </a:solidFill>
              </a:rPr>
              <a:t>Drivable</a:t>
            </a:r>
            <a:r>
              <a:rPr lang="en-US" sz="2000" dirty="0">
                <a:solidFill>
                  <a:schemeClr val="bg1"/>
                </a:solidFill>
              </a:rPr>
              <a:t> interface.</a:t>
            </a:r>
          </a:p>
        </p:txBody>
      </p:sp>
    </p:spTree>
    <p:extLst>
      <p:ext uri="{BB962C8B-B14F-4D97-AF65-F5344CB8AC3E}">
        <p14:creationId xmlns:p14="http://schemas.microsoft.com/office/powerpoint/2010/main" val="397201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down)">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4">
                                            <p:txEl>
                                              <p:pRg st="2" end="2"/>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23" grpId="0" animBg="1"/>
      <p:bldP spid="24" grpId="0" uiExpand="1" build="p"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C29D8C8A-1569-4982-87FF-27AC632EE493}"/>
              </a:ext>
            </a:extLst>
          </p:cNvPr>
          <p:cNvSpPr txBox="1"/>
          <p:nvPr/>
        </p:nvSpPr>
        <p:spPr>
          <a:xfrm>
            <a:off x="-141788" y="43655"/>
            <a:ext cx="6521338" cy="769441"/>
          </a:xfrm>
          <a:prstGeom prst="rect">
            <a:avLst/>
          </a:prstGeom>
          <a:noFill/>
        </p:spPr>
        <p:txBody>
          <a:bodyPr wrap="square">
            <a:spAutoFit/>
          </a:bodyPr>
          <a:lstStyle/>
          <a:p>
            <a:pPr algn="ctr"/>
            <a:r>
              <a:rPr lang="en-US" sz="4400" dirty="0"/>
              <a:t>Using Interfaces</a:t>
            </a:r>
          </a:p>
        </p:txBody>
      </p:sp>
      <p:sp>
        <p:nvSpPr>
          <p:cNvPr id="54" name="TextBox 53">
            <a:extLst>
              <a:ext uri="{FF2B5EF4-FFF2-40B4-BE49-F238E27FC236}">
                <a16:creationId xmlns:a16="http://schemas.microsoft.com/office/drawing/2014/main" id="{6DB7A9C1-60C1-4F65-997C-91EDDA91FF6D}"/>
              </a:ext>
            </a:extLst>
          </p:cNvPr>
          <p:cNvSpPr txBox="1"/>
          <p:nvPr/>
        </p:nvSpPr>
        <p:spPr>
          <a:xfrm>
            <a:off x="173293" y="2518191"/>
            <a:ext cx="5501030" cy="429440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cleanUp</a:t>
            </a:r>
            <a:r>
              <a:rPr lang="en-US" dirty="0">
                <a:latin typeface="Consolas" panose="020B0609020204030204" pitchFamily="49" charset="0"/>
              </a:rPr>
              <a:t>(</a:t>
            </a:r>
            <a:r>
              <a:rPr lang="en-US" dirty="0">
                <a:solidFill>
                  <a:srgbClr val="00B0F0"/>
                </a:solidFill>
                <a:latin typeface="Consolas" panose="020B0609020204030204" pitchFamily="49" charset="0"/>
              </a:rPr>
              <a:t>Washable&amp; w</a:t>
            </a:r>
            <a:r>
              <a:rPr lang="en-US" dirty="0">
                <a:latin typeface="Consolas" panose="020B0609020204030204" pitchFamily="49" charset="0"/>
              </a:rPr>
              <a:t>) {</a:t>
            </a:r>
          </a:p>
          <a:p>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w.wash</a:t>
            </a:r>
            <a:r>
              <a:rPr lang="en-US" dirty="0">
                <a:solidFill>
                  <a:srgbClr val="00B0F0"/>
                </a:solidFill>
                <a:latin typeface="Consolas" panose="020B0609020204030204" pitchFamily="49" charset="0"/>
              </a:rPr>
              <a:t>();</a:t>
            </a:r>
          </a:p>
          <a:p>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w.dry</a:t>
            </a:r>
            <a:r>
              <a:rPr lang="en-US" dirty="0">
                <a:solidFill>
                  <a:srgbClr val="00B0F0"/>
                </a:solidFill>
                <a:latin typeface="Consolas" panose="020B0609020204030204" pitchFamily="49" charset="0"/>
              </a:rPr>
              <a:t>();</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driveToUCLA</a:t>
            </a:r>
            <a:r>
              <a:rPr lang="en-US" dirty="0">
                <a:latin typeface="Consolas" panose="020B0609020204030204" pitchFamily="49" charset="0"/>
              </a:rPr>
              <a:t>(</a:t>
            </a:r>
            <a:r>
              <a:rPr lang="en-US" dirty="0">
                <a:solidFill>
                  <a:srgbClr val="0070C0"/>
                </a:solidFill>
                <a:latin typeface="Consolas" panose="020B0609020204030204" pitchFamily="49" charset="0"/>
              </a:rPr>
              <a:t>Drivable&amp; d</a:t>
            </a:r>
            <a:r>
              <a:rPr lang="en-US" dirty="0">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d.accelerate</a:t>
            </a:r>
            <a:r>
              <a:rPr lang="en-US" dirty="0">
                <a:solidFill>
                  <a:srgbClr val="0070C0"/>
                </a:solidFill>
                <a:latin typeface="Consolas" panose="020B0609020204030204" pitchFamily="49" charset="0"/>
              </a:rPr>
              <a:t>();</a:t>
            </a:r>
          </a:p>
          <a:p>
            <a:r>
              <a:rPr lang="en-US" dirty="0">
                <a:latin typeface="Consolas" panose="020B0609020204030204" pitchFamily="49" charset="0"/>
              </a:rPr>
              <a:t> // waste 1 hour in traffic</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d.brake</a:t>
            </a:r>
            <a:r>
              <a:rPr lang="en-US" dirty="0">
                <a:solidFill>
                  <a:srgbClr val="0070C0"/>
                </a:solidFill>
                <a:latin typeface="Consolas" panose="020B0609020204030204" pitchFamily="49" charset="0"/>
              </a:rPr>
              <a:t>();</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int main() {</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Car </a:t>
            </a:r>
            <a:r>
              <a:rPr lang="en-US" dirty="0" err="1">
                <a:solidFill>
                  <a:srgbClr val="C00000"/>
                </a:solidFill>
                <a:latin typeface="Consolas" panose="020B0609020204030204" pitchFamily="49" charset="0"/>
              </a:rPr>
              <a:t>forrester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cleanUp</a:t>
            </a:r>
            <a:r>
              <a:rPr lang="en-US" dirty="0">
                <a:latin typeface="Consolas" panose="020B0609020204030204" pitchFamily="49" charset="0"/>
              </a:rPr>
              <a:t>(</a:t>
            </a:r>
            <a:r>
              <a:rPr lang="en-US" dirty="0" err="1">
                <a:solidFill>
                  <a:srgbClr val="C00000"/>
                </a:solidFill>
                <a:latin typeface="Consolas" panose="020B0609020204030204" pitchFamily="49" charset="0"/>
              </a:rPr>
              <a:t>forrester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driveToUCLA</a:t>
            </a:r>
            <a:r>
              <a:rPr lang="en-US" dirty="0">
                <a:latin typeface="Consolas" panose="020B0609020204030204" pitchFamily="49" charset="0"/>
              </a:rPr>
              <a:t>(</a:t>
            </a:r>
            <a:r>
              <a:rPr lang="en-US" dirty="0" err="1">
                <a:solidFill>
                  <a:srgbClr val="C00000"/>
                </a:solidFill>
                <a:latin typeface="Consolas" panose="020B0609020204030204" pitchFamily="49" charset="0"/>
              </a:rPr>
              <a:t>forrester</a:t>
            </a:r>
            <a:r>
              <a:rPr lang="en-US" dirty="0">
                <a:latin typeface="Consolas" panose="020B0609020204030204" pitchFamily="49" charset="0"/>
              </a:rPr>
              <a:t>);</a:t>
            </a:r>
          </a:p>
          <a:p>
            <a:r>
              <a:rPr lang="en-US" dirty="0">
                <a:latin typeface="Consolas" panose="020B0609020204030204" pitchFamily="49" charset="0"/>
              </a:rPr>
              <a:t>}</a:t>
            </a:r>
          </a:p>
        </p:txBody>
      </p:sp>
      <p:grpSp>
        <p:nvGrpSpPr>
          <p:cNvPr id="2" name="Group 1">
            <a:extLst>
              <a:ext uri="{FF2B5EF4-FFF2-40B4-BE49-F238E27FC236}">
                <a16:creationId xmlns:a16="http://schemas.microsoft.com/office/drawing/2014/main" id="{7FB22422-CEA1-476D-A4D9-0A6DBCC1B4FE}"/>
              </a:ext>
            </a:extLst>
          </p:cNvPr>
          <p:cNvGrpSpPr/>
          <p:nvPr/>
        </p:nvGrpSpPr>
        <p:grpSpPr>
          <a:xfrm>
            <a:off x="5840670" y="192291"/>
            <a:ext cx="6080042" cy="6620309"/>
            <a:chOff x="5840670" y="192291"/>
            <a:chExt cx="6080042" cy="6620309"/>
          </a:xfrm>
        </p:grpSpPr>
        <p:sp>
          <p:nvSpPr>
            <p:cNvPr id="23" name="TextBox 22">
              <a:extLst>
                <a:ext uri="{FF2B5EF4-FFF2-40B4-BE49-F238E27FC236}">
                  <a16:creationId xmlns:a16="http://schemas.microsoft.com/office/drawing/2014/main" id="{83743190-AF6E-4AE6-BF60-25F9CE69BAD6}"/>
                </a:ext>
              </a:extLst>
            </p:cNvPr>
            <p:cNvSpPr txBox="1"/>
            <p:nvPr/>
          </p:nvSpPr>
          <p:spPr>
            <a:xfrm>
              <a:off x="5840670" y="1708773"/>
              <a:ext cx="6080042" cy="14290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70C0"/>
                  </a:solidFill>
                  <a:latin typeface="Consolas" panose="020B0609020204030204" pitchFamily="49" charset="0"/>
                </a:rPr>
                <a:t>Drivable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a:t>
              </a:r>
              <a:r>
                <a:rPr lang="en-US" dirty="0">
                  <a:solidFill>
                    <a:srgbClr val="0070C0"/>
                  </a:solidFill>
                  <a:latin typeface="Consolas" panose="020B0609020204030204" pitchFamily="49" charset="0"/>
                </a:rPr>
                <a:t>virtual void accelerate() = 0;</a:t>
              </a:r>
            </a:p>
            <a:p>
              <a:r>
                <a:rPr lang="en-US" dirty="0">
                  <a:solidFill>
                    <a:srgbClr val="0070C0"/>
                  </a:solidFill>
                  <a:latin typeface="Consolas" panose="020B0609020204030204" pitchFamily="49" charset="0"/>
                </a:rPr>
                <a:t>  virtual void brake() = 0;</a:t>
              </a:r>
            </a:p>
            <a:p>
              <a:r>
                <a:rPr lang="en-US" dirty="0">
                  <a:latin typeface="Consolas" panose="020B0609020204030204" pitchFamily="49" charset="0"/>
                </a:rPr>
                <a:t>};</a:t>
              </a:r>
            </a:p>
          </p:txBody>
        </p:sp>
        <p:sp>
          <p:nvSpPr>
            <p:cNvPr id="24" name="TextBox 23">
              <a:extLst>
                <a:ext uri="{FF2B5EF4-FFF2-40B4-BE49-F238E27FC236}">
                  <a16:creationId xmlns:a16="http://schemas.microsoft.com/office/drawing/2014/main" id="{CA09CB43-BA33-43CE-8951-D2E71F7E75B1}"/>
                </a:ext>
              </a:extLst>
            </p:cNvPr>
            <p:cNvSpPr txBox="1"/>
            <p:nvPr/>
          </p:nvSpPr>
          <p:spPr>
            <a:xfrm>
              <a:off x="5840670" y="3231515"/>
              <a:ext cx="6080042" cy="3581085"/>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C00000"/>
                  </a:solidFill>
                  <a:latin typeface="Consolas" panose="020B0609020204030204" pitchFamily="49" charset="0"/>
                </a:rPr>
                <a:t>Car</a:t>
              </a:r>
              <a:r>
                <a:rPr lang="en-US" dirty="0">
                  <a:latin typeface="Consolas" panose="020B0609020204030204" pitchFamily="49" charset="0"/>
                </a:rPr>
                <a:t>: public </a:t>
              </a:r>
              <a:r>
                <a:rPr lang="en-US" dirty="0">
                  <a:solidFill>
                    <a:srgbClr val="00B0F0"/>
                  </a:solidFill>
                  <a:latin typeface="Consolas" panose="020B0609020204030204" pitchFamily="49" charset="0"/>
                </a:rPr>
                <a:t>Washable</a:t>
              </a:r>
              <a:r>
                <a:rPr lang="en-US" dirty="0">
                  <a:latin typeface="Consolas" panose="020B0609020204030204" pitchFamily="49" charset="0"/>
                </a:rPr>
                <a:t>, public </a:t>
              </a:r>
              <a:r>
                <a:rPr lang="en-US" dirty="0">
                  <a:solidFill>
                    <a:srgbClr val="0070C0"/>
                  </a:solidFill>
                  <a:latin typeface="Consolas" panose="020B0609020204030204" pitchFamily="49" charset="0"/>
                </a:rPr>
                <a:t>Drivable</a:t>
              </a:r>
              <a:r>
                <a:rPr lang="en-US" dirty="0">
                  <a:solidFill>
                    <a:srgbClr val="00B0F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public:</a:t>
              </a:r>
            </a:p>
            <a:p>
              <a:r>
                <a:rPr lang="en-US" dirty="0">
                  <a:solidFill>
                    <a:srgbClr val="C00000"/>
                  </a:solidFill>
                  <a:latin typeface="Consolas" panose="020B0609020204030204" pitchFamily="49" charset="0"/>
                </a:rPr>
                <a:t>  // Car methods</a:t>
              </a:r>
            </a:p>
            <a:p>
              <a:r>
                <a:rPr lang="en-US" dirty="0">
                  <a:solidFill>
                    <a:srgbClr val="C00000"/>
                  </a:solidFill>
                  <a:latin typeface="Consolas" panose="020B0609020204030204" pitchFamily="49" charset="0"/>
                </a:rPr>
                <a:t>  void </a:t>
              </a:r>
              <a:r>
                <a:rPr lang="en-US" dirty="0" err="1">
                  <a:solidFill>
                    <a:srgbClr val="C00000"/>
                  </a:solidFill>
                  <a:latin typeface="Consolas" panose="020B0609020204030204" pitchFamily="49" charset="0"/>
                </a:rPr>
                <a:t>turnOn</a:t>
              </a:r>
              <a:r>
                <a:rPr lang="en-US" dirty="0">
                  <a:solidFill>
                    <a:srgbClr val="C00000"/>
                  </a:solidFill>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"The car is on!"; }</a:t>
              </a:r>
            </a:p>
            <a:p>
              <a:endParaRPr lang="en-US" sz="1100" dirty="0">
                <a:latin typeface="Consolas" panose="020B0609020204030204" pitchFamily="49" charset="0"/>
              </a:endParaRPr>
            </a:p>
            <a:p>
              <a:r>
                <a:rPr lang="en-US" dirty="0">
                  <a:latin typeface="Consolas" panose="020B0609020204030204" pitchFamily="49" charset="0"/>
                </a:rPr>
                <a:t>  </a:t>
              </a:r>
              <a:r>
                <a:rPr lang="en-US" dirty="0">
                  <a:solidFill>
                    <a:srgbClr val="00B0F0"/>
                  </a:solidFill>
                  <a:latin typeface="Consolas" panose="020B0609020204030204" pitchFamily="49" charset="0"/>
                </a:rPr>
                <a:t>// Washable methods</a:t>
              </a:r>
            </a:p>
            <a:p>
              <a:r>
                <a:rPr lang="en-US" dirty="0">
                  <a:latin typeface="Consolas" panose="020B0609020204030204" pitchFamily="49" charset="0"/>
                </a:rPr>
                <a:t>  </a:t>
              </a:r>
              <a:r>
                <a:rPr lang="en-US" dirty="0">
                  <a:solidFill>
                    <a:srgbClr val="00B0F0"/>
                  </a:solidFill>
                  <a:latin typeface="Consolas" panose="020B0609020204030204" pitchFamily="49" charset="0"/>
                </a:rPr>
                <a:t>void wash()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soap"; }</a:t>
              </a:r>
            </a:p>
            <a:p>
              <a:r>
                <a:rPr lang="en-US" dirty="0">
                  <a:solidFill>
                    <a:srgbClr val="00B0F0"/>
                  </a:solidFill>
                  <a:latin typeface="Consolas" panose="020B0609020204030204" pitchFamily="49" charset="0"/>
                </a:rPr>
                <a:t>  void dry() </a:t>
              </a:r>
              <a:r>
                <a:rPr lang="en-US" dirty="0">
                  <a:latin typeface="Consolas" panose="020B0609020204030204" pitchFamily="49" charset="0"/>
                </a:rPr>
                <a:t>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"Use rag"; }</a:t>
              </a:r>
            </a:p>
            <a:p>
              <a:endParaRPr lang="en-US" sz="1050" dirty="0">
                <a:solidFill>
                  <a:srgbClr val="00B050"/>
                </a:solidFill>
                <a:latin typeface="Consolas" panose="020B0609020204030204" pitchFamily="49" charset="0"/>
              </a:endParaRPr>
            </a:p>
            <a:p>
              <a:r>
                <a:rPr lang="en-US" dirty="0">
                  <a:solidFill>
                    <a:srgbClr val="0070C0"/>
                  </a:solidFill>
                  <a:latin typeface="Consolas" panose="020B0609020204030204" pitchFamily="49" charset="0"/>
                </a:rPr>
                <a:t>  // Drivable methods</a:t>
              </a:r>
            </a:p>
            <a:p>
              <a:r>
                <a:rPr lang="en-US" dirty="0">
                  <a:solidFill>
                    <a:srgbClr val="0070C0"/>
                  </a:solidFill>
                  <a:latin typeface="Consolas" panose="020B0609020204030204" pitchFamily="49" charset="0"/>
                </a:rPr>
                <a:t>  void accelerate()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"Vroom </a:t>
              </a:r>
              <a:r>
                <a:rPr lang="en-US" dirty="0" err="1">
                  <a:solidFill>
                    <a:srgbClr val="00B050"/>
                  </a:solidFill>
                  <a:latin typeface="Consolas" panose="020B0609020204030204" pitchFamily="49" charset="0"/>
                </a:rPr>
                <a:t>vroom</a:t>
              </a:r>
              <a:r>
                <a:rPr lang="en-US" dirty="0">
                  <a:solidFill>
                    <a:srgbClr val="00B050"/>
                  </a:solidFill>
                  <a:latin typeface="Consolas" panose="020B0609020204030204" pitchFamily="49" charset="0"/>
                </a:rPr>
                <a:t>"; }</a:t>
              </a:r>
            </a:p>
            <a:p>
              <a:r>
                <a:rPr lang="en-US" dirty="0">
                  <a:solidFill>
                    <a:srgbClr val="00B050"/>
                  </a:solidFill>
                  <a:latin typeface="Consolas" panose="020B0609020204030204" pitchFamily="49" charset="0"/>
                </a:rPr>
                <a:t>  </a:t>
              </a:r>
              <a:r>
                <a:rPr lang="en-US" dirty="0">
                  <a:solidFill>
                    <a:srgbClr val="0070C0"/>
                  </a:solidFill>
                  <a:latin typeface="Consolas" panose="020B0609020204030204" pitchFamily="49" charset="0"/>
                </a:rPr>
                <a:t>void brake() </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a:t>
              </a:r>
              <a:r>
                <a:rPr lang="en-US" dirty="0" err="1">
                  <a:solidFill>
                    <a:srgbClr val="00B050"/>
                  </a:solidFill>
                  <a:latin typeface="Consolas" panose="020B0609020204030204" pitchFamily="49" charset="0"/>
                </a:rPr>
                <a:t>Screeeeeech</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29" name="TextBox 28">
              <a:extLst>
                <a:ext uri="{FF2B5EF4-FFF2-40B4-BE49-F238E27FC236}">
                  <a16:creationId xmlns:a16="http://schemas.microsoft.com/office/drawing/2014/main" id="{229FF27B-049C-496F-8CC2-9DBFB9952CD9}"/>
                </a:ext>
              </a:extLst>
            </p:cNvPr>
            <p:cNvSpPr txBox="1"/>
            <p:nvPr/>
          </p:nvSpPr>
          <p:spPr>
            <a:xfrm>
              <a:off x="5840670" y="192291"/>
              <a:ext cx="6080042" cy="142903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Washable</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wash() = 0;</a:t>
              </a:r>
            </a:p>
            <a:p>
              <a:r>
                <a:rPr lang="en-US" dirty="0">
                  <a:solidFill>
                    <a:srgbClr val="00B0F0"/>
                  </a:solidFill>
                  <a:latin typeface="Consolas" panose="020B0609020204030204" pitchFamily="49" charset="0"/>
                </a:rPr>
                <a:t>  virtual void dry() = 0;</a:t>
              </a:r>
            </a:p>
            <a:p>
              <a:r>
                <a:rPr lang="en-US" dirty="0">
                  <a:latin typeface="Consolas" panose="020B0609020204030204" pitchFamily="49" charset="0"/>
                </a:rPr>
                <a:t>};</a:t>
              </a:r>
            </a:p>
          </p:txBody>
        </p:sp>
      </p:grpSp>
      <p:sp>
        <p:nvSpPr>
          <p:cNvPr id="25" name="Speech Bubble: Rectangle with Corners Rounded 24">
            <a:extLst>
              <a:ext uri="{FF2B5EF4-FFF2-40B4-BE49-F238E27FC236}">
                <a16:creationId xmlns:a16="http://schemas.microsoft.com/office/drawing/2014/main" id="{73847AF2-2A4E-4D13-8D1D-ED11760F8794}"/>
              </a:ext>
            </a:extLst>
          </p:cNvPr>
          <p:cNvSpPr/>
          <p:nvPr/>
        </p:nvSpPr>
        <p:spPr>
          <a:xfrm>
            <a:off x="3118881" y="4279746"/>
            <a:ext cx="3045684" cy="1353194"/>
          </a:xfrm>
          <a:prstGeom prst="wedgeRoundRectCallout">
            <a:avLst>
              <a:gd name="adj1" fmla="val -81041"/>
              <a:gd name="adj2" fmla="val 609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Now, since our </a:t>
            </a:r>
            <a:r>
              <a:rPr lang="en-US" sz="2000" dirty="0">
                <a:solidFill>
                  <a:srgbClr val="F1995D"/>
                </a:solidFill>
              </a:rPr>
              <a:t>Car</a:t>
            </a:r>
            <a:r>
              <a:rPr lang="en-US" sz="2000" dirty="0"/>
              <a:t> supports both </a:t>
            </a:r>
            <a:r>
              <a:rPr lang="en-US" sz="2000" dirty="0">
                <a:solidFill>
                  <a:srgbClr val="00FFFF"/>
                </a:solidFill>
              </a:rPr>
              <a:t>Washable</a:t>
            </a:r>
            <a:r>
              <a:rPr lang="en-US" sz="2000" dirty="0"/>
              <a:t> and </a:t>
            </a:r>
            <a:r>
              <a:rPr lang="en-US" sz="2000" dirty="0">
                <a:solidFill>
                  <a:schemeClr val="accent5">
                    <a:lumMod val="40000"/>
                    <a:lumOff val="60000"/>
                  </a:schemeClr>
                </a:solidFill>
              </a:rPr>
              <a:t>Drivable</a:t>
            </a:r>
            <a:r>
              <a:rPr lang="en-US" sz="2000" dirty="0"/>
              <a:t> interfaces...</a:t>
            </a:r>
          </a:p>
        </p:txBody>
      </p:sp>
      <p:sp>
        <p:nvSpPr>
          <p:cNvPr id="26" name="Speech Bubble: Rectangle with Corners Rounded 25">
            <a:extLst>
              <a:ext uri="{FF2B5EF4-FFF2-40B4-BE49-F238E27FC236}">
                <a16:creationId xmlns:a16="http://schemas.microsoft.com/office/drawing/2014/main" id="{47C2FEA3-963B-4EB3-8217-79B559B3CD7F}"/>
              </a:ext>
            </a:extLst>
          </p:cNvPr>
          <p:cNvSpPr/>
          <p:nvPr/>
        </p:nvSpPr>
        <p:spPr>
          <a:xfrm>
            <a:off x="173294" y="981423"/>
            <a:ext cx="2818854" cy="1040881"/>
          </a:xfrm>
          <a:prstGeom prst="wedgeRoundRectCallout">
            <a:avLst>
              <a:gd name="adj1" fmla="val 57691"/>
              <a:gd name="adj2" fmla="val 1108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can define a function that accepts </a:t>
            </a:r>
            <a:r>
              <a:rPr lang="en-US" sz="2000" dirty="0">
                <a:solidFill>
                  <a:srgbClr val="00FFFF"/>
                </a:solidFill>
              </a:rPr>
              <a:t>Washable</a:t>
            </a:r>
            <a:r>
              <a:rPr lang="en-US" sz="2000" dirty="0"/>
              <a:t> objects...</a:t>
            </a:r>
          </a:p>
        </p:txBody>
      </p:sp>
      <p:sp>
        <p:nvSpPr>
          <p:cNvPr id="27" name="Speech Bubble: Rectangle with Corners Rounded 26">
            <a:extLst>
              <a:ext uri="{FF2B5EF4-FFF2-40B4-BE49-F238E27FC236}">
                <a16:creationId xmlns:a16="http://schemas.microsoft.com/office/drawing/2014/main" id="{95E8AA3D-FE2B-436B-AF17-90AAD7F73CDD}"/>
              </a:ext>
            </a:extLst>
          </p:cNvPr>
          <p:cNvSpPr/>
          <p:nvPr/>
        </p:nvSpPr>
        <p:spPr>
          <a:xfrm>
            <a:off x="3698825" y="2341996"/>
            <a:ext cx="2620589" cy="1040881"/>
          </a:xfrm>
          <a:prstGeom prst="wedgeRoundRectCallout">
            <a:avLst>
              <a:gd name="adj1" fmla="val -46758"/>
              <a:gd name="adj2" fmla="val 970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define a function that accepts </a:t>
            </a:r>
            <a:r>
              <a:rPr lang="en-US" sz="2000" dirty="0">
                <a:solidFill>
                  <a:schemeClr val="accent5">
                    <a:lumMod val="40000"/>
                    <a:lumOff val="60000"/>
                  </a:schemeClr>
                </a:solidFill>
              </a:rPr>
              <a:t>Drivable</a:t>
            </a:r>
            <a:r>
              <a:rPr lang="en-US" sz="2000" dirty="0"/>
              <a:t> objects!</a:t>
            </a:r>
          </a:p>
        </p:txBody>
      </p:sp>
      <p:sp>
        <p:nvSpPr>
          <p:cNvPr id="13" name="Speech Bubble: Rectangle with Corners Rounded 12">
            <a:extLst>
              <a:ext uri="{FF2B5EF4-FFF2-40B4-BE49-F238E27FC236}">
                <a16:creationId xmlns:a16="http://schemas.microsoft.com/office/drawing/2014/main" id="{2EFAB0FC-34C4-4EAE-B8AE-FA8540161C19}"/>
              </a:ext>
            </a:extLst>
          </p:cNvPr>
          <p:cNvSpPr/>
          <p:nvPr/>
        </p:nvSpPr>
        <p:spPr>
          <a:xfrm>
            <a:off x="3984986" y="4966441"/>
            <a:ext cx="2486867" cy="844278"/>
          </a:xfrm>
          <a:prstGeom prst="wedgeRoundRectCallout">
            <a:avLst>
              <a:gd name="adj1" fmla="val -102190"/>
              <a:gd name="adj2" fmla="val 77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can pass our car in to be washed...</a:t>
            </a:r>
          </a:p>
        </p:txBody>
      </p:sp>
      <p:sp>
        <p:nvSpPr>
          <p:cNvPr id="14" name="Speech Bubble: Rectangle with Corners Rounded 13">
            <a:extLst>
              <a:ext uri="{FF2B5EF4-FFF2-40B4-BE49-F238E27FC236}">
                <a16:creationId xmlns:a16="http://schemas.microsoft.com/office/drawing/2014/main" id="{08A1300B-C31A-45B2-AA6D-E6C97100B01F}"/>
              </a:ext>
            </a:extLst>
          </p:cNvPr>
          <p:cNvSpPr/>
          <p:nvPr/>
        </p:nvSpPr>
        <p:spPr>
          <a:xfrm>
            <a:off x="2867136" y="3064673"/>
            <a:ext cx="2807187" cy="1038878"/>
          </a:xfrm>
          <a:prstGeom prst="wedgeRoundRectCallout">
            <a:avLst>
              <a:gd name="adj1" fmla="val -97345"/>
              <a:gd name="adj2" fmla="val -410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this method will treat the car as something washable.</a:t>
            </a:r>
          </a:p>
        </p:txBody>
      </p:sp>
      <p:sp>
        <p:nvSpPr>
          <p:cNvPr id="15" name="Speech Bubble: Rectangle with Corners Rounded 14">
            <a:extLst>
              <a:ext uri="{FF2B5EF4-FFF2-40B4-BE49-F238E27FC236}">
                <a16:creationId xmlns:a16="http://schemas.microsoft.com/office/drawing/2014/main" id="{3DDCD2CA-07BE-40D0-BDD7-C299820D0C7D}"/>
              </a:ext>
            </a:extLst>
          </p:cNvPr>
          <p:cNvSpPr/>
          <p:nvPr/>
        </p:nvSpPr>
        <p:spPr>
          <a:xfrm>
            <a:off x="4443687" y="5284645"/>
            <a:ext cx="2486867" cy="844278"/>
          </a:xfrm>
          <a:prstGeom prst="wedgeRoundRectCallout">
            <a:avLst>
              <a:gd name="adj1" fmla="val -102190"/>
              <a:gd name="adj2" fmla="val 77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we can pass our car in to be driven...</a:t>
            </a:r>
          </a:p>
        </p:txBody>
      </p:sp>
      <p:sp>
        <p:nvSpPr>
          <p:cNvPr id="16" name="Speech Bubble: Rectangle with Corners Rounded 15">
            <a:extLst>
              <a:ext uri="{FF2B5EF4-FFF2-40B4-BE49-F238E27FC236}">
                <a16:creationId xmlns:a16="http://schemas.microsoft.com/office/drawing/2014/main" id="{2B17F64C-FE1A-4049-BEAA-3727FE7C95DB}"/>
              </a:ext>
            </a:extLst>
          </p:cNvPr>
          <p:cNvSpPr/>
          <p:nvPr/>
        </p:nvSpPr>
        <p:spPr>
          <a:xfrm>
            <a:off x="3572363" y="4172430"/>
            <a:ext cx="2807187" cy="1038878"/>
          </a:xfrm>
          <a:prstGeom prst="wedgeRoundRectCallout">
            <a:avLst>
              <a:gd name="adj1" fmla="val -97345"/>
              <a:gd name="adj2" fmla="val -410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this method will treat the car as something drivable.</a:t>
            </a:r>
          </a:p>
        </p:txBody>
      </p:sp>
      <p:grpSp>
        <p:nvGrpSpPr>
          <p:cNvPr id="17" name="Group 16">
            <a:extLst>
              <a:ext uri="{FF2B5EF4-FFF2-40B4-BE49-F238E27FC236}">
                <a16:creationId xmlns:a16="http://schemas.microsoft.com/office/drawing/2014/main" id="{90B03236-98F0-4FFF-B928-1CA1F98B5AB1}"/>
              </a:ext>
            </a:extLst>
          </p:cNvPr>
          <p:cNvGrpSpPr/>
          <p:nvPr/>
        </p:nvGrpSpPr>
        <p:grpSpPr>
          <a:xfrm>
            <a:off x="62752" y="47020"/>
            <a:ext cx="5325035" cy="1873343"/>
            <a:chOff x="6346473" y="1867121"/>
            <a:chExt cx="5325035" cy="1873343"/>
          </a:xfrm>
        </p:grpSpPr>
        <p:grpSp>
          <p:nvGrpSpPr>
            <p:cNvPr id="18" name="Group 17">
              <a:extLst>
                <a:ext uri="{FF2B5EF4-FFF2-40B4-BE49-F238E27FC236}">
                  <a16:creationId xmlns:a16="http://schemas.microsoft.com/office/drawing/2014/main" id="{E3525749-94B7-4D60-B3AC-85B184A2C011}"/>
                </a:ext>
              </a:extLst>
            </p:cNvPr>
            <p:cNvGrpSpPr/>
            <p:nvPr/>
          </p:nvGrpSpPr>
          <p:grpSpPr>
            <a:xfrm>
              <a:off x="6346473" y="1867121"/>
              <a:ext cx="5325035" cy="1873343"/>
              <a:chOff x="7416882" y="4803763"/>
              <a:chExt cx="5325035" cy="1873343"/>
            </a:xfrm>
          </p:grpSpPr>
          <p:grpSp>
            <p:nvGrpSpPr>
              <p:cNvPr id="20" name="Group 19">
                <a:extLst>
                  <a:ext uri="{FF2B5EF4-FFF2-40B4-BE49-F238E27FC236}">
                    <a16:creationId xmlns:a16="http://schemas.microsoft.com/office/drawing/2014/main" id="{BFAFDBE3-F563-4425-BF4F-D16D015E7721}"/>
                  </a:ext>
                </a:extLst>
              </p:cNvPr>
              <p:cNvGrpSpPr/>
              <p:nvPr/>
            </p:nvGrpSpPr>
            <p:grpSpPr>
              <a:xfrm>
                <a:off x="7416882" y="4803763"/>
                <a:ext cx="5325035" cy="1873343"/>
                <a:chOff x="7655423" y="4426225"/>
                <a:chExt cx="5325035" cy="1873343"/>
              </a:xfrm>
            </p:grpSpPr>
            <p:sp>
              <p:nvSpPr>
                <p:cNvPr id="22" name="Rectangle: Rounded Corners 21">
                  <a:extLst>
                    <a:ext uri="{FF2B5EF4-FFF2-40B4-BE49-F238E27FC236}">
                      <a16:creationId xmlns:a16="http://schemas.microsoft.com/office/drawing/2014/main" id="{164BF11D-3EED-449A-93B2-8A427475E363}"/>
                    </a:ext>
                  </a:extLst>
                </p:cNvPr>
                <p:cNvSpPr/>
                <p:nvPr/>
              </p:nvSpPr>
              <p:spPr>
                <a:xfrm>
                  <a:off x="7655423" y="4426225"/>
                  <a:ext cx="5325035" cy="187334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2FE6829-D4F2-4AC8-813F-CE9F457BA796}"/>
                    </a:ext>
                  </a:extLst>
                </p:cNvPr>
                <p:cNvSpPr txBox="1"/>
                <p:nvPr/>
              </p:nvSpPr>
              <p:spPr>
                <a:xfrm>
                  <a:off x="7750390" y="4427263"/>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1" name="TextBox 20">
                <a:extLst>
                  <a:ext uri="{FF2B5EF4-FFF2-40B4-BE49-F238E27FC236}">
                    <a16:creationId xmlns:a16="http://schemas.microsoft.com/office/drawing/2014/main" id="{B0193B58-8522-4F1D-AB02-0F21B2806BBC}"/>
                  </a:ext>
                </a:extLst>
              </p:cNvPr>
              <p:cNvSpPr txBox="1"/>
              <p:nvPr/>
            </p:nvSpPr>
            <p:spPr>
              <a:xfrm>
                <a:off x="8282752" y="5243519"/>
                <a:ext cx="4373228" cy="1323439"/>
              </a:xfrm>
              <a:prstGeom prst="rect">
                <a:avLst/>
              </a:prstGeom>
              <a:noFill/>
            </p:spPr>
            <p:txBody>
              <a:bodyPr wrap="square" rtlCol="0">
                <a:spAutoFit/>
              </a:bodyPr>
              <a:lstStyle/>
              <a:p>
                <a:pPr algn="ctr"/>
                <a:r>
                  <a:rPr lang="en-US" sz="2000" dirty="0">
                    <a:latin typeface="Comic Sans MS" panose="030F0702030302020204" pitchFamily="66" charset="0"/>
                  </a:rPr>
                  <a:t>“This works because a </a:t>
                </a:r>
                <a:r>
                  <a:rPr lang="en-US" sz="2000" dirty="0">
                    <a:solidFill>
                      <a:srgbClr val="C00000"/>
                    </a:solidFill>
                    <a:latin typeface="Comic Sans MS" panose="030F0702030302020204" pitchFamily="66" charset="0"/>
                  </a:rPr>
                  <a:t>Car</a:t>
                </a:r>
                <a:r>
                  <a:rPr lang="en-US" sz="2000" dirty="0">
                    <a:latin typeface="Comic Sans MS" panose="030F0702030302020204" pitchFamily="66" charset="0"/>
                  </a:rPr>
                  <a:t> object is a subtype of </a:t>
                </a:r>
                <a:r>
                  <a:rPr lang="en-US" sz="2000" dirty="0">
                    <a:solidFill>
                      <a:srgbClr val="00B0F0"/>
                    </a:solidFill>
                    <a:latin typeface="Comic Sans MS" panose="030F0702030302020204" pitchFamily="66" charset="0"/>
                  </a:rPr>
                  <a:t>Washable</a:t>
                </a:r>
                <a:r>
                  <a:rPr lang="en-US" sz="2000" dirty="0">
                    <a:latin typeface="Comic Sans MS" panose="030F0702030302020204" pitchFamily="66" charset="0"/>
                  </a:rPr>
                  <a:t> </a:t>
                </a:r>
                <a:r>
                  <a:rPr lang="en-US" sz="2000" i="1" dirty="0">
                    <a:latin typeface="Comic Sans MS" panose="030F0702030302020204" pitchFamily="66" charset="0"/>
                  </a:rPr>
                  <a:t>and </a:t>
                </a:r>
                <a:r>
                  <a:rPr lang="en-US" sz="2000" dirty="0">
                    <a:latin typeface="Comic Sans MS" panose="030F0702030302020204" pitchFamily="66" charset="0"/>
                  </a:rPr>
                  <a:t>a subtype of </a:t>
                </a:r>
                <a:r>
                  <a:rPr lang="en-US" sz="2000" dirty="0">
                    <a:solidFill>
                      <a:srgbClr val="0070C0"/>
                    </a:solidFill>
                    <a:latin typeface="Comic Sans MS" panose="030F0702030302020204" pitchFamily="66" charset="0"/>
                  </a:rPr>
                  <a:t>Drivable</a:t>
                </a:r>
                <a:r>
                  <a:rPr lang="en-US" sz="2000" dirty="0">
                    <a:latin typeface="Comic Sans MS" panose="030F0702030302020204" pitchFamily="66" charset="0"/>
                  </a:rPr>
                  <a:t>... so it can be treated as either type!"</a:t>
                </a:r>
              </a:p>
            </p:txBody>
          </p:sp>
        </p:grpSp>
        <p:pic>
          <p:nvPicPr>
            <p:cNvPr id="19" name="Picture 18">
              <a:extLst>
                <a:ext uri="{FF2B5EF4-FFF2-40B4-BE49-F238E27FC236}">
                  <a16:creationId xmlns:a16="http://schemas.microsoft.com/office/drawing/2014/main" id="{BAA6BA61-8AFB-46B8-941B-16E1B36C70D0}"/>
                </a:ext>
              </a:extLst>
            </p:cNvPr>
            <p:cNvPicPr>
              <a:picLocks noChangeAspect="1"/>
            </p:cNvPicPr>
            <p:nvPr/>
          </p:nvPicPr>
          <p:blipFill rotWithShape="1">
            <a:blip r:embed="rId3"/>
            <a:srcRect l="23761" r="21167"/>
            <a:stretch/>
          </p:blipFill>
          <p:spPr>
            <a:xfrm>
              <a:off x="6441440" y="2243788"/>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1690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4">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4">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xEl>
                                              <p:pRg st="13" end="1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2" nodeType="clickEffect">
                                  <p:stCondLst>
                                    <p:cond delay="0"/>
                                  </p:stCondLst>
                                  <p:childTnLst>
                                    <p:animMotion origin="layout" path="M 8.33333E-7 4.81481E-6 L 0.48789 -0.36528 " pathEditMode="relative" rAng="0" ptsTypes="AA">
                                      <p:cBhvr>
                                        <p:cTn id="65" dur="2000" fill="hold"/>
                                        <p:tgtEl>
                                          <p:spTgt spid="25"/>
                                        </p:tgtEl>
                                        <p:attrNameLst>
                                          <p:attrName>ppt_x</p:attrName>
                                          <p:attrName>ppt_y</p:attrName>
                                        </p:attrNameLst>
                                      </p:cBhvr>
                                      <p:rCtr x="24388" y="-18264"/>
                                    </p:animMotion>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down)">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4"/>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ipe(down)">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6"/>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 presetClass="entr" presetSubtype="8" fill="hold" nodeType="click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additive="base">
                                        <p:cTn id="106" dur="500" fill="hold"/>
                                        <p:tgtEl>
                                          <p:spTgt spid="17"/>
                                        </p:tgtEl>
                                        <p:attrNameLst>
                                          <p:attrName>ppt_x</p:attrName>
                                        </p:attrNameLst>
                                      </p:cBhvr>
                                      <p:tavLst>
                                        <p:tav tm="0">
                                          <p:val>
                                            <p:strVal val="0-#ppt_w/2"/>
                                          </p:val>
                                        </p:tav>
                                        <p:tav tm="100000">
                                          <p:val>
                                            <p:strVal val="#ppt_x"/>
                                          </p:val>
                                        </p:tav>
                                      </p:tavLst>
                                    </p:anim>
                                    <p:anim calcmode="lin" valueType="num">
                                      <p:cBhvr additive="base">
                                        <p:cTn id="10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xit" presetSubtype="8" fill="hold" nodeType="clickEffect">
                                  <p:stCondLst>
                                    <p:cond delay="0"/>
                                  </p:stCondLst>
                                  <p:childTnLst>
                                    <p:anim calcmode="lin" valueType="num">
                                      <p:cBhvr additive="base">
                                        <p:cTn id="111" dur="500"/>
                                        <p:tgtEl>
                                          <p:spTgt spid="17"/>
                                        </p:tgtEl>
                                        <p:attrNameLst>
                                          <p:attrName>ppt_x</p:attrName>
                                        </p:attrNameLst>
                                      </p:cBhvr>
                                      <p:tavLst>
                                        <p:tav tm="0">
                                          <p:val>
                                            <p:strVal val="ppt_x"/>
                                          </p:val>
                                        </p:tav>
                                        <p:tav tm="100000">
                                          <p:val>
                                            <p:strVal val="0-ppt_w/2"/>
                                          </p:val>
                                        </p:tav>
                                      </p:tavLst>
                                    </p:anim>
                                    <p:anim calcmode="lin" valueType="num">
                                      <p:cBhvr additive="base">
                                        <p:cTn id="112" dur="500"/>
                                        <p:tgtEl>
                                          <p:spTgt spid="17"/>
                                        </p:tgtEl>
                                        <p:attrNameLst>
                                          <p:attrName>ppt_y</p:attrName>
                                        </p:attrNameLst>
                                      </p:cBhvr>
                                      <p:tavLst>
                                        <p:tav tm="0">
                                          <p:val>
                                            <p:strVal val="ppt_y"/>
                                          </p:val>
                                        </p:tav>
                                        <p:tav tm="100000">
                                          <p:val>
                                            <p:strVal val="ppt_y"/>
                                          </p:val>
                                        </p:tav>
                                      </p:tavLst>
                                    </p:anim>
                                    <p:set>
                                      <p:cBhvr>
                                        <p:cTn id="1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animBg="1"/>
      <p:bldP spid="25" grpId="0" animBg="1"/>
      <p:bldP spid="25" grpId="1" animBg="1"/>
      <p:bldP spid="25" grpId="2" animBg="1"/>
      <p:bldP spid="26" grpId="0" animBg="1"/>
      <p:bldP spid="26" grpId="1" animBg="1"/>
      <p:bldP spid="27" grpId="0" animBg="1"/>
      <p:bldP spid="27"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1636265" y="-185069"/>
            <a:ext cx="8605912" cy="1143000"/>
          </a:xfrm>
        </p:spPr>
        <p:txBody>
          <a:bodyPr/>
          <a:lstStyle/>
          <a:p>
            <a:r>
              <a:rPr lang="en-US" dirty="0"/>
              <a:t>Interface Inheritance in Scala and Swift</a:t>
            </a:r>
          </a:p>
        </p:txBody>
      </p:sp>
      <p:sp>
        <p:nvSpPr>
          <p:cNvPr id="34" name="TextBox 33">
            <a:extLst>
              <a:ext uri="{FF2B5EF4-FFF2-40B4-BE49-F238E27FC236}">
                <a16:creationId xmlns:a16="http://schemas.microsoft.com/office/drawing/2014/main" id="{FCA582DD-49E0-453E-929D-994F2C8A38B5}"/>
              </a:ext>
            </a:extLst>
          </p:cNvPr>
          <p:cNvSpPr txBox="1"/>
          <p:nvPr/>
        </p:nvSpPr>
        <p:spPr>
          <a:xfrm>
            <a:off x="83247" y="1180355"/>
            <a:ext cx="6208044" cy="400110"/>
          </a:xfrm>
          <a:prstGeom prst="rect">
            <a:avLst/>
          </a:prstGeom>
          <a:noFill/>
        </p:spPr>
        <p:txBody>
          <a:bodyPr wrap="square">
            <a:spAutoFit/>
          </a:bodyPr>
          <a:lstStyle/>
          <a:p>
            <a:pPr algn="ctr"/>
            <a:r>
              <a:rPr lang="en-US" sz="2000" dirty="0"/>
              <a:t>Here's how we do interface inheritance in Scala...</a:t>
            </a:r>
          </a:p>
        </p:txBody>
      </p:sp>
      <p:sp>
        <p:nvSpPr>
          <p:cNvPr id="39" name="TextBox 38">
            <a:extLst>
              <a:ext uri="{FF2B5EF4-FFF2-40B4-BE49-F238E27FC236}">
                <a16:creationId xmlns:a16="http://schemas.microsoft.com/office/drawing/2014/main" id="{6CFD2911-753D-4D27-95C0-7CAEC2FCDBA5}"/>
              </a:ext>
            </a:extLst>
          </p:cNvPr>
          <p:cNvSpPr txBox="1"/>
          <p:nvPr/>
        </p:nvSpPr>
        <p:spPr>
          <a:xfrm>
            <a:off x="112059" y="1654132"/>
            <a:ext cx="6290190" cy="1477328"/>
          </a:xfrm>
          <a:prstGeom prst="rect">
            <a:avLst/>
          </a:prstGeom>
          <a:solidFill>
            <a:schemeClr val="accent2">
              <a:lumMod val="20000"/>
              <a:lumOff val="80000"/>
            </a:schemeClr>
          </a:solidFill>
          <a:ln>
            <a:solidFill>
              <a:schemeClr val="tx1"/>
            </a:solidFill>
          </a:ln>
        </p:spPr>
        <p:txBody>
          <a:bodyPr wrap="square">
            <a:spAutoFit/>
          </a:bodyPr>
          <a:lstStyle/>
          <a:p>
            <a:r>
              <a:rPr lang="en-US" b="1" dirty="0">
                <a:latin typeface="Consolas" panose="020B0609020204030204" pitchFamily="49" charset="0"/>
              </a:rPr>
              <a:t>trait </a:t>
            </a:r>
            <a:r>
              <a:rPr lang="en-US" dirty="0">
                <a:latin typeface="Consolas" panose="020B0609020204030204" pitchFamily="49" charset="0"/>
              </a:rPr>
              <a:t>Shape {</a:t>
            </a:r>
          </a:p>
          <a:p>
            <a:r>
              <a:rPr lang="en-US" dirty="0">
                <a:solidFill>
                  <a:srgbClr val="00B0F0"/>
                </a:solidFill>
                <a:latin typeface="Consolas" panose="020B0609020204030204" pitchFamily="49" charset="0"/>
              </a:rPr>
              <a:t>  public double area();</a:t>
            </a:r>
          </a:p>
          <a:p>
            <a:r>
              <a:rPr lang="en-US" dirty="0">
                <a:solidFill>
                  <a:srgbClr val="00B0F0"/>
                </a:solidFill>
                <a:latin typeface="Consolas" panose="020B0609020204030204" pitchFamily="49" charset="0"/>
              </a:rPr>
              <a:t>  public double perimeter();</a:t>
            </a:r>
          </a:p>
          <a:p>
            <a:r>
              <a:rPr lang="en-US" dirty="0">
                <a:solidFill>
                  <a:srgbClr val="00B0F0"/>
                </a:solidFill>
                <a:latin typeface="Consolas" panose="020B0609020204030204" pitchFamily="49" charset="0"/>
              </a:rPr>
              <a:t>  public void scale(double factor);</a:t>
            </a:r>
          </a:p>
          <a:p>
            <a:r>
              <a:rPr lang="en-US" dirty="0">
                <a:latin typeface="Consolas" panose="020B0609020204030204" pitchFamily="49" charset="0"/>
              </a:rPr>
              <a:t>};</a:t>
            </a:r>
          </a:p>
        </p:txBody>
      </p:sp>
      <p:sp>
        <p:nvSpPr>
          <p:cNvPr id="40" name="TextBox 39">
            <a:extLst>
              <a:ext uri="{FF2B5EF4-FFF2-40B4-BE49-F238E27FC236}">
                <a16:creationId xmlns:a16="http://schemas.microsoft.com/office/drawing/2014/main" id="{198CA3C7-F2AA-46BB-9922-D76BAB5F6224}"/>
              </a:ext>
            </a:extLst>
          </p:cNvPr>
          <p:cNvSpPr txBox="1"/>
          <p:nvPr/>
        </p:nvSpPr>
        <p:spPr>
          <a:xfrm>
            <a:off x="112059" y="3267874"/>
            <a:ext cx="6290190" cy="2308324"/>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Circle(radius: Double) extends Shape {</a:t>
            </a:r>
          </a:p>
          <a:p>
            <a:r>
              <a:rPr lang="en-US" dirty="0">
                <a:solidFill>
                  <a:srgbClr val="00B0F0"/>
                </a:solidFill>
                <a:latin typeface="Consolas" panose="020B0609020204030204" pitchFamily="49" charset="0"/>
              </a:rPr>
              <a:t>  def area(): Double</a:t>
            </a:r>
            <a:r>
              <a:rPr lang="en-US" dirty="0">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Math.PI</a:t>
            </a:r>
            <a:r>
              <a:rPr lang="en-US" dirty="0">
                <a:solidFill>
                  <a:srgbClr val="C00000"/>
                </a:solidFill>
                <a:latin typeface="Consolas" panose="020B0609020204030204" pitchFamily="49" charset="0"/>
              </a:rPr>
              <a:t> * rad_ * rad_</a:t>
            </a:r>
          </a:p>
          <a:p>
            <a:r>
              <a:rPr lang="en-US" dirty="0">
                <a:solidFill>
                  <a:srgbClr val="00B0F0"/>
                </a:solidFill>
                <a:latin typeface="Consolas" panose="020B0609020204030204" pitchFamily="49" charset="0"/>
              </a:rPr>
              <a:t>  def perimeter(): Double </a:t>
            </a:r>
            <a:r>
              <a:rPr lang="en-US" dirty="0">
                <a:solidFill>
                  <a:srgbClr val="C00000"/>
                </a:solidFill>
                <a:latin typeface="Consolas" panose="020B0609020204030204" pitchFamily="49" charset="0"/>
              </a:rPr>
              <a:t>= 2 * </a:t>
            </a:r>
            <a:r>
              <a:rPr lang="en-US" dirty="0" err="1">
                <a:solidFill>
                  <a:srgbClr val="C00000"/>
                </a:solidFill>
                <a:latin typeface="Consolas" panose="020B0609020204030204" pitchFamily="49" charset="0"/>
              </a:rPr>
              <a:t>Math.PI</a:t>
            </a:r>
            <a:r>
              <a:rPr lang="en-US" dirty="0">
                <a:solidFill>
                  <a:srgbClr val="C00000"/>
                </a:solidFill>
                <a:latin typeface="Consolas" panose="020B0609020204030204" pitchFamily="49" charset="0"/>
              </a:rPr>
              <a:t> * rad_</a:t>
            </a:r>
          </a:p>
          <a:p>
            <a:r>
              <a:rPr lang="en-US" dirty="0">
                <a:solidFill>
                  <a:srgbClr val="00B0F0"/>
                </a:solidFill>
                <a:latin typeface="Consolas" panose="020B0609020204030204" pitchFamily="49" charset="0"/>
              </a:rPr>
              <a:t>  def scale(factor: Double): Unit</a:t>
            </a:r>
            <a:r>
              <a:rPr lang="en-US" dirty="0">
                <a:latin typeface="Consolas" panose="020B0609020204030204" pitchFamily="49" charset="0"/>
              </a:rPr>
              <a:t> </a:t>
            </a:r>
          </a:p>
          <a:p>
            <a:r>
              <a:rPr lang="en-US" dirty="0">
                <a:solidFill>
                  <a:srgbClr val="C00000"/>
                </a:solidFill>
                <a:latin typeface="Consolas" panose="020B0609020204030204" pitchFamily="49" charset="0"/>
              </a:rPr>
              <a:t>    = rad_ *= factor</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r>
              <a:rPr lang="en-US" dirty="0">
                <a:latin typeface="Consolas" panose="020B0609020204030204" pitchFamily="49" charset="0"/>
              </a:rPr>
              <a:t> private var rad_ : Double = radius</a:t>
            </a:r>
            <a:endParaRPr lang="en-US" dirty="0">
              <a:solidFill>
                <a:srgbClr val="C00000"/>
              </a:solidFill>
              <a:latin typeface="Consolas" panose="020B0609020204030204" pitchFamily="49" charset="0"/>
            </a:endParaRPr>
          </a:p>
          <a:p>
            <a:r>
              <a:rPr lang="en-US"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EF53C0CA-79F8-4ECA-8377-28C32376543E}"/>
              </a:ext>
            </a:extLst>
          </p:cNvPr>
          <p:cNvSpPr/>
          <p:nvPr/>
        </p:nvSpPr>
        <p:spPr>
          <a:xfrm>
            <a:off x="1503094" y="488914"/>
            <a:ext cx="3683672" cy="1002941"/>
          </a:xfrm>
          <a:prstGeom prst="wedgeRoundRectCallout">
            <a:avLst>
              <a:gd name="adj1" fmla="val -68701"/>
              <a:gd name="adj2" fmla="val 749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Scala has an explicit notion of an </a:t>
            </a:r>
            <a:r>
              <a:rPr lang="en-US" sz="2000" dirty="0">
                <a:solidFill>
                  <a:srgbClr val="00FFFF"/>
                </a:solidFill>
              </a:rPr>
              <a:t>interface</a:t>
            </a:r>
            <a:r>
              <a:rPr lang="en-US" sz="2000" dirty="0">
                <a:solidFill>
                  <a:schemeClr val="bg1"/>
                </a:solidFill>
              </a:rPr>
              <a:t> which it calls a </a:t>
            </a:r>
            <a:r>
              <a:rPr lang="en-US" sz="2000" dirty="0">
                <a:solidFill>
                  <a:srgbClr val="FFC9C9"/>
                </a:solidFill>
              </a:rPr>
              <a:t>trait</a:t>
            </a:r>
            <a:r>
              <a:rPr lang="en-US" sz="2000" dirty="0">
                <a:solidFill>
                  <a:schemeClr val="bg1"/>
                </a:solidFill>
              </a:rPr>
              <a:t>.</a:t>
            </a:r>
          </a:p>
        </p:txBody>
      </p:sp>
      <p:sp>
        <p:nvSpPr>
          <p:cNvPr id="20" name="TextBox 19">
            <a:extLst>
              <a:ext uri="{FF2B5EF4-FFF2-40B4-BE49-F238E27FC236}">
                <a16:creationId xmlns:a16="http://schemas.microsoft.com/office/drawing/2014/main" id="{95281CEC-7AD1-409B-AE0A-899900682505}"/>
              </a:ext>
            </a:extLst>
          </p:cNvPr>
          <p:cNvSpPr txBox="1"/>
          <p:nvPr/>
        </p:nvSpPr>
        <p:spPr>
          <a:xfrm>
            <a:off x="6291291" y="1179620"/>
            <a:ext cx="5705244" cy="400110"/>
          </a:xfrm>
          <a:prstGeom prst="rect">
            <a:avLst/>
          </a:prstGeom>
          <a:noFill/>
        </p:spPr>
        <p:txBody>
          <a:bodyPr wrap="square">
            <a:spAutoFit/>
          </a:bodyPr>
          <a:lstStyle/>
          <a:p>
            <a:pPr algn="ctr"/>
            <a:r>
              <a:rPr lang="en-US" sz="2000" dirty="0"/>
              <a:t>Here's how we do interface inheritance in Swift...</a:t>
            </a:r>
          </a:p>
        </p:txBody>
      </p:sp>
      <p:sp>
        <p:nvSpPr>
          <p:cNvPr id="21" name="TextBox 20">
            <a:extLst>
              <a:ext uri="{FF2B5EF4-FFF2-40B4-BE49-F238E27FC236}">
                <a16:creationId xmlns:a16="http://schemas.microsoft.com/office/drawing/2014/main" id="{6E7E227B-F5BD-477C-B416-5743B03386CC}"/>
              </a:ext>
            </a:extLst>
          </p:cNvPr>
          <p:cNvSpPr txBox="1"/>
          <p:nvPr/>
        </p:nvSpPr>
        <p:spPr>
          <a:xfrm>
            <a:off x="6556796" y="1654132"/>
            <a:ext cx="5020925" cy="1477328"/>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protocol Shape {</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area() -&gt; Double</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perimeter() -&gt; Double</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scale(factor: Double)</a:t>
            </a:r>
          </a:p>
          <a:p>
            <a:r>
              <a:rPr lang="en-US" dirty="0">
                <a:latin typeface="Consolas" panose="020B0609020204030204" pitchFamily="49" charset="0"/>
              </a:rPr>
              <a:t>}</a:t>
            </a:r>
          </a:p>
        </p:txBody>
      </p:sp>
      <p:sp>
        <p:nvSpPr>
          <p:cNvPr id="22" name="TextBox 21">
            <a:extLst>
              <a:ext uri="{FF2B5EF4-FFF2-40B4-BE49-F238E27FC236}">
                <a16:creationId xmlns:a16="http://schemas.microsoft.com/office/drawing/2014/main" id="{01407A2E-4B42-458F-B5F9-58477BA35D73}"/>
              </a:ext>
            </a:extLst>
          </p:cNvPr>
          <p:cNvSpPr txBox="1"/>
          <p:nvPr/>
        </p:nvSpPr>
        <p:spPr>
          <a:xfrm>
            <a:off x="6556796" y="3267874"/>
            <a:ext cx="5020925" cy="3416320"/>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Shape {</a:t>
            </a:r>
          </a:p>
          <a:p>
            <a:r>
              <a:rPr lang="en-US" dirty="0">
                <a:latin typeface="Consolas" panose="020B0609020204030204" pitchFamily="49" charset="0"/>
              </a:rPr>
              <a:t>  </a:t>
            </a:r>
            <a:r>
              <a:rPr lang="en-US" dirty="0" err="1">
                <a:latin typeface="Consolas" panose="020B0609020204030204" pitchFamily="49" charset="0"/>
              </a:rPr>
              <a:t>init</a:t>
            </a:r>
            <a:r>
              <a:rPr lang="en-US" dirty="0">
                <a:latin typeface="Consolas" panose="020B0609020204030204" pitchFamily="49" charset="0"/>
              </a:rPr>
              <a:t>(radius: Double) </a:t>
            </a:r>
          </a:p>
          <a:p>
            <a:r>
              <a:rPr lang="en-US" dirty="0">
                <a:latin typeface="Consolas" panose="020B0609020204030204" pitchFamily="49" charset="0"/>
              </a:rPr>
              <a:t>    { rad_ = radius; }</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area() -&gt; Double </a:t>
            </a:r>
          </a:p>
          <a:p>
            <a:r>
              <a:rPr lang="en-US" dirty="0">
                <a:solidFill>
                  <a:srgbClr val="C00000"/>
                </a:solidFill>
                <a:latin typeface="Consolas" panose="020B0609020204030204" pitchFamily="49" charset="0"/>
              </a:rPr>
              <a:t>    { return PI * rad_ * rad_; }</a:t>
            </a:r>
          </a:p>
          <a:p>
            <a:r>
              <a:rPr lang="en-US" dirty="0">
                <a:latin typeface="Consolas" panose="020B0609020204030204" pitchFamily="49" charset="0"/>
              </a:rPr>
              <a:t>  </a:t>
            </a:r>
            <a:r>
              <a:rPr lang="en-US" dirty="0">
                <a:solidFill>
                  <a:srgbClr val="00B0F0"/>
                </a:solidFill>
                <a:latin typeface="Consolas" panose="020B0609020204030204" pitchFamily="49" charset="0"/>
              </a:rPr>
              <a:t>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perimeter() -&gt; Double </a:t>
            </a:r>
          </a:p>
          <a:p>
            <a:r>
              <a:rPr lang="en-US" dirty="0">
                <a:latin typeface="Consolas" panose="020B0609020204030204" pitchFamily="49" charset="0"/>
              </a:rPr>
              <a:t>    </a:t>
            </a:r>
            <a:r>
              <a:rPr lang="en-US" dirty="0">
                <a:solidFill>
                  <a:srgbClr val="C00000"/>
                </a:solidFill>
                <a:latin typeface="Consolas" panose="020B0609020204030204" pitchFamily="49" charset="0"/>
              </a:rPr>
              <a:t>{ return 2 * PI * rad_; }</a:t>
            </a:r>
          </a:p>
          <a:p>
            <a:r>
              <a:rPr lang="en-US" dirty="0">
                <a:latin typeface="Consolas" panose="020B0609020204030204" pitchFamily="49" charset="0"/>
              </a:rPr>
              <a:t>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scale(factor: Double) </a:t>
            </a:r>
            <a:br>
              <a:rPr lang="en-US" dirty="0">
                <a:solidFill>
                  <a:srgbClr val="00B0F0"/>
                </a:solidFill>
                <a:latin typeface="Consolas" panose="020B0609020204030204" pitchFamily="49" charset="0"/>
              </a:rPr>
            </a:br>
            <a:r>
              <a:rPr lang="en-US" dirty="0">
                <a:solidFill>
                  <a:srgbClr val="C00000"/>
                </a:solidFill>
                <a:latin typeface="Consolas" panose="020B0609020204030204" pitchFamily="49" charset="0"/>
              </a:rPr>
              <a:t>    { rad_ *= factor; }</a:t>
            </a:r>
          </a:p>
          <a:p>
            <a:endParaRPr lang="en-US" dirty="0">
              <a:latin typeface="Consolas" panose="020B0609020204030204" pitchFamily="49" charset="0"/>
            </a:endParaRPr>
          </a:p>
          <a:p>
            <a:r>
              <a:rPr lang="en-US" dirty="0">
                <a:latin typeface="Consolas" panose="020B0609020204030204" pitchFamily="49" charset="0"/>
              </a:rPr>
              <a:t>  private var rad_: Double</a:t>
            </a:r>
          </a:p>
          <a:p>
            <a:r>
              <a:rPr lang="en-US" dirty="0">
                <a:latin typeface="Consolas" panose="020B0609020204030204" pitchFamily="49" charset="0"/>
              </a:rPr>
              <a:t>}</a:t>
            </a:r>
          </a:p>
        </p:txBody>
      </p:sp>
      <p:sp>
        <p:nvSpPr>
          <p:cNvPr id="23" name="Speech Bubble: Rectangle with Corners Rounded 22">
            <a:extLst>
              <a:ext uri="{FF2B5EF4-FFF2-40B4-BE49-F238E27FC236}">
                <a16:creationId xmlns:a16="http://schemas.microsoft.com/office/drawing/2014/main" id="{09C01FC9-2913-4521-8488-8F3D184C8E2B}"/>
              </a:ext>
            </a:extLst>
          </p:cNvPr>
          <p:cNvSpPr/>
          <p:nvPr/>
        </p:nvSpPr>
        <p:spPr>
          <a:xfrm>
            <a:off x="7765913" y="563054"/>
            <a:ext cx="4107774" cy="928801"/>
          </a:xfrm>
          <a:prstGeom prst="wedgeRoundRectCallout">
            <a:avLst>
              <a:gd name="adj1" fmla="val -68701"/>
              <a:gd name="adj2" fmla="val 749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Swift has an explicit notion of an </a:t>
            </a:r>
            <a:r>
              <a:rPr lang="en-US" sz="2000" dirty="0">
                <a:solidFill>
                  <a:srgbClr val="00FFFF"/>
                </a:solidFill>
              </a:rPr>
              <a:t>interface</a:t>
            </a:r>
            <a:r>
              <a:rPr lang="en-US" sz="2000" dirty="0">
                <a:solidFill>
                  <a:schemeClr val="bg1"/>
                </a:solidFill>
              </a:rPr>
              <a:t> which it calls a </a:t>
            </a:r>
            <a:r>
              <a:rPr lang="en-US" sz="2000" dirty="0">
                <a:solidFill>
                  <a:srgbClr val="FFC9C9"/>
                </a:solidFill>
              </a:rPr>
              <a:t>protocol</a:t>
            </a:r>
            <a:r>
              <a:rPr lang="en-US" sz="2000" dirty="0">
                <a:solidFill>
                  <a:schemeClr val="bg1"/>
                </a:solidFill>
              </a:rPr>
              <a:t>.</a:t>
            </a:r>
          </a:p>
        </p:txBody>
      </p:sp>
      <p:sp>
        <p:nvSpPr>
          <p:cNvPr id="13" name="Speech Bubble: Rectangle with Corners Rounded 12">
            <a:extLst>
              <a:ext uri="{FF2B5EF4-FFF2-40B4-BE49-F238E27FC236}">
                <a16:creationId xmlns:a16="http://schemas.microsoft.com/office/drawing/2014/main" id="{194A984E-AB71-4626-A4AE-4F64B04119BC}"/>
              </a:ext>
            </a:extLst>
          </p:cNvPr>
          <p:cNvSpPr/>
          <p:nvPr/>
        </p:nvSpPr>
        <p:spPr>
          <a:xfrm>
            <a:off x="3297246" y="1801419"/>
            <a:ext cx="3183268" cy="1406182"/>
          </a:xfrm>
          <a:prstGeom prst="wedgeRoundRectCallout">
            <a:avLst>
              <a:gd name="adj1" fmla="val 104062"/>
              <a:gd name="adj2" fmla="val 613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otherwise, the inheritance works just like inheriting from a class.</a:t>
            </a:r>
          </a:p>
        </p:txBody>
      </p:sp>
      <p:sp>
        <p:nvSpPr>
          <p:cNvPr id="12" name="Speech Bubble: Rectangle with Corners Rounded 11">
            <a:extLst>
              <a:ext uri="{FF2B5EF4-FFF2-40B4-BE49-F238E27FC236}">
                <a16:creationId xmlns:a16="http://schemas.microsoft.com/office/drawing/2014/main" id="{32E5483A-93FF-4997-AF43-987BEEDFBFE1}"/>
              </a:ext>
            </a:extLst>
          </p:cNvPr>
          <p:cNvSpPr/>
          <p:nvPr/>
        </p:nvSpPr>
        <p:spPr>
          <a:xfrm>
            <a:off x="6053960" y="2341074"/>
            <a:ext cx="3574789" cy="1002941"/>
          </a:xfrm>
          <a:prstGeom prst="wedgeRoundRectCallout">
            <a:avLst>
              <a:gd name="adj1" fmla="val -102991"/>
              <a:gd name="adj2" fmla="val 525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here's our concrete class that extends (aka inherits) the Shape </a:t>
            </a:r>
            <a:r>
              <a:rPr lang="en-US" sz="2000" dirty="0">
                <a:solidFill>
                  <a:srgbClr val="00FFFF"/>
                </a:solidFill>
              </a:rPr>
              <a:t>interface</a:t>
            </a:r>
            <a:r>
              <a:rPr lang="en-US" sz="2000" dirty="0">
                <a:solidFill>
                  <a:schemeClr val="bg1"/>
                </a:solidFill>
              </a:rPr>
              <a:t>.</a:t>
            </a:r>
          </a:p>
        </p:txBody>
      </p:sp>
    </p:spTree>
    <p:extLst>
      <p:ext uri="{BB962C8B-B14F-4D97-AF65-F5344CB8AC3E}">
        <p14:creationId xmlns:p14="http://schemas.microsoft.com/office/powerpoint/2010/main" val="3167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up)">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down)">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animBg="1"/>
      <p:bldP spid="40" grpId="0" animBg="1"/>
      <p:bldP spid="11" grpId="0" animBg="1"/>
      <p:bldP spid="11" grpId="1" animBg="1"/>
      <p:bldP spid="20" grpId="0"/>
      <p:bldP spid="21" grpId="0" animBg="1"/>
      <p:bldP spid="22" grpId="0" animBg="1"/>
      <p:bldP spid="23" grpId="0" animBg="1"/>
      <p:bldP spid="23" grpId="1" animBg="1"/>
      <p:bldP spid="13" grpId="0" animBg="1"/>
      <p:bldP spid="13" grpId="1" animBg="1"/>
      <p:bldP spid="12" grpId="0" animBg="1"/>
      <p:bldP spid="12"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AB1B4F-F6C3-4C2A-A5EE-F433A0B933BA}"/>
              </a:ext>
            </a:extLst>
          </p:cNvPr>
          <p:cNvSpPr txBox="1"/>
          <p:nvPr/>
        </p:nvSpPr>
        <p:spPr>
          <a:xfrm>
            <a:off x="253041" y="946430"/>
            <a:ext cx="6257027" cy="487056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type </a:t>
            </a:r>
            <a:r>
              <a:rPr lang="en-US" dirty="0">
                <a:solidFill>
                  <a:srgbClr val="00B0F0"/>
                </a:solidFill>
                <a:latin typeface="Consolas" panose="020B0609020204030204" pitchFamily="49" charset="0"/>
              </a:rPr>
              <a:t>Shape</a:t>
            </a:r>
            <a:r>
              <a:rPr lang="en-US" dirty="0">
                <a:latin typeface="Consolas" panose="020B0609020204030204" pitchFamily="49" charset="0"/>
              </a:rPr>
              <a:t> interface {</a:t>
            </a:r>
          </a:p>
          <a:p>
            <a:r>
              <a:rPr lang="en-US" dirty="0">
                <a:solidFill>
                  <a:srgbClr val="00B0F0"/>
                </a:solidFill>
                <a:latin typeface="Consolas" panose="020B0609020204030204" pitchFamily="49" charset="0"/>
              </a:rPr>
              <a:t>  Area() float64</a:t>
            </a:r>
          </a:p>
          <a:p>
            <a:r>
              <a:rPr lang="en-US" dirty="0">
                <a:solidFill>
                  <a:srgbClr val="00B0F0"/>
                </a:solidFill>
                <a:latin typeface="Consolas" panose="020B0609020204030204" pitchFamily="49" charset="0"/>
              </a:rPr>
              <a:t>  Perimeter() float64</a:t>
            </a:r>
          </a:p>
          <a:p>
            <a:r>
              <a:rPr lang="en-US" dirty="0">
                <a:solidFill>
                  <a:srgbClr val="00B0F0"/>
                </a:solidFill>
                <a:latin typeface="Consolas" panose="020B0609020204030204" pitchFamily="49" charset="0"/>
              </a:rPr>
              <a:t>  Scale(f float64)</a:t>
            </a:r>
          </a:p>
          <a:p>
            <a:r>
              <a:rPr lang="en-US" dirty="0">
                <a:latin typeface="Consolas" panose="020B0609020204030204" pitchFamily="49" charset="0"/>
              </a:rPr>
              <a:t>}</a:t>
            </a:r>
          </a:p>
          <a:p>
            <a:endParaRPr lang="en-US" sz="1050" dirty="0">
              <a:latin typeface="Consolas" panose="020B0609020204030204" pitchFamily="49" charset="0"/>
            </a:endParaRPr>
          </a:p>
          <a:p>
            <a:r>
              <a:rPr lang="en-US" dirty="0">
                <a:latin typeface="Consolas" panose="020B0609020204030204" pitchFamily="49" charset="0"/>
              </a:rPr>
              <a:t>type </a:t>
            </a:r>
            <a:r>
              <a:rPr lang="en-US" dirty="0">
                <a:solidFill>
                  <a:srgbClr val="00B050"/>
                </a:solidFill>
                <a:latin typeface="Consolas" panose="020B0609020204030204" pitchFamily="49" charset="0"/>
              </a:rPr>
              <a:t>Circle</a:t>
            </a:r>
            <a:r>
              <a:rPr lang="en-US" dirty="0">
                <a:latin typeface="Consolas" panose="020B0609020204030204" pitchFamily="49" charset="0"/>
              </a:rPr>
              <a:t> struct {</a:t>
            </a:r>
          </a:p>
          <a:p>
            <a:r>
              <a:rPr lang="en-US" dirty="0">
                <a:latin typeface="Consolas" panose="020B0609020204030204" pitchFamily="49" charset="0"/>
              </a:rPr>
              <a:t>  x      float64</a:t>
            </a:r>
          </a:p>
          <a:p>
            <a:r>
              <a:rPr lang="en-US" dirty="0">
                <a:latin typeface="Consolas" panose="020B0609020204030204" pitchFamily="49" charset="0"/>
              </a:rPr>
              <a:t>  y      float64</a:t>
            </a:r>
          </a:p>
          <a:p>
            <a:r>
              <a:rPr lang="en-US" dirty="0">
                <a:latin typeface="Consolas" panose="020B0609020204030204" pitchFamily="49" charset="0"/>
              </a:rPr>
              <a:t>  radius float64</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(c </a:t>
            </a:r>
            <a:r>
              <a:rPr lang="en-US" dirty="0">
                <a:solidFill>
                  <a:srgbClr val="00B050"/>
                </a:solidFill>
                <a:latin typeface="Consolas" panose="020B0609020204030204" pitchFamily="49" charset="0"/>
              </a:rPr>
              <a:t>Circle</a:t>
            </a:r>
            <a:r>
              <a:rPr lang="en-US" dirty="0">
                <a:latin typeface="Consolas" panose="020B0609020204030204" pitchFamily="49" charset="0"/>
              </a:rPr>
              <a:t>) </a:t>
            </a:r>
            <a:r>
              <a:rPr lang="en-US" dirty="0">
                <a:solidFill>
                  <a:srgbClr val="00B0F0"/>
                </a:solidFill>
                <a:latin typeface="Consolas" panose="020B0609020204030204" pitchFamily="49" charset="0"/>
              </a:rPr>
              <a:t>Area() float64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return PI * </a:t>
            </a:r>
            <a:r>
              <a:rPr lang="en-US" dirty="0" err="1">
                <a:solidFill>
                  <a:srgbClr val="C00000"/>
                </a:solidFill>
                <a:latin typeface="Consolas" panose="020B0609020204030204" pitchFamily="49" charset="0"/>
              </a:rPr>
              <a:t>c.radius</a:t>
            </a:r>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c.radius</a:t>
            </a:r>
            <a:r>
              <a:rPr lang="en-US" dirty="0">
                <a:solidFill>
                  <a:srgbClr val="C00000"/>
                </a:solidFill>
                <a:latin typeface="Consolas" panose="020B0609020204030204" pitchFamily="49" charset="0"/>
              </a:rPr>
              <a:t> }</a:t>
            </a:r>
          </a:p>
          <a:p>
            <a:r>
              <a:rPr lang="en-US" dirty="0" err="1">
                <a:latin typeface="Consolas" panose="020B0609020204030204" pitchFamily="49" charset="0"/>
              </a:rPr>
              <a:t>func</a:t>
            </a:r>
            <a:r>
              <a:rPr lang="en-US" dirty="0">
                <a:latin typeface="Consolas" panose="020B0609020204030204" pitchFamily="49" charset="0"/>
              </a:rPr>
              <a:t> (c </a:t>
            </a:r>
            <a:r>
              <a:rPr lang="en-US" dirty="0">
                <a:solidFill>
                  <a:srgbClr val="00B050"/>
                </a:solidFill>
                <a:latin typeface="Consolas" panose="020B0609020204030204" pitchFamily="49" charset="0"/>
              </a:rPr>
              <a:t>Circle</a:t>
            </a:r>
            <a:r>
              <a:rPr lang="en-US" dirty="0">
                <a:latin typeface="Consolas" panose="020B0609020204030204" pitchFamily="49" charset="0"/>
              </a:rPr>
              <a:t>) </a:t>
            </a:r>
            <a:r>
              <a:rPr lang="en-US" dirty="0">
                <a:solidFill>
                  <a:srgbClr val="00B0F0"/>
                </a:solidFill>
                <a:latin typeface="Consolas" panose="020B0609020204030204" pitchFamily="49" charset="0"/>
              </a:rPr>
              <a:t>Perimeter() float64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return 2 * PI * </a:t>
            </a:r>
            <a:r>
              <a:rPr lang="en-US" dirty="0" err="1">
                <a:solidFill>
                  <a:srgbClr val="C00000"/>
                </a:solidFill>
                <a:latin typeface="Consolas" panose="020B0609020204030204" pitchFamily="49" charset="0"/>
              </a:rPr>
              <a:t>c.radius</a:t>
            </a:r>
            <a:r>
              <a:rPr lang="en-US" dirty="0">
                <a:solidFill>
                  <a:srgbClr val="C00000"/>
                </a:solidFill>
                <a:latin typeface="Consolas" panose="020B0609020204030204" pitchFamily="49" charset="0"/>
              </a:rPr>
              <a:t> }</a:t>
            </a:r>
          </a:p>
          <a:p>
            <a:r>
              <a:rPr lang="en-US" dirty="0" err="1">
                <a:latin typeface="Consolas" panose="020B0609020204030204" pitchFamily="49" charset="0"/>
              </a:rPr>
              <a:t>func</a:t>
            </a:r>
            <a:r>
              <a:rPr lang="en-US" dirty="0">
                <a:latin typeface="Consolas" panose="020B0609020204030204" pitchFamily="49" charset="0"/>
              </a:rPr>
              <a:t> (c </a:t>
            </a:r>
            <a:r>
              <a:rPr lang="en-US" dirty="0">
                <a:solidFill>
                  <a:srgbClr val="00B050"/>
                </a:solidFill>
                <a:latin typeface="Consolas" panose="020B0609020204030204" pitchFamily="49" charset="0"/>
              </a:rPr>
              <a:t>Circle</a:t>
            </a:r>
            <a:r>
              <a:rPr lang="en-US" dirty="0">
                <a:latin typeface="Consolas" panose="020B0609020204030204" pitchFamily="49" charset="0"/>
              </a:rPr>
              <a:t>) </a:t>
            </a:r>
            <a:r>
              <a:rPr lang="en-US" dirty="0">
                <a:solidFill>
                  <a:srgbClr val="00B0F0"/>
                </a:solidFill>
                <a:latin typeface="Consolas" panose="020B0609020204030204" pitchFamily="49" charset="0"/>
              </a:rPr>
              <a:t>Scale(f float64)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c.radius</a:t>
            </a:r>
            <a:r>
              <a:rPr lang="en-US" dirty="0">
                <a:solidFill>
                  <a:srgbClr val="C00000"/>
                </a:solidFill>
                <a:latin typeface="Consolas" panose="020B0609020204030204" pitchFamily="49" charset="0"/>
              </a:rPr>
              <a:t> *= f }</a:t>
            </a:r>
          </a:p>
        </p:txBody>
      </p:sp>
      <p:sp>
        <p:nvSpPr>
          <p:cNvPr id="7" name="Title 1">
            <a:extLst>
              <a:ext uri="{FF2B5EF4-FFF2-40B4-BE49-F238E27FC236}">
                <a16:creationId xmlns:a16="http://schemas.microsoft.com/office/drawing/2014/main" id="{11503077-F402-4628-951C-C76CF9E35631}"/>
              </a:ext>
            </a:extLst>
          </p:cNvPr>
          <p:cNvSpPr>
            <a:spLocks noGrp="1"/>
          </p:cNvSpPr>
          <p:nvPr>
            <p:ph type="title"/>
          </p:nvPr>
        </p:nvSpPr>
        <p:spPr>
          <a:xfrm>
            <a:off x="2638692" y="-185069"/>
            <a:ext cx="6601057" cy="1143000"/>
          </a:xfrm>
        </p:spPr>
        <p:txBody>
          <a:bodyPr/>
          <a:lstStyle/>
          <a:p>
            <a:r>
              <a:rPr lang="en-US" dirty="0"/>
              <a:t>Interface Inheritance in Go</a:t>
            </a:r>
          </a:p>
        </p:txBody>
      </p:sp>
      <p:sp>
        <p:nvSpPr>
          <p:cNvPr id="8" name="TextBox 7">
            <a:extLst>
              <a:ext uri="{FF2B5EF4-FFF2-40B4-BE49-F238E27FC236}">
                <a16:creationId xmlns:a16="http://schemas.microsoft.com/office/drawing/2014/main" id="{9A346030-BD2C-4F44-B33B-BA08190F7D91}"/>
              </a:ext>
            </a:extLst>
          </p:cNvPr>
          <p:cNvSpPr txBox="1"/>
          <p:nvPr/>
        </p:nvSpPr>
        <p:spPr>
          <a:xfrm>
            <a:off x="6570454" y="3231671"/>
            <a:ext cx="5518030" cy="2585323"/>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processShape</a:t>
            </a:r>
            <a:r>
              <a:rPr lang="en-US" dirty="0">
                <a:latin typeface="Consolas" panose="020B0609020204030204" pitchFamily="49" charset="0"/>
              </a:rPr>
              <a:t>(s </a:t>
            </a:r>
            <a:r>
              <a:rPr lang="en-US" dirty="0">
                <a:solidFill>
                  <a:srgbClr val="00B0F0"/>
                </a:solidFill>
                <a:latin typeface="Consolas" panose="020B0609020204030204" pitchFamily="49" charset="0"/>
              </a:rPr>
              <a:t>Shape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("Shape's area is %f.\n", </a:t>
            </a:r>
          </a:p>
          <a:p>
            <a:r>
              <a:rPr lang="en-US" dirty="0">
                <a:latin typeface="Consolas" panose="020B0609020204030204" pitchFamily="49" charset="0"/>
              </a:rPr>
              <a:t>             </a:t>
            </a:r>
            <a:r>
              <a:rPr lang="en-US" dirty="0" err="1">
                <a:latin typeface="Consolas" panose="020B0609020204030204" pitchFamily="49" charset="0"/>
              </a:rPr>
              <a:t>s.Area</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c := </a:t>
            </a:r>
            <a:r>
              <a:rPr lang="en-US" dirty="0">
                <a:solidFill>
                  <a:srgbClr val="00B050"/>
                </a:solidFill>
                <a:latin typeface="Consolas" panose="020B0609020204030204" pitchFamily="49" charset="0"/>
              </a:rPr>
              <a:t>Circle</a:t>
            </a:r>
            <a:r>
              <a:rPr lang="en-US" dirty="0">
                <a:latin typeface="Consolas" panose="020B0609020204030204" pitchFamily="49" charset="0"/>
              </a:rPr>
              <a:t>{0, 0, 10} // x=0,y=0,rad=10</a:t>
            </a:r>
          </a:p>
          <a:p>
            <a:r>
              <a:rPr lang="en-US" dirty="0">
                <a:latin typeface="Consolas" panose="020B0609020204030204" pitchFamily="49" charset="0"/>
              </a:rPr>
              <a:t> </a:t>
            </a:r>
            <a:r>
              <a:rPr lang="en-US" dirty="0" err="1">
                <a:latin typeface="Consolas" panose="020B0609020204030204" pitchFamily="49" charset="0"/>
              </a:rPr>
              <a:t>processShape</a:t>
            </a:r>
            <a:r>
              <a:rPr lang="en-US" dirty="0">
                <a:latin typeface="Consolas" panose="020B0609020204030204" pitchFamily="49" charset="0"/>
              </a:rPr>
              <a:t>(c)</a:t>
            </a:r>
          </a:p>
          <a:p>
            <a:r>
              <a:rPr lang="en-US" dirty="0">
                <a:latin typeface="Consolas" panose="020B0609020204030204" pitchFamily="49" charset="0"/>
              </a:rPr>
              <a:t>}</a:t>
            </a:r>
          </a:p>
        </p:txBody>
      </p:sp>
      <p:sp>
        <p:nvSpPr>
          <p:cNvPr id="9" name="Speech Bubble: Rectangle with Corners Rounded 8">
            <a:extLst>
              <a:ext uri="{FF2B5EF4-FFF2-40B4-BE49-F238E27FC236}">
                <a16:creationId xmlns:a16="http://schemas.microsoft.com/office/drawing/2014/main" id="{770286AC-92C9-4E1E-8539-55BAA72AE31E}"/>
              </a:ext>
            </a:extLst>
          </p:cNvPr>
          <p:cNvSpPr/>
          <p:nvPr/>
        </p:nvSpPr>
        <p:spPr>
          <a:xfrm>
            <a:off x="4350397" y="1092241"/>
            <a:ext cx="2878540" cy="1002941"/>
          </a:xfrm>
          <a:prstGeom prst="wedgeRoundRectCallout">
            <a:avLst>
              <a:gd name="adj1" fmla="val -91745"/>
              <a:gd name="adj2" fmla="val -477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Here's how we define an </a:t>
            </a:r>
            <a:r>
              <a:rPr lang="en-US" sz="2000" dirty="0">
                <a:solidFill>
                  <a:srgbClr val="00FFFF"/>
                </a:solidFill>
              </a:rPr>
              <a:t>interface</a:t>
            </a:r>
            <a:r>
              <a:rPr lang="en-US" sz="2000" dirty="0">
                <a:solidFill>
                  <a:schemeClr val="bg1"/>
                </a:solidFill>
              </a:rPr>
              <a:t> in Go.</a:t>
            </a:r>
          </a:p>
        </p:txBody>
      </p:sp>
      <p:sp>
        <p:nvSpPr>
          <p:cNvPr id="10" name="Speech Bubble: Rectangle with Corners Rounded 9">
            <a:extLst>
              <a:ext uri="{FF2B5EF4-FFF2-40B4-BE49-F238E27FC236}">
                <a16:creationId xmlns:a16="http://schemas.microsoft.com/office/drawing/2014/main" id="{108CD354-BD72-4B16-98EF-1D26539CCE9A}"/>
              </a:ext>
            </a:extLst>
          </p:cNvPr>
          <p:cNvSpPr/>
          <p:nvPr/>
        </p:nvSpPr>
        <p:spPr>
          <a:xfrm>
            <a:off x="3990963" y="2153098"/>
            <a:ext cx="2878540" cy="1002941"/>
          </a:xfrm>
          <a:prstGeom prst="wedgeRoundRectCallout">
            <a:avLst>
              <a:gd name="adj1" fmla="val -96340"/>
              <a:gd name="adj2" fmla="val 3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All a </a:t>
            </a:r>
            <a:r>
              <a:rPr lang="en-US" sz="2000" dirty="0">
                <a:solidFill>
                  <a:schemeClr val="accent6">
                    <a:lumMod val="40000"/>
                    <a:lumOff val="60000"/>
                  </a:schemeClr>
                </a:solidFill>
              </a:rPr>
              <a:t>class</a:t>
            </a:r>
            <a:r>
              <a:rPr lang="en-US" sz="2000" dirty="0">
                <a:solidFill>
                  <a:schemeClr val="bg1"/>
                </a:solidFill>
              </a:rPr>
              <a:t> needs to do to support an interface...</a:t>
            </a:r>
          </a:p>
        </p:txBody>
      </p:sp>
      <p:sp>
        <p:nvSpPr>
          <p:cNvPr id="11" name="Speech Bubble: Rectangle with Corners Rounded 10">
            <a:extLst>
              <a:ext uri="{FF2B5EF4-FFF2-40B4-BE49-F238E27FC236}">
                <a16:creationId xmlns:a16="http://schemas.microsoft.com/office/drawing/2014/main" id="{2B22FE94-47D8-4026-99FD-A53FA9014B9B}"/>
              </a:ext>
            </a:extLst>
          </p:cNvPr>
          <p:cNvSpPr/>
          <p:nvPr/>
        </p:nvSpPr>
        <p:spPr>
          <a:xfrm>
            <a:off x="6510068" y="3778471"/>
            <a:ext cx="3225946" cy="1002941"/>
          </a:xfrm>
          <a:prstGeom prst="wedgeRoundRectCallout">
            <a:avLst>
              <a:gd name="adj1" fmla="val -105553"/>
              <a:gd name="adj2" fmla="val -53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is provide </a:t>
            </a:r>
            <a:r>
              <a:rPr lang="en-US" sz="2000" dirty="0">
                <a:solidFill>
                  <a:srgbClr val="F1995D"/>
                </a:solidFill>
              </a:rPr>
              <a:t>implementations</a:t>
            </a:r>
            <a:r>
              <a:rPr lang="en-US" sz="2000" dirty="0">
                <a:solidFill>
                  <a:schemeClr val="bg1"/>
                </a:solidFill>
              </a:rPr>
              <a:t> for all </a:t>
            </a:r>
            <a:r>
              <a:rPr lang="en-US" sz="2000" dirty="0">
                <a:solidFill>
                  <a:srgbClr val="00FFFF"/>
                </a:solidFill>
              </a:rPr>
              <a:t>methods</a:t>
            </a:r>
            <a:r>
              <a:rPr lang="en-US" sz="2000" dirty="0">
                <a:solidFill>
                  <a:schemeClr val="bg1"/>
                </a:solidFill>
              </a:rPr>
              <a:t> in the interface.</a:t>
            </a:r>
          </a:p>
        </p:txBody>
      </p:sp>
      <p:sp>
        <p:nvSpPr>
          <p:cNvPr id="12" name="Speech Bubble: Rectangle with Corners Rounded 11">
            <a:extLst>
              <a:ext uri="{FF2B5EF4-FFF2-40B4-BE49-F238E27FC236}">
                <a16:creationId xmlns:a16="http://schemas.microsoft.com/office/drawing/2014/main" id="{B875F737-67CA-4268-BF22-E98EC42AE166}"/>
              </a:ext>
            </a:extLst>
          </p:cNvPr>
          <p:cNvSpPr/>
          <p:nvPr/>
        </p:nvSpPr>
        <p:spPr>
          <a:xfrm>
            <a:off x="3869018" y="5765759"/>
            <a:ext cx="3122430" cy="1002941"/>
          </a:xfrm>
          <a:prstGeom prst="wedgeRoundRectCallout">
            <a:avLst>
              <a:gd name="adj1" fmla="val 97737"/>
              <a:gd name="adj2" fmla="val -798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can use our class with any function that requires the </a:t>
            </a:r>
            <a:r>
              <a:rPr lang="en-US" sz="2000" dirty="0">
                <a:solidFill>
                  <a:srgbClr val="00FFFF"/>
                </a:solidFill>
              </a:rPr>
              <a:t>interface</a:t>
            </a:r>
            <a:r>
              <a:rPr lang="en-US" sz="2000" dirty="0">
                <a:solidFill>
                  <a:schemeClr val="bg1"/>
                </a:solidFill>
              </a:rPr>
              <a:t>.</a:t>
            </a:r>
          </a:p>
        </p:txBody>
      </p:sp>
      <p:sp>
        <p:nvSpPr>
          <p:cNvPr id="14" name="Speech Bubble: Rectangle with Corners Rounded 13">
            <a:extLst>
              <a:ext uri="{FF2B5EF4-FFF2-40B4-BE49-F238E27FC236}">
                <a16:creationId xmlns:a16="http://schemas.microsoft.com/office/drawing/2014/main" id="{9EE3773B-C76A-43B1-83C1-F363FF3BC489}"/>
              </a:ext>
            </a:extLst>
          </p:cNvPr>
          <p:cNvSpPr/>
          <p:nvPr/>
        </p:nvSpPr>
        <p:spPr>
          <a:xfrm>
            <a:off x="6436940" y="713169"/>
            <a:ext cx="4889353" cy="1734387"/>
          </a:xfrm>
          <a:prstGeom prst="wedgeRoundRectCallout">
            <a:avLst>
              <a:gd name="adj1" fmla="val -153081"/>
              <a:gd name="adj2" fmla="val 550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Notice – we </a:t>
            </a:r>
            <a:r>
              <a:rPr lang="en-US" sz="2000" dirty="0">
                <a:solidFill>
                  <a:srgbClr val="FFC9C9"/>
                </a:solidFill>
              </a:rPr>
              <a:t>don't </a:t>
            </a:r>
            <a:r>
              <a:rPr lang="en-US" sz="2000" dirty="0">
                <a:solidFill>
                  <a:schemeClr val="bg1"/>
                </a:solidFill>
              </a:rPr>
              <a:t>have to </a:t>
            </a:r>
            <a:r>
              <a:rPr lang="en-US" sz="2000" dirty="0">
                <a:solidFill>
                  <a:srgbClr val="FFC9C9"/>
                </a:solidFill>
              </a:rPr>
              <a:t>explicitly state </a:t>
            </a:r>
            <a:r>
              <a:rPr lang="en-US" sz="2000" dirty="0">
                <a:solidFill>
                  <a:schemeClr val="bg1"/>
                </a:solidFill>
              </a:rPr>
              <a:t>the class supports the interface:</a:t>
            </a:r>
          </a:p>
          <a:p>
            <a:pPr algn="ctr"/>
            <a:endParaRPr lang="en-US" sz="2000" dirty="0">
              <a:solidFill>
                <a:schemeClr val="bg1"/>
              </a:solidFill>
            </a:endParaRPr>
          </a:p>
          <a:p>
            <a:pPr algn="ctr"/>
            <a:r>
              <a:rPr lang="en-US" sz="2000" dirty="0">
                <a:solidFill>
                  <a:schemeClr val="bg1"/>
                </a:solidFill>
              </a:rPr>
              <a:t>type </a:t>
            </a:r>
            <a:r>
              <a:rPr lang="en-US" sz="2000" dirty="0">
                <a:solidFill>
                  <a:schemeClr val="accent6">
                    <a:lumMod val="40000"/>
                    <a:lumOff val="60000"/>
                  </a:schemeClr>
                </a:solidFill>
              </a:rPr>
              <a:t>Circle</a:t>
            </a:r>
            <a:r>
              <a:rPr lang="en-US" sz="2000" dirty="0">
                <a:solidFill>
                  <a:schemeClr val="bg1"/>
                </a:solidFill>
              </a:rPr>
              <a:t> </a:t>
            </a:r>
            <a:r>
              <a:rPr lang="en-US" sz="2000" dirty="0">
                <a:solidFill>
                  <a:srgbClr val="FFC9C9"/>
                </a:solidFill>
              </a:rPr>
              <a:t>extends</a:t>
            </a:r>
            <a:r>
              <a:rPr lang="en-US" sz="2000" dirty="0">
                <a:solidFill>
                  <a:schemeClr val="bg1"/>
                </a:solidFill>
              </a:rPr>
              <a:t> </a:t>
            </a:r>
            <a:r>
              <a:rPr lang="en-US" sz="2000" dirty="0">
                <a:solidFill>
                  <a:srgbClr val="00FFFF"/>
                </a:solidFill>
              </a:rPr>
              <a:t>Shape</a:t>
            </a:r>
            <a:r>
              <a:rPr lang="en-US" sz="2000" dirty="0">
                <a:solidFill>
                  <a:schemeClr val="bg1"/>
                </a:solidFill>
              </a:rPr>
              <a:t> { ... }</a:t>
            </a:r>
          </a:p>
        </p:txBody>
      </p:sp>
      <p:cxnSp>
        <p:nvCxnSpPr>
          <p:cNvPr id="16" name="Straight Connector 15">
            <a:extLst>
              <a:ext uri="{FF2B5EF4-FFF2-40B4-BE49-F238E27FC236}">
                <a16:creationId xmlns:a16="http://schemas.microsoft.com/office/drawing/2014/main" id="{8B9A54A2-3CBD-444A-9C80-242612D48AE1}"/>
              </a:ext>
            </a:extLst>
          </p:cNvPr>
          <p:cNvCxnSpPr>
            <a:cxnSpLocks/>
          </p:cNvCxnSpPr>
          <p:nvPr/>
        </p:nvCxnSpPr>
        <p:spPr>
          <a:xfrm>
            <a:off x="7257691" y="1949570"/>
            <a:ext cx="3260784" cy="2127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8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xEl>
                                              <p:pRg st="12" end="12"/>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
                                            <p:txEl>
                                              <p:pRg st="13" end="13"/>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
                                            <p:txEl>
                                              <p:pRg st="14" end="14"/>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
                                            <p:txEl>
                                              <p:pRg st="16" end="16"/>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2" nodeType="clickEffect">
                                  <p:stCondLst>
                                    <p:cond delay="0"/>
                                  </p:stCondLst>
                                  <p:childTnLst>
                                    <p:animMotion origin="layout" path="M -2.5E-6 1.11111E-6 L 0.0763 -0.28866 " pathEditMode="relative" rAng="0" ptsTypes="AA">
                                      <p:cBhvr>
                                        <p:cTn id="80" dur="2000" fill="hold"/>
                                        <p:tgtEl>
                                          <p:spTgt spid="12"/>
                                        </p:tgtEl>
                                        <p:attrNameLst>
                                          <p:attrName>ppt_x</p:attrName>
                                          <p:attrName>ppt_y</p:attrName>
                                        </p:attrNameLst>
                                      </p:cBhvr>
                                      <p:rCtr x="3815" y="-14444"/>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down)">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8" grpId="0" animBg="1"/>
      <p:bldP spid="9" grpId="0" animBg="1"/>
      <p:bldP spid="9" grpId="1" animBg="1"/>
      <p:bldP spid="10" grpId="0" animBg="1"/>
      <p:bldP spid="10" grpId="1" animBg="1"/>
      <p:bldP spid="11" grpId="0" animBg="1"/>
      <p:bldP spid="11" grpId="1" animBg="1"/>
      <p:bldP spid="12" grpId="0" animBg="1"/>
      <p:bldP spid="12" grpId="1" animBg="1"/>
      <p:bldP spid="12"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07ED1740-1E09-4157-8B49-34A48C904BC1}"/>
              </a:ext>
            </a:extLst>
          </p:cNvPr>
          <p:cNvSpPr txBox="1"/>
          <p:nvPr/>
        </p:nvSpPr>
        <p:spPr>
          <a:xfrm>
            <a:off x="6246425" y="2739218"/>
            <a:ext cx="5853522" cy="3847207"/>
          </a:xfrm>
          <a:prstGeom prst="rect">
            <a:avLst/>
          </a:prstGeom>
          <a:solidFill>
            <a:srgbClr val="FFFAEB"/>
          </a:solidFill>
          <a:ln>
            <a:solidFill>
              <a:schemeClr val="tx1"/>
            </a:solidFill>
          </a:ln>
        </p:spPr>
        <p:txBody>
          <a:bodyPr wrap="square">
            <a:spAutoFit/>
          </a:bodyPr>
          <a:lstStyle/>
          <a:p>
            <a:r>
              <a:rPr lang="en-US" dirty="0">
                <a:latin typeface="Consolas" panose="020B0609020204030204" pitchFamily="49" charset="0"/>
              </a:rPr>
              <a:t>public class </a:t>
            </a:r>
            <a:r>
              <a:rPr lang="en-US" dirty="0">
                <a:solidFill>
                  <a:srgbClr val="00B050"/>
                </a:solidFill>
                <a:latin typeface="Consolas" panose="020B0609020204030204" pitchFamily="49" charset="0"/>
              </a:rPr>
              <a:t>Dog</a:t>
            </a:r>
            <a:r>
              <a:rPr lang="en-US" dirty="0">
                <a:latin typeface="Consolas" panose="020B0609020204030204" pitchFamily="49" charset="0"/>
              </a:rPr>
              <a:t> implements </a:t>
            </a:r>
            <a:r>
              <a:rPr lang="en-US" dirty="0">
                <a:solidFill>
                  <a:srgbClr val="00B0F0"/>
                </a:solidFill>
                <a:latin typeface="Consolas" panose="020B0609020204030204" pitchFamily="49" charset="0"/>
              </a:rPr>
              <a:t>Comparable&lt;</a:t>
            </a:r>
            <a:r>
              <a:rPr lang="en-US" dirty="0">
                <a:solidFill>
                  <a:srgbClr val="00B050"/>
                </a:solidFill>
                <a:latin typeface="Consolas" panose="020B0609020204030204" pitchFamily="49" charset="0"/>
              </a:rPr>
              <a:t>Dog</a:t>
            </a:r>
            <a:r>
              <a:rPr lang="en-US" dirty="0">
                <a:solidFill>
                  <a:srgbClr val="00B0F0"/>
                </a:solidFill>
                <a:latin typeface="Consolas" panose="020B0609020204030204" pitchFamily="49" charset="0"/>
              </a:rPr>
              <a:t>&gt; </a:t>
            </a:r>
            <a:r>
              <a:rPr lang="en-US" dirty="0">
                <a:latin typeface="Consolas" panose="020B0609020204030204" pitchFamily="49" charset="0"/>
              </a:rPr>
              <a:t>{</a:t>
            </a:r>
          </a:p>
          <a:p>
            <a:r>
              <a:rPr lang="en-US" dirty="0">
                <a:latin typeface="Consolas" panose="020B0609020204030204" pitchFamily="49" charset="0"/>
              </a:rPr>
              <a:t>  private int bark;</a:t>
            </a:r>
          </a:p>
          <a:p>
            <a:r>
              <a:rPr lang="en-US" dirty="0">
                <a:latin typeface="Consolas" panose="020B0609020204030204" pitchFamily="49" charset="0"/>
              </a:rPr>
              <a:t>  private int bite;</a:t>
            </a:r>
          </a:p>
          <a:p>
            <a:r>
              <a:rPr lang="en-US" dirty="0">
                <a:latin typeface="Consolas" panose="020B0609020204030204" pitchFamily="49" charset="0"/>
              </a:rPr>
              <a:t>  Dog(int bark, int bite) {</a:t>
            </a:r>
          </a:p>
          <a:p>
            <a:r>
              <a:rPr lang="en-US" dirty="0">
                <a:latin typeface="Consolas" panose="020B0609020204030204" pitchFamily="49" charset="0"/>
              </a:rPr>
              <a:t>    </a:t>
            </a:r>
            <a:r>
              <a:rPr lang="en-US" dirty="0" err="1">
                <a:latin typeface="Consolas" panose="020B0609020204030204" pitchFamily="49" charset="0"/>
              </a:rPr>
              <a:t>this.bark</a:t>
            </a:r>
            <a:r>
              <a:rPr lang="en-US" dirty="0">
                <a:latin typeface="Consolas" panose="020B0609020204030204" pitchFamily="49" charset="0"/>
              </a:rPr>
              <a:t> = bark;</a:t>
            </a:r>
          </a:p>
          <a:p>
            <a:r>
              <a:rPr lang="en-US" dirty="0">
                <a:latin typeface="Consolas" panose="020B0609020204030204" pitchFamily="49" charset="0"/>
              </a:rPr>
              <a:t>    </a:t>
            </a:r>
            <a:r>
              <a:rPr lang="en-US" dirty="0" err="1">
                <a:latin typeface="Consolas" panose="020B0609020204030204" pitchFamily="49" charset="0"/>
              </a:rPr>
              <a:t>this.bite</a:t>
            </a:r>
            <a:r>
              <a:rPr lang="en-US" dirty="0">
                <a:latin typeface="Consolas" panose="020B0609020204030204" pitchFamily="49" charset="0"/>
              </a:rPr>
              <a:t> = bite;</a:t>
            </a:r>
          </a:p>
          <a:p>
            <a:r>
              <a:rPr lang="en-US" dirty="0">
                <a:latin typeface="Consolas" panose="020B0609020204030204" pitchFamily="49" charset="0"/>
              </a:rPr>
              <a:t>  }</a:t>
            </a:r>
          </a:p>
          <a:p>
            <a:r>
              <a:rPr lang="en-US" sz="1000" dirty="0">
                <a:latin typeface="Consolas" panose="020B0609020204030204" pitchFamily="49" charset="0"/>
              </a:rPr>
              <a:t>	</a:t>
            </a:r>
          </a:p>
          <a:p>
            <a:r>
              <a:rPr lang="en-US" sz="1000" dirty="0">
                <a:solidFill>
                  <a:srgbClr val="00B0F0"/>
                </a:solidFill>
                <a:latin typeface="Consolas" panose="020B0609020204030204" pitchFamily="49" charset="0"/>
              </a:rPr>
              <a:t>    </a:t>
            </a:r>
            <a:r>
              <a:rPr lang="en-US" dirty="0">
                <a:solidFill>
                  <a:srgbClr val="00B0F0"/>
                </a:solidFill>
                <a:latin typeface="Consolas" panose="020B0609020204030204" pitchFamily="49" charset="0"/>
              </a:rPr>
              <a:t>public int </a:t>
            </a:r>
            <a:r>
              <a:rPr lang="en-US" dirty="0" err="1">
                <a:solidFill>
                  <a:srgbClr val="00B0F0"/>
                </a:solidFill>
                <a:latin typeface="Consolas" panose="020B0609020204030204" pitchFamily="49" charset="0"/>
              </a:rPr>
              <a:t>compareTo</a:t>
            </a:r>
            <a:r>
              <a:rPr lang="en-US" dirty="0">
                <a:solidFill>
                  <a:srgbClr val="00B0F0"/>
                </a:solidFill>
                <a:latin typeface="Consolas" panose="020B0609020204030204" pitchFamily="49" charset="0"/>
              </a:rPr>
              <a:t>(Dog other) </a:t>
            </a:r>
            <a:r>
              <a:rPr lang="en-US" dirty="0">
                <a:latin typeface="Consolas" panose="020B0609020204030204" pitchFamily="49" charset="0"/>
              </a:rPr>
              <a:t>{</a:t>
            </a:r>
          </a:p>
          <a:p>
            <a:r>
              <a:rPr lang="en-US" dirty="0">
                <a:latin typeface="Consolas" panose="020B0609020204030204" pitchFamily="49" charset="0"/>
              </a:rPr>
              <a:t>    int diff = </a:t>
            </a:r>
            <a:r>
              <a:rPr lang="en-US" dirty="0" err="1">
                <a:latin typeface="Consolas" panose="020B0609020204030204" pitchFamily="49" charset="0"/>
              </a:rPr>
              <a:t>this.bark</a:t>
            </a:r>
            <a:r>
              <a:rPr lang="en-US" dirty="0">
                <a:latin typeface="Consolas" panose="020B0609020204030204" pitchFamily="49" charset="0"/>
              </a:rPr>
              <a:t> – </a:t>
            </a:r>
            <a:r>
              <a:rPr lang="en-US" dirty="0" err="1">
                <a:latin typeface="Consolas" panose="020B0609020204030204" pitchFamily="49" charset="0"/>
              </a:rPr>
              <a:t>other.bark</a:t>
            </a:r>
            <a:r>
              <a:rPr lang="en-US" dirty="0">
                <a:latin typeface="Consolas" panose="020B0609020204030204" pitchFamily="49" charset="0"/>
              </a:rPr>
              <a:t>;</a:t>
            </a:r>
          </a:p>
          <a:p>
            <a:r>
              <a:rPr lang="en-US" dirty="0">
                <a:latin typeface="Consolas" panose="020B0609020204030204" pitchFamily="49" charset="0"/>
              </a:rPr>
              <a:t>    if (diff != 0) return diff;</a:t>
            </a:r>
          </a:p>
          <a:p>
            <a:r>
              <a:rPr lang="en-US" dirty="0">
                <a:latin typeface="Consolas" panose="020B0609020204030204" pitchFamily="49" charset="0"/>
              </a:rPr>
              <a:t>    return </a:t>
            </a:r>
            <a:r>
              <a:rPr lang="en-US" dirty="0" err="1">
                <a:latin typeface="Consolas" panose="020B0609020204030204" pitchFamily="49" charset="0"/>
              </a:rPr>
              <a:t>this.bite</a:t>
            </a:r>
            <a:r>
              <a:rPr lang="en-US" dirty="0">
                <a:latin typeface="Consolas" panose="020B0609020204030204" pitchFamily="49" charset="0"/>
              </a:rPr>
              <a:t> – </a:t>
            </a:r>
            <a:r>
              <a:rPr lang="en-US" dirty="0" err="1">
                <a:latin typeface="Consolas" panose="020B0609020204030204" pitchFamily="49" charset="0"/>
              </a:rPr>
              <a:t>other.bite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Interface Inheritance Use Cases</a:t>
            </a:r>
          </a:p>
        </p:txBody>
      </p:sp>
      <p:sp>
        <p:nvSpPr>
          <p:cNvPr id="2" name="Rectangle 1">
            <a:extLst>
              <a:ext uri="{FF2B5EF4-FFF2-40B4-BE49-F238E27FC236}">
                <a16:creationId xmlns:a16="http://schemas.microsoft.com/office/drawing/2014/main" id="{5EC1E44D-C594-4BFD-ABFD-727F017EE973}"/>
              </a:ext>
            </a:extLst>
          </p:cNvPr>
          <p:cNvSpPr/>
          <p:nvPr/>
        </p:nvSpPr>
        <p:spPr>
          <a:xfrm>
            <a:off x="3225163" y="2063981"/>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3227414" y="2070453"/>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BB1E910-AB33-4B08-AED1-6D85D5C582F9}"/>
              </a:ext>
            </a:extLst>
          </p:cNvPr>
          <p:cNvSpPr txBox="1"/>
          <p:nvPr/>
        </p:nvSpPr>
        <p:spPr>
          <a:xfrm>
            <a:off x="194858" y="2779475"/>
            <a:ext cx="5750718" cy="1754326"/>
          </a:xfrm>
          <a:prstGeom prst="rect">
            <a:avLst/>
          </a:prstGeom>
          <a:solidFill>
            <a:srgbClr val="FFFAEB"/>
          </a:solidFill>
          <a:ln>
            <a:solidFill>
              <a:schemeClr val="tx1"/>
            </a:solidFill>
          </a:ln>
        </p:spPr>
        <p:txBody>
          <a:bodyPr wrap="square">
            <a:spAutoFit/>
          </a:bodyPr>
          <a:lstStyle/>
          <a:p>
            <a:r>
              <a:rPr lang="fr-FR" dirty="0">
                <a:solidFill>
                  <a:srgbClr val="00B0F0"/>
                </a:solidFill>
                <a:latin typeface="Consolas" panose="020B0609020204030204" pitchFamily="49" charset="0"/>
              </a:rPr>
              <a:t>// Comparable.java</a:t>
            </a:r>
          </a:p>
          <a:p>
            <a:r>
              <a:rPr lang="fr-FR" dirty="0">
                <a:solidFill>
                  <a:srgbClr val="00B0F0"/>
                </a:solidFill>
                <a:latin typeface="Consolas" panose="020B0609020204030204" pitchFamily="49" charset="0"/>
              </a:rPr>
              <a:t>public interface Comparable&lt;</a:t>
            </a:r>
            <a:r>
              <a:rPr lang="fr-FR" dirty="0">
                <a:solidFill>
                  <a:srgbClr val="00B050"/>
                </a:solidFill>
                <a:latin typeface="Consolas" panose="020B0609020204030204" pitchFamily="49" charset="0"/>
              </a:rPr>
              <a:t>T</a:t>
            </a:r>
            <a:r>
              <a:rPr lang="fr-FR" dirty="0">
                <a:solidFill>
                  <a:srgbClr val="00B0F0"/>
                </a:solidFill>
                <a:latin typeface="Consolas" panose="020B0609020204030204" pitchFamily="49" charset="0"/>
              </a:rPr>
              <a:t>&gt; </a:t>
            </a:r>
          </a:p>
          <a:p>
            <a:r>
              <a:rPr lang="fr-FR" dirty="0">
                <a:solidFill>
                  <a:srgbClr val="00B0F0"/>
                </a:solidFill>
                <a:latin typeface="Consolas" panose="020B0609020204030204" pitchFamily="49" charset="0"/>
              </a:rPr>
              <a:t>{</a:t>
            </a:r>
          </a:p>
          <a:p>
            <a:r>
              <a:rPr lang="fr-FR" dirty="0">
                <a:solidFill>
                  <a:srgbClr val="00B0F0"/>
                </a:solidFill>
                <a:latin typeface="Consolas" panose="020B0609020204030204" pitchFamily="49" charset="0"/>
              </a:rPr>
              <a:t>  // Compares </a:t>
            </a:r>
            <a:r>
              <a:rPr lang="fr-FR" dirty="0" err="1">
                <a:solidFill>
                  <a:srgbClr val="00B0F0"/>
                </a:solidFill>
                <a:latin typeface="Consolas" panose="020B0609020204030204" pitchFamily="49" charset="0"/>
              </a:rPr>
              <a:t>two</a:t>
            </a:r>
            <a:r>
              <a:rPr lang="fr-FR" dirty="0">
                <a:solidFill>
                  <a:srgbClr val="00B0F0"/>
                </a:solidFill>
                <a:latin typeface="Consolas" panose="020B0609020204030204" pitchFamily="49" charset="0"/>
              </a:rPr>
              <a:t> </a:t>
            </a:r>
            <a:r>
              <a:rPr lang="fr-FR" dirty="0" err="1">
                <a:solidFill>
                  <a:srgbClr val="00B0F0"/>
                </a:solidFill>
                <a:latin typeface="Consolas" panose="020B0609020204030204" pitchFamily="49" charset="0"/>
              </a:rPr>
              <a:t>objects</a:t>
            </a:r>
            <a:r>
              <a:rPr lang="fr-FR" dirty="0">
                <a:solidFill>
                  <a:srgbClr val="00B0F0"/>
                </a:solidFill>
                <a:latin typeface="Consolas" panose="020B0609020204030204" pitchFamily="49" charset="0"/>
              </a:rPr>
              <a:t>, e.g., for </a:t>
            </a:r>
            <a:r>
              <a:rPr lang="fr-FR" dirty="0" err="1">
                <a:solidFill>
                  <a:srgbClr val="00B0F0"/>
                </a:solidFill>
                <a:latin typeface="Consolas" panose="020B0609020204030204" pitchFamily="49" charset="0"/>
              </a:rPr>
              <a:t>sorting</a:t>
            </a:r>
            <a:endParaRPr lang="fr-FR" dirty="0">
              <a:solidFill>
                <a:srgbClr val="00B0F0"/>
              </a:solidFill>
              <a:latin typeface="Consolas" panose="020B0609020204030204" pitchFamily="49" charset="0"/>
            </a:endParaRPr>
          </a:p>
          <a:p>
            <a:r>
              <a:rPr lang="fr-FR" dirty="0">
                <a:solidFill>
                  <a:srgbClr val="00B0F0"/>
                </a:solidFill>
                <a:latin typeface="Consolas" panose="020B0609020204030204" pitchFamily="49" charset="0"/>
              </a:rPr>
              <a:t>  public </a:t>
            </a:r>
            <a:r>
              <a:rPr lang="fr-FR" dirty="0" err="1">
                <a:solidFill>
                  <a:srgbClr val="00B0F0"/>
                </a:solidFill>
                <a:latin typeface="Consolas" panose="020B0609020204030204" pitchFamily="49" charset="0"/>
              </a:rPr>
              <a:t>int</a:t>
            </a:r>
            <a:r>
              <a:rPr lang="fr-FR" dirty="0">
                <a:solidFill>
                  <a:srgbClr val="00B0F0"/>
                </a:solidFill>
                <a:latin typeface="Consolas" panose="020B0609020204030204" pitchFamily="49" charset="0"/>
              </a:rPr>
              <a:t> </a:t>
            </a:r>
            <a:r>
              <a:rPr lang="fr-FR" dirty="0" err="1">
                <a:solidFill>
                  <a:srgbClr val="00B0F0"/>
                </a:solidFill>
                <a:latin typeface="Consolas" panose="020B0609020204030204" pitchFamily="49" charset="0"/>
              </a:rPr>
              <a:t>compareTo</a:t>
            </a:r>
            <a:r>
              <a:rPr lang="fr-FR" dirty="0">
                <a:solidFill>
                  <a:srgbClr val="00B0F0"/>
                </a:solidFill>
                <a:latin typeface="Consolas" panose="020B0609020204030204" pitchFamily="49" charset="0"/>
              </a:rPr>
              <a:t>(</a:t>
            </a:r>
            <a:r>
              <a:rPr lang="fr-FR" dirty="0">
                <a:solidFill>
                  <a:srgbClr val="00B050"/>
                </a:solidFill>
                <a:latin typeface="Consolas" panose="020B0609020204030204" pitchFamily="49" charset="0"/>
              </a:rPr>
              <a:t>T</a:t>
            </a:r>
            <a:r>
              <a:rPr lang="fr-FR" dirty="0">
                <a:solidFill>
                  <a:srgbClr val="00B0F0"/>
                </a:solidFill>
                <a:latin typeface="Consolas" panose="020B0609020204030204" pitchFamily="49" charset="0"/>
              </a:rPr>
              <a:t> o);</a:t>
            </a:r>
          </a:p>
          <a:p>
            <a:r>
              <a:rPr lang="fr-FR" dirty="0">
                <a:solidFill>
                  <a:srgbClr val="00B0F0"/>
                </a:solidFill>
                <a:latin typeface="Consolas" panose="020B0609020204030204" pitchFamily="49" charset="0"/>
              </a:rPr>
              <a:t>}</a:t>
            </a:r>
            <a:endParaRPr lang="en-US" dirty="0">
              <a:solidFill>
                <a:srgbClr val="00B0F0"/>
              </a:solidFill>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0C547D7E-A39B-47A9-9D0E-D5F25681C302}"/>
              </a:ext>
            </a:extLst>
          </p:cNvPr>
          <p:cNvSpPr/>
          <p:nvPr/>
        </p:nvSpPr>
        <p:spPr>
          <a:xfrm>
            <a:off x="6015461" y="3066880"/>
            <a:ext cx="3694477" cy="1040881"/>
          </a:xfrm>
          <a:prstGeom prst="wedgeRoundRectCallout">
            <a:avLst>
              <a:gd name="adj1" fmla="val -102420"/>
              <a:gd name="adj2" fmla="val -323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Java's </a:t>
            </a:r>
            <a:r>
              <a:rPr lang="en-US" sz="2000" dirty="0">
                <a:solidFill>
                  <a:srgbClr val="00FFFF"/>
                </a:solidFill>
              </a:rPr>
              <a:t>Comparable</a:t>
            </a:r>
            <a:r>
              <a:rPr lang="en-US" sz="2000" dirty="0"/>
              <a:t> interface is used to compare objects for tasks like sorting.</a:t>
            </a:r>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grpSp>
        <p:nvGrpSpPr>
          <p:cNvPr id="16" name="Group 15">
            <a:extLst>
              <a:ext uri="{FF2B5EF4-FFF2-40B4-BE49-F238E27FC236}">
                <a16:creationId xmlns:a16="http://schemas.microsoft.com/office/drawing/2014/main" id="{D56C9D30-37F4-4C56-A3E6-0E684AB0A084}"/>
              </a:ext>
            </a:extLst>
          </p:cNvPr>
          <p:cNvGrpSpPr/>
          <p:nvPr/>
        </p:nvGrpSpPr>
        <p:grpSpPr>
          <a:xfrm>
            <a:off x="486127" y="906058"/>
            <a:ext cx="10779462" cy="1320101"/>
            <a:chOff x="-1233070" y="5882376"/>
            <a:chExt cx="10779462" cy="1320101"/>
          </a:xfrm>
        </p:grpSpPr>
        <p:sp>
          <p:nvSpPr>
            <p:cNvPr id="17" name="TextBox 16">
              <a:extLst>
                <a:ext uri="{FF2B5EF4-FFF2-40B4-BE49-F238E27FC236}">
                  <a16:creationId xmlns:a16="http://schemas.microsoft.com/office/drawing/2014/main" id="{E6139B5E-71E4-4FF7-AAB9-49FDDC19B566}"/>
                </a:ext>
              </a:extLst>
            </p:cNvPr>
            <p:cNvSpPr txBox="1"/>
            <p:nvPr/>
          </p:nvSpPr>
          <p:spPr>
            <a:xfrm>
              <a:off x="95716" y="6002148"/>
              <a:ext cx="9450676" cy="1200329"/>
            </a:xfrm>
            <a:prstGeom prst="rect">
              <a:avLst/>
            </a:prstGeom>
            <a:noFill/>
          </p:spPr>
          <p:txBody>
            <a:bodyPr wrap="square" rtlCol="0">
              <a:spAutoFit/>
            </a:bodyPr>
            <a:lstStyle/>
            <a:p>
              <a:pP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Name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one way we might use a </a:t>
              </a:r>
              <a:r>
                <a:rPr kumimoji="0" lang="en-US" sz="2400" b="0" i="0" u="none" strike="noStrike" kern="1200" cap="none" spc="0" normalizeH="0" noProof="0" dirty="0">
                  <a:ln>
                    <a:noFill/>
                  </a:ln>
                  <a:solidFill>
                    <a:srgbClr val="00B0F0"/>
                  </a:solidFill>
                  <a:effectLst/>
                  <a:uLnTx/>
                  <a:uFillTx/>
                  <a:latin typeface="Corbel" panose="020B0503020204020204"/>
                  <a:ea typeface="+mn-ea"/>
                  <a:cs typeface="+mn-cs"/>
                </a:rPr>
                <a:t>common interface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across many different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non-container classes</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e</a:t>
              </a:r>
              <a:r>
                <a:rPr lang="en-US" sz="2400" dirty="0">
                  <a:solidFill>
                    <a:prstClr val="black"/>
                  </a:solidFill>
                  <a:latin typeface="Corbel" panose="020B0503020204020204"/>
                </a:rPr>
                <a:t>.g., Dogs, Strings, Nerds, etc.</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a:p>
              <a:pPr lvl="0">
                <a:defRPr/>
              </a:pPr>
              <a:endParaRPr lang="en-US" sz="2400" dirty="0">
                <a:latin typeface="Corbel" panose="020B0503020204020204" pitchFamily="34" charset="0"/>
                <a:cs typeface="Cordia New" panose="020B0502040204020203" pitchFamily="34" charset="-34"/>
              </a:endParaRPr>
            </a:p>
          </p:txBody>
        </p:sp>
        <p:pic>
          <p:nvPicPr>
            <p:cNvPr id="18" name="Picture 17" descr="Shape&#10;&#10;Description automatically generated with low confidence">
              <a:extLst>
                <a:ext uri="{FF2B5EF4-FFF2-40B4-BE49-F238E27FC236}">
                  <a16:creationId xmlns:a16="http://schemas.microsoft.com/office/drawing/2014/main" id="{A7FF629B-9181-48F7-8F3F-03D128BC8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070" y="5882376"/>
              <a:ext cx="919262" cy="919262"/>
            </a:xfrm>
            <a:prstGeom prst="rect">
              <a:avLst/>
            </a:prstGeom>
            <a:ln>
              <a:noFill/>
            </a:ln>
            <a:effectLst>
              <a:outerShdw blurRad="292100" dist="139700" dir="2700000" algn="tl" rotWithShape="0">
                <a:srgbClr val="333333">
                  <a:alpha val="65000"/>
                </a:srgbClr>
              </a:outerShdw>
            </a:effectLst>
          </p:spPr>
        </p:pic>
      </p:grpSp>
      <p:sp>
        <p:nvSpPr>
          <p:cNvPr id="19" name="TextBox 18">
            <a:extLst>
              <a:ext uri="{FF2B5EF4-FFF2-40B4-BE49-F238E27FC236}">
                <a16:creationId xmlns:a16="http://schemas.microsoft.com/office/drawing/2014/main" id="{56B3C16B-F2FE-4501-9EE1-7DF6D6E3B7BA}"/>
              </a:ext>
            </a:extLst>
          </p:cNvPr>
          <p:cNvSpPr txBox="1"/>
          <p:nvPr/>
        </p:nvSpPr>
        <p:spPr>
          <a:xfrm>
            <a:off x="998896" y="2030535"/>
            <a:ext cx="10194207" cy="461665"/>
          </a:xfrm>
          <a:prstGeom prst="rect">
            <a:avLst/>
          </a:prstGeom>
          <a:noFill/>
        </p:spPr>
        <p:txBody>
          <a:bodyPr wrap="square" rtlCol="0">
            <a:spAutoFit/>
          </a:bodyPr>
          <a:lstStyle/>
          <a:p>
            <a:pPr algn="ctr">
              <a:defRPr/>
            </a:pPr>
            <a:r>
              <a:rPr lang="en-US" sz="2400" dirty="0">
                <a:latin typeface="Corbel" panose="020B0503020204020204" pitchFamily="34" charset="0"/>
                <a:cs typeface="Cordia New" panose="020B0502040204020203" pitchFamily="34" charset="-34"/>
              </a:rPr>
              <a:t>Answer: Making objects comparable with each other (e.g., for sorting)!</a:t>
            </a:r>
          </a:p>
        </p:txBody>
      </p:sp>
      <p:sp>
        <p:nvSpPr>
          <p:cNvPr id="25" name="TextBox 24">
            <a:extLst>
              <a:ext uri="{FF2B5EF4-FFF2-40B4-BE49-F238E27FC236}">
                <a16:creationId xmlns:a16="http://schemas.microsoft.com/office/drawing/2014/main" id="{22C246B8-1870-4451-85E1-14834649CD95}"/>
              </a:ext>
            </a:extLst>
          </p:cNvPr>
          <p:cNvSpPr txBox="1"/>
          <p:nvPr/>
        </p:nvSpPr>
        <p:spPr>
          <a:xfrm>
            <a:off x="194858" y="4725813"/>
            <a:ext cx="5750718" cy="1754326"/>
          </a:xfrm>
          <a:prstGeom prst="rect">
            <a:avLst/>
          </a:prstGeom>
          <a:solidFill>
            <a:srgbClr val="FFFAEB"/>
          </a:solidFill>
          <a:ln>
            <a:solidFill>
              <a:schemeClr val="tx1"/>
            </a:solidFill>
          </a:ln>
        </p:spPr>
        <p:txBody>
          <a:bodyPr wrap="square">
            <a:spAutoFit/>
          </a:bodyPr>
          <a:lstStyle/>
          <a:p>
            <a:r>
              <a:rPr lang="fr-FR" dirty="0" err="1">
                <a:latin typeface="Consolas" panose="020B0609020204030204" pitchFamily="49" charset="0"/>
              </a:rPr>
              <a:t>ArrayList</a:t>
            </a:r>
            <a:r>
              <a:rPr lang="fr-FR" dirty="0">
                <a:latin typeface="Consolas" panose="020B0609020204030204" pitchFamily="49" charset="0"/>
              </a:rPr>
              <a:t>&lt;Dog&gt; </a:t>
            </a:r>
            <a:r>
              <a:rPr lang="fr-FR" dirty="0" err="1">
                <a:latin typeface="Consolas" panose="020B0609020204030204" pitchFamily="49" charset="0"/>
              </a:rPr>
              <a:t>doggos</a:t>
            </a:r>
            <a:r>
              <a:rPr lang="fr-FR" dirty="0">
                <a:latin typeface="Consolas" panose="020B0609020204030204" pitchFamily="49" charset="0"/>
              </a:rPr>
              <a:t> = new </a:t>
            </a:r>
            <a:r>
              <a:rPr lang="fr-FR" dirty="0" err="1">
                <a:latin typeface="Consolas" panose="020B0609020204030204" pitchFamily="49" charset="0"/>
              </a:rPr>
              <a:t>ArrayList</a:t>
            </a:r>
            <a:r>
              <a:rPr lang="fr-FR" dirty="0">
                <a:latin typeface="Consolas" panose="020B0609020204030204" pitchFamily="49" charset="0"/>
              </a:rPr>
              <a:t>&lt;&gt;();</a:t>
            </a:r>
          </a:p>
          <a:p>
            <a:r>
              <a:rPr lang="fr-FR" dirty="0" err="1">
                <a:latin typeface="Consolas" panose="020B0609020204030204" pitchFamily="49" charset="0"/>
              </a:rPr>
              <a:t>doggos.add</a:t>
            </a:r>
            <a:r>
              <a:rPr lang="fr-FR" dirty="0">
                <a:latin typeface="Consolas" panose="020B0609020204030204" pitchFamily="49" charset="0"/>
              </a:rPr>
              <a:t>(new Dog(10, 20));</a:t>
            </a:r>
          </a:p>
          <a:p>
            <a:r>
              <a:rPr lang="fr-FR" dirty="0" err="1">
                <a:latin typeface="Consolas" panose="020B0609020204030204" pitchFamily="49" charset="0"/>
              </a:rPr>
              <a:t>doggos.add</a:t>
            </a:r>
            <a:r>
              <a:rPr lang="fr-FR" dirty="0">
                <a:latin typeface="Consolas" panose="020B0609020204030204" pitchFamily="49" charset="0"/>
              </a:rPr>
              <a:t>(new Dog( 3, 48));</a:t>
            </a:r>
          </a:p>
          <a:p>
            <a:r>
              <a:rPr lang="fr-FR" dirty="0" err="1">
                <a:latin typeface="Consolas" panose="020B0609020204030204" pitchFamily="49" charset="0"/>
              </a:rPr>
              <a:t>doggos.add</a:t>
            </a:r>
            <a:r>
              <a:rPr lang="fr-FR" dirty="0">
                <a:latin typeface="Consolas" panose="020B0609020204030204" pitchFamily="49" charset="0"/>
              </a:rPr>
              <a:t>(new Dog(15, 4));</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doggos.sort</a:t>
            </a:r>
            <a:r>
              <a:rPr lang="en-US" dirty="0">
                <a:latin typeface="Consolas" panose="020B0609020204030204" pitchFamily="49" charset="0"/>
              </a:rPr>
              <a:t>(</a:t>
            </a:r>
            <a:r>
              <a:rPr lang="en-US" dirty="0" err="1">
                <a:latin typeface="Consolas" panose="020B0609020204030204" pitchFamily="49" charset="0"/>
              </a:rPr>
              <a:t>Comparator.naturalOrder</a:t>
            </a:r>
            <a:r>
              <a:rPr lang="en-US" dirty="0">
                <a:latin typeface="Consolas" panose="020B0609020204030204" pitchFamily="49" charset="0"/>
              </a:rPr>
              <a:t>());</a:t>
            </a:r>
          </a:p>
        </p:txBody>
      </p:sp>
      <p:sp>
        <p:nvSpPr>
          <p:cNvPr id="26" name="Speech Bubble: Rectangle with Corners Rounded 25">
            <a:extLst>
              <a:ext uri="{FF2B5EF4-FFF2-40B4-BE49-F238E27FC236}">
                <a16:creationId xmlns:a16="http://schemas.microsoft.com/office/drawing/2014/main" id="{3D756887-CD52-46B8-BFED-EADC1D4DE664}"/>
              </a:ext>
            </a:extLst>
          </p:cNvPr>
          <p:cNvSpPr/>
          <p:nvPr/>
        </p:nvSpPr>
        <p:spPr>
          <a:xfrm>
            <a:off x="1222978" y="4639207"/>
            <a:ext cx="4481958" cy="1040881"/>
          </a:xfrm>
          <a:prstGeom prst="wedgeRoundRectCallout">
            <a:avLst>
              <a:gd name="adj1" fmla="val -45448"/>
              <a:gd name="adj2" fmla="val 974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sort method can then sort any collection of objects </a:t>
            </a:r>
            <a:r>
              <a:rPr lang="en-US" sz="2000" dirty="0">
                <a:solidFill>
                  <a:schemeClr val="bg1"/>
                </a:solidFill>
              </a:rPr>
              <a:t>that support the </a:t>
            </a:r>
            <a:r>
              <a:rPr lang="en-US" sz="2000" dirty="0" err="1">
                <a:solidFill>
                  <a:srgbClr val="00FFFF"/>
                </a:solidFill>
              </a:rPr>
              <a:t>compareTo</a:t>
            </a:r>
            <a:r>
              <a:rPr lang="en-US" sz="2000" dirty="0">
                <a:solidFill>
                  <a:srgbClr val="00FFFF"/>
                </a:solidFill>
              </a:rPr>
              <a:t> interface</a:t>
            </a:r>
            <a:r>
              <a:rPr lang="en-US" sz="2000" dirty="0"/>
              <a:t>!</a:t>
            </a:r>
          </a:p>
        </p:txBody>
      </p:sp>
      <p:sp>
        <p:nvSpPr>
          <p:cNvPr id="3" name="Rectangle 2">
            <a:extLst>
              <a:ext uri="{FF2B5EF4-FFF2-40B4-BE49-F238E27FC236}">
                <a16:creationId xmlns:a16="http://schemas.microsoft.com/office/drawing/2014/main" id="{18F59EB9-CD58-432C-9D8D-631331EA7D70}"/>
              </a:ext>
            </a:extLst>
          </p:cNvPr>
          <p:cNvSpPr/>
          <p:nvPr/>
        </p:nvSpPr>
        <p:spPr>
          <a:xfrm>
            <a:off x="8459638" y="2779475"/>
            <a:ext cx="3329796" cy="287405"/>
          </a:xfrm>
          <a:prstGeom prst="rect">
            <a:avLst/>
          </a:pr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4ED6A4-0F2C-4831-8728-C43C43A17E85}"/>
              </a:ext>
            </a:extLst>
          </p:cNvPr>
          <p:cNvSpPr/>
          <p:nvPr/>
        </p:nvSpPr>
        <p:spPr>
          <a:xfrm>
            <a:off x="6467550" y="4732251"/>
            <a:ext cx="5132046" cy="1519024"/>
          </a:xfrm>
          <a:prstGeom prst="rect">
            <a:avLst/>
          </a:pr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peech Bubble: Rectangle with Corners Rounded 29">
            <a:extLst>
              <a:ext uri="{FF2B5EF4-FFF2-40B4-BE49-F238E27FC236}">
                <a16:creationId xmlns:a16="http://schemas.microsoft.com/office/drawing/2014/main" id="{E4D839D4-D439-42D8-94B6-8624D457805C}"/>
              </a:ext>
            </a:extLst>
          </p:cNvPr>
          <p:cNvSpPr/>
          <p:nvPr/>
        </p:nvSpPr>
        <p:spPr>
          <a:xfrm>
            <a:off x="7969661" y="882882"/>
            <a:ext cx="4169434" cy="1040881"/>
          </a:xfrm>
          <a:prstGeom prst="wedgeRoundRectCallout">
            <a:avLst>
              <a:gd name="adj1" fmla="val 4206"/>
              <a:gd name="adj2" fmla="val 1350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the </a:t>
            </a:r>
            <a:r>
              <a:rPr lang="en-US" sz="2000" dirty="0">
                <a:solidFill>
                  <a:schemeClr val="accent6">
                    <a:lumMod val="40000"/>
                    <a:lumOff val="60000"/>
                  </a:schemeClr>
                </a:solidFill>
              </a:rPr>
              <a:t>Dog</a:t>
            </a:r>
            <a:r>
              <a:rPr lang="en-US" sz="2000" dirty="0"/>
              <a:t> class implements the  </a:t>
            </a:r>
            <a:r>
              <a:rPr lang="en-US" sz="2000" dirty="0">
                <a:solidFill>
                  <a:srgbClr val="00FFFF"/>
                </a:solidFill>
              </a:rPr>
              <a:t>Comparable interface</a:t>
            </a:r>
            <a:r>
              <a:rPr lang="en-US" sz="2000" dirty="0"/>
              <a:t>, we enable two different dogs to be ordered.</a:t>
            </a:r>
          </a:p>
        </p:txBody>
      </p:sp>
      <p:sp>
        <p:nvSpPr>
          <p:cNvPr id="20" name="Speech Bubble: Rectangle with Corners Rounded 19">
            <a:extLst>
              <a:ext uri="{FF2B5EF4-FFF2-40B4-BE49-F238E27FC236}">
                <a16:creationId xmlns:a16="http://schemas.microsoft.com/office/drawing/2014/main" id="{E50124D4-0C3C-45BB-9278-8708ADB2FE4C}"/>
              </a:ext>
            </a:extLst>
          </p:cNvPr>
          <p:cNvSpPr/>
          <p:nvPr/>
        </p:nvSpPr>
        <p:spPr>
          <a:xfrm>
            <a:off x="7969661" y="2923177"/>
            <a:ext cx="4169434" cy="1361161"/>
          </a:xfrm>
          <a:prstGeom prst="wedgeRoundRectCallout">
            <a:avLst>
              <a:gd name="adj1" fmla="val -45448"/>
              <a:gd name="adj2" fmla="val 974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a:t>
            </a:r>
            <a:r>
              <a:rPr lang="en-US" sz="2000" dirty="0" err="1"/>
              <a:t>compareTo</a:t>
            </a:r>
            <a:r>
              <a:rPr lang="en-US" sz="2000" dirty="0"/>
              <a:t> method returns:</a:t>
            </a:r>
          </a:p>
          <a:p>
            <a:pPr algn="ctr"/>
            <a:r>
              <a:rPr lang="en-US" sz="2000" dirty="0"/>
              <a:t>&lt; </a:t>
            </a:r>
            <a:r>
              <a:rPr lang="en-US" sz="2000" dirty="0">
                <a:latin typeface="Consolas" panose="020B0609020204030204" pitchFamily="49" charset="0"/>
                <a:cs typeface="Courier New" panose="02070309020205020404" pitchFamily="49" charset="0"/>
              </a:rPr>
              <a:t>0</a:t>
            </a:r>
            <a:r>
              <a:rPr lang="en-US" sz="2000" dirty="0"/>
              <a:t> if this &lt; other</a:t>
            </a:r>
          </a:p>
          <a:p>
            <a:pPr algn="ctr"/>
            <a:r>
              <a:rPr lang="en-US" sz="2000" dirty="0"/>
              <a:t>&gt; </a:t>
            </a:r>
            <a:r>
              <a:rPr lang="en-US" sz="2000" dirty="0">
                <a:latin typeface="Consolas" panose="020B0609020204030204" pitchFamily="49" charset="0"/>
                <a:cs typeface="Courier New" panose="02070309020205020404" pitchFamily="49" charset="0"/>
              </a:rPr>
              <a:t>0</a:t>
            </a:r>
            <a:r>
              <a:rPr lang="en-US" sz="2000" dirty="0"/>
              <a:t> if this &gt; other</a:t>
            </a:r>
          </a:p>
          <a:p>
            <a:pPr algn="ctr"/>
            <a:r>
              <a:rPr lang="en-US" sz="2000" dirty="0">
                <a:latin typeface="Consolas" panose="020B0609020204030204" pitchFamily="49" charset="0"/>
                <a:cs typeface="Courier New" panose="02070309020205020404" pitchFamily="49" charset="0"/>
              </a:rPr>
              <a:t>  0</a:t>
            </a:r>
            <a:r>
              <a:rPr lang="en-US" sz="2000" dirty="0"/>
              <a:t> if this == other</a:t>
            </a:r>
          </a:p>
        </p:txBody>
      </p:sp>
      <p:sp>
        <p:nvSpPr>
          <p:cNvPr id="21" name="Speech Bubble: Rectangle with Corners Rounded 20">
            <a:extLst>
              <a:ext uri="{FF2B5EF4-FFF2-40B4-BE49-F238E27FC236}">
                <a16:creationId xmlns:a16="http://schemas.microsoft.com/office/drawing/2014/main" id="{43AAB755-39F9-4907-A5D7-18516ED81FDF}"/>
              </a:ext>
            </a:extLst>
          </p:cNvPr>
          <p:cNvSpPr/>
          <p:nvPr/>
        </p:nvSpPr>
        <p:spPr>
          <a:xfrm>
            <a:off x="2773073" y="450003"/>
            <a:ext cx="4169434" cy="1143000"/>
          </a:xfrm>
          <a:prstGeom prst="wedgeRoundRectCallout">
            <a:avLst>
              <a:gd name="adj1" fmla="val -24353"/>
              <a:gd name="adj2" fmla="val 1831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a generic interface, so we can customize it for each different type </a:t>
            </a:r>
            <a:r>
              <a:rPr lang="en-US" sz="2000" dirty="0">
                <a:solidFill>
                  <a:schemeClr val="accent6">
                    <a:lumMod val="40000"/>
                    <a:lumOff val="60000"/>
                  </a:schemeClr>
                </a:solidFill>
              </a:rPr>
              <a:t>T</a:t>
            </a:r>
            <a:r>
              <a:rPr lang="en-US" sz="2000" dirty="0"/>
              <a:t> we wish to make comparable.</a:t>
            </a:r>
          </a:p>
        </p:txBody>
      </p:sp>
    </p:spTree>
    <p:extLst>
      <p:ext uri="{BB962C8B-B14F-4D97-AF65-F5344CB8AC3E}">
        <p14:creationId xmlns:p14="http://schemas.microsoft.com/office/powerpoint/2010/main" val="233106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90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6"/>
                                        </p:tgtEl>
                                      </p:cBhvr>
                                    </p:animEffect>
                                    <p:set>
                                      <p:cBhvr>
                                        <p:cTn id="21" dur="1" fill="hold">
                                          <p:stCondLst>
                                            <p:cond delay="499"/>
                                          </p:stCondLst>
                                        </p:cTn>
                                        <p:tgtEl>
                                          <p:spTgt spid="5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xit" presetSubtype="8" fill="hold" grpId="1" nodeType="clickEffect">
                                  <p:stCondLst>
                                    <p:cond delay="0"/>
                                  </p:stCondLst>
                                  <p:childTnLst>
                                    <p:animEffect transition="out" filter="wipe(left)">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xit" presetSubtype="8" fill="hold" grpId="1" nodeType="clickEffect">
                                  <p:stCondLst>
                                    <p:cond delay="0"/>
                                  </p:stCondLst>
                                  <p:childTnLst>
                                    <p:animEffect transition="out" filter="wipe(left)">
                                      <p:cBhvr>
                                        <p:cTn id="69" dur="500"/>
                                        <p:tgtEl>
                                          <p:spTgt spid="31"/>
                                        </p:tgtEl>
                                      </p:cBhvr>
                                    </p:animEffect>
                                    <p:set>
                                      <p:cBhvr>
                                        <p:cTn id="70" dur="1" fill="hold">
                                          <p:stCondLst>
                                            <p:cond delay="499"/>
                                          </p:stCondLst>
                                        </p:cTn>
                                        <p:tgtEl>
                                          <p:spTgt spid="3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down)">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animBg="1"/>
      <p:bldP spid="2" grpId="1" animBg="1"/>
      <p:bldP spid="56" grpId="0" animBg="1"/>
      <p:bldP spid="56" grpId="1" animBg="1"/>
      <p:bldP spid="11" grpId="0" animBg="1"/>
      <p:bldP spid="14" grpId="0" animBg="1"/>
      <p:bldP spid="14" grpId="1" animBg="1"/>
      <p:bldP spid="19" grpId="0"/>
      <p:bldP spid="25" grpId="0" animBg="1"/>
      <p:bldP spid="26" grpId="0" animBg="1"/>
      <p:bldP spid="26" grpId="1" animBg="1"/>
      <p:bldP spid="3" grpId="0" animBg="1"/>
      <p:bldP spid="3" grpId="1" animBg="1"/>
      <p:bldP spid="31" grpId="0" animBg="1"/>
      <p:bldP spid="31" grpId="1" animBg="1"/>
      <p:bldP spid="30" grpId="0" animBg="1"/>
      <p:bldP spid="30" grpId="1" animBg="1"/>
      <p:bldP spid="20" grpId="0" animBg="1"/>
      <p:bldP spid="20" grpId="1" animBg="1"/>
      <p:bldP spid="21" grpId="0" animBg="1"/>
      <p:bldP spid="2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07ED1740-1E09-4157-8B49-34A48C904BC1}"/>
              </a:ext>
            </a:extLst>
          </p:cNvPr>
          <p:cNvSpPr txBox="1"/>
          <p:nvPr/>
        </p:nvSpPr>
        <p:spPr>
          <a:xfrm>
            <a:off x="6246425" y="2739218"/>
            <a:ext cx="5853522" cy="397031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public class </a:t>
            </a:r>
            <a:r>
              <a:rPr lang="en-US" dirty="0">
                <a:solidFill>
                  <a:srgbClr val="00B050"/>
                </a:solidFill>
                <a:latin typeface="Consolas" panose="020B0609020204030204" pitchFamily="49" charset="0"/>
              </a:rPr>
              <a:t>Dog</a:t>
            </a:r>
            <a:r>
              <a:rPr lang="en-US" dirty="0">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Kennel</a:t>
            </a:r>
            <a:r>
              <a:rPr lang="en-US" dirty="0">
                <a:latin typeface="Consolas" panose="020B0609020204030204" pitchFamily="49" charset="0"/>
              </a:rPr>
              <a:t> implements </a:t>
            </a:r>
            <a:r>
              <a:rPr lang="en-US" dirty="0" err="1">
                <a:solidFill>
                  <a:srgbClr val="00B0F0"/>
                </a:solidFill>
                <a:latin typeface="Consolas" panose="020B0609020204030204" pitchFamily="49" charset="0"/>
              </a:rPr>
              <a:t>Iterable</a:t>
            </a:r>
            <a:r>
              <a:rPr lang="en-US" dirty="0">
                <a:solidFill>
                  <a:srgbClr val="00B0F0"/>
                </a:solidFill>
                <a:latin typeface="Consolas" panose="020B0609020204030204" pitchFamily="49" charset="0"/>
              </a:rPr>
              <a:t>&lt;</a:t>
            </a:r>
            <a:r>
              <a:rPr lang="en-US" dirty="0">
                <a:solidFill>
                  <a:srgbClr val="00B050"/>
                </a:solidFill>
                <a:latin typeface="Consolas" panose="020B0609020204030204" pitchFamily="49" charset="0"/>
              </a:rPr>
              <a:t>Dog</a:t>
            </a:r>
            <a:r>
              <a:rPr lang="en-US" dirty="0">
                <a:solidFill>
                  <a:srgbClr val="00B0F0"/>
                </a:solidFill>
                <a:latin typeface="Consolas" panose="020B0609020204030204" pitchFamily="49" charset="0"/>
              </a:rPr>
              <a:t>&gt; </a:t>
            </a:r>
            <a:r>
              <a:rPr lang="en-US" dirty="0">
                <a:latin typeface="Consolas" panose="020B0609020204030204" pitchFamily="49" charset="0"/>
              </a:rPr>
              <a:t>{</a:t>
            </a:r>
          </a:p>
          <a:p>
            <a:r>
              <a:rPr lang="en-US" dirty="0">
                <a:latin typeface="Consolas" panose="020B0609020204030204" pitchFamily="49" charset="0"/>
              </a:rPr>
              <a:t>    private </a:t>
            </a:r>
            <a:r>
              <a:rPr lang="en-US" dirty="0" err="1">
                <a:latin typeface="Consolas" panose="020B0609020204030204" pitchFamily="49" charset="0"/>
              </a:rPr>
              <a:t>ArrayList</a:t>
            </a:r>
            <a:r>
              <a:rPr lang="en-US" dirty="0">
                <a:latin typeface="Consolas" panose="020B0609020204030204" pitchFamily="49" charset="0"/>
              </a:rPr>
              <a:t>&lt;Dog&gt; list;</a:t>
            </a:r>
          </a:p>
          <a:p>
            <a:r>
              <a:rPr lang="en-US" dirty="0">
                <a:latin typeface="Consolas" panose="020B0609020204030204" pitchFamily="49" charset="0"/>
              </a:rPr>
              <a:t> </a:t>
            </a:r>
          </a:p>
          <a:p>
            <a:r>
              <a:rPr lang="en-US" dirty="0">
                <a:latin typeface="Consolas" panose="020B0609020204030204" pitchFamily="49" charset="0"/>
              </a:rPr>
              <a:t>    public Kennel() {</a:t>
            </a:r>
          </a:p>
          <a:p>
            <a:r>
              <a:rPr lang="en-US" dirty="0">
                <a:latin typeface="Consolas" panose="020B0609020204030204" pitchFamily="49" charset="0"/>
              </a:rPr>
              <a:t>      list = new </a:t>
            </a:r>
            <a:r>
              <a:rPr lang="en-US" dirty="0" err="1">
                <a:latin typeface="Consolas" panose="020B0609020204030204" pitchFamily="49" charset="0"/>
              </a:rPr>
              <a:t>ArrayList</a:t>
            </a:r>
            <a:r>
              <a:rPr lang="en-US" dirty="0">
                <a:latin typeface="Consolas" panose="020B0609020204030204" pitchFamily="49" charset="0"/>
              </a:rPr>
              <a:t>&lt;Dog&gt;();</a:t>
            </a:r>
          </a:p>
          <a:p>
            <a:r>
              <a:rPr lang="en-US" dirty="0">
                <a:latin typeface="Consolas" panose="020B0609020204030204" pitchFamily="49" charset="0"/>
              </a:rPr>
              <a:t>    }</a:t>
            </a:r>
          </a:p>
          <a:p>
            <a:r>
              <a:rPr lang="en-US" dirty="0">
                <a:latin typeface="Consolas" panose="020B0609020204030204" pitchFamily="49" charset="0"/>
              </a:rPr>
              <a:t>    public void </a:t>
            </a:r>
            <a:r>
              <a:rPr lang="en-US" dirty="0" err="1">
                <a:latin typeface="Consolas" panose="020B0609020204030204" pitchFamily="49" charset="0"/>
              </a:rPr>
              <a:t>addDog</a:t>
            </a:r>
            <a:r>
              <a:rPr lang="en-US" dirty="0">
                <a:latin typeface="Consolas" panose="020B0609020204030204" pitchFamily="49" charset="0"/>
              </a:rPr>
              <a:t>(Dog doggo)</a:t>
            </a:r>
          </a:p>
          <a:p>
            <a:r>
              <a:rPr lang="en-US" dirty="0">
                <a:latin typeface="Consolas" panose="020B0609020204030204" pitchFamily="49" charset="0"/>
              </a:rPr>
              <a:t>      { </a:t>
            </a:r>
            <a:r>
              <a:rPr lang="en-US" dirty="0" err="1">
                <a:latin typeface="Consolas" panose="020B0609020204030204" pitchFamily="49" charset="0"/>
              </a:rPr>
              <a:t>list.add</a:t>
            </a:r>
            <a:r>
              <a:rPr lang="en-US" dirty="0">
                <a:latin typeface="Consolas" panose="020B0609020204030204" pitchFamily="49" charset="0"/>
              </a:rPr>
              <a:t>(doggo); }</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public Iterator&lt;Dog&gt; iterator() </a:t>
            </a:r>
          </a:p>
          <a:p>
            <a:r>
              <a:rPr lang="en-US" dirty="0">
                <a:solidFill>
                  <a:srgbClr val="C00000"/>
                </a:solidFill>
                <a:latin typeface="Consolas" panose="020B0609020204030204" pitchFamily="49" charset="0"/>
              </a:rPr>
              <a:t>      { return </a:t>
            </a:r>
            <a:r>
              <a:rPr lang="en-US" dirty="0" err="1">
                <a:solidFill>
                  <a:srgbClr val="C00000"/>
                </a:solidFill>
                <a:latin typeface="Consolas" panose="020B0609020204030204" pitchFamily="49" charset="0"/>
              </a:rPr>
              <a:t>list.iterator</a:t>
            </a:r>
            <a:r>
              <a:rPr lang="en-US" dirty="0">
                <a:solidFill>
                  <a:srgbClr val="C00000"/>
                </a:solidFill>
                <a:latin typeface="Consolas" panose="020B0609020204030204" pitchFamily="49" charset="0"/>
              </a:rPr>
              <a:t>(); }</a:t>
            </a:r>
          </a:p>
          <a:p>
            <a:r>
              <a:rPr lang="en-US" dirty="0">
                <a:latin typeface="Consolas" panose="020B0609020204030204" pitchFamily="49" charset="0"/>
              </a:rPr>
              <a:t>}</a:t>
            </a:r>
          </a:p>
        </p:txBody>
      </p:sp>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Interface Inheritance Use Cases</a:t>
            </a:r>
          </a:p>
        </p:txBody>
      </p:sp>
      <p:sp>
        <p:nvSpPr>
          <p:cNvPr id="2" name="Rectangle 1">
            <a:extLst>
              <a:ext uri="{FF2B5EF4-FFF2-40B4-BE49-F238E27FC236}">
                <a16:creationId xmlns:a16="http://schemas.microsoft.com/office/drawing/2014/main" id="{5EC1E44D-C594-4BFD-ABFD-727F017EE973}"/>
              </a:ext>
            </a:extLst>
          </p:cNvPr>
          <p:cNvSpPr/>
          <p:nvPr/>
        </p:nvSpPr>
        <p:spPr>
          <a:xfrm>
            <a:off x="3225163" y="2063981"/>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3227414" y="2070453"/>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BB1E910-AB33-4B08-AED1-6D85D5C582F9}"/>
              </a:ext>
            </a:extLst>
          </p:cNvPr>
          <p:cNvSpPr txBox="1"/>
          <p:nvPr/>
        </p:nvSpPr>
        <p:spPr>
          <a:xfrm>
            <a:off x="194858" y="2779475"/>
            <a:ext cx="5750718" cy="1200329"/>
          </a:xfrm>
          <a:prstGeom prst="rect">
            <a:avLst/>
          </a:prstGeom>
          <a:solidFill>
            <a:schemeClr val="accent4">
              <a:lumMod val="20000"/>
              <a:lumOff val="80000"/>
            </a:schemeClr>
          </a:solidFill>
          <a:ln>
            <a:solidFill>
              <a:schemeClr val="tx1"/>
            </a:solidFill>
          </a:ln>
        </p:spPr>
        <p:txBody>
          <a:bodyPr wrap="square">
            <a:spAutoFit/>
          </a:bodyPr>
          <a:lstStyle/>
          <a:p>
            <a:r>
              <a:rPr lang="fr-FR" dirty="0">
                <a:solidFill>
                  <a:srgbClr val="00B0F0"/>
                </a:solidFill>
                <a:latin typeface="Consolas" panose="020B0609020204030204" pitchFamily="49" charset="0"/>
              </a:rPr>
              <a:t>public interface </a:t>
            </a:r>
            <a:r>
              <a:rPr lang="fr-FR" dirty="0" err="1">
                <a:solidFill>
                  <a:srgbClr val="00B0F0"/>
                </a:solidFill>
                <a:latin typeface="Consolas" panose="020B0609020204030204" pitchFamily="49" charset="0"/>
              </a:rPr>
              <a:t>Iterable</a:t>
            </a:r>
            <a:r>
              <a:rPr lang="fr-FR" dirty="0">
                <a:solidFill>
                  <a:srgbClr val="00B0F0"/>
                </a:solidFill>
                <a:latin typeface="Consolas" panose="020B0609020204030204" pitchFamily="49" charset="0"/>
              </a:rPr>
              <a:t>&lt;T&gt;</a:t>
            </a:r>
          </a:p>
          <a:p>
            <a:r>
              <a:rPr lang="fr-FR" dirty="0">
                <a:solidFill>
                  <a:srgbClr val="00B0F0"/>
                </a:solidFill>
                <a:latin typeface="Consolas" panose="020B0609020204030204" pitchFamily="49" charset="0"/>
              </a:rPr>
              <a:t>{</a:t>
            </a:r>
          </a:p>
          <a:p>
            <a:r>
              <a:rPr lang="fr-FR" dirty="0">
                <a:solidFill>
                  <a:srgbClr val="00B0F0"/>
                </a:solidFill>
                <a:latin typeface="Consolas" panose="020B0609020204030204" pitchFamily="49" charset="0"/>
              </a:rPr>
              <a:t>  </a:t>
            </a:r>
            <a:r>
              <a:rPr lang="fr-FR" dirty="0" err="1">
                <a:solidFill>
                  <a:srgbClr val="00B0F0"/>
                </a:solidFill>
                <a:latin typeface="Consolas" panose="020B0609020204030204" pitchFamily="49" charset="0"/>
              </a:rPr>
              <a:t>Iterator</a:t>
            </a:r>
            <a:r>
              <a:rPr lang="fr-FR" dirty="0">
                <a:solidFill>
                  <a:srgbClr val="00B0F0"/>
                </a:solidFill>
                <a:latin typeface="Consolas" panose="020B0609020204030204" pitchFamily="49" charset="0"/>
              </a:rPr>
              <a:t>&lt;T&gt; </a:t>
            </a:r>
            <a:r>
              <a:rPr lang="fr-FR" dirty="0" err="1">
                <a:solidFill>
                  <a:srgbClr val="00B0F0"/>
                </a:solidFill>
                <a:latin typeface="Consolas" panose="020B0609020204030204" pitchFamily="49" charset="0"/>
              </a:rPr>
              <a:t>iterator</a:t>
            </a:r>
            <a:r>
              <a:rPr lang="fr-FR" dirty="0">
                <a:solidFill>
                  <a:srgbClr val="00B0F0"/>
                </a:solidFill>
                <a:latin typeface="Consolas" panose="020B0609020204030204" pitchFamily="49" charset="0"/>
              </a:rPr>
              <a:t>();</a:t>
            </a:r>
          </a:p>
          <a:p>
            <a:r>
              <a:rPr lang="fr-FR" dirty="0">
                <a:solidFill>
                  <a:srgbClr val="00B0F0"/>
                </a:solidFill>
                <a:latin typeface="Consolas" panose="020B0609020204030204" pitchFamily="49" charset="0"/>
              </a:rPr>
              <a:t>}</a:t>
            </a:r>
            <a:endParaRPr lang="en-US" dirty="0">
              <a:solidFill>
                <a:srgbClr val="00B0F0"/>
              </a:solidFill>
              <a:latin typeface="Consolas" panose="020B0609020204030204" pitchFamily="49" charset="0"/>
            </a:endParaRPr>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grpSp>
        <p:nvGrpSpPr>
          <p:cNvPr id="16" name="Group 15">
            <a:extLst>
              <a:ext uri="{FF2B5EF4-FFF2-40B4-BE49-F238E27FC236}">
                <a16:creationId xmlns:a16="http://schemas.microsoft.com/office/drawing/2014/main" id="{D56C9D30-37F4-4C56-A3E6-0E684AB0A084}"/>
              </a:ext>
            </a:extLst>
          </p:cNvPr>
          <p:cNvGrpSpPr/>
          <p:nvPr/>
        </p:nvGrpSpPr>
        <p:grpSpPr>
          <a:xfrm>
            <a:off x="486127" y="906058"/>
            <a:ext cx="10733964" cy="1320101"/>
            <a:chOff x="-1233070" y="5882376"/>
            <a:chExt cx="10733964" cy="1320101"/>
          </a:xfrm>
        </p:grpSpPr>
        <p:sp>
          <p:nvSpPr>
            <p:cNvPr id="17" name="TextBox 16">
              <a:extLst>
                <a:ext uri="{FF2B5EF4-FFF2-40B4-BE49-F238E27FC236}">
                  <a16:creationId xmlns:a16="http://schemas.microsoft.com/office/drawing/2014/main" id="{E6139B5E-71E4-4FF7-AAB9-49FDDC19B566}"/>
                </a:ext>
              </a:extLst>
            </p:cNvPr>
            <p:cNvSpPr txBox="1"/>
            <p:nvPr/>
          </p:nvSpPr>
          <p:spPr>
            <a:xfrm>
              <a:off x="95715" y="6002148"/>
              <a:ext cx="9405179" cy="1200329"/>
            </a:xfrm>
            <a:prstGeom prst="rect">
              <a:avLst/>
            </a:prstGeom>
            <a:noFill/>
          </p:spPr>
          <p:txBody>
            <a:bodyPr wrap="square" rtlCol="0">
              <a:spAutoFit/>
            </a:bodyPr>
            <a:lstStyle/>
            <a:p>
              <a:pP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Name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one way we might use a </a:t>
              </a:r>
              <a:r>
                <a:rPr kumimoji="0" lang="en-US" sz="2400" b="0" i="0" u="none" strike="noStrike" kern="1200" cap="none" spc="0" normalizeH="0" noProof="0" dirty="0">
                  <a:ln>
                    <a:noFill/>
                  </a:ln>
                  <a:solidFill>
                    <a:srgbClr val="00B0F0"/>
                  </a:solidFill>
                  <a:effectLst/>
                  <a:uLnTx/>
                  <a:uFillTx/>
                  <a:latin typeface="Corbel" panose="020B0503020204020204"/>
                  <a:ea typeface="+mn-ea"/>
                  <a:cs typeface="+mn-cs"/>
                </a:rPr>
                <a:t>common interface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across many different </a:t>
              </a:r>
              <a:r>
                <a:rPr kumimoji="0" lang="en-US" sz="2400" b="0" i="0" u="none" strike="noStrike" kern="1200" cap="none" spc="0" normalizeH="0" noProof="0" dirty="0">
                  <a:ln>
                    <a:noFill/>
                  </a:ln>
                  <a:solidFill>
                    <a:srgbClr val="7030A0"/>
                  </a:solidFill>
                  <a:effectLst/>
                  <a:uLnTx/>
                  <a:uFillTx/>
                  <a:latin typeface="Corbel" panose="020B0503020204020204"/>
                  <a:ea typeface="+mn-ea"/>
                  <a:cs typeface="+mn-cs"/>
                </a:rPr>
                <a:t>container classes</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e</a:t>
              </a:r>
              <a:r>
                <a:rPr lang="en-US" sz="2400" dirty="0">
                  <a:solidFill>
                    <a:prstClr val="black"/>
                  </a:solidFill>
                  <a:latin typeface="Corbel" panose="020B0503020204020204"/>
                </a:rPr>
                <a:t>.g., Lists, Vectors, Maps, Sets...</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a:p>
              <a:pPr lvl="0">
                <a:defRPr/>
              </a:pPr>
              <a:endParaRPr lang="en-US" sz="2400" dirty="0">
                <a:latin typeface="Corbel" panose="020B0503020204020204" pitchFamily="34" charset="0"/>
                <a:cs typeface="Cordia New" panose="020B0502040204020203" pitchFamily="34" charset="-34"/>
              </a:endParaRPr>
            </a:p>
          </p:txBody>
        </p:sp>
        <p:pic>
          <p:nvPicPr>
            <p:cNvPr id="18" name="Picture 17" descr="Shape&#10;&#10;Description automatically generated with low confidence">
              <a:extLst>
                <a:ext uri="{FF2B5EF4-FFF2-40B4-BE49-F238E27FC236}">
                  <a16:creationId xmlns:a16="http://schemas.microsoft.com/office/drawing/2014/main" id="{A7FF629B-9181-48F7-8F3F-03D128BC8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070" y="5882376"/>
              <a:ext cx="919262" cy="919262"/>
            </a:xfrm>
            <a:prstGeom prst="rect">
              <a:avLst/>
            </a:prstGeom>
            <a:ln>
              <a:noFill/>
            </a:ln>
            <a:effectLst>
              <a:outerShdw blurRad="292100" dist="139700" dir="2700000" algn="tl" rotWithShape="0">
                <a:srgbClr val="333333">
                  <a:alpha val="65000"/>
                </a:srgbClr>
              </a:outerShdw>
            </a:effectLst>
          </p:spPr>
        </p:pic>
      </p:grpSp>
      <p:sp>
        <p:nvSpPr>
          <p:cNvPr id="19" name="TextBox 18">
            <a:extLst>
              <a:ext uri="{FF2B5EF4-FFF2-40B4-BE49-F238E27FC236}">
                <a16:creationId xmlns:a16="http://schemas.microsoft.com/office/drawing/2014/main" id="{56B3C16B-F2FE-4501-9EE1-7DF6D6E3B7BA}"/>
              </a:ext>
            </a:extLst>
          </p:cNvPr>
          <p:cNvSpPr txBox="1"/>
          <p:nvPr/>
        </p:nvSpPr>
        <p:spPr>
          <a:xfrm>
            <a:off x="1405389" y="2051899"/>
            <a:ext cx="10194207" cy="461665"/>
          </a:xfrm>
          <a:prstGeom prst="rect">
            <a:avLst/>
          </a:prstGeom>
          <a:noFill/>
        </p:spPr>
        <p:txBody>
          <a:bodyPr wrap="square" rtlCol="0">
            <a:spAutoFit/>
          </a:bodyPr>
          <a:lstStyle/>
          <a:p>
            <a:pPr algn="ctr">
              <a:defRPr/>
            </a:pPr>
            <a:r>
              <a:rPr lang="en-US" sz="2400" dirty="0">
                <a:latin typeface="Corbel" panose="020B0503020204020204" pitchFamily="34" charset="0"/>
                <a:cs typeface="Cordia New" panose="020B0502040204020203" pitchFamily="34" charset="-34"/>
              </a:rPr>
              <a:t>Answer: Enabling iteration over container elements!</a:t>
            </a:r>
          </a:p>
        </p:txBody>
      </p:sp>
      <p:sp>
        <p:nvSpPr>
          <p:cNvPr id="25" name="TextBox 24">
            <a:extLst>
              <a:ext uri="{FF2B5EF4-FFF2-40B4-BE49-F238E27FC236}">
                <a16:creationId xmlns:a16="http://schemas.microsoft.com/office/drawing/2014/main" id="{22C246B8-1870-4451-85E1-14834649CD95}"/>
              </a:ext>
            </a:extLst>
          </p:cNvPr>
          <p:cNvSpPr txBox="1"/>
          <p:nvPr/>
        </p:nvSpPr>
        <p:spPr>
          <a:xfrm>
            <a:off x="194858" y="4179474"/>
            <a:ext cx="5750718" cy="230832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t>
            </a:r>
          </a:p>
          <a:p>
            <a:r>
              <a:rPr lang="en-US" dirty="0">
                <a:solidFill>
                  <a:srgbClr val="7030A0"/>
                </a:solidFill>
                <a:latin typeface="Consolas" panose="020B0609020204030204" pitchFamily="49" charset="0"/>
              </a:rPr>
              <a:t>Kennel</a:t>
            </a:r>
            <a:r>
              <a:rPr lang="en-US" dirty="0">
                <a:latin typeface="Consolas" panose="020B0609020204030204" pitchFamily="49" charset="0"/>
              </a:rPr>
              <a:t> </a:t>
            </a:r>
            <a:r>
              <a:rPr lang="en-US" dirty="0" err="1">
                <a:latin typeface="Consolas" panose="020B0609020204030204" pitchFamily="49" charset="0"/>
              </a:rPr>
              <a:t>kennel</a:t>
            </a:r>
            <a:r>
              <a:rPr lang="en-US" dirty="0">
                <a:latin typeface="Consolas" panose="020B0609020204030204" pitchFamily="49" charset="0"/>
              </a:rPr>
              <a:t> = new Kennel();</a:t>
            </a:r>
          </a:p>
          <a:p>
            <a:r>
              <a:rPr lang="en-US" dirty="0" err="1">
                <a:latin typeface="Consolas" panose="020B0609020204030204" pitchFamily="49" charset="0"/>
              </a:rPr>
              <a:t>kennel.addDog</a:t>
            </a:r>
            <a:r>
              <a:rPr lang="en-US" dirty="0">
                <a:latin typeface="Consolas" panose="020B0609020204030204" pitchFamily="49" charset="0"/>
              </a:rPr>
              <a:t>(new Dog("Fido",...));</a:t>
            </a:r>
          </a:p>
          <a:p>
            <a:r>
              <a:rPr lang="en-US" dirty="0" err="1">
                <a:latin typeface="Consolas" panose="020B0609020204030204" pitchFamily="49" charset="0"/>
              </a:rPr>
              <a:t>kennel.addDog</a:t>
            </a:r>
            <a:r>
              <a:rPr lang="en-US" dirty="0">
                <a:latin typeface="Consolas" panose="020B0609020204030204" pitchFamily="49" charset="0"/>
              </a:rPr>
              <a:t>(new Dog("Nellie",...)); </a:t>
            </a:r>
          </a:p>
          <a:p>
            <a:endParaRPr lang="en-US" dirty="0">
              <a:latin typeface="Consolas" panose="020B0609020204030204" pitchFamily="49" charset="0"/>
            </a:endParaRPr>
          </a:p>
          <a:p>
            <a:r>
              <a:rPr lang="en-US" dirty="0">
                <a:solidFill>
                  <a:srgbClr val="FF0000"/>
                </a:solidFill>
                <a:latin typeface="Consolas" panose="020B0609020204030204" pitchFamily="49" charset="0"/>
              </a:rPr>
              <a:t>for</a:t>
            </a:r>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a:solidFill>
                  <a:srgbClr val="00B050"/>
                </a:solidFill>
                <a:latin typeface="Consolas" panose="020B0609020204030204" pitchFamily="49" charset="0"/>
              </a:rPr>
              <a:t>Dog</a:t>
            </a:r>
            <a:r>
              <a:rPr lang="en-US" dirty="0">
                <a:latin typeface="Consolas" panose="020B0609020204030204" pitchFamily="49" charset="0"/>
              </a:rPr>
              <a:t> d </a:t>
            </a:r>
            <a:r>
              <a:rPr lang="en-US" dirty="0">
                <a:solidFill>
                  <a:srgbClr val="FF0000"/>
                </a:solidFill>
                <a:latin typeface="Consolas" panose="020B0609020204030204" pitchFamily="49" charset="0"/>
              </a:rPr>
              <a:t>:</a:t>
            </a:r>
            <a:r>
              <a:rPr lang="en-US" dirty="0">
                <a:latin typeface="Consolas" panose="020B0609020204030204" pitchFamily="49" charset="0"/>
              </a:rPr>
              <a:t> kennel</a:t>
            </a:r>
            <a:r>
              <a:rPr lang="en-US" dirty="0">
                <a:solidFill>
                  <a:srgbClr val="FF000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d.bark</a:t>
            </a:r>
            <a:r>
              <a:rPr lang="en-US" dirty="0">
                <a:latin typeface="Consolas" panose="020B0609020204030204" pitchFamily="49" charset="0"/>
              </a:rPr>
              <a:t>();</a:t>
            </a:r>
          </a:p>
          <a:p>
            <a:r>
              <a:rPr lang="en-US" dirty="0">
                <a:latin typeface="Consolas" panose="020B0609020204030204" pitchFamily="49" charset="0"/>
              </a:rPr>
              <a:t>}</a:t>
            </a:r>
          </a:p>
        </p:txBody>
      </p:sp>
      <p:sp>
        <p:nvSpPr>
          <p:cNvPr id="22" name="Speech Bubble: Rectangle with Corners Rounded 21">
            <a:extLst>
              <a:ext uri="{FF2B5EF4-FFF2-40B4-BE49-F238E27FC236}">
                <a16:creationId xmlns:a16="http://schemas.microsoft.com/office/drawing/2014/main" id="{AE5B873E-F006-4D3F-927C-73402AD4DB54}"/>
              </a:ext>
            </a:extLst>
          </p:cNvPr>
          <p:cNvSpPr/>
          <p:nvPr/>
        </p:nvSpPr>
        <p:spPr>
          <a:xfrm>
            <a:off x="5230987" y="2731787"/>
            <a:ext cx="3447187" cy="1040881"/>
          </a:xfrm>
          <a:prstGeom prst="wedgeRoundRectCallout">
            <a:avLst>
              <a:gd name="adj1" fmla="val -90123"/>
              <a:gd name="adj2" fmla="val -251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Java's </a:t>
            </a:r>
            <a:r>
              <a:rPr lang="en-US" sz="2000" dirty="0" err="1">
                <a:solidFill>
                  <a:srgbClr val="00FFFF"/>
                </a:solidFill>
              </a:rPr>
              <a:t>Iterable</a:t>
            </a:r>
            <a:r>
              <a:rPr lang="en-US" sz="2000" dirty="0">
                <a:solidFill>
                  <a:srgbClr val="00FFFF"/>
                </a:solidFill>
              </a:rPr>
              <a:t> </a:t>
            </a:r>
            <a:r>
              <a:rPr lang="en-US" sz="2000" dirty="0"/>
              <a:t>interface is used to let you iterate over items in a container!</a:t>
            </a:r>
          </a:p>
        </p:txBody>
      </p:sp>
      <p:sp>
        <p:nvSpPr>
          <p:cNvPr id="24" name="Speech Bubble: Rectangle with Corners Rounded 23">
            <a:extLst>
              <a:ext uri="{FF2B5EF4-FFF2-40B4-BE49-F238E27FC236}">
                <a16:creationId xmlns:a16="http://schemas.microsoft.com/office/drawing/2014/main" id="{D4B4CFF4-6A0E-4C83-AB44-4C0AFAB3FE64}"/>
              </a:ext>
            </a:extLst>
          </p:cNvPr>
          <p:cNvSpPr/>
          <p:nvPr/>
        </p:nvSpPr>
        <p:spPr>
          <a:xfrm>
            <a:off x="4147220" y="5495115"/>
            <a:ext cx="2633143" cy="1040881"/>
          </a:xfrm>
          <a:prstGeom prst="wedgeRoundRectCallout">
            <a:avLst>
              <a:gd name="adj1" fmla="val -90123"/>
              <a:gd name="adj2" fmla="val -251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if you do so, you can use first-class </a:t>
            </a:r>
            <a:r>
              <a:rPr lang="en-US" sz="2000" dirty="0">
                <a:solidFill>
                  <a:srgbClr val="FFC9C9"/>
                </a:solidFill>
              </a:rPr>
              <a:t>iteration syntax</a:t>
            </a:r>
            <a:r>
              <a:rPr lang="en-US" sz="2000" dirty="0"/>
              <a:t>!</a:t>
            </a:r>
          </a:p>
        </p:txBody>
      </p:sp>
      <p:sp>
        <p:nvSpPr>
          <p:cNvPr id="3" name="Rectangle 2">
            <a:extLst>
              <a:ext uri="{FF2B5EF4-FFF2-40B4-BE49-F238E27FC236}">
                <a16:creationId xmlns:a16="http://schemas.microsoft.com/office/drawing/2014/main" id="{6B149CF4-EB49-4082-8B2A-71CA77830AE6}"/>
              </a:ext>
            </a:extLst>
          </p:cNvPr>
          <p:cNvSpPr/>
          <p:nvPr/>
        </p:nvSpPr>
        <p:spPr>
          <a:xfrm>
            <a:off x="7918795" y="3357217"/>
            <a:ext cx="3135086" cy="26885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F3335A-AD8A-43C9-B56A-6D40E3F540B0}"/>
              </a:ext>
            </a:extLst>
          </p:cNvPr>
          <p:cNvSpPr/>
          <p:nvPr/>
        </p:nvSpPr>
        <p:spPr>
          <a:xfrm>
            <a:off x="6841485" y="5832170"/>
            <a:ext cx="3891240" cy="55061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99743AFB-7180-4B63-9E2D-5D8C087E255D}"/>
              </a:ext>
            </a:extLst>
          </p:cNvPr>
          <p:cNvSpPr/>
          <p:nvPr/>
        </p:nvSpPr>
        <p:spPr>
          <a:xfrm>
            <a:off x="8564265" y="1265547"/>
            <a:ext cx="3447187" cy="1040881"/>
          </a:xfrm>
          <a:prstGeom prst="wedgeRoundRectCallout">
            <a:avLst>
              <a:gd name="adj1" fmla="val -12213"/>
              <a:gd name="adj2" fmla="val 1527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class must implement the </a:t>
            </a:r>
            <a:r>
              <a:rPr lang="en-US" sz="2000" dirty="0" err="1">
                <a:solidFill>
                  <a:srgbClr val="00FFFF"/>
                </a:solidFill>
              </a:rPr>
              <a:t>Iterable</a:t>
            </a:r>
            <a:r>
              <a:rPr lang="en-US" sz="2000" dirty="0"/>
              <a:t> interface.</a:t>
            </a:r>
          </a:p>
        </p:txBody>
      </p:sp>
    </p:spTree>
    <p:extLst>
      <p:ext uri="{BB962C8B-B14F-4D97-AF65-F5344CB8AC3E}">
        <p14:creationId xmlns:p14="http://schemas.microsoft.com/office/powerpoint/2010/main" val="3630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90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6"/>
                                        </p:tgtEl>
                                      </p:cBhvr>
                                    </p:animEffect>
                                    <p:set>
                                      <p:cBhvr>
                                        <p:cTn id="21" dur="1" fill="hold">
                                          <p:stCondLst>
                                            <p:cond delay="499"/>
                                          </p:stCondLst>
                                        </p:cTn>
                                        <p:tgtEl>
                                          <p:spTgt spid="5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2" nodeType="clickEffect">
                                  <p:stCondLst>
                                    <p:cond delay="0"/>
                                  </p:stCondLst>
                                  <p:childTnLst>
                                    <p:animMotion origin="layout" path="M 1.11022E-16 3.33333E-6 L -0.00312 0.36273 " pathEditMode="relative" rAng="0" ptsTypes="AA">
                                      <p:cBhvr>
                                        <p:cTn id="60" dur="2000" fill="hold"/>
                                        <p:tgtEl>
                                          <p:spTgt spid="23"/>
                                        </p:tgtEl>
                                        <p:attrNameLst>
                                          <p:attrName>ppt_x</p:attrName>
                                          <p:attrName>ppt_y</p:attrName>
                                        </p:attrNameLst>
                                      </p:cBhvr>
                                      <p:rCtr x="-156" y="18125"/>
                                    </p:animMotion>
                                  </p:childTnLst>
                                </p:cTn>
                              </p:par>
                            </p:childTnLst>
                          </p:cTn>
                        </p:par>
                      </p:childTnLst>
                    </p:cTn>
                  </p:par>
                  <p:par>
                    <p:cTn id="61" fill="hold">
                      <p:stCondLst>
                        <p:cond delay="indefinite"/>
                      </p:stCondLst>
                      <p:childTnLst>
                        <p:par>
                          <p:cTn id="62" fill="hold">
                            <p:stCondLst>
                              <p:cond delay="0"/>
                            </p:stCondLst>
                            <p:childTnLst>
                              <p:par>
                                <p:cTn id="63" presetID="22" presetClass="exit" presetSubtype="8" fill="hold" grpId="0" nodeType="clickEffect">
                                  <p:stCondLst>
                                    <p:cond delay="0"/>
                                  </p:stCondLst>
                                  <p:childTnLst>
                                    <p:animEffect transition="out" filter="wipe(left)">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animBg="1"/>
      <p:bldP spid="2" grpId="1" animBg="1"/>
      <p:bldP spid="56" grpId="0" animBg="1"/>
      <p:bldP spid="56" grpId="1" animBg="1"/>
      <p:bldP spid="11" grpId="0" animBg="1"/>
      <p:bldP spid="19" grpId="0"/>
      <p:bldP spid="25" grpId="0" animBg="1"/>
      <p:bldP spid="22" grpId="0" animBg="1"/>
      <p:bldP spid="22" grpId="1" animBg="1"/>
      <p:bldP spid="24" grpId="0" animBg="1"/>
      <p:bldP spid="24" grpId="1" animBg="1"/>
      <p:bldP spid="3" grpId="0" animBg="1"/>
      <p:bldP spid="3" grpId="1" animBg="1"/>
      <p:bldP spid="20" grpId="0" animBg="1"/>
      <p:bldP spid="20" grpId="1" animBg="1"/>
      <p:bldP spid="23" grpId="0" animBg="1"/>
      <p:bldP spid="23" grpId="1" animBg="1"/>
      <p:bldP spid="23"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Interface Inheritance</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580288" y="2211122"/>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latin typeface="Corbel" panose="020B0503020204020204" pitchFamily="34" charset="0"/>
                <a:cs typeface="Cordia New" panose="020B0502040204020203" pitchFamily="34" charset="-34"/>
              </a:rPr>
              <a:t>If each interface defines a type, and each class defines a type, and a class implements an interface – does the class have two types? </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263342"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sp>
        <p:nvSpPr>
          <p:cNvPr id="16" name="Text Box 26">
            <a:extLst>
              <a:ext uri="{FF2B5EF4-FFF2-40B4-BE49-F238E27FC236}">
                <a16:creationId xmlns:a16="http://schemas.microsoft.com/office/drawing/2014/main" id="{052123CB-F88E-484D-83AD-02B3955ADF75}"/>
              </a:ext>
            </a:extLst>
          </p:cNvPr>
          <p:cNvSpPr txBox="1">
            <a:spLocks noChangeArrowheads="1"/>
          </p:cNvSpPr>
          <p:nvPr/>
        </p:nvSpPr>
        <p:spPr bwMode="auto">
          <a:xfrm>
            <a:off x="537156" y="487401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If a class </a:t>
            </a:r>
            <a:r>
              <a:rPr lang="en-US" sz="2800" dirty="0">
                <a:solidFill>
                  <a:prstClr val="black"/>
                </a:solidFill>
                <a:latin typeface="Corbel" panose="020B0503020204020204"/>
              </a:rPr>
              <a:t>indicates that it implements an interface, but doesn't provide implementations for all of the methods in the interface, what happens?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7" name="Picture 16">
            <a:extLst>
              <a:ext uri="{FF2B5EF4-FFF2-40B4-BE49-F238E27FC236}">
                <a16:creationId xmlns:a16="http://schemas.microsoft.com/office/drawing/2014/main" id="{685D7796-B4E0-4CE1-A019-A354D320A62C}"/>
              </a:ext>
            </a:extLst>
          </p:cNvPr>
          <p:cNvPicPr>
            <a:picLocks noChangeAspect="1"/>
          </p:cNvPicPr>
          <p:nvPr/>
        </p:nvPicPr>
        <p:blipFill>
          <a:blip r:embed="rId4"/>
          <a:stretch>
            <a:fillRect/>
          </a:stretch>
        </p:blipFill>
        <p:spPr>
          <a:xfrm>
            <a:off x="5393971" y="3735398"/>
            <a:ext cx="1472045" cy="1143000"/>
          </a:xfrm>
          <a:prstGeom prst="rect">
            <a:avLst/>
          </a:prstGeom>
        </p:spPr>
      </p:pic>
    </p:spTree>
    <p:extLst>
      <p:ext uri="{BB962C8B-B14F-4D97-AF65-F5344CB8AC3E}">
        <p14:creationId xmlns:p14="http://schemas.microsoft.com/office/powerpoint/2010/main" val="6793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1 – The Record</a:t>
            </a:r>
          </a:p>
        </p:txBody>
      </p:sp>
      <p:pic>
        <p:nvPicPr>
          <p:cNvPr id="6" name="Picture 5">
            <a:extLst>
              <a:ext uri="{FF2B5EF4-FFF2-40B4-BE49-F238E27FC236}">
                <a16:creationId xmlns:a16="http://schemas.microsoft.com/office/drawing/2014/main" id="{C9A7CA2F-EBD2-4675-83A7-C207400FECE7}"/>
              </a:ext>
            </a:extLst>
          </p:cNvPr>
          <p:cNvPicPr>
            <a:picLocks noChangeAspect="1"/>
          </p:cNvPicPr>
          <p:nvPr/>
        </p:nvPicPr>
        <p:blipFill>
          <a:blip r:embed="rId3"/>
          <a:stretch>
            <a:fillRect/>
          </a:stretch>
        </p:blipFill>
        <p:spPr>
          <a:xfrm>
            <a:off x="7857217" y="825631"/>
            <a:ext cx="3938978" cy="5773132"/>
          </a:xfrm>
          <a:prstGeom prst="rect">
            <a:avLst/>
          </a:prstGeom>
          <a:ln>
            <a:solidFill>
              <a:schemeClr val="tx1"/>
            </a:solidFill>
          </a:ln>
        </p:spPr>
      </p:pic>
      <p:sp>
        <p:nvSpPr>
          <p:cNvPr id="12" name="TextBox 11">
            <a:extLst>
              <a:ext uri="{FF2B5EF4-FFF2-40B4-BE49-F238E27FC236}">
                <a16:creationId xmlns:a16="http://schemas.microsoft.com/office/drawing/2014/main" id="{25581E83-911D-4F85-9B75-0E107A2CF2B5}"/>
              </a:ext>
            </a:extLst>
          </p:cNvPr>
          <p:cNvSpPr txBox="1"/>
          <p:nvPr/>
        </p:nvSpPr>
        <p:spPr>
          <a:xfrm>
            <a:off x="1013611" y="2640552"/>
            <a:ext cx="5722071" cy="400110"/>
          </a:xfrm>
          <a:prstGeom prst="rect">
            <a:avLst/>
          </a:prstGeom>
          <a:noFill/>
        </p:spPr>
        <p:txBody>
          <a:bodyPr wrap="square" rtlCol="0">
            <a:spAutoFit/>
          </a:bodyPr>
          <a:lstStyle/>
          <a:p>
            <a:pPr algn="ctr"/>
            <a:r>
              <a:rPr lang="en-US" sz="2000" dirty="0">
                <a:latin typeface="+mj-lt"/>
                <a:cs typeface="Times New Roman" pitchFamily="18" charset="0"/>
              </a:rPr>
              <a:t>Hoare was on to something!</a:t>
            </a:r>
          </a:p>
        </p:txBody>
      </p:sp>
      <p:sp>
        <p:nvSpPr>
          <p:cNvPr id="25" name="TextBox 24">
            <a:extLst>
              <a:ext uri="{FF2B5EF4-FFF2-40B4-BE49-F238E27FC236}">
                <a16:creationId xmlns:a16="http://schemas.microsoft.com/office/drawing/2014/main" id="{48CCD56F-CD64-42DF-8268-143890686A10}"/>
              </a:ext>
            </a:extLst>
          </p:cNvPr>
          <p:cNvSpPr txBox="1"/>
          <p:nvPr/>
        </p:nvSpPr>
        <p:spPr>
          <a:xfrm>
            <a:off x="826254" y="4182728"/>
            <a:ext cx="6096784" cy="707886"/>
          </a:xfrm>
          <a:prstGeom prst="rect">
            <a:avLst/>
          </a:prstGeom>
          <a:noFill/>
        </p:spPr>
        <p:txBody>
          <a:bodyPr wrap="square">
            <a:spAutoFit/>
          </a:bodyPr>
          <a:lstStyle/>
          <a:p>
            <a:pPr algn="ctr"/>
            <a:r>
              <a:rPr lang="en-US" sz="2000" dirty="0">
                <a:latin typeface="+mj-lt"/>
                <a:cs typeface="Times New Roman" pitchFamily="18" charset="0"/>
              </a:rPr>
              <a:t>He didn't consider also including </a:t>
            </a:r>
            <a:r>
              <a:rPr lang="en-US" sz="2000" dirty="0">
                <a:solidFill>
                  <a:srgbClr val="FF0000"/>
                </a:solidFill>
                <a:latin typeface="+mj-lt"/>
                <a:cs typeface="Times New Roman" pitchFamily="18" charset="0"/>
              </a:rPr>
              <a:t>behaviors (functions) </a:t>
            </a:r>
            <a:r>
              <a:rPr lang="en-US" sz="2000" dirty="0">
                <a:latin typeface="+mj-lt"/>
                <a:cs typeface="Times New Roman" pitchFamily="18" charset="0"/>
              </a:rPr>
              <a:t>in his classes or objects...</a:t>
            </a:r>
            <a:endParaRPr lang="en-US" sz="2000" dirty="0"/>
          </a:p>
        </p:txBody>
      </p:sp>
      <p:sp>
        <p:nvSpPr>
          <p:cNvPr id="26" name="TextBox 25">
            <a:extLst>
              <a:ext uri="{FF2B5EF4-FFF2-40B4-BE49-F238E27FC236}">
                <a16:creationId xmlns:a16="http://schemas.microsoft.com/office/drawing/2014/main" id="{4868AD57-162F-4781-8F48-48187FDC9B15}"/>
              </a:ext>
            </a:extLst>
          </p:cNvPr>
          <p:cNvSpPr txBox="1"/>
          <p:nvPr/>
        </p:nvSpPr>
        <p:spPr>
          <a:xfrm>
            <a:off x="1012466" y="3257752"/>
            <a:ext cx="5724360" cy="707886"/>
          </a:xfrm>
          <a:prstGeom prst="rect">
            <a:avLst/>
          </a:prstGeom>
          <a:noFill/>
        </p:spPr>
        <p:txBody>
          <a:bodyPr wrap="square" rtlCol="0">
            <a:spAutoFit/>
          </a:bodyPr>
          <a:lstStyle/>
          <a:p>
            <a:pPr algn="ctr"/>
            <a:r>
              <a:rPr lang="en-US" sz="2000" dirty="0">
                <a:latin typeface="+mj-lt"/>
                <a:cs typeface="Times New Roman" pitchFamily="18" charset="0"/>
              </a:rPr>
              <a:t>But... he only took a </a:t>
            </a:r>
            <a:r>
              <a:rPr lang="en-US" sz="2000" dirty="0">
                <a:solidFill>
                  <a:srgbClr val="FF0000"/>
                </a:solidFill>
                <a:latin typeface="+mj-lt"/>
                <a:cs typeface="Times New Roman" pitchFamily="18" charset="0"/>
              </a:rPr>
              <a:t>data-centric approach </a:t>
            </a:r>
            <a:r>
              <a:rPr lang="en-US" sz="2000" dirty="0">
                <a:latin typeface="+mj-lt"/>
                <a:cs typeface="Times New Roman" pitchFamily="18" charset="0"/>
              </a:rPr>
              <a:t>in his definition of classes and objects... </a:t>
            </a:r>
          </a:p>
        </p:txBody>
      </p:sp>
      <p:sp>
        <p:nvSpPr>
          <p:cNvPr id="27" name="TextBox 26">
            <a:extLst>
              <a:ext uri="{FF2B5EF4-FFF2-40B4-BE49-F238E27FC236}">
                <a16:creationId xmlns:a16="http://schemas.microsoft.com/office/drawing/2014/main" id="{E74D7A07-7FBD-4DDB-82BC-D2FF2DB4197C}"/>
              </a:ext>
            </a:extLst>
          </p:cNvPr>
          <p:cNvSpPr txBox="1"/>
          <p:nvPr/>
        </p:nvSpPr>
        <p:spPr>
          <a:xfrm>
            <a:off x="1360843" y="5107704"/>
            <a:ext cx="5292506" cy="707886"/>
          </a:xfrm>
          <a:prstGeom prst="rect">
            <a:avLst/>
          </a:prstGeom>
          <a:noFill/>
        </p:spPr>
        <p:txBody>
          <a:bodyPr wrap="square">
            <a:spAutoFit/>
          </a:bodyPr>
          <a:lstStyle/>
          <a:p>
            <a:pPr algn="ctr"/>
            <a:r>
              <a:rPr lang="en-US" sz="2000" dirty="0">
                <a:latin typeface="+mj-lt"/>
                <a:cs typeface="Times New Roman" pitchFamily="18" charset="0"/>
              </a:rPr>
              <a:t>Still – this was another major advancement in computer science!</a:t>
            </a:r>
            <a:endParaRPr lang="en-US" sz="2000" dirty="0"/>
          </a:p>
        </p:txBody>
      </p:sp>
      <p:sp>
        <p:nvSpPr>
          <p:cNvPr id="28" name="TextBox 27">
            <a:extLst>
              <a:ext uri="{FF2B5EF4-FFF2-40B4-BE49-F238E27FC236}">
                <a16:creationId xmlns:a16="http://schemas.microsoft.com/office/drawing/2014/main" id="{41F50147-2320-4DA6-A873-AD7FA186E0BE}"/>
              </a:ext>
            </a:extLst>
          </p:cNvPr>
          <p:cNvSpPr txBox="1"/>
          <p:nvPr/>
        </p:nvSpPr>
        <p:spPr>
          <a:xfrm>
            <a:off x="771504" y="1229657"/>
            <a:ext cx="6206284" cy="707886"/>
          </a:xfrm>
          <a:prstGeom prst="rect">
            <a:avLst/>
          </a:prstGeom>
          <a:noFill/>
        </p:spPr>
        <p:txBody>
          <a:bodyPr wrap="square" rtlCol="0">
            <a:spAutoFit/>
          </a:bodyPr>
          <a:lstStyle/>
          <a:p>
            <a:pPr algn="ctr"/>
            <a:r>
              <a:rPr lang="en-US" sz="2000" dirty="0">
                <a:solidFill>
                  <a:srgbClr val="00B0F0"/>
                </a:solidFill>
                <a:latin typeface="+mj-lt"/>
                <a:cs typeface="Times New Roman" pitchFamily="18" charset="0"/>
              </a:rPr>
              <a:t>And Hoare even had a notion of classes and subclasses – a subclass could inherit fields from its parent!</a:t>
            </a:r>
          </a:p>
        </p:txBody>
      </p:sp>
    </p:spTree>
    <p:extLst>
      <p:ext uri="{BB962C8B-B14F-4D97-AF65-F5344CB8AC3E}">
        <p14:creationId xmlns:p14="http://schemas.microsoft.com/office/powerpoint/2010/main" val="78591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6" grpId="0"/>
      <p:bldP spid="27" grpId="0"/>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146B1C4-46C7-4EFB-990E-DE82CB693D59}"/>
              </a:ext>
            </a:extLst>
          </p:cNvPr>
          <p:cNvSpPr txBox="1"/>
          <p:nvPr/>
        </p:nvSpPr>
        <p:spPr>
          <a:xfrm>
            <a:off x="391656" y="1011462"/>
            <a:ext cx="11408688" cy="461665"/>
          </a:xfrm>
          <a:prstGeom prst="rect">
            <a:avLst/>
          </a:prstGeom>
          <a:noFill/>
        </p:spPr>
        <p:txBody>
          <a:bodyPr wrap="square" rtlCol="0">
            <a:spAutoFit/>
          </a:bodyPr>
          <a:lstStyle/>
          <a:p>
            <a:pPr algn="ctr"/>
            <a:r>
              <a:rPr lang="en-US" sz="2400" dirty="0">
                <a:latin typeface="+mj-lt"/>
                <a:cs typeface="Times New Roman" pitchFamily="18" charset="0"/>
              </a:rPr>
              <a:t>Use Interface Inheritance under the following circumstances.</a:t>
            </a:r>
          </a:p>
        </p:txBody>
      </p:sp>
      <p:sp>
        <p:nvSpPr>
          <p:cNvPr id="22" name="Rectangle 21">
            <a:extLst>
              <a:ext uri="{FF2B5EF4-FFF2-40B4-BE49-F238E27FC236}">
                <a16:creationId xmlns:a16="http://schemas.microsoft.com/office/drawing/2014/main" id="{FC983A6F-FD3B-4393-B381-486094EDA3FD}"/>
              </a:ext>
            </a:extLst>
          </p:cNvPr>
          <p:cNvSpPr/>
          <p:nvPr/>
        </p:nvSpPr>
        <p:spPr>
          <a:xfrm>
            <a:off x="3151239" y="1666162"/>
            <a:ext cx="584828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have a </a:t>
            </a:r>
            <a:r>
              <a:rPr lang="en-US" sz="2400" dirty="0">
                <a:solidFill>
                  <a:srgbClr val="FFC9C9"/>
                </a:solidFill>
              </a:rPr>
              <a:t>"can-support" </a:t>
            </a:r>
            <a:r>
              <a:rPr lang="en-US" sz="2400" dirty="0">
                <a:solidFill>
                  <a:schemeClr val="bg1"/>
                </a:solidFill>
              </a:rPr>
              <a:t>relationship between a class and a group of behaviors.</a:t>
            </a:r>
          </a:p>
          <a:p>
            <a:pPr algn="ctr"/>
            <a:endParaRPr lang="en-US" sz="2400" dirty="0">
              <a:solidFill>
                <a:schemeClr val="bg1"/>
              </a:solidFill>
            </a:endParaRPr>
          </a:p>
          <a:p>
            <a:pPr algn="ctr"/>
            <a:r>
              <a:rPr lang="en-US" sz="2400" dirty="0">
                <a:solidFill>
                  <a:srgbClr val="FFD966"/>
                </a:solidFill>
              </a:rPr>
              <a:t>"The Car class can support washing."</a:t>
            </a:r>
          </a:p>
          <a:p>
            <a:pPr algn="ctr"/>
            <a:r>
              <a:rPr lang="en-US" sz="2400" dirty="0">
                <a:solidFill>
                  <a:srgbClr val="FFD966"/>
                </a:solidFill>
              </a:rPr>
              <a:t>"The kennel class can support iteration."</a:t>
            </a:r>
          </a:p>
        </p:txBody>
      </p:sp>
      <p:sp>
        <p:nvSpPr>
          <p:cNvPr id="18" name="Title 1">
            <a:extLst>
              <a:ext uri="{FF2B5EF4-FFF2-40B4-BE49-F238E27FC236}">
                <a16:creationId xmlns:a16="http://schemas.microsoft.com/office/drawing/2014/main" id="{A0227AD5-C983-4BBA-B664-604FB633DA3D}"/>
              </a:ext>
            </a:extLst>
          </p:cNvPr>
          <p:cNvSpPr txBox="1">
            <a:spLocks/>
          </p:cNvSpPr>
          <p:nvPr/>
        </p:nvSpPr>
        <p:spPr>
          <a:xfrm>
            <a:off x="-41242" y="-76480"/>
            <a:ext cx="12233242"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3600" dirty="0"/>
              <a:t>When To Use Interface Inheritance: Best Practices</a:t>
            </a:r>
          </a:p>
        </p:txBody>
      </p:sp>
      <p:sp>
        <p:nvSpPr>
          <p:cNvPr id="21" name="Rectangle 20">
            <a:extLst>
              <a:ext uri="{FF2B5EF4-FFF2-40B4-BE49-F238E27FC236}">
                <a16:creationId xmlns:a16="http://schemas.microsoft.com/office/drawing/2014/main" id="{732E6C4B-7DAB-4C00-9517-3578DF256707}"/>
              </a:ext>
            </a:extLst>
          </p:cNvPr>
          <p:cNvSpPr/>
          <p:nvPr/>
        </p:nvSpPr>
        <p:spPr>
          <a:xfrm>
            <a:off x="3151239" y="4378135"/>
            <a:ext cx="584828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have </a:t>
            </a:r>
            <a:r>
              <a:rPr lang="en-US" sz="2400" dirty="0">
                <a:solidFill>
                  <a:srgbClr val="FFC9C9"/>
                </a:solidFill>
              </a:rPr>
              <a:t>different classes </a:t>
            </a:r>
            <a:r>
              <a:rPr lang="en-US" sz="2400" dirty="0">
                <a:solidFill>
                  <a:schemeClr val="bg1"/>
                </a:solidFill>
              </a:rPr>
              <a:t>that all need to </a:t>
            </a:r>
            <a:r>
              <a:rPr lang="en-US" sz="2400" dirty="0">
                <a:solidFill>
                  <a:srgbClr val="FFC9C9"/>
                </a:solidFill>
              </a:rPr>
              <a:t>support related behaviors</a:t>
            </a:r>
            <a:r>
              <a:rPr lang="en-US" sz="2400" dirty="0">
                <a:solidFill>
                  <a:schemeClr val="bg1"/>
                </a:solidFill>
              </a:rPr>
              <a:t>, but aren't related to the same base class.</a:t>
            </a:r>
          </a:p>
          <a:p>
            <a:pPr algn="ctr"/>
            <a:endParaRPr lang="en-US" sz="2400" dirty="0">
              <a:solidFill>
                <a:schemeClr val="bg1"/>
              </a:solidFill>
            </a:endParaRPr>
          </a:p>
          <a:p>
            <a:pPr algn="ctr"/>
            <a:r>
              <a:rPr lang="en-US" sz="2400" dirty="0">
                <a:solidFill>
                  <a:schemeClr val="accent4">
                    <a:lumMod val="40000"/>
                    <a:lumOff val="60000"/>
                  </a:schemeClr>
                </a:solidFill>
              </a:rPr>
              <a:t>Cars and Dogs can both be washed, but aren't related by a common base.</a:t>
            </a:r>
          </a:p>
        </p:txBody>
      </p:sp>
      <p:pic>
        <p:nvPicPr>
          <p:cNvPr id="6" name="Picture 5">
            <a:extLst>
              <a:ext uri="{FF2B5EF4-FFF2-40B4-BE49-F238E27FC236}">
                <a16:creationId xmlns:a16="http://schemas.microsoft.com/office/drawing/2014/main" id="{F973D2E7-DEE2-4C62-9ECD-199AAB9DAF2A}"/>
              </a:ext>
            </a:extLst>
          </p:cNvPr>
          <p:cNvPicPr>
            <a:picLocks noChangeAspect="1"/>
          </p:cNvPicPr>
          <p:nvPr/>
        </p:nvPicPr>
        <p:blipFill>
          <a:blip r:embed="rId3"/>
          <a:stretch>
            <a:fillRect/>
          </a:stretch>
        </p:blipFill>
        <p:spPr>
          <a:xfrm>
            <a:off x="10727607" y="117618"/>
            <a:ext cx="1420707" cy="1041129"/>
          </a:xfrm>
          <a:prstGeom prst="rect">
            <a:avLst/>
          </a:prstGeom>
        </p:spPr>
      </p:pic>
      <p:sp>
        <p:nvSpPr>
          <p:cNvPr id="2" name="TextBox 1">
            <a:extLst>
              <a:ext uri="{FF2B5EF4-FFF2-40B4-BE49-F238E27FC236}">
                <a16:creationId xmlns:a16="http://schemas.microsoft.com/office/drawing/2014/main" id="{C2833787-47E6-4AFA-A0E9-BCEDA22DB828}"/>
              </a:ext>
            </a:extLst>
          </p:cNvPr>
          <p:cNvSpPr txBox="1"/>
          <p:nvPr/>
        </p:nvSpPr>
        <p:spPr>
          <a:xfrm>
            <a:off x="5777541" y="3958788"/>
            <a:ext cx="595676" cy="400110"/>
          </a:xfrm>
          <a:prstGeom prst="rect">
            <a:avLst/>
          </a:prstGeom>
          <a:noFill/>
        </p:spPr>
        <p:txBody>
          <a:bodyPr wrap="none" rtlCol="0">
            <a:spAutoFit/>
          </a:bodyPr>
          <a:lstStyle/>
          <a:p>
            <a:pPr algn="ctr"/>
            <a:r>
              <a:rPr lang="en-US" sz="2000" dirty="0">
                <a:latin typeface="+mj-lt"/>
                <a:cs typeface="Times New Roman" pitchFamily="18" charset="0"/>
              </a:rPr>
              <a:t>or...</a:t>
            </a:r>
          </a:p>
        </p:txBody>
      </p:sp>
      <p:grpSp>
        <p:nvGrpSpPr>
          <p:cNvPr id="8" name="Group 7">
            <a:extLst>
              <a:ext uri="{FF2B5EF4-FFF2-40B4-BE49-F238E27FC236}">
                <a16:creationId xmlns:a16="http://schemas.microsoft.com/office/drawing/2014/main" id="{60408F53-BE43-460D-8679-F088DE156E0A}"/>
              </a:ext>
            </a:extLst>
          </p:cNvPr>
          <p:cNvGrpSpPr/>
          <p:nvPr/>
        </p:nvGrpSpPr>
        <p:grpSpPr>
          <a:xfrm>
            <a:off x="7588040" y="4768572"/>
            <a:ext cx="4603960" cy="2089428"/>
            <a:chOff x="7537424" y="-8621"/>
            <a:chExt cx="4603960" cy="2089428"/>
          </a:xfrm>
        </p:grpSpPr>
        <p:grpSp>
          <p:nvGrpSpPr>
            <p:cNvPr id="9" name="Group 8">
              <a:extLst>
                <a:ext uri="{FF2B5EF4-FFF2-40B4-BE49-F238E27FC236}">
                  <a16:creationId xmlns:a16="http://schemas.microsoft.com/office/drawing/2014/main" id="{957D385F-F2C9-4139-B856-AE9E5C078B10}"/>
                </a:ext>
              </a:extLst>
            </p:cNvPr>
            <p:cNvGrpSpPr/>
            <p:nvPr/>
          </p:nvGrpSpPr>
          <p:grpSpPr>
            <a:xfrm>
              <a:off x="7537424" y="-8621"/>
              <a:ext cx="4599313" cy="2077717"/>
              <a:chOff x="8142604" y="4771299"/>
              <a:chExt cx="4599313" cy="2077717"/>
            </a:xfrm>
          </p:grpSpPr>
          <p:grpSp>
            <p:nvGrpSpPr>
              <p:cNvPr id="11" name="Group 10">
                <a:extLst>
                  <a:ext uri="{FF2B5EF4-FFF2-40B4-BE49-F238E27FC236}">
                    <a16:creationId xmlns:a16="http://schemas.microsoft.com/office/drawing/2014/main" id="{96FDB24C-8B51-4024-921B-6972240C1626}"/>
                  </a:ext>
                </a:extLst>
              </p:cNvPr>
              <p:cNvGrpSpPr/>
              <p:nvPr/>
            </p:nvGrpSpPr>
            <p:grpSpPr>
              <a:xfrm>
                <a:off x="8142604" y="4771299"/>
                <a:ext cx="4599313" cy="2077717"/>
                <a:chOff x="8381145" y="4393761"/>
                <a:chExt cx="4599313" cy="2077717"/>
              </a:xfrm>
            </p:grpSpPr>
            <p:sp>
              <p:nvSpPr>
                <p:cNvPr id="13" name="Rectangle: Rounded Corners 12">
                  <a:extLst>
                    <a:ext uri="{FF2B5EF4-FFF2-40B4-BE49-F238E27FC236}">
                      <a16:creationId xmlns:a16="http://schemas.microsoft.com/office/drawing/2014/main" id="{5CD80F13-7DEC-4F59-8C5F-31B02065EAAB}"/>
                    </a:ext>
                  </a:extLst>
                </p:cNvPr>
                <p:cNvSpPr/>
                <p:nvPr/>
              </p:nvSpPr>
              <p:spPr>
                <a:xfrm>
                  <a:off x="8381145" y="4426226"/>
                  <a:ext cx="4599313"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DB81C8C-9BAC-4BF6-9B9F-43E66E62A79B}"/>
                    </a:ext>
                  </a:extLst>
                </p:cNvPr>
                <p:cNvSpPr txBox="1"/>
                <p:nvPr/>
              </p:nvSpPr>
              <p:spPr>
                <a:xfrm>
                  <a:off x="8441505"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2" name="Picture 45" descr="spinhead">
                <a:extLst>
                  <a:ext uri="{FF2B5EF4-FFF2-40B4-BE49-F238E27FC236}">
                    <a16:creationId xmlns:a16="http://schemas.microsoft.com/office/drawing/2014/main" id="{31C86D1A-AFF8-4108-BA28-953BB6DA2F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02964"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pSp>
        <p:sp>
          <p:nvSpPr>
            <p:cNvPr id="10" name="TextBox 9">
              <a:extLst>
                <a:ext uri="{FF2B5EF4-FFF2-40B4-BE49-F238E27FC236}">
                  <a16:creationId xmlns:a16="http://schemas.microsoft.com/office/drawing/2014/main" id="{63806683-3923-4A18-915E-A38CB23CBB57}"/>
                </a:ext>
              </a:extLst>
            </p:cNvPr>
            <p:cNvSpPr txBox="1"/>
            <p:nvPr/>
          </p:nvSpPr>
          <p:spPr>
            <a:xfrm>
              <a:off x="8308388" y="449591"/>
              <a:ext cx="3832996" cy="1631216"/>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“OTOH, use abstract classes instead of interfaces when your base class has common code that multiple derived classes can </a:t>
              </a:r>
              <a:r>
                <a:rPr lang="en-US" sz="2000" dirty="0">
                  <a:latin typeface="Comic Sans MS" panose="030F0702030302020204" pitchFamily="66" charset="0"/>
                </a:rPr>
                <a:t>inherit/use</a:t>
              </a:r>
              <a:r>
                <a:rPr lang="en-US" sz="2000" dirty="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14200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2" fill="hold" nodeType="clickEffect">
                                  <p:stCondLst>
                                    <p:cond delay="0"/>
                                  </p:stCondLst>
                                  <p:childTnLst>
                                    <p:anim calcmode="lin" valueType="num">
                                      <p:cBhvr additive="base">
                                        <p:cTn id="44" dur="500"/>
                                        <p:tgtEl>
                                          <p:spTgt spid="8"/>
                                        </p:tgtEl>
                                        <p:attrNameLst>
                                          <p:attrName>ppt_x</p:attrName>
                                        </p:attrNameLst>
                                      </p:cBhvr>
                                      <p:tavLst>
                                        <p:tav tm="0">
                                          <p:val>
                                            <p:strVal val="ppt_x"/>
                                          </p:val>
                                        </p:tav>
                                        <p:tav tm="100000">
                                          <p:val>
                                            <p:strVal val="1+ppt_w/2"/>
                                          </p:val>
                                        </p:tav>
                                      </p:tavLst>
                                    </p:anim>
                                    <p:anim calcmode="lin" valueType="num">
                                      <p:cBhvr additive="base">
                                        <p:cTn id="45" dur="500"/>
                                        <p:tgtEl>
                                          <p:spTgt spid="8"/>
                                        </p:tgtEl>
                                        <p:attrNameLst>
                                          <p:attrName>ppt_y</p:attrName>
                                        </p:attrNameLst>
                                      </p:cBhvr>
                                      <p:tavLst>
                                        <p:tav tm="0">
                                          <p:val>
                                            <p:strVal val="ppt_y"/>
                                          </p:val>
                                        </p:tav>
                                        <p:tav tm="100000">
                                          <p:val>
                                            <p:strVal val="ppt_y"/>
                                          </p:val>
                                        </p:tav>
                                      </p:tavLst>
                                    </p:anim>
                                    <p:set>
                                      <p:cBhvr>
                                        <p:cTn id="4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uiExpand="1" build="p" animBg="1"/>
      <p:bldP spid="21" grpId="0" uiExpand="1" build="p" animBg="1"/>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Subclassing Inheritance</a:t>
            </a:r>
          </a:p>
        </p:txBody>
      </p:sp>
      <p:pic>
        <p:nvPicPr>
          <p:cNvPr id="4" name="Picture 3">
            <a:extLst>
              <a:ext uri="{FF2B5EF4-FFF2-40B4-BE49-F238E27FC236}">
                <a16:creationId xmlns:a16="http://schemas.microsoft.com/office/drawing/2014/main" id="{BA111410-F725-448B-BD19-5244E53F3ABD}"/>
              </a:ext>
            </a:extLst>
          </p:cNvPr>
          <p:cNvPicPr>
            <a:picLocks noChangeAspect="1"/>
          </p:cNvPicPr>
          <p:nvPr/>
        </p:nvPicPr>
        <p:blipFill>
          <a:blip r:embed="rId3"/>
          <a:stretch>
            <a:fillRect/>
          </a:stretch>
        </p:blipFill>
        <p:spPr>
          <a:xfrm>
            <a:off x="3612796" y="1478791"/>
            <a:ext cx="5267325" cy="4314825"/>
          </a:xfrm>
          <a:prstGeom prst="rect">
            <a:avLst/>
          </a:prstGeom>
        </p:spPr>
      </p:pic>
    </p:spTree>
    <p:extLst>
      <p:ext uri="{BB962C8B-B14F-4D97-AF65-F5344CB8AC3E}">
        <p14:creationId xmlns:p14="http://schemas.microsoft.com/office/powerpoint/2010/main" val="509540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651838" y="-238412"/>
            <a:ext cx="6690027" cy="1143000"/>
          </a:xfrm>
        </p:spPr>
        <p:txBody>
          <a:bodyPr/>
          <a:lstStyle/>
          <a:p>
            <a:r>
              <a:rPr lang="en-US" dirty="0"/>
              <a:t>Subclassing Inheritance</a:t>
            </a:r>
          </a:p>
        </p:txBody>
      </p:sp>
      <p:sp>
        <p:nvSpPr>
          <p:cNvPr id="19" name="TextBox 18">
            <a:extLst>
              <a:ext uri="{FF2B5EF4-FFF2-40B4-BE49-F238E27FC236}">
                <a16:creationId xmlns:a16="http://schemas.microsoft.com/office/drawing/2014/main" id="{B146B1C4-46C7-4EFB-990E-DE82CB693D59}"/>
              </a:ext>
            </a:extLst>
          </p:cNvPr>
          <p:cNvSpPr txBox="1"/>
          <p:nvPr/>
        </p:nvSpPr>
        <p:spPr>
          <a:xfrm>
            <a:off x="391656" y="721207"/>
            <a:ext cx="11408688" cy="461665"/>
          </a:xfrm>
          <a:prstGeom prst="rect">
            <a:avLst/>
          </a:prstGeom>
          <a:noFill/>
        </p:spPr>
        <p:txBody>
          <a:bodyPr wrap="square" rtlCol="0">
            <a:spAutoFit/>
          </a:bodyPr>
          <a:lstStyle/>
          <a:p>
            <a:pPr algn="ctr"/>
            <a:r>
              <a:rPr lang="en-US" sz="2400" dirty="0">
                <a:latin typeface="+mj-lt"/>
                <a:cs typeface="Times New Roman" pitchFamily="18" charset="0"/>
              </a:rPr>
              <a:t>This is the inheritance you're used to!</a:t>
            </a:r>
          </a:p>
        </p:txBody>
      </p:sp>
      <p:sp>
        <p:nvSpPr>
          <p:cNvPr id="25" name="Rectangle 24">
            <a:extLst>
              <a:ext uri="{FF2B5EF4-FFF2-40B4-BE49-F238E27FC236}">
                <a16:creationId xmlns:a16="http://schemas.microsoft.com/office/drawing/2014/main" id="{34C6647E-18E2-4B4D-B050-795BA1A45BC3}"/>
              </a:ext>
            </a:extLst>
          </p:cNvPr>
          <p:cNvSpPr/>
          <p:nvPr/>
        </p:nvSpPr>
        <p:spPr>
          <a:xfrm>
            <a:off x="447858" y="1444406"/>
            <a:ext cx="4940899" cy="2004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We create a </a:t>
            </a:r>
            <a:r>
              <a:rPr lang="en-US" sz="2400" dirty="0">
                <a:solidFill>
                  <a:srgbClr val="FFC9C9"/>
                </a:solidFill>
              </a:rPr>
              <a:t>base class </a:t>
            </a:r>
            <a:r>
              <a:rPr lang="en-US" sz="2400" dirty="0">
                <a:solidFill>
                  <a:schemeClr val="bg1"/>
                </a:solidFill>
              </a:rPr>
              <a:t>B, which provides a </a:t>
            </a:r>
            <a:r>
              <a:rPr lang="en-US" sz="2400" dirty="0">
                <a:solidFill>
                  <a:srgbClr val="00FFFF"/>
                </a:solidFill>
              </a:rPr>
              <a:t>public interface </a:t>
            </a:r>
            <a:r>
              <a:rPr lang="en-US" sz="2400" dirty="0">
                <a:solidFill>
                  <a:schemeClr val="bg1"/>
                </a:solidFill>
              </a:rPr>
              <a:t>and method </a:t>
            </a:r>
            <a:r>
              <a:rPr lang="en-US" sz="2400" dirty="0">
                <a:solidFill>
                  <a:srgbClr val="F1995D"/>
                </a:solidFill>
              </a:rPr>
              <a:t>implementations</a:t>
            </a:r>
          </a:p>
        </p:txBody>
      </p:sp>
      <p:sp>
        <p:nvSpPr>
          <p:cNvPr id="26" name="Rectangle 25">
            <a:extLst>
              <a:ext uri="{FF2B5EF4-FFF2-40B4-BE49-F238E27FC236}">
                <a16:creationId xmlns:a16="http://schemas.microsoft.com/office/drawing/2014/main" id="{242E772F-2500-416E-9B6C-2925782A52FA}"/>
              </a:ext>
            </a:extLst>
          </p:cNvPr>
          <p:cNvSpPr/>
          <p:nvPr/>
        </p:nvSpPr>
        <p:spPr>
          <a:xfrm>
            <a:off x="3738602" y="3104428"/>
            <a:ext cx="4940899" cy="2004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We create a </a:t>
            </a:r>
            <a:r>
              <a:rPr lang="en-US" sz="2400" dirty="0">
                <a:solidFill>
                  <a:srgbClr val="DDC5ED"/>
                </a:solidFill>
              </a:rPr>
              <a:t>derived class </a:t>
            </a:r>
            <a:r>
              <a:rPr lang="en-US" sz="2400" dirty="0">
                <a:solidFill>
                  <a:schemeClr val="bg1"/>
                </a:solidFill>
              </a:rPr>
              <a:t>D which inherits B's </a:t>
            </a:r>
            <a:r>
              <a:rPr lang="en-US" sz="2400" dirty="0">
                <a:solidFill>
                  <a:srgbClr val="00FFFF"/>
                </a:solidFill>
              </a:rPr>
              <a:t>public interface </a:t>
            </a:r>
            <a:r>
              <a:rPr lang="en-US" sz="2400" dirty="0">
                <a:solidFill>
                  <a:schemeClr val="bg1"/>
                </a:solidFill>
              </a:rPr>
              <a:t>and its method </a:t>
            </a:r>
            <a:r>
              <a:rPr lang="en-US" sz="2400" dirty="0">
                <a:solidFill>
                  <a:srgbClr val="F1995D"/>
                </a:solidFill>
              </a:rPr>
              <a:t>implementations</a:t>
            </a:r>
          </a:p>
        </p:txBody>
      </p:sp>
      <p:sp>
        <p:nvSpPr>
          <p:cNvPr id="27" name="Rectangle 26">
            <a:extLst>
              <a:ext uri="{FF2B5EF4-FFF2-40B4-BE49-F238E27FC236}">
                <a16:creationId xmlns:a16="http://schemas.microsoft.com/office/drawing/2014/main" id="{A37116F7-33D5-476A-9D9B-A9026AB726CE}"/>
              </a:ext>
            </a:extLst>
          </p:cNvPr>
          <p:cNvSpPr/>
          <p:nvPr/>
        </p:nvSpPr>
        <p:spPr>
          <a:xfrm>
            <a:off x="7161779" y="4737090"/>
            <a:ext cx="4940899" cy="2004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DDC5ED"/>
                </a:solidFill>
              </a:rPr>
              <a:t>Derived class </a:t>
            </a:r>
            <a:r>
              <a:rPr lang="en-US" sz="2400" dirty="0">
                <a:solidFill>
                  <a:schemeClr val="bg1"/>
                </a:solidFill>
              </a:rPr>
              <a:t>D may override B's methods, or add its own new methods,  potentially expanding D's public interface.</a:t>
            </a:r>
            <a:endParaRPr lang="en-US" sz="2400" dirty="0">
              <a:solidFill>
                <a:srgbClr val="FFD966"/>
              </a:solidFill>
            </a:endParaRPr>
          </a:p>
        </p:txBody>
      </p:sp>
    </p:spTree>
    <p:extLst>
      <p:ext uri="{BB962C8B-B14F-4D97-AF65-F5344CB8AC3E}">
        <p14:creationId xmlns:p14="http://schemas.microsoft.com/office/powerpoint/2010/main" val="8784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animBg="1"/>
      <p:bldP spid="26"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492FE32-0F62-40F3-B17B-AC46AC8D2E1A}"/>
              </a:ext>
            </a:extLst>
          </p:cNvPr>
          <p:cNvSpPr txBox="1"/>
          <p:nvPr/>
        </p:nvSpPr>
        <p:spPr>
          <a:xfrm>
            <a:off x="6357684" y="2327328"/>
            <a:ext cx="5653990" cy="707886"/>
          </a:xfrm>
          <a:prstGeom prst="rect">
            <a:avLst/>
          </a:prstGeom>
          <a:noFill/>
        </p:spPr>
        <p:txBody>
          <a:bodyPr wrap="square">
            <a:spAutoFit/>
          </a:bodyPr>
          <a:lstStyle/>
          <a:p>
            <a:pPr algn="ctr"/>
            <a:r>
              <a:rPr lang="en-US" sz="2000" dirty="0"/>
              <a:t>The derived class may</a:t>
            </a:r>
            <a:r>
              <a:rPr lang="en-US" sz="2000" dirty="0">
                <a:solidFill>
                  <a:srgbClr val="C00000"/>
                </a:solidFill>
              </a:rPr>
              <a:t> </a:t>
            </a:r>
            <a:r>
              <a:rPr lang="en-US" sz="2000" dirty="0"/>
              <a:t>add </a:t>
            </a:r>
            <a:r>
              <a:rPr lang="en-US" sz="2000" dirty="0">
                <a:solidFill>
                  <a:srgbClr val="00B050"/>
                </a:solidFill>
              </a:rPr>
              <a:t>new methods </a:t>
            </a:r>
            <a:r>
              <a:rPr lang="en-US" sz="2000" dirty="0"/>
              <a:t>and </a:t>
            </a:r>
            <a:r>
              <a:rPr lang="en-US" sz="2000" dirty="0">
                <a:solidFill>
                  <a:srgbClr val="C00000"/>
                </a:solidFill>
              </a:rPr>
              <a:t>override existing implementations</a:t>
            </a:r>
            <a:r>
              <a:rPr lang="en-US" sz="2000" dirty="0"/>
              <a:t>. </a:t>
            </a:r>
          </a:p>
        </p:txBody>
      </p:sp>
      <p:sp>
        <p:nvSpPr>
          <p:cNvPr id="34" name="TextBox 33">
            <a:extLst>
              <a:ext uri="{FF2B5EF4-FFF2-40B4-BE49-F238E27FC236}">
                <a16:creationId xmlns:a16="http://schemas.microsoft.com/office/drawing/2014/main" id="{FCA582DD-49E0-453E-929D-994F2C8A38B5}"/>
              </a:ext>
            </a:extLst>
          </p:cNvPr>
          <p:cNvSpPr txBox="1"/>
          <p:nvPr/>
        </p:nvSpPr>
        <p:spPr>
          <a:xfrm>
            <a:off x="-49837" y="793801"/>
            <a:ext cx="6283078" cy="707886"/>
          </a:xfrm>
          <a:prstGeom prst="rect">
            <a:avLst/>
          </a:prstGeom>
          <a:noFill/>
        </p:spPr>
        <p:txBody>
          <a:bodyPr wrap="square">
            <a:spAutoFit/>
          </a:bodyPr>
          <a:lstStyle/>
          <a:p>
            <a:pPr algn="ctr"/>
            <a:r>
              <a:rPr lang="en-US" sz="2000" dirty="0"/>
              <a:t>The base class defines </a:t>
            </a:r>
            <a:r>
              <a:rPr lang="en-US" sz="2000" dirty="0">
                <a:solidFill>
                  <a:srgbClr val="00B0F0"/>
                </a:solidFill>
              </a:rPr>
              <a:t>public methods </a:t>
            </a:r>
            <a:r>
              <a:rPr lang="en-US" sz="2000" dirty="0"/>
              <a:t>with</a:t>
            </a:r>
            <a:r>
              <a:rPr lang="en-US" sz="2000" i="1" dirty="0"/>
              <a:t> </a:t>
            </a:r>
            <a:r>
              <a:rPr lang="en-US" sz="2000" dirty="0"/>
              <a:t>optional </a:t>
            </a:r>
            <a:r>
              <a:rPr lang="en-US" sz="2000" dirty="0">
                <a:solidFill>
                  <a:srgbClr val="C00000"/>
                </a:solidFill>
              </a:rPr>
              <a:t>implementations</a:t>
            </a:r>
            <a:r>
              <a:rPr lang="en-US" sz="2000" dirty="0"/>
              <a:t>, as well as </a:t>
            </a:r>
            <a:r>
              <a:rPr lang="en-US" sz="2000" dirty="0">
                <a:solidFill>
                  <a:srgbClr val="0070C0"/>
                </a:solidFill>
              </a:rPr>
              <a:t>private/protected methods</a:t>
            </a:r>
            <a:r>
              <a:rPr lang="en-US" sz="2000" dirty="0"/>
              <a:t>.</a:t>
            </a:r>
          </a:p>
        </p:txBody>
      </p:sp>
      <p:sp>
        <p:nvSpPr>
          <p:cNvPr id="40" name="TextBox 39">
            <a:extLst>
              <a:ext uri="{FF2B5EF4-FFF2-40B4-BE49-F238E27FC236}">
                <a16:creationId xmlns:a16="http://schemas.microsoft.com/office/drawing/2014/main" id="{42E13D71-1878-4552-A27E-15FC8C6AD6D5}"/>
              </a:ext>
            </a:extLst>
          </p:cNvPr>
          <p:cNvSpPr txBox="1"/>
          <p:nvPr/>
        </p:nvSpPr>
        <p:spPr>
          <a:xfrm>
            <a:off x="6121556" y="1610181"/>
            <a:ext cx="6053269" cy="707886"/>
          </a:xfrm>
          <a:prstGeom prst="rect">
            <a:avLst/>
          </a:prstGeom>
          <a:noFill/>
        </p:spPr>
        <p:txBody>
          <a:bodyPr wrap="square">
            <a:spAutoFit/>
          </a:bodyPr>
          <a:lstStyle/>
          <a:p>
            <a:pPr algn="ctr"/>
            <a:r>
              <a:rPr lang="en-US" sz="2000" dirty="0"/>
              <a:t>The derived class inherits the base class's </a:t>
            </a:r>
            <a:r>
              <a:rPr lang="en-US" sz="2000" dirty="0">
                <a:solidFill>
                  <a:srgbClr val="00B0F0"/>
                </a:solidFill>
              </a:rPr>
              <a:t>public interface </a:t>
            </a:r>
            <a:r>
              <a:rPr lang="en-US" sz="2000" dirty="0"/>
              <a:t>and all of its methods'</a:t>
            </a:r>
            <a:r>
              <a:rPr lang="en-US" sz="2000" dirty="0">
                <a:solidFill>
                  <a:srgbClr val="00B0F0"/>
                </a:solidFill>
              </a:rPr>
              <a:t> </a:t>
            </a:r>
            <a:r>
              <a:rPr lang="en-US" sz="2000" dirty="0">
                <a:solidFill>
                  <a:srgbClr val="C00000"/>
                </a:solidFill>
              </a:rPr>
              <a:t>implementations</a:t>
            </a:r>
            <a:r>
              <a:rPr lang="en-US" sz="2000" dirty="0"/>
              <a:t>. </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35813"/>
            <a:ext cx="12174825" cy="767546"/>
          </a:xfrm>
        </p:spPr>
        <p:txBody>
          <a:bodyPr/>
          <a:lstStyle/>
          <a:p>
            <a:r>
              <a:rPr lang="en-US" dirty="0"/>
              <a:t>Subclassing Inheritance</a:t>
            </a:r>
          </a:p>
        </p:txBody>
      </p:sp>
      <p:sp>
        <p:nvSpPr>
          <p:cNvPr id="36" name="TextBox 35">
            <a:extLst>
              <a:ext uri="{FF2B5EF4-FFF2-40B4-BE49-F238E27FC236}">
                <a16:creationId xmlns:a16="http://schemas.microsoft.com/office/drawing/2014/main" id="{D6BB282C-C772-4237-A9E6-F97F38A68203}"/>
              </a:ext>
            </a:extLst>
          </p:cNvPr>
          <p:cNvSpPr txBox="1"/>
          <p:nvPr/>
        </p:nvSpPr>
        <p:spPr>
          <a:xfrm>
            <a:off x="50668" y="1543870"/>
            <a:ext cx="6095926"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subclassing example</a:t>
            </a:r>
          </a:p>
          <a:p>
            <a:r>
              <a:rPr lang="en-US" dirty="0">
                <a:latin typeface="Consolas" panose="020B0609020204030204" pitchFamily="49" charset="0"/>
              </a:rPr>
              <a:t>class Shape {</a:t>
            </a:r>
          </a:p>
          <a:p>
            <a:r>
              <a:rPr lang="en-US" dirty="0">
                <a:solidFill>
                  <a:srgbClr val="00B0F0"/>
                </a:solidFill>
                <a:latin typeface="Consolas" panose="020B0609020204030204" pitchFamily="49" charset="0"/>
              </a:rPr>
              <a:t>public:</a:t>
            </a:r>
          </a:p>
          <a:p>
            <a:r>
              <a:rPr lang="en-US" dirty="0">
                <a:solidFill>
                  <a:srgbClr val="00B0F0"/>
                </a:solidFill>
                <a:latin typeface="Consolas" panose="020B0609020204030204" pitchFamily="49" charset="0"/>
              </a:rPr>
              <a:t>  Shape(float x, float y)</a:t>
            </a:r>
            <a:r>
              <a:rPr lang="en-US" dirty="0">
                <a:latin typeface="Consolas" panose="020B0609020204030204" pitchFamily="49" charset="0"/>
              </a:rPr>
              <a:t>  </a:t>
            </a:r>
            <a:r>
              <a:rPr lang="en-US" dirty="0">
                <a:solidFill>
                  <a:srgbClr val="C00000"/>
                </a:solidFill>
                <a:latin typeface="Consolas" panose="020B0609020204030204" pitchFamily="49" charset="0"/>
              </a:rPr>
              <a:t>{ x_ = x; y_ = y; }</a:t>
            </a:r>
          </a:p>
          <a:p>
            <a:r>
              <a:rPr lang="en-US" dirty="0">
                <a:solidFill>
                  <a:srgbClr val="00B0F0"/>
                </a:solidFill>
                <a:latin typeface="Consolas" panose="020B0609020204030204" pitchFamily="49" charset="0"/>
              </a:rPr>
              <a:t>  void </a:t>
            </a:r>
            <a:r>
              <a:rPr lang="en-US" dirty="0" err="1">
                <a:solidFill>
                  <a:srgbClr val="00B0F0"/>
                </a:solidFill>
                <a:latin typeface="Consolas" panose="020B0609020204030204" pitchFamily="49" charset="0"/>
              </a:rPr>
              <a:t>setColor</a:t>
            </a:r>
            <a:r>
              <a:rPr lang="en-US" dirty="0">
                <a:solidFill>
                  <a:srgbClr val="00B0F0"/>
                </a:solidFill>
                <a:latin typeface="Consolas" panose="020B0609020204030204" pitchFamily="49" charset="0"/>
              </a:rPr>
              <a:t>(Color c)   </a:t>
            </a:r>
            <a:r>
              <a:rPr lang="en-US" dirty="0">
                <a:solidFill>
                  <a:srgbClr val="C00000"/>
                </a:solidFill>
                <a:latin typeface="Consolas" panose="020B0609020204030204" pitchFamily="49" charset="0"/>
              </a:rPr>
              <a:t>{ color_ = c;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void disappear()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setColor</a:t>
            </a:r>
            <a:r>
              <a:rPr lang="en-US" dirty="0">
                <a:solidFill>
                  <a:srgbClr val="C00000"/>
                </a:solidFill>
                <a:latin typeface="Consolas" panose="020B0609020204030204" pitchFamily="49" charset="0"/>
              </a:rPr>
              <a:t>(Black);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float area() const </a:t>
            </a:r>
            <a:r>
              <a:rPr lang="en-US" dirty="0">
                <a:solidFill>
                  <a:srgbClr val="7030A0"/>
                </a:solidFill>
                <a:latin typeface="Consolas" panose="020B0609020204030204" pitchFamily="49" charset="0"/>
              </a:rPr>
              <a:t>= 0</a:t>
            </a:r>
            <a:r>
              <a:rPr lang="en-US" dirty="0">
                <a:solidFill>
                  <a:srgbClr val="00B0F0"/>
                </a:solidFill>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protected:</a:t>
            </a:r>
          </a:p>
          <a:p>
            <a:r>
              <a:rPr lang="en-US" dirty="0">
                <a:latin typeface="Consolas" panose="020B0609020204030204" pitchFamily="49" charset="0"/>
              </a:rPr>
              <a:t>  </a:t>
            </a:r>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 const</a:t>
            </a:r>
            <a:r>
              <a:rPr lang="en-US" dirty="0">
                <a:latin typeface="Consolas" panose="020B0609020204030204" pitchFamily="49" charset="0"/>
              </a:rPr>
              <a:t> </a:t>
            </a:r>
            <a:r>
              <a:rPr lang="en-US" dirty="0">
                <a:solidFill>
                  <a:srgbClr val="C00000"/>
                </a:solidFill>
                <a:latin typeface="Consolas" panose="020B0609020204030204" pitchFamily="49" charset="0"/>
              </a:rPr>
              <a:t>{ ... }</a:t>
            </a:r>
          </a:p>
          <a:p>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C286A8F4-D0C8-4521-8E14-EA29EB63CD25}"/>
              </a:ext>
            </a:extLst>
          </p:cNvPr>
          <p:cNvSpPr txBox="1"/>
          <p:nvPr/>
        </p:nvSpPr>
        <p:spPr>
          <a:xfrm>
            <a:off x="6090134" y="3070744"/>
            <a:ext cx="6060375" cy="369331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public Shape {</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 </a:t>
            </a:r>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endParaRPr lang="en-US" dirty="0">
              <a:latin typeface="Consolas" panose="020B0609020204030204" pitchFamily="49" charset="0"/>
            </a:endParaRPr>
          </a:p>
          <a:p>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DBD6DC15-8BFD-42C2-9884-37528BFF9C70}"/>
              </a:ext>
            </a:extLst>
          </p:cNvPr>
          <p:cNvSpPr txBox="1"/>
          <p:nvPr/>
        </p:nvSpPr>
        <p:spPr>
          <a:xfrm>
            <a:off x="50233" y="2638469"/>
            <a:ext cx="6096000" cy="1200329"/>
          </a:xfrm>
          <a:prstGeom prst="rect">
            <a:avLst/>
          </a:prstGeom>
          <a:noFill/>
        </p:spPr>
        <p:txBody>
          <a:bodyPr wrap="square">
            <a:spAutoFit/>
          </a:bodyPr>
          <a:lstStyle/>
          <a:p>
            <a:r>
              <a:rPr lang="en-US" dirty="0">
                <a:solidFill>
                  <a:srgbClr val="00B0F0"/>
                </a:solidFill>
                <a:latin typeface="Consolas" panose="020B0609020204030204" pitchFamily="49" charset="0"/>
              </a:rPr>
              <a:t>  void </a:t>
            </a:r>
            <a:r>
              <a:rPr lang="en-US" dirty="0" err="1">
                <a:solidFill>
                  <a:srgbClr val="00B0F0"/>
                </a:solidFill>
                <a:latin typeface="Consolas" panose="020B0609020204030204" pitchFamily="49" charset="0"/>
              </a:rPr>
              <a:t>setColor</a:t>
            </a:r>
            <a:r>
              <a:rPr lang="en-US" dirty="0">
                <a:solidFill>
                  <a:srgbClr val="00B0F0"/>
                </a:solidFill>
                <a:latin typeface="Consolas" panose="020B0609020204030204" pitchFamily="49" charset="0"/>
              </a:rPr>
              <a:t>(Color c)</a:t>
            </a:r>
            <a:r>
              <a:rPr lang="en-US" dirty="0">
                <a:solidFill>
                  <a:srgbClr val="C00000"/>
                </a:solidFill>
                <a:latin typeface="Consolas" panose="020B0609020204030204" pitchFamily="49" charset="0"/>
              </a:rPr>
              <a:t>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void disappear() </a:t>
            </a:r>
            <a:r>
              <a:rPr lang="en-US" dirty="0">
                <a:solidFill>
                  <a:srgbClr val="C00000"/>
                </a:solidFill>
                <a:latin typeface="Consolas" panose="020B0609020204030204" pitchFamily="49" charset="0"/>
              </a:rPr>
              <a:t>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float area() const</a:t>
            </a:r>
          </a:p>
          <a:p>
            <a:r>
              <a:rPr lang="en-US" dirty="0">
                <a:solidFill>
                  <a:srgbClr val="00B0F0"/>
                </a:solidFill>
                <a:latin typeface="Consolas" panose="020B0609020204030204" pitchFamily="49" charset="0"/>
              </a:rPr>
              <a:t>  </a:t>
            </a:r>
            <a:endParaRPr lang="en-US" dirty="0"/>
          </a:p>
        </p:txBody>
      </p:sp>
      <p:sp>
        <p:nvSpPr>
          <p:cNvPr id="50" name="Speech Bubble: Rectangle with Corners Rounded 49">
            <a:extLst>
              <a:ext uri="{FF2B5EF4-FFF2-40B4-BE49-F238E27FC236}">
                <a16:creationId xmlns:a16="http://schemas.microsoft.com/office/drawing/2014/main" id="{82BC7ED4-C081-454E-A7D5-15282B80D31B}"/>
              </a:ext>
            </a:extLst>
          </p:cNvPr>
          <p:cNvSpPr/>
          <p:nvPr/>
        </p:nvSpPr>
        <p:spPr>
          <a:xfrm>
            <a:off x="1547743" y="3784791"/>
            <a:ext cx="4174028" cy="1200803"/>
          </a:xfrm>
          <a:prstGeom prst="wedgeRoundRectCallout">
            <a:avLst>
              <a:gd name="adj1" fmla="val -74235"/>
              <a:gd name="adj2" fmla="val -981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Some methods designate that they may have their </a:t>
            </a:r>
            <a:r>
              <a:rPr lang="en-US" sz="2000" dirty="0">
                <a:solidFill>
                  <a:srgbClr val="F1995D"/>
                </a:solidFill>
              </a:rPr>
              <a:t>implementations</a:t>
            </a:r>
            <a:r>
              <a:rPr lang="en-US" sz="2000" dirty="0">
                <a:solidFill>
                  <a:schemeClr val="bg1"/>
                </a:solidFill>
              </a:rPr>
              <a:t> overridden in derived classes.</a:t>
            </a:r>
          </a:p>
        </p:txBody>
      </p:sp>
      <p:sp>
        <p:nvSpPr>
          <p:cNvPr id="52" name="Speech Bubble: Rectangle with Corners Rounded 51">
            <a:extLst>
              <a:ext uri="{FF2B5EF4-FFF2-40B4-BE49-F238E27FC236}">
                <a16:creationId xmlns:a16="http://schemas.microsoft.com/office/drawing/2014/main" id="{48D3F0F6-A475-45C0-803E-FF387B46176E}"/>
              </a:ext>
            </a:extLst>
          </p:cNvPr>
          <p:cNvSpPr/>
          <p:nvPr/>
        </p:nvSpPr>
        <p:spPr>
          <a:xfrm>
            <a:off x="348050" y="4162806"/>
            <a:ext cx="3198716" cy="1002941"/>
          </a:xfrm>
          <a:prstGeom prst="wedgeRoundRectCallout">
            <a:avLst>
              <a:gd name="adj1" fmla="val 67216"/>
              <a:gd name="adj2" fmla="val -1157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derived class must provide </a:t>
            </a:r>
            <a:r>
              <a:rPr lang="en-US" sz="2000" dirty="0">
                <a:solidFill>
                  <a:srgbClr val="F1995D"/>
                </a:solidFill>
              </a:rPr>
              <a:t>implementations</a:t>
            </a:r>
            <a:r>
              <a:rPr lang="en-US" sz="2000" dirty="0">
                <a:solidFill>
                  <a:schemeClr val="bg1"/>
                </a:solidFill>
              </a:rPr>
              <a:t> of </a:t>
            </a:r>
            <a:r>
              <a:rPr lang="en-US" sz="2000" dirty="0">
                <a:solidFill>
                  <a:srgbClr val="DDC5ED"/>
                </a:solidFill>
              </a:rPr>
              <a:t>abstract methods</a:t>
            </a:r>
            <a:r>
              <a:rPr lang="en-US" sz="2000" dirty="0">
                <a:solidFill>
                  <a:schemeClr val="bg1"/>
                </a:solidFill>
              </a:rPr>
              <a:t>...</a:t>
            </a:r>
          </a:p>
        </p:txBody>
      </p:sp>
      <p:sp>
        <p:nvSpPr>
          <p:cNvPr id="53" name="TextBox 52">
            <a:extLst>
              <a:ext uri="{FF2B5EF4-FFF2-40B4-BE49-F238E27FC236}">
                <a16:creationId xmlns:a16="http://schemas.microsoft.com/office/drawing/2014/main" id="{BEA9F390-8275-4244-9A12-F0328F1E64A5}"/>
              </a:ext>
            </a:extLst>
          </p:cNvPr>
          <p:cNvSpPr txBox="1"/>
          <p:nvPr/>
        </p:nvSpPr>
        <p:spPr>
          <a:xfrm>
            <a:off x="6060435" y="4472547"/>
            <a:ext cx="6096000" cy="646331"/>
          </a:xfrm>
          <a:prstGeom prst="rect">
            <a:avLst/>
          </a:prstGeom>
          <a:noFill/>
        </p:spPr>
        <p:txBody>
          <a:bodyPr wrap="square">
            <a:spAutoFit/>
          </a:bodyPr>
          <a:lstStyle/>
          <a:p>
            <a:r>
              <a:rPr lang="en-US" dirty="0">
                <a:solidFill>
                  <a:srgbClr val="00B0F0"/>
                </a:solidFill>
                <a:latin typeface="Consolas" panose="020B0609020204030204" pitchFamily="49" charset="0"/>
              </a:rPr>
              <a:t>  virtual float area() const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 return PI * rad_ * rad_; }</a:t>
            </a:r>
          </a:p>
        </p:txBody>
      </p:sp>
      <p:sp>
        <p:nvSpPr>
          <p:cNvPr id="55" name="TextBox 54">
            <a:extLst>
              <a:ext uri="{FF2B5EF4-FFF2-40B4-BE49-F238E27FC236}">
                <a16:creationId xmlns:a16="http://schemas.microsoft.com/office/drawing/2014/main" id="{DCDC13BA-0D0D-4EC1-87BF-AC19AD32C257}"/>
              </a:ext>
            </a:extLst>
          </p:cNvPr>
          <p:cNvSpPr txBox="1"/>
          <p:nvPr/>
        </p:nvSpPr>
        <p:spPr>
          <a:xfrm>
            <a:off x="6047590" y="5053904"/>
            <a:ext cx="6096000" cy="1754326"/>
          </a:xfrm>
          <a:prstGeom prst="rect">
            <a:avLst/>
          </a:prstGeom>
          <a:noFill/>
        </p:spPr>
        <p:txBody>
          <a:bodyPr wrap="square">
            <a:spAutoFit/>
          </a:bodyPr>
          <a:lstStyle/>
          <a:p>
            <a:r>
              <a:rPr lang="en-US" dirty="0">
                <a:solidFill>
                  <a:srgbClr val="00B0F0"/>
                </a:solidFill>
                <a:latin typeface="Consolas" panose="020B0609020204030204" pitchFamily="49" charset="0"/>
              </a:rPr>
              <a:t>  virtual void disappear()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for (int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=0;i&lt;10;++</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rad_ *= .1;</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Shape::disappear();</a:t>
            </a:r>
          </a:p>
          <a:p>
            <a:r>
              <a:rPr lang="en-US" dirty="0">
                <a:solidFill>
                  <a:srgbClr val="C00000"/>
                </a:solidFill>
                <a:latin typeface="Consolas" panose="020B0609020204030204" pitchFamily="49" charset="0"/>
              </a:rPr>
              <a:t>  }</a:t>
            </a:r>
            <a:endParaRPr lang="en-US" dirty="0">
              <a:solidFill>
                <a:srgbClr val="00B0F0"/>
              </a:solidFill>
              <a:latin typeface="Consolas" panose="020B0609020204030204" pitchFamily="49" charset="0"/>
            </a:endParaRPr>
          </a:p>
          <a:p>
            <a:endParaRPr lang="en-US" dirty="0">
              <a:solidFill>
                <a:srgbClr val="C00000"/>
              </a:solidFill>
              <a:latin typeface="Consolas" panose="020B0609020204030204" pitchFamily="49" charset="0"/>
            </a:endParaRPr>
          </a:p>
        </p:txBody>
      </p:sp>
      <p:sp>
        <p:nvSpPr>
          <p:cNvPr id="54" name="Speech Bubble: Rectangle with Corners Rounded 53">
            <a:extLst>
              <a:ext uri="{FF2B5EF4-FFF2-40B4-BE49-F238E27FC236}">
                <a16:creationId xmlns:a16="http://schemas.microsoft.com/office/drawing/2014/main" id="{642BAF67-B4EC-4921-9EFD-BD8D971C3AC9}"/>
              </a:ext>
            </a:extLst>
          </p:cNvPr>
          <p:cNvSpPr/>
          <p:nvPr/>
        </p:nvSpPr>
        <p:spPr>
          <a:xfrm>
            <a:off x="445696" y="3676562"/>
            <a:ext cx="3656979" cy="1002941"/>
          </a:xfrm>
          <a:prstGeom prst="wedgeRoundRectCallout">
            <a:avLst>
              <a:gd name="adj1" fmla="val 64130"/>
              <a:gd name="adj2" fmla="val -933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may also override the </a:t>
            </a:r>
            <a:r>
              <a:rPr lang="en-US" sz="2000" dirty="0">
                <a:solidFill>
                  <a:srgbClr val="F1995D"/>
                </a:solidFill>
              </a:rPr>
              <a:t>implementations</a:t>
            </a:r>
            <a:r>
              <a:rPr lang="en-US" sz="2000" dirty="0">
                <a:solidFill>
                  <a:schemeClr val="bg1"/>
                </a:solidFill>
              </a:rPr>
              <a:t> of the base class's methods as well.</a:t>
            </a:r>
          </a:p>
        </p:txBody>
      </p:sp>
      <p:sp>
        <p:nvSpPr>
          <p:cNvPr id="45" name="Speech Bubble: Rectangle with Corners Rounded 44">
            <a:extLst>
              <a:ext uri="{FF2B5EF4-FFF2-40B4-BE49-F238E27FC236}">
                <a16:creationId xmlns:a16="http://schemas.microsoft.com/office/drawing/2014/main" id="{8EBFC4B0-AEE9-467E-87C5-5E28FA3A0E74}"/>
              </a:ext>
            </a:extLst>
          </p:cNvPr>
          <p:cNvSpPr/>
          <p:nvPr/>
        </p:nvSpPr>
        <p:spPr>
          <a:xfrm>
            <a:off x="8085042" y="5695290"/>
            <a:ext cx="3877324" cy="1002941"/>
          </a:xfrm>
          <a:prstGeom prst="wedgeRoundRectCallout">
            <a:avLst>
              <a:gd name="adj1" fmla="val -60270"/>
              <a:gd name="adj2" fmla="val -1701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derived class inherits the base class's </a:t>
            </a:r>
            <a:r>
              <a:rPr lang="en-US" sz="2000" dirty="0">
                <a:solidFill>
                  <a:srgbClr val="00FFFF"/>
                </a:solidFill>
              </a:rPr>
              <a:t>public methods </a:t>
            </a:r>
            <a:r>
              <a:rPr lang="en-US" sz="2000" dirty="0">
                <a:solidFill>
                  <a:schemeClr val="bg1"/>
                </a:solidFill>
              </a:rPr>
              <a:t>– and thus it inherits its </a:t>
            </a:r>
            <a:r>
              <a:rPr lang="en-US" sz="2000" dirty="0">
                <a:solidFill>
                  <a:srgbClr val="00FFFF"/>
                </a:solidFill>
              </a:rPr>
              <a:t>interface</a:t>
            </a:r>
            <a:r>
              <a:rPr lang="en-US" sz="2000" dirty="0">
                <a:solidFill>
                  <a:schemeClr val="bg1"/>
                </a:solidFill>
              </a:rPr>
              <a:t>!</a:t>
            </a:r>
          </a:p>
        </p:txBody>
      </p:sp>
      <p:sp>
        <p:nvSpPr>
          <p:cNvPr id="59" name="TextBox 58">
            <a:extLst>
              <a:ext uri="{FF2B5EF4-FFF2-40B4-BE49-F238E27FC236}">
                <a16:creationId xmlns:a16="http://schemas.microsoft.com/office/drawing/2014/main" id="{2959BF50-9969-4FEB-BF28-BA1D2430297D}"/>
              </a:ext>
            </a:extLst>
          </p:cNvPr>
          <p:cNvSpPr txBox="1"/>
          <p:nvPr/>
        </p:nvSpPr>
        <p:spPr>
          <a:xfrm>
            <a:off x="3315264" y="2645004"/>
            <a:ext cx="3198716" cy="646331"/>
          </a:xfrm>
          <a:prstGeom prst="rect">
            <a:avLst/>
          </a:prstGeom>
          <a:noFill/>
        </p:spPr>
        <p:txBody>
          <a:bodyPr wrap="square">
            <a:spAutoFit/>
          </a:bodyPr>
          <a:lstStyle/>
          <a:p>
            <a:r>
              <a:rPr lang="en-US" dirty="0">
                <a:solidFill>
                  <a:srgbClr val="00B0F0"/>
                </a:solidFill>
                <a:latin typeface="Consolas" panose="020B0609020204030204" pitchFamily="49" charset="0"/>
              </a:rPr>
              <a:t> </a:t>
            </a:r>
            <a:r>
              <a:rPr lang="en-US" dirty="0">
                <a:solidFill>
                  <a:srgbClr val="C00000"/>
                </a:solidFill>
                <a:latin typeface="Consolas" panose="020B0609020204030204" pitchFamily="49" charset="0"/>
              </a:rPr>
              <a:t>{ color_ = c;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setColor</a:t>
            </a:r>
            <a:r>
              <a:rPr lang="en-US" dirty="0">
                <a:solidFill>
                  <a:srgbClr val="C00000"/>
                </a:solidFill>
                <a:latin typeface="Consolas" panose="020B0609020204030204" pitchFamily="49" charset="0"/>
              </a:rPr>
              <a:t>(Black); }</a:t>
            </a:r>
            <a:endParaRPr lang="en-US" dirty="0">
              <a:solidFill>
                <a:srgbClr val="00B0F0"/>
              </a:solidFill>
              <a:latin typeface="Consolas" panose="020B0609020204030204" pitchFamily="49" charset="0"/>
            </a:endParaRPr>
          </a:p>
        </p:txBody>
      </p:sp>
      <p:sp>
        <p:nvSpPr>
          <p:cNvPr id="30" name="TextBox 29">
            <a:extLst>
              <a:ext uri="{FF2B5EF4-FFF2-40B4-BE49-F238E27FC236}">
                <a16:creationId xmlns:a16="http://schemas.microsoft.com/office/drawing/2014/main" id="{CAE157F2-DF16-4366-B9DE-86FEC5D555F2}"/>
              </a:ext>
            </a:extLst>
          </p:cNvPr>
          <p:cNvSpPr txBox="1"/>
          <p:nvPr/>
        </p:nvSpPr>
        <p:spPr>
          <a:xfrm>
            <a:off x="3487713" y="2365017"/>
            <a:ext cx="2635416" cy="866501"/>
          </a:xfrm>
          <a:prstGeom prst="rect">
            <a:avLst/>
          </a:prstGeom>
          <a:solidFill>
            <a:srgbClr val="FFF2CC">
              <a:alpha val="89804"/>
            </a:srgbClr>
          </a:solidFill>
          <a:ln>
            <a:noFill/>
          </a:ln>
        </p:spPr>
        <p:txBody>
          <a:bodyPr wrap="square">
            <a:spAutoFit/>
          </a:bodyPr>
          <a:lstStyle/>
          <a:p>
            <a:endParaRPr lang="en-US" dirty="0">
              <a:latin typeface="Consolas" panose="020B0609020204030204" pitchFamily="49" charset="0"/>
            </a:endParaRPr>
          </a:p>
        </p:txBody>
      </p:sp>
      <p:sp>
        <p:nvSpPr>
          <p:cNvPr id="60" name="Speech Bubble: Rectangle with Corners Rounded 59">
            <a:extLst>
              <a:ext uri="{FF2B5EF4-FFF2-40B4-BE49-F238E27FC236}">
                <a16:creationId xmlns:a16="http://schemas.microsoft.com/office/drawing/2014/main" id="{B7460A2D-0D27-4DAF-9294-712C0697A70E}"/>
              </a:ext>
            </a:extLst>
          </p:cNvPr>
          <p:cNvSpPr/>
          <p:nvPr/>
        </p:nvSpPr>
        <p:spPr>
          <a:xfrm>
            <a:off x="6513980" y="5654068"/>
            <a:ext cx="3399552" cy="1002941"/>
          </a:xfrm>
          <a:prstGeom prst="wedgeRoundRectCallout">
            <a:avLst>
              <a:gd name="adj1" fmla="val 86515"/>
              <a:gd name="adj2" fmla="val -192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also inherits the </a:t>
            </a:r>
            <a:r>
              <a:rPr lang="en-US" sz="2000" dirty="0">
                <a:solidFill>
                  <a:srgbClr val="F1995D"/>
                </a:solidFill>
              </a:rPr>
              <a:t>implementations</a:t>
            </a:r>
            <a:r>
              <a:rPr lang="en-US" sz="2000" dirty="0">
                <a:solidFill>
                  <a:schemeClr val="bg1"/>
                </a:solidFill>
              </a:rPr>
              <a:t> of the public methods.</a:t>
            </a:r>
          </a:p>
        </p:txBody>
      </p:sp>
      <p:sp>
        <p:nvSpPr>
          <p:cNvPr id="61" name="TextBox 60">
            <a:extLst>
              <a:ext uri="{FF2B5EF4-FFF2-40B4-BE49-F238E27FC236}">
                <a16:creationId xmlns:a16="http://schemas.microsoft.com/office/drawing/2014/main" id="{B54EB042-9485-4011-B482-F4F136FF6423}"/>
              </a:ext>
            </a:extLst>
          </p:cNvPr>
          <p:cNvSpPr txBox="1"/>
          <p:nvPr/>
        </p:nvSpPr>
        <p:spPr>
          <a:xfrm>
            <a:off x="6050781" y="3608086"/>
            <a:ext cx="6223664" cy="923330"/>
          </a:xfrm>
          <a:prstGeom prst="rect">
            <a:avLst/>
          </a:prstGeom>
          <a:noFill/>
        </p:spPr>
        <p:txBody>
          <a:bodyPr wrap="square">
            <a:spAutoFit/>
          </a:bodyPr>
          <a:lstStyle/>
          <a:p>
            <a:r>
              <a:rPr lang="en-US" dirty="0">
                <a:solidFill>
                  <a:srgbClr val="00B050"/>
                </a:solidFill>
                <a:latin typeface="Consolas" panose="020B0609020204030204" pitchFamily="49" charset="0"/>
              </a:rPr>
              <a:t>  Circle(float x, float y, float r) </a:t>
            </a:r>
            <a:r>
              <a:rPr lang="en-US" dirty="0">
                <a:solidFill>
                  <a:srgbClr val="C00000"/>
                </a:solidFill>
                <a:latin typeface="Consolas" panose="020B0609020204030204" pitchFamily="49" charset="0"/>
              </a:rPr>
              <a: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r>
              <a:rPr lang="en-US" dirty="0">
                <a:solidFill>
                  <a:srgbClr val="00B0F0"/>
                </a:solidFill>
                <a:latin typeface="Consolas" panose="020B0609020204030204" pitchFamily="49" charset="0"/>
              </a:rPr>
              <a:t>Shape(</a:t>
            </a:r>
            <a:r>
              <a:rPr lang="en-US" dirty="0" err="1">
                <a:solidFill>
                  <a:srgbClr val="00B0F0"/>
                </a:solidFill>
                <a:latin typeface="Consolas" panose="020B0609020204030204" pitchFamily="49" charset="0"/>
              </a:rPr>
              <a:t>x,y</a:t>
            </a:r>
            <a:r>
              <a:rPr lang="en-US" dirty="0">
                <a:solidFill>
                  <a:srgbClr val="00B0F0"/>
                </a:solidFill>
                <a:latin typeface="Consolas" panose="020B0609020204030204" pitchFamily="49" charset="0"/>
              </a:rPr>
              <a:t>)</a:t>
            </a:r>
            <a:r>
              <a:rPr lang="en-US" dirty="0">
                <a:solidFill>
                  <a:srgbClr val="C00000"/>
                </a:solidFill>
                <a:latin typeface="Consolas" panose="020B0609020204030204" pitchFamily="49" charset="0"/>
              </a:rPr>
              <a:t> { rad_ = r; }</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float radius() const </a:t>
            </a:r>
            <a:r>
              <a:rPr lang="en-US" dirty="0">
                <a:solidFill>
                  <a:srgbClr val="C00000"/>
                </a:solidFill>
                <a:latin typeface="Consolas" panose="020B0609020204030204" pitchFamily="49" charset="0"/>
              </a:rPr>
              <a:t>{ return rad_; }</a:t>
            </a:r>
            <a:endParaRPr lang="en-US" dirty="0"/>
          </a:p>
        </p:txBody>
      </p:sp>
      <p:sp>
        <p:nvSpPr>
          <p:cNvPr id="62" name="Speech Bubble: Rectangle with Corners Rounded 61">
            <a:extLst>
              <a:ext uri="{FF2B5EF4-FFF2-40B4-BE49-F238E27FC236}">
                <a16:creationId xmlns:a16="http://schemas.microsoft.com/office/drawing/2014/main" id="{B32E6A9D-7E4E-4639-8BB5-20B87E6B8F62}"/>
              </a:ext>
            </a:extLst>
          </p:cNvPr>
          <p:cNvSpPr/>
          <p:nvPr/>
        </p:nvSpPr>
        <p:spPr>
          <a:xfrm>
            <a:off x="997506" y="4582555"/>
            <a:ext cx="3574789" cy="1002941"/>
          </a:xfrm>
          <a:prstGeom prst="wedgeRoundRectCallout">
            <a:avLst>
              <a:gd name="adj1" fmla="val 101197"/>
              <a:gd name="adj2" fmla="val -742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derived class provides its </a:t>
            </a:r>
            <a:r>
              <a:rPr lang="en-US" sz="2000" dirty="0">
                <a:solidFill>
                  <a:schemeClr val="accent6">
                    <a:lumMod val="40000"/>
                    <a:lumOff val="60000"/>
                  </a:schemeClr>
                </a:solidFill>
              </a:rPr>
              <a:t>own methods</a:t>
            </a:r>
            <a:r>
              <a:rPr lang="en-US" sz="2000" dirty="0">
                <a:solidFill>
                  <a:schemeClr val="bg1"/>
                </a:solidFill>
              </a:rPr>
              <a:t>...</a:t>
            </a:r>
          </a:p>
        </p:txBody>
      </p:sp>
      <p:sp>
        <p:nvSpPr>
          <p:cNvPr id="64" name="TextBox 63">
            <a:extLst>
              <a:ext uri="{FF2B5EF4-FFF2-40B4-BE49-F238E27FC236}">
                <a16:creationId xmlns:a16="http://schemas.microsoft.com/office/drawing/2014/main" id="{AFA7D941-659E-4B15-A2D6-9DB98FCAAB71}"/>
              </a:ext>
            </a:extLst>
          </p:cNvPr>
          <p:cNvSpPr txBox="1"/>
          <p:nvPr/>
        </p:nvSpPr>
        <p:spPr>
          <a:xfrm>
            <a:off x="50986" y="3736397"/>
            <a:ext cx="6096000" cy="646331"/>
          </a:xfrm>
          <a:prstGeom prst="rect">
            <a:avLst/>
          </a:prstGeom>
          <a:noFill/>
        </p:spPr>
        <p:txBody>
          <a:bodyPr wrap="square">
            <a:spAutoFit/>
          </a:bodyPr>
          <a:lstStyle/>
          <a:p>
            <a:r>
              <a:rPr lang="en-US" dirty="0">
                <a:latin typeface="Consolas" panose="020B0609020204030204" pitchFamily="49" charset="0"/>
              </a:rPr>
              <a:t>protected:</a:t>
            </a:r>
          </a:p>
          <a:p>
            <a:r>
              <a:rPr lang="en-US" dirty="0">
                <a:solidFill>
                  <a:srgbClr val="00B0F0"/>
                </a:solidFill>
                <a:latin typeface="Consolas" panose="020B0609020204030204" pitchFamily="49" charset="0"/>
              </a:rPr>
              <a:t>  </a:t>
            </a:r>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 const</a:t>
            </a:r>
            <a:r>
              <a:rPr lang="en-US" dirty="0">
                <a:latin typeface="Consolas" panose="020B0609020204030204" pitchFamily="49" charset="0"/>
              </a:rPr>
              <a:t> </a:t>
            </a:r>
            <a:r>
              <a:rPr lang="en-US" dirty="0">
                <a:solidFill>
                  <a:srgbClr val="C00000"/>
                </a:solidFill>
                <a:latin typeface="Consolas" panose="020B0609020204030204" pitchFamily="49" charset="0"/>
              </a:rPr>
              <a:t>{ ... }</a:t>
            </a:r>
          </a:p>
        </p:txBody>
      </p:sp>
      <p:sp>
        <p:nvSpPr>
          <p:cNvPr id="65" name="Speech Bubble: Rectangle with Corners Rounded 64">
            <a:extLst>
              <a:ext uri="{FF2B5EF4-FFF2-40B4-BE49-F238E27FC236}">
                <a16:creationId xmlns:a16="http://schemas.microsoft.com/office/drawing/2014/main" id="{25D6CC11-1176-49B6-966A-077DDEF98E68}"/>
              </a:ext>
            </a:extLst>
          </p:cNvPr>
          <p:cNvSpPr/>
          <p:nvPr/>
        </p:nvSpPr>
        <p:spPr>
          <a:xfrm>
            <a:off x="1206434" y="5495798"/>
            <a:ext cx="3574789" cy="1002941"/>
          </a:xfrm>
          <a:prstGeom prst="wedgeRoundRectCallout">
            <a:avLst>
              <a:gd name="adj1" fmla="val 98519"/>
              <a:gd name="adj2" fmla="val 7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derived class also inherits the base's </a:t>
            </a:r>
            <a:r>
              <a:rPr lang="en-US" sz="2000" dirty="0">
                <a:solidFill>
                  <a:srgbClr val="00B0F0"/>
                </a:solidFill>
              </a:rPr>
              <a:t>protected methods</a:t>
            </a:r>
            <a:r>
              <a:rPr lang="en-US" sz="2000" dirty="0">
                <a:solidFill>
                  <a:schemeClr val="bg1"/>
                </a:solidFill>
              </a:rPr>
              <a:t> and their </a:t>
            </a:r>
            <a:r>
              <a:rPr lang="en-US" sz="2000" dirty="0">
                <a:solidFill>
                  <a:srgbClr val="F1995D"/>
                </a:solidFill>
              </a:rPr>
              <a:t>implementations</a:t>
            </a:r>
            <a:r>
              <a:rPr lang="en-US" sz="2000" dirty="0">
                <a:solidFill>
                  <a:schemeClr val="bg1"/>
                </a:solidFill>
              </a:rPr>
              <a:t>.</a:t>
            </a:r>
          </a:p>
        </p:txBody>
      </p:sp>
      <p:sp>
        <p:nvSpPr>
          <p:cNvPr id="28" name="Rectangle 27">
            <a:extLst>
              <a:ext uri="{FF2B5EF4-FFF2-40B4-BE49-F238E27FC236}">
                <a16:creationId xmlns:a16="http://schemas.microsoft.com/office/drawing/2014/main" id="{11D46D55-C853-4473-A16F-630713BC6BA5}"/>
              </a:ext>
            </a:extLst>
          </p:cNvPr>
          <p:cNvSpPr/>
          <p:nvPr/>
        </p:nvSpPr>
        <p:spPr>
          <a:xfrm>
            <a:off x="3493079" y="2368705"/>
            <a:ext cx="2602921" cy="896093"/>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D966"/>
              </a:solidFill>
            </a:endParaRPr>
          </a:p>
        </p:txBody>
      </p:sp>
      <p:sp>
        <p:nvSpPr>
          <p:cNvPr id="29" name="Speech Bubble: Rectangle with Corners Rounded 28">
            <a:extLst>
              <a:ext uri="{FF2B5EF4-FFF2-40B4-BE49-F238E27FC236}">
                <a16:creationId xmlns:a16="http://schemas.microsoft.com/office/drawing/2014/main" id="{06532F9F-FB61-4ACB-8AB3-C38BDDF3BC55}"/>
              </a:ext>
            </a:extLst>
          </p:cNvPr>
          <p:cNvSpPr/>
          <p:nvPr/>
        </p:nvSpPr>
        <p:spPr>
          <a:xfrm>
            <a:off x="7151481" y="1425559"/>
            <a:ext cx="2986583" cy="1002941"/>
          </a:xfrm>
          <a:prstGeom prst="wedgeRoundRectCallout">
            <a:avLst>
              <a:gd name="adj1" fmla="val -88652"/>
              <a:gd name="adj2" fmla="val 549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may also provide </a:t>
            </a:r>
            <a:r>
              <a:rPr lang="en-US" sz="2000" dirty="0">
                <a:solidFill>
                  <a:srgbClr val="F1995D"/>
                </a:solidFill>
              </a:rPr>
              <a:t>implementations</a:t>
            </a:r>
            <a:r>
              <a:rPr lang="en-US" sz="2000" dirty="0">
                <a:solidFill>
                  <a:schemeClr val="bg1"/>
                </a:solidFill>
              </a:rPr>
              <a:t> for these </a:t>
            </a:r>
            <a:r>
              <a:rPr lang="en-US" sz="2000" dirty="0">
                <a:solidFill>
                  <a:srgbClr val="00FFFF"/>
                </a:solidFill>
              </a:rPr>
              <a:t>methods</a:t>
            </a:r>
            <a:r>
              <a:rPr lang="en-US" sz="2000" dirty="0">
                <a:solidFill>
                  <a:schemeClr val="bg1"/>
                </a:solidFill>
              </a:rPr>
              <a:t>.</a:t>
            </a:r>
          </a:p>
        </p:txBody>
      </p:sp>
      <p:sp>
        <p:nvSpPr>
          <p:cNvPr id="44" name="Rectangle 43">
            <a:extLst>
              <a:ext uri="{FF2B5EF4-FFF2-40B4-BE49-F238E27FC236}">
                <a16:creationId xmlns:a16="http://schemas.microsoft.com/office/drawing/2014/main" id="{53A22EB0-93E4-4F97-BC86-60E95C19379B}"/>
              </a:ext>
            </a:extLst>
          </p:cNvPr>
          <p:cNvSpPr/>
          <p:nvPr/>
        </p:nvSpPr>
        <p:spPr>
          <a:xfrm>
            <a:off x="297089" y="2379771"/>
            <a:ext cx="4023834" cy="1200803"/>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D966"/>
              </a:solidFill>
            </a:endParaRPr>
          </a:p>
        </p:txBody>
      </p:sp>
      <p:sp>
        <p:nvSpPr>
          <p:cNvPr id="42" name="Speech Bubble: Rectangle with Corners Rounded 41">
            <a:extLst>
              <a:ext uri="{FF2B5EF4-FFF2-40B4-BE49-F238E27FC236}">
                <a16:creationId xmlns:a16="http://schemas.microsoft.com/office/drawing/2014/main" id="{EC00DC8A-9328-4A5F-9D73-C4079555E744}"/>
              </a:ext>
            </a:extLst>
          </p:cNvPr>
          <p:cNvSpPr/>
          <p:nvPr/>
        </p:nvSpPr>
        <p:spPr>
          <a:xfrm>
            <a:off x="4141808" y="1425956"/>
            <a:ext cx="3959496" cy="1002941"/>
          </a:xfrm>
          <a:prstGeom prst="wedgeRoundRectCallout">
            <a:avLst>
              <a:gd name="adj1" fmla="val -88652"/>
              <a:gd name="adj2" fmla="val 549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base class defines a set of  </a:t>
            </a:r>
            <a:r>
              <a:rPr lang="en-US" sz="2000" dirty="0">
                <a:solidFill>
                  <a:srgbClr val="00FFFF"/>
                </a:solidFill>
              </a:rPr>
              <a:t>public</a:t>
            </a:r>
            <a:r>
              <a:rPr lang="en-US" sz="2000" dirty="0">
                <a:solidFill>
                  <a:schemeClr val="bg1"/>
                </a:solidFill>
              </a:rPr>
              <a:t> </a:t>
            </a:r>
            <a:r>
              <a:rPr lang="en-US" sz="2000" dirty="0">
                <a:solidFill>
                  <a:srgbClr val="00FFFF"/>
                </a:solidFill>
              </a:rPr>
              <a:t>methods</a:t>
            </a:r>
            <a:r>
              <a:rPr lang="en-US" sz="2000" dirty="0">
                <a:solidFill>
                  <a:schemeClr val="bg1"/>
                </a:solidFill>
              </a:rPr>
              <a:t>, which implicitly define the class's </a:t>
            </a:r>
            <a:r>
              <a:rPr lang="en-US" sz="2000" dirty="0">
                <a:solidFill>
                  <a:srgbClr val="00FFFF"/>
                </a:solidFill>
              </a:rPr>
              <a:t>public interface</a:t>
            </a:r>
            <a:r>
              <a:rPr lang="en-US" sz="2000" dirty="0">
                <a:solidFill>
                  <a:schemeClr val="bg1"/>
                </a:solidFill>
              </a:rPr>
              <a:t>!</a:t>
            </a:r>
          </a:p>
        </p:txBody>
      </p:sp>
      <p:sp>
        <p:nvSpPr>
          <p:cNvPr id="27" name="Speech Bubble: Rectangle with Corners Rounded 64">
            <a:extLst>
              <a:ext uri="{FF2B5EF4-FFF2-40B4-BE49-F238E27FC236}">
                <a16:creationId xmlns:a16="http://schemas.microsoft.com/office/drawing/2014/main" id="{91FA5CEA-C9BD-82D9-6978-A4B84C7D40A7}"/>
              </a:ext>
            </a:extLst>
          </p:cNvPr>
          <p:cNvSpPr/>
          <p:nvPr/>
        </p:nvSpPr>
        <p:spPr>
          <a:xfrm>
            <a:off x="59968" y="5039176"/>
            <a:ext cx="3574789" cy="1002941"/>
          </a:xfrm>
          <a:prstGeom prst="wedgeRoundRectCallout">
            <a:avLst>
              <a:gd name="adj1" fmla="val -35771"/>
              <a:gd name="adj2" fmla="val -228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C++, only virtual methods should be overridden.</a:t>
            </a:r>
          </a:p>
        </p:txBody>
      </p:sp>
      <p:sp>
        <p:nvSpPr>
          <p:cNvPr id="31" name="Speech Bubble: Rectangle with Corners Rounded 64">
            <a:extLst>
              <a:ext uri="{FF2B5EF4-FFF2-40B4-BE49-F238E27FC236}">
                <a16:creationId xmlns:a16="http://schemas.microsoft.com/office/drawing/2014/main" id="{EEDB1F57-005A-5529-F402-80615F82C800}"/>
              </a:ext>
            </a:extLst>
          </p:cNvPr>
          <p:cNvSpPr/>
          <p:nvPr/>
        </p:nvSpPr>
        <p:spPr>
          <a:xfrm>
            <a:off x="672432" y="549586"/>
            <a:ext cx="5285664" cy="1409482"/>
          </a:xfrm>
          <a:prstGeom prst="wedgeRoundRectCallout">
            <a:avLst>
              <a:gd name="adj1" fmla="val -50479"/>
              <a:gd name="adj2" fmla="val 1033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Non-virtual, (aka final) methods should not be overridden – they force the </a:t>
            </a:r>
            <a:r>
              <a:rPr lang="en-US" sz="2000" dirty="0"/>
              <a:t>derived class to inherit a mandatory base implementation.</a:t>
            </a:r>
            <a:r>
              <a:rPr lang="en-US" sz="2000" dirty="0">
                <a:solidFill>
                  <a:schemeClr val="bg1"/>
                </a:solidFill>
              </a:rPr>
              <a:t> </a:t>
            </a:r>
          </a:p>
        </p:txBody>
      </p:sp>
    </p:spTree>
    <p:extLst>
      <p:ext uri="{BB962C8B-B14F-4D97-AF65-F5344CB8AC3E}">
        <p14:creationId xmlns:p14="http://schemas.microsoft.com/office/powerpoint/2010/main" val="419902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down)">
                                      <p:cBhvr>
                                        <p:cTn id="52" dur="500"/>
                                        <p:tgtEl>
                                          <p:spTgt spid="50"/>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5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down)">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42" presetClass="path" presetSubtype="0" accel="50000" decel="50000" fill="hold" grpId="1" nodeType="withEffect">
                                  <p:stCondLst>
                                    <p:cond delay="0"/>
                                  </p:stCondLst>
                                  <p:childTnLst>
                                    <p:animMotion origin="layout" path="M 3.33333E-6 -2.22222E-6 L 0.49466 0.13727 " pathEditMode="relative" rAng="0" ptsTypes="AA">
                                      <p:cBhvr>
                                        <p:cTn id="74" dur="2000" fill="hold"/>
                                        <p:tgtEl>
                                          <p:spTgt spid="46"/>
                                        </p:tgtEl>
                                        <p:attrNameLst>
                                          <p:attrName>ppt_x</p:attrName>
                                          <p:attrName>ppt_y</p:attrName>
                                        </p:attrNameLst>
                                      </p:cBhvr>
                                      <p:rCtr x="24727" y="6852"/>
                                    </p:animMotion>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4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down)">
                                      <p:cBhvr>
                                        <p:cTn id="83" dur="500"/>
                                        <p:tgtEl>
                                          <p:spTgt spid="60"/>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9"/>
                                        </p:tgtEl>
                                        <p:attrNameLst>
                                          <p:attrName>style.visibility</p:attrName>
                                        </p:attrNameLst>
                                      </p:cBhvr>
                                      <p:to>
                                        <p:strVal val="visible"/>
                                      </p:to>
                                    </p:set>
                                  </p:childTnLst>
                                </p:cTn>
                              </p:par>
                              <p:par>
                                <p:cTn id="88" presetID="42" presetClass="path" presetSubtype="0" accel="50000" decel="50000" fill="hold" grpId="1" nodeType="withEffect">
                                  <p:stCondLst>
                                    <p:cond delay="0"/>
                                  </p:stCondLst>
                                  <p:childTnLst>
                                    <p:animMotion origin="layout" path="M -4.79167E-6 1.11111E-6 L 0.49154 0.13704 " pathEditMode="relative" rAng="0" ptsTypes="AA">
                                      <p:cBhvr>
                                        <p:cTn id="89" dur="2000" fill="hold"/>
                                        <p:tgtEl>
                                          <p:spTgt spid="59"/>
                                        </p:tgtEl>
                                        <p:attrNameLst>
                                          <p:attrName>ppt_x</p:attrName>
                                          <p:attrName>ppt_y</p:attrName>
                                        </p:attrNameLst>
                                      </p:cBhvr>
                                      <p:rCtr x="24570" y="6852"/>
                                    </p:animMotion>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6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ipe(down)">
                                      <p:cBhvr>
                                        <p:cTn id="98" dur="500"/>
                                        <p:tgtEl>
                                          <p:spTgt spid="6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par>
                                <p:cTn id="103" presetID="42" presetClass="path" presetSubtype="0" accel="50000" decel="50000" fill="hold" grpId="1" nodeType="withEffect">
                                  <p:stCondLst>
                                    <p:cond delay="0"/>
                                  </p:stCondLst>
                                  <p:childTnLst>
                                    <p:animMotion origin="layout" path="M 3.33333E-6 1.85185E-6 L 0.49505 0.28565 " pathEditMode="relative" rAng="0" ptsTypes="AA">
                                      <p:cBhvr>
                                        <p:cTn id="104" dur="2000" fill="hold"/>
                                        <p:tgtEl>
                                          <p:spTgt spid="64"/>
                                        </p:tgtEl>
                                        <p:attrNameLst>
                                          <p:attrName>ppt_x</p:attrName>
                                          <p:attrName>ppt_y</p:attrName>
                                        </p:attrNameLst>
                                      </p:cBhvr>
                                      <p:rCtr x="24753" y="14282"/>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6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2" nodeType="click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2"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59"/>
                                        </p:tgtEl>
                                      </p:cBhvr>
                                    </p:animEffect>
                                    <p:set>
                                      <p:cBhvr>
                                        <p:cTn id="119" dur="1" fill="hold">
                                          <p:stCondLst>
                                            <p:cond delay="499"/>
                                          </p:stCondLst>
                                        </p:cTn>
                                        <p:tgtEl>
                                          <p:spTgt spid="59"/>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wipe(down)">
                                      <p:cBhvr>
                                        <p:cTn id="128" dur="500"/>
                                        <p:tgtEl>
                                          <p:spTgt spid="6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up)">
                                      <p:cBhvr>
                                        <p:cTn id="133" dur="500"/>
                                        <p:tgtEl>
                                          <p:spTgt spid="61"/>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62"/>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wipe(down)">
                                      <p:cBhvr>
                                        <p:cTn id="142" dur="500"/>
                                        <p:tgtEl>
                                          <p:spTgt spid="52"/>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grpId="2" nodeType="clickEffect">
                                  <p:stCondLst>
                                    <p:cond delay="0"/>
                                  </p:stCondLst>
                                  <p:childTnLst>
                                    <p:animMotion origin="layout" path="M 4.58333E-6 -2.59259E-6 L 0.21367 0.20093 " pathEditMode="relative" rAng="0" ptsTypes="AA">
                                      <p:cBhvr>
                                        <p:cTn id="146" dur="2000" fill="hold"/>
                                        <p:tgtEl>
                                          <p:spTgt spid="52"/>
                                        </p:tgtEl>
                                        <p:attrNameLst>
                                          <p:attrName>ppt_x</p:attrName>
                                          <p:attrName>ppt_y</p:attrName>
                                        </p:attrNameLst>
                                      </p:cBhvr>
                                      <p:rCtr x="10677" y="10046"/>
                                    </p:animMotion>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up)">
                                      <p:cBhvr>
                                        <p:cTn id="151" dur="500"/>
                                        <p:tgtEl>
                                          <p:spTgt spid="53"/>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52"/>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wipe(down)">
                                      <p:cBhvr>
                                        <p:cTn id="160" dur="500"/>
                                        <p:tgtEl>
                                          <p:spTgt spid="54"/>
                                        </p:tgtEl>
                                      </p:cBhvr>
                                    </p:animEffect>
                                  </p:childTnLst>
                                </p:cTn>
                              </p:par>
                            </p:childTnLst>
                          </p:cTn>
                        </p:par>
                      </p:childTnLst>
                    </p:cTn>
                  </p:par>
                  <p:par>
                    <p:cTn id="161" fill="hold">
                      <p:stCondLst>
                        <p:cond delay="indefinite"/>
                      </p:stCondLst>
                      <p:childTnLst>
                        <p:par>
                          <p:cTn id="162" fill="hold">
                            <p:stCondLst>
                              <p:cond delay="0"/>
                            </p:stCondLst>
                            <p:childTnLst>
                              <p:par>
                                <p:cTn id="163" presetID="42" presetClass="path" presetSubtype="0" accel="50000" decel="50000" fill="hold" grpId="2" nodeType="clickEffect">
                                  <p:stCondLst>
                                    <p:cond delay="0"/>
                                  </p:stCondLst>
                                  <p:childTnLst>
                                    <p:animMotion origin="layout" path="M 1.66667E-6 7.40741E-7 L 0.16094 0.31227 " pathEditMode="relative" rAng="0" ptsTypes="AA">
                                      <p:cBhvr>
                                        <p:cTn id="164" dur="2000" fill="hold"/>
                                        <p:tgtEl>
                                          <p:spTgt spid="54"/>
                                        </p:tgtEl>
                                        <p:attrNameLst>
                                          <p:attrName>ppt_x</p:attrName>
                                          <p:attrName>ppt_y</p:attrName>
                                        </p:attrNameLst>
                                      </p:cBhvr>
                                      <p:rCtr x="8047" y="15602"/>
                                    </p:animMotion>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wipe(up)">
                                      <p:cBhvr>
                                        <p:cTn id="169" dur="500"/>
                                        <p:tgtEl>
                                          <p:spTgt spid="55"/>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54"/>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27"/>
                                        </p:tgtEl>
                                        <p:attrNameLst>
                                          <p:attrName>style.visibility</p:attrName>
                                        </p:attrNameLst>
                                      </p:cBhvr>
                                      <p:to>
                                        <p:strVal val="visible"/>
                                      </p:to>
                                    </p:set>
                                    <p:animEffect transition="in" filter="wipe(down)">
                                      <p:cBhvr>
                                        <p:cTn id="178" dur="500"/>
                                        <p:tgtEl>
                                          <p:spTgt spid="2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31"/>
                                        </p:tgtEl>
                                        <p:attrNameLst>
                                          <p:attrName>style.visibility</p:attrName>
                                        </p:attrNameLst>
                                      </p:cBhvr>
                                      <p:to>
                                        <p:strVal val="visible"/>
                                      </p:to>
                                    </p:set>
                                    <p:animEffect transition="in" filter="wipe(down)">
                                      <p:cBhvr>
                                        <p:cTn id="183" dur="500"/>
                                        <p:tgtEl>
                                          <p:spTgt spid="31"/>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31"/>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build="p"/>
      <p:bldP spid="40" grpId="0"/>
      <p:bldP spid="36" grpId="0" animBg="1"/>
      <p:bldP spid="38" grpId="0" uiExpand="1" animBg="1"/>
      <p:bldP spid="46" grpId="0"/>
      <p:bldP spid="46" grpId="1"/>
      <p:bldP spid="46" grpId="2"/>
      <p:bldP spid="50" grpId="0" animBg="1"/>
      <p:bldP spid="50" grpId="1" animBg="1"/>
      <p:bldP spid="52" grpId="0" animBg="1"/>
      <p:bldP spid="52" grpId="1" animBg="1"/>
      <p:bldP spid="52" grpId="2" animBg="1"/>
      <p:bldP spid="53" grpId="0"/>
      <p:bldP spid="55" grpId="0"/>
      <p:bldP spid="54" grpId="0" animBg="1"/>
      <p:bldP spid="54" grpId="1" animBg="1"/>
      <p:bldP spid="54" grpId="2" animBg="1"/>
      <p:bldP spid="45" grpId="0" animBg="1"/>
      <p:bldP spid="45" grpId="1" animBg="1"/>
      <p:bldP spid="59" grpId="0"/>
      <p:bldP spid="59" grpId="1"/>
      <p:bldP spid="59" grpId="2"/>
      <p:bldP spid="30" grpId="0" animBg="1"/>
      <p:bldP spid="30" grpId="1" animBg="1"/>
      <p:bldP spid="60" grpId="0" animBg="1"/>
      <p:bldP spid="60" grpId="1" animBg="1"/>
      <p:bldP spid="61" grpId="0"/>
      <p:bldP spid="62" grpId="0" animBg="1"/>
      <p:bldP spid="62" grpId="1" animBg="1"/>
      <p:bldP spid="64" grpId="0"/>
      <p:bldP spid="64" grpId="1"/>
      <p:bldP spid="64" grpId="2"/>
      <p:bldP spid="65" grpId="0" animBg="1"/>
      <p:bldP spid="65" grpId="1" animBg="1"/>
      <p:bldP spid="28" grpId="0" animBg="1"/>
      <p:bldP spid="28" grpId="1" animBg="1"/>
      <p:bldP spid="29" grpId="0" animBg="1"/>
      <p:bldP spid="29" grpId="1" animBg="1"/>
      <p:bldP spid="44" grpId="0" animBg="1"/>
      <p:bldP spid="44" grpId="1" animBg="1"/>
      <p:bldP spid="42" grpId="0" animBg="1"/>
      <p:bldP spid="42" grpId="1" animBg="1"/>
      <p:bldP spid="27" grpId="0" animBg="1"/>
      <p:bldP spid="27" grpId="1" animBg="1"/>
      <p:bldP spid="31" grpId="0" animBg="1"/>
      <p:bldP spid="3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FCA582DD-49E0-453E-929D-994F2C8A38B5}"/>
              </a:ext>
            </a:extLst>
          </p:cNvPr>
          <p:cNvSpPr txBox="1"/>
          <p:nvPr/>
        </p:nvSpPr>
        <p:spPr>
          <a:xfrm>
            <a:off x="6562146" y="1062702"/>
            <a:ext cx="5188168" cy="707886"/>
          </a:xfrm>
          <a:prstGeom prst="rect">
            <a:avLst/>
          </a:prstGeom>
          <a:noFill/>
        </p:spPr>
        <p:txBody>
          <a:bodyPr wrap="square">
            <a:spAutoFit/>
          </a:bodyPr>
          <a:lstStyle/>
          <a:p>
            <a:pPr algn="ctr"/>
            <a:r>
              <a:rPr lang="en-US" sz="2000" dirty="0"/>
              <a:t>Because the derived class inherits the base's </a:t>
            </a:r>
            <a:r>
              <a:rPr lang="en-US" sz="2000" dirty="0">
                <a:solidFill>
                  <a:srgbClr val="00B0F0"/>
                </a:solidFill>
              </a:rPr>
              <a:t>public interface </a:t>
            </a:r>
            <a:r>
              <a:rPr lang="en-US" sz="2000" dirty="0"/>
              <a:t>and its </a:t>
            </a:r>
            <a:r>
              <a:rPr lang="en-US" sz="2000" dirty="0">
                <a:solidFill>
                  <a:srgbClr val="C00000"/>
                </a:solidFill>
              </a:rPr>
              <a:t>implementation</a:t>
            </a:r>
            <a:r>
              <a:rPr lang="en-US" sz="2000" dirty="0"/>
              <a:t>...</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35813"/>
            <a:ext cx="12174825" cy="767546"/>
          </a:xfrm>
        </p:spPr>
        <p:txBody>
          <a:bodyPr/>
          <a:lstStyle/>
          <a:p>
            <a:r>
              <a:rPr lang="en-US" dirty="0"/>
              <a:t>Subclassing Inheritance</a:t>
            </a:r>
          </a:p>
        </p:txBody>
      </p:sp>
      <p:sp>
        <p:nvSpPr>
          <p:cNvPr id="36" name="TextBox 35">
            <a:extLst>
              <a:ext uri="{FF2B5EF4-FFF2-40B4-BE49-F238E27FC236}">
                <a16:creationId xmlns:a16="http://schemas.microsoft.com/office/drawing/2014/main" id="{D6BB282C-C772-4237-A9E6-F97F38A68203}"/>
              </a:ext>
            </a:extLst>
          </p:cNvPr>
          <p:cNvSpPr txBox="1"/>
          <p:nvPr/>
        </p:nvSpPr>
        <p:spPr>
          <a:xfrm>
            <a:off x="50668" y="1543870"/>
            <a:ext cx="6095926"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subclassing example</a:t>
            </a:r>
          </a:p>
          <a:p>
            <a:r>
              <a:rPr lang="en-US" dirty="0">
                <a:latin typeface="Consolas" panose="020B0609020204030204" pitchFamily="49" charset="0"/>
              </a:rPr>
              <a:t>class Shape {</a:t>
            </a:r>
          </a:p>
          <a:p>
            <a:r>
              <a:rPr lang="en-US" dirty="0">
                <a:solidFill>
                  <a:srgbClr val="00B0F0"/>
                </a:solidFill>
                <a:latin typeface="Consolas" panose="020B0609020204030204" pitchFamily="49" charset="0"/>
              </a:rPr>
              <a:t>public:</a:t>
            </a:r>
          </a:p>
          <a:p>
            <a:r>
              <a:rPr lang="en-US" dirty="0">
                <a:solidFill>
                  <a:srgbClr val="00B0F0"/>
                </a:solidFill>
                <a:latin typeface="Consolas" panose="020B0609020204030204" pitchFamily="49" charset="0"/>
              </a:rPr>
              <a:t>  Shape(float x, float y)</a:t>
            </a:r>
            <a:r>
              <a:rPr lang="en-US" dirty="0">
                <a:latin typeface="Consolas" panose="020B0609020204030204" pitchFamily="49" charset="0"/>
              </a:rPr>
              <a:t>  </a:t>
            </a:r>
            <a:r>
              <a:rPr lang="en-US" dirty="0">
                <a:solidFill>
                  <a:srgbClr val="C00000"/>
                </a:solidFill>
                <a:latin typeface="Consolas" panose="020B0609020204030204" pitchFamily="49" charset="0"/>
              </a:rPr>
              <a:t>{ x_ = x; y_ = y; }</a:t>
            </a:r>
          </a:p>
          <a:p>
            <a:r>
              <a:rPr lang="en-US" dirty="0">
                <a:solidFill>
                  <a:srgbClr val="00B0F0"/>
                </a:solidFill>
                <a:latin typeface="Consolas" panose="020B0609020204030204" pitchFamily="49" charset="0"/>
              </a:rPr>
              <a:t>  void </a:t>
            </a:r>
            <a:r>
              <a:rPr lang="en-US" dirty="0" err="1">
                <a:solidFill>
                  <a:srgbClr val="00B0F0"/>
                </a:solidFill>
                <a:latin typeface="Consolas" panose="020B0609020204030204" pitchFamily="49" charset="0"/>
              </a:rPr>
              <a:t>setColor</a:t>
            </a:r>
            <a:r>
              <a:rPr lang="en-US" dirty="0">
                <a:solidFill>
                  <a:srgbClr val="00B0F0"/>
                </a:solidFill>
                <a:latin typeface="Consolas" panose="020B0609020204030204" pitchFamily="49" charset="0"/>
              </a:rPr>
              <a:t>(Color c)   </a:t>
            </a:r>
            <a:r>
              <a:rPr lang="en-US" dirty="0">
                <a:solidFill>
                  <a:srgbClr val="C00000"/>
                </a:solidFill>
                <a:latin typeface="Consolas" panose="020B0609020204030204" pitchFamily="49" charset="0"/>
              </a:rPr>
              <a:t>{ color_ = c;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void disappear() </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setColor</a:t>
            </a:r>
            <a:r>
              <a:rPr lang="en-US" dirty="0">
                <a:solidFill>
                  <a:srgbClr val="C00000"/>
                </a:solidFill>
                <a:latin typeface="Consolas" panose="020B0609020204030204" pitchFamily="49" charset="0"/>
              </a:rPr>
              <a:t>(Black); }</a:t>
            </a:r>
            <a:endParaRPr lang="en-US" dirty="0">
              <a:solidFill>
                <a:srgbClr val="00B0F0"/>
              </a:solidFill>
              <a:latin typeface="Consolas" panose="020B0609020204030204" pitchFamily="49" charset="0"/>
            </a:endParaRPr>
          </a:p>
          <a:p>
            <a:r>
              <a:rPr lang="en-US" dirty="0">
                <a:solidFill>
                  <a:srgbClr val="00B0F0"/>
                </a:solidFill>
                <a:latin typeface="Consolas" panose="020B0609020204030204" pitchFamily="49" charset="0"/>
              </a:rPr>
              <a:t>  virtual float area() const </a:t>
            </a:r>
            <a:r>
              <a:rPr lang="en-US" dirty="0">
                <a:solidFill>
                  <a:srgbClr val="7030A0"/>
                </a:solidFill>
                <a:latin typeface="Consolas" panose="020B0609020204030204" pitchFamily="49" charset="0"/>
              </a:rPr>
              <a:t>= 0</a:t>
            </a:r>
            <a:r>
              <a:rPr lang="en-US" dirty="0">
                <a:solidFill>
                  <a:srgbClr val="00B0F0"/>
                </a:solidFill>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protected:</a:t>
            </a:r>
          </a:p>
          <a:p>
            <a:r>
              <a:rPr lang="en-US" dirty="0">
                <a:latin typeface="Consolas" panose="020B0609020204030204" pitchFamily="49" charset="0"/>
              </a:rPr>
              <a:t>  </a:t>
            </a:r>
            <a:r>
              <a:rPr lang="en-US" dirty="0">
                <a:solidFill>
                  <a:srgbClr val="0070C0"/>
                </a:solidFill>
                <a:latin typeface="Consolas" panose="020B0609020204030204" pitchFamily="49" charset="0"/>
              </a:rPr>
              <a:t>void </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 const</a:t>
            </a:r>
            <a:r>
              <a:rPr lang="en-US" dirty="0">
                <a:latin typeface="Consolas" panose="020B0609020204030204" pitchFamily="49" charset="0"/>
              </a:rPr>
              <a:t> </a:t>
            </a:r>
            <a:r>
              <a:rPr lang="en-US" dirty="0">
                <a:solidFill>
                  <a:srgbClr val="C00000"/>
                </a:solidFill>
                <a:latin typeface="Consolas" panose="020B0609020204030204" pitchFamily="49" charset="0"/>
              </a:rPr>
              <a:t>{ ... }</a:t>
            </a:r>
          </a:p>
          <a:p>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C286A8F4-D0C8-4521-8E14-EA29EB63CD25}"/>
              </a:ext>
            </a:extLst>
          </p:cNvPr>
          <p:cNvSpPr txBox="1"/>
          <p:nvPr/>
        </p:nvSpPr>
        <p:spPr>
          <a:xfrm>
            <a:off x="6090134" y="3070744"/>
            <a:ext cx="6060375" cy="369331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public Shape {</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 </a:t>
            </a:r>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endParaRPr lang="en-US" dirty="0">
              <a:latin typeface="Consolas" panose="020B0609020204030204" pitchFamily="49" charset="0"/>
            </a:endParaRPr>
          </a:p>
          <a:p>
            <a:r>
              <a:rPr lang="en-US" dirty="0">
                <a:latin typeface="Consolas" panose="020B0609020204030204" pitchFamily="49" charset="0"/>
              </a:rPr>
              <a:t>};</a:t>
            </a:r>
          </a:p>
        </p:txBody>
      </p:sp>
      <p:sp>
        <p:nvSpPr>
          <p:cNvPr id="44" name="Rectangle 43">
            <a:extLst>
              <a:ext uri="{FF2B5EF4-FFF2-40B4-BE49-F238E27FC236}">
                <a16:creationId xmlns:a16="http://schemas.microsoft.com/office/drawing/2014/main" id="{53A22EB0-93E4-4F97-BC86-60E95C19379B}"/>
              </a:ext>
            </a:extLst>
          </p:cNvPr>
          <p:cNvSpPr/>
          <p:nvPr/>
        </p:nvSpPr>
        <p:spPr>
          <a:xfrm>
            <a:off x="297089" y="2709688"/>
            <a:ext cx="5749451" cy="870886"/>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D966"/>
              </a:solidFill>
            </a:endParaRPr>
          </a:p>
        </p:txBody>
      </p:sp>
      <p:sp>
        <p:nvSpPr>
          <p:cNvPr id="53" name="TextBox 52">
            <a:extLst>
              <a:ext uri="{FF2B5EF4-FFF2-40B4-BE49-F238E27FC236}">
                <a16:creationId xmlns:a16="http://schemas.microsoft.com/office/drawing/2014/main" id="{BEA9F390-8275-4244-9A12-F0328F1E64A5}"/>
              </a:ext>
            </a:extLst>
          </p:cNvPr>
          <p:cNvSpPr txBox="1"/>
          <p:nvPr/>
        </p:nvSpPr>
        <p:spPr>
          <a:xfrm>
            <a:off x="6060435" y="4472547"/>
            <a:ext cx="6096000" cy="646331"/>
          </a:xfrm>
          <a:prstGeom prst="rect">
            <a:avLst/>
          </a:prstGeom>
          <a:noFill/>
        </p:spPr>
        <p:txBody>
          <a:bodyPr wrap="square">
            <a:spAutoFit/>
          </a:bodyPr>
          <a:lstStyle/>
          <a:p>
            <a:r>
              <a:rPr lang="en-US" dirty="0">
                <a:solidFill>
                  <a:srgbClr val="00B0F0"/>
                </a:solidFill>
                <a:latin typeface="Consolas" panose="020B0609020204030204" pitchFamily="49" charset="0"/>
              </a:rPr>
              <a:t>  virtual float area() const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 return PI * rad_ * rad_; }</a:t>
            </a:r>
          </a:p>
        </p:txBody>
      </p:sp>
      <p:sp>
        <p:nvSpPr>
          <p:cNvPr id="55" name="TextBox 54">
            <a:extLst>
              <a:ext uri="{FF2B5EF4-FFF2-40B4-BE49-F238E27FC236}">
                <a16:creationId xmlns:a16="http://schemas.microsoft.com/office/drawing/2014/main" id="{DCDC13BA-0D0D-4EC1-87BF-AC19AD32C257}"/>
              </a:ext>
            </a:extLst>
          </p:cNvPr>
          <p:cNvSpPr txBox="1"/>
          <p:nvPr/>
        </p:nvSpPr>
        <p:spPr>
          <a:xfrm>
            <a:off x="6047590" y="5053904"/>
            <a:ext cx="6096000" cy="1477328"/>
          </a:xfrm>
          <a:prstGeom prst="rect">
            <a:avLst/>
          </a:prstGeom>
          <a:noFill/>
        </p:spPr>
        <p:txBody>
          <a:bodyPr wrap="square">
            <a:spAutoFit/>
          </a:bodyPr>
          <a:lstStyle/>
          <a:p>
            <a:r>
              <a:rPr lang="en-US" dirty="0">
                <a:solidFill>
                  <a:srgbClr val="00B0F0"/>
                </a:solidFill>
                <a:latin typeface="Consolas" panose="020B0609020204030204" pitchFamily="49" charset="0"/>
              </a:rPr>
              <a:t>  virtual void disappear()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for (int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=0;i&lt;10;++</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rad_ *= .1;</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Shape::disappear();</a:t>
            </a:r>
          </a:p>
          <a:p>
            <a:r>
              <a:rPr lang="en-US" dirty="0">
                <a:solidFill>
                  <a:srgbClr val="C00000"/>
                </a:solidFill>
                <a:latin typeface="Consolas" panose="020B0609020204030204" pitchFamily="49" charset="0"/>
              </a:rPr>
              <a:t>  }</a:t>
            </a:r>
            <a:endParaRPr lang="en-US" dirty="0">
              <a:solidFill>
                <a:srgbClr val="00B0F0"/>
              </a:solidFill>
              <a:latin typeface="Consolas" panose="020B0609020204030204" pitchFamily="49" charset="0"/>
            </a:endParaRPr>
          </a:p>
        </p:txBody>
      </p:sp>
      <p:sp>
        <p:nvSpPr>
          <p:cNvPr id="61" name="TextBox 60">
            <a:extLst>
              <a:ext uri="{FF2B5EF4-FFF2-40B4-BE49-F238E27FC236}">
                <a16:creationId xmlns:a16="http://schemas.microsoft.com/office/drawing/2014/main" id="{B54EB042-9485-4011-B482-F4F136FF6423}"/>
              </a:ext>
            </a:extLst>
          </p:cNvPr>
          <p:cNvSpPr txBox="1"/>
          <p:nvPr/>
        </p:nvSpPr>
        <p:spPr>
          <a:xfrm>
            <a:off x="6050781" y="3608086"/>
            <a:ext cx="6223664" cy="923330"/>
          </a:xfrm>
          <a:prstGeom prst="rect">
            <a:avLst/>
          </a:prstGeom>
          <a:noFill/>
        </p:spPr>
        <p:txBody>
          <a:bodyPr wrap="square">
            <a:spAutoFit/>
          </a:bodyPr>
          <a:lstStyle/>
          <a:p>
            <a:r>
              <a:rPr lang="en-US" dirty="0">
                <a:solidFill>
                  <a:srgbClr val="00B050"/>
                </a:solidFill>
                <a:latin typeface="Consolas" panose="020B0609020204030204" pitchFamily="49" charset="0"/>
              </a:rPr>
              <a:t>  Circle(float x, float y, float r) </a:t>
            </a:r>
            <a:r>
              <a:rPr lang="en-US" dirty="0">
                <a:solidFill>
                  <a:srgbClr val="C00000"/>
                </a:solidFill>
                <a:latin typeface="Consolas" panose="020B0609020204030204" pitchFamily="49" charset="0"/>
              </a:rPr>
              <a: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r>
              <a:rPr lang="en-US" dirty="0">
                <a:solidFill>
                  <a:srgbClr val="00B0F0"/>
                </a:solidFill>
                <a:latin typeface="Consolas" panose="020B0609020204030204" pitchFamily="49" charset="0"/>
              </a:rPr>
              <a:t>Shape(</a:t>
            </a:r>
            <a:r>
              <a:rPr lang="en-US" dirty="0" err="1">
                <a:solidFill>
                  <a:srgbClr val="00B0F0"/>
                </a:solidFill>
                <a:latin typeface="Consolas" panose="020B0609020204030204" pitchFamily="49" charset="0"/>
              </a:rPr>
              <a:t>x,y</a:t>
            </a:r>
            <a:r>
              <a:rPr lang="en-US" dirty="0">
                <a:solidFill>
                  <a:srgbClr val="00B0F0"/>
                </a:solidFill>
                <a:latin typeface="Consolas" panose="020B0609020204030204" pitchFamily="49" charset="0"/>
              </a:rPr>
              <a:t>)</a:t>
            </a:r>
            <a:r>
              <a:rPr lang="en-US" dirty="0">
                <a:solidFill>
                  <a:srgbClr val="C00000"/>
                </a:solidFill>
                <a:latin typeface="Consolas" panose="020B0609020204030204" pitchFamily="49" charset="0"/>
              </a:rPr>
              <a:t> { rad_ = r; }</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float radius() const </a:t>
            </a:r>
            <a:r>
              <a:rPr lang="en-US" dirty="0">
                <a:solidFill>
                  <a:srgbClr val="C00000"/>
                </a:solidFill>
                <a:latin typeface="Consolas" panose="020B0609020204030204" pitchFamily="49" charset="0"/>
              </a:rPr>
              <a:t>{ return rad_; }</a:t>
            </a:r>
            <a:endParaRPr lang="en-US" dirty="0"/>
          </a:p>
        </p:txBody>
      </p:sp>
      <p:sp>
        <p:nvSpPr>
          <p:cNvPr id="28" name="TextBox 27">
            <a:extLst>
              <a:ext uri="{FF2B5EF4-FFF2-40B4-BE49-F238E27FC236}">
                <a16:creationId xmlns:a16="http://schemas.microsoft.com/office/drawing/2014/main" id="{86F60DE0-89CE-4FE5-96D8-0975A07FCCB9}"/>
              </a:ext>
            </a:extLst>
          </p:cNvPr>
          <p:cNvSpPr txBox="1"/>
          <p:nvPr/>
        </p:nvSpPr>
        <p:spPr>
          <a:xfrm>
            <a:off x="6014691" y="1849328"/>
            <a:ext cx="6283078" cy="400110"/>
          </a:xfrm>
          <a:prstGeom prst="rect">
            <a:avLst/>
          </a:prstGeom>
          <a:noFill/>
        </p:spPr>
        <p:txBody>
          <a:bodyPr wrap="square">
            <a:spAutoFit/>
          </a:bodyPr>
          <a:lstStyle/>
          <a:p>
            <a:pPr algn="ctr"/>
            <a:r>
              <a:rPr lang="en-US" sz="2000" dirty="0"/>
              <a:t>It can do anything the base class can do!</a:t>
            </a:r>
          </a:p>
        </p:txBody>
      </p:sp>
      <p:sp>
        <p:nvSpPr>
          <p:cNvPr id="29" name="TextBox 28">
            <a:extLst>
              <a:ext uri="{FF2B5EF4-FFF2-40B4-BE49-F238E27FC236}">
                <a16:creationId xmlns:a16="http://schemas.microsoft.com/office/drawing/2014/main" id="{F0BB3D81-B806-4E8F-B830-3DE8D600DB52}"/>
              </a:ext>
            </a:extLst>
          </p:cNvPr>
          <p:cNvSpPr txBox="1"/>
          <p:nvPr/>
        </p:nvSpPr>
        <p:spPr>
          <a:xfrm>
            <a:off x="125525" y="4931068"/>
            <a:ext cx="5889165"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int main() {</a:t>
            </a:r>
          </a:p>
          <a:p>
            <a:r>
              <a:rPr lang="en-US" dirty="0">
                <a:latin typeface="Consolas" panose="020B0609020204030204" pitchFamily="49" charset="0"/>
              </a:rPr>
              <a:t>  Circle c(0,0,10);</a:t>
            </a:r>
          </a:p>
          <a:p>
            <a:r>
              <a:rPr lang="en-US" dirty="0">
                <a:latin typeface="Consolas" panose="020B0609020204030204" pitchFamily="49" charset="0"/>
              </a:rPr>
              <a:t>  </a:t>
            </a:r>
            <a:r>
              <a:rPr lang="en-US" dirty="0" err="1">
                <a:latin typeface="Consolas" panose="020B0609020204030204" pitchFamily="49" charset="0"/>
              </a:rPr>
              <a:t>c.</a:t>
            </a:r>
            <a:r>
              <a:rPr lang="en-US" dirty="0" err="1">
                <a:solidFill>
                  <a:srgbClr val="00B0F0"/>
                </a:solidFill>
                <a:latin typeface="Consolas" panose="020B0609020204030204" pitchFamily="49" charset="0"/>
              </a:rPr>
              <a:t>setColor</a:t>
            </a:r>
            <a:r>
              <a:rPr lang="en-US" dirty="0">
                <a:latin typeface="Consolas" panose="020B0609020204030204" pitchFamily="49" charset="0"/>
              </a:rPr>
              <a:t>(Red);</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"My area: " &lt;&lt; </a:t>
            </a:r>
            <a:r>
              <a:rPr lang="en-US" dirty="0" err="1">
                <a:latin typeface="Consolas" panose="020B0609020204030204" pitchFamily="49" charset="0"/>
              </a:rPr>
              <a:t>c.</a:t>
            </a:r>
            <a:r>
              <a:rPr lang="en-US" dirty="0" err="1">
                <a:solidFill>
                  <a:srgbClr val="00B0F0"/>
                </a:solidFill>
                <a:latin typeface="Consolas" panose="020B0609020204030204" pitchFamily="49" charset="0"/>
              </a:rPr>
              <a:t>area</a:t>
            </a:r>
            <a:r>
              <a:rPr lang="en-US" dirty="0">
                <a:latin typeface="Consolas" panose="020B0609020204030204" pitchFamily="49" charset="0"/>
              </a:rPr>
              <a:t>() &lt;&lt; </a:t>
            </a:r>
            <a:r>
              <a:rPr lang="en-US" dirty="0" err="1">
                <a:latin typeface="Consolas" panose="020B0609020204030204" pitchFamily="49" charset="0"/>
              </a:rPr>
              <a:t>endl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t>
            </a:r>
          </a:p>
        </p:txBody>
      </p:sp>
      <p:sp>
        <p:nvSpPr>
          <p:cNvPr id="30" name="TextBox 29">
            <a:extLst>
              <a:ext uri="{FF2B5EF4-FFF2-40B4-BE49-F238E27FC236}">
                <a16:creationId xmlns:a16="http://schemas.microsoft.com/office/drawing/2014/main" id="{4A483B71-0DE2-4555-9C50-DFF443740D53}"/>
              </a:ext>
            </a:extLst>
          </p:cNvPr>
          <p:cNvSpPr txBox="1"/>
          <p:nvPr/>
        </p:nvSpPr>
        <p:spPr>
          <a:xfrm>
            <a:off x="6417549" y="2328177"/>
            <a:ext cx="5477362" cy="707886"/>
          </a:xfrm>
          <a:prstGeom prst="rect">
            <a:avLst/>
          </a:prstGeom>
          <a:noFill/>
        </p:spPr>
        <p:txBody>
          <a:bodyPr wrap="square">
            <a:spAutoFit/>
          </a:bodyPr>
          <a:lstStyle/>
          <a:p>
            <a:pPr algn="ctr"/>
            <a:r>
              <a:rPr lang="en-US" sz="2000" dirty="0"/>
              <a:t>And since its interface is expanded, it can also do its own specialized </a:t>
            </a:r>
            <a:r>
              <a:rPr lang="en-US" sz="2000" dirty="0">
                <a:solidFill>
                  <a:srgbClr val="00B050"/>
                </a:solidFill>
              </a:rPr>
              <a:t>derived things</a:t>
            </a:r>
            <a:r>
              <a:rPr lang="en-US" sz="2000" dirty="0"/>
              <a:t>.</a:t>
            </a:r>
          </a:p>
        </p:txBody>
      </p:sp>
      <p:sp>
        <p:nvSpPr>
          <p:cNvPr id="31" name="TextBox 30">
            <a:extLst>
              <a:ext uri="{FF2B5EF4-FFF2-40B4-BE49-F238E27FC236}">
                <a16:creationId xmlns:a16="http://schemas.microsoft.com/office/drawing/2014/main" id="{AB32BAA1-851F-408F-A070-165EAE23D52A}"/>
              </a:ext>
            </a:extLst>
          </p:cNvPr>
          <p:cNvSpPr txBox="1"/>
          <p:nvPr/>
        </p:nvSpPr>
        <p:spPr>
          <a:xfrm>
            <a:off x="377147" y="6056450"/>
            <a:ext cx="5914875" cy="369332"/>
          </a:xfrm>
          <a:prstGeom prst="rect">
            <a:avLst/>
          </a:prstGeom>
          <a:noFill/>
        </p:spPr>
        <p:txBody>
          <a:bodyPr wrap="square">
            <a:spAutoFit/>
          </a:bodyPr>
          <a:lstStyle/>
          <a:p>
            <a:r>
              <a:rPr lang="en-US" dirty="0" err="1">
                <a:latin typeface="Consolas" panose="020B0609020204030204" pitchFamily="49" charset="0"/>
              </a:rPr>
              <a:t>cout</a:t>
            </a:r>
            <a:r>
              <a:rPr lang="en-US" dirty="0">
                <a:latin typeface="Consolas" panose="020B0609020204030204" pitchFamily="49" charset="0"/>
              </a:rPr>
              <a:t> &lt;&lt; "My radius: " &lt;&lt; </a:t>
            </a:r>
            <a:r>
              <a:rPr lang="en-US" dirty="0" err="1">
                <a:latin typeface="Consolas" panose="020B0609020204030204" pitchFamily="49" charset="0"/>
              </a:rPr>
              <a:t>c.</a:t>
            </a:r>
            <a:r>
              <a:rPr lang="en-US" dirty="0" err="1">
                <a:solidFill>
                  <a:srgbClr val="00B050"/>
                </a:solidFill>
                <a:latin typeface="Consolas" panose="020B0609020204030204" pitchFamily="49" charset="0"/>
              </a:rPr>
              <a:t>radius</a:t>
            </a:r>
            <a:r>
              <a:rPr lang="en-US" dirty="0">
                <a:latin typeface="Consolas" panose="020B0609020204030204" pitchFamily="49" charset="0"/>
              </a:rPr>
              <a:t>() &lt;&lt; </a:t>
            </a:r>
            <a:r>
              <a:rPr lang="en-US" dirty="0" err="1">
                <a:latin typeface="Consolas" panose="020B0609020204030204" pitchFamily="49" charset="0"/>
              </a:rPr>
              <a:t>endl</a:t>
            </a:r>
            <a:r>
              <a:rPr lang="en-US" dirty="0">
                <a:latin typeface="Consolas" panose="020B0609020204030204" pitchFamily="49" charset="0"/>
              </a:rPr>
              <a:t>;</a:t>
            </a:r>
            <a:endParaRPr lang="en-US" dirty="0"/>
          </a:p>
        </p:txBody>
      </p:sp>
      <p:sp>
        <p:nvSpPr>
          <p:cNvPr id="33" name="Rectangle 32">
            <a:extLst>
              <a:ext uri="{FF2B5EF4-FFF2-40B4-BE49-F238E27FC236}">
                <a16:creationId xmlns:a16="http://schemas.microsoft.com/office/drawing/2014/main" id="{ACA4E999-4B31-4A63-9F51-AC82B1328E6B}"/>
              </a:ext>
            </a:extLst>
          </p:cNvPr>
          <p:cNvSpPr/>
          <p:nvPr/>
        </p:nvSpPr>
        <p:spPr>
          <a:xfrm>
            <a:off x="6272006" y="4212934"/>
            <a:ext cx="5055062" cy="30720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D966"/>
              </a:solidFill>
            </a:endParaRPr>
          </a:p>
        </p:txBody>
      </p:sp>
    </p:spTree>
    <p:extLst>
      <p:ext uri="{BB962C8B-B14F-4D97-AF65-F5344CB8AC3E}">
        <p14:creationId xmlns:p14="http://schemas.microsoft.com/office/powerpoint/2010/main" val="53097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
                                            <p:bg/>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4" grpId="0" animBg="1"/>
      <p:bldP spid="28" grpId="0" build="p"/>
      <p:bldP spid="29" grpId="0" uiExpand="1" build="p" animBg="1"/>
      <p:bldP spid="30" grpId="0" build="p"/>
      <p:bldP spid="31" grpId="0"/>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35813"/>
            <a:ext cx="12174825" cy="767546"/>
          </a:xfrm>
        </p:spPr>
        <p:txBody>
          <a:bodyPr/>
          <a:lstStyle/>
          <a:p>
            <a:r>
              <a:rPr lang="en-US" dirty="0"/>
              <a:t>Subclassing in Java</a:t>
            </a:r>
          </a:p>
        </p:txBody>
      </p:sp>
      <p:sp>
        <p:nvSpPr>
          <p:cNvPr id="36" name="TextBox 35">
            <a:extLst>
              <a:ext uri="{FF2B5EF4-FFF2-40B4-BE49-F238E27FC236}">
                <a16:creationId xmlns:a16="http://schemas.microsoft.com/office/drawing/2014/main" id="{D6BB282C-C772-4237-A9E6-F97F38A68203}"/>
              </a:ext>
            </a:extLst>
          </p:cNvPr>
          <p:cNvSpPr txBox="1"/>
          <p:nvPr/>
        </p:nvSpPr>
        <p:spPr>
          <a:xfrm>
            <a:off x="401096" y="979898"/>
            <a:ext cx="5747834"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class for Shapes</a:t>
            </a:r>
          </a:p>
          <a:p>
            <a:r>
              <a:rPr lang="en-US" dirty="0">
                <a:latin typeface="Consolas" panose="020B0609020204030204" pitchFamily="49" charset="0"/>
              </a:rPr>
              <a:t>abstract class Shape {</a:t>
            </a:r>
          </a:p>
          <a:p>
            <a:r>
              <a:rPr lang="en-US" dirty="0">
                <a:latin typeface="Consolas" panose="020B0609020204030204" pitchFamily="49" charset="0"/>
              </a:rPr>
              <a:t>  </a:t>
            </a:r>
            <a:r>
              <a:rPr lang="en-US" dirty="0">
                <a:solidFill>
                  <a:srgbClr val="00B0F0"/>
                </a:solidFill>
                <a:latin typeface="Consolas" panose="020B0609020204030204" pitchFamily="49" charset="0"/>
              </a:rPr>
              <a:t>Shape(float x, float y)</a:t>
            </a:r>
          </a:p>
          <a:p>
            <a:r>
              <a:rPr lang="en-US" dirty="0">
                <a:solidFill>
                  <a:srgbClr val="C00000"/>
                </a:solidFill>
                <a:latin typeface="Consolas" panose="020B0609020204030204" pitchFamily="49" charset="0"/>
              </a:rPr>
              <a:t>    { x_ = x; y_ = y; }</a:t>
            </a:r>
          </a:p>
          <a:p>
            <a:r>
              <a:rPr lang="en-US" dirty="0">
                <a:latin typeface="Consolas" panose="020B0609020204030204" pitchFamily="49" charset="0"/>
              </a:rPr>
              <a:t>  </a:t>
            </a:r>
            <a:r>
              <a:rPr lang="en-US" dirty="0">
                <a:solidFill>
                  <a:srgbClr val="00B0F0"/>
                </a:solidFill>
                <a:latin typeface="Consolas" panose="020B0609020204030204" pitchFamily="49" charset="0"/>
              </a:rPr>
              <a:t>public final void </a:t>
            </a:r>
            <a:r>
              <a:rPr lang="en-US" dirty="0" err="1">
                <a:solidFill>
                  <a:srgbClr val="00B0F0"/>
                </a:solidFill>
                <a:latin typeface="Consolas" panose="020B0609020204030204" pitchFamily="49" charset="0"/>
              </a:rPr>
              <a:t>setColor</a:t>
            </a:r>
            <a:r>
              <a:rPr lang="en-US" dirty="0">
                <a:solidFill>
                  <a:srgbClr val="00B0F0"/>
                </a:solidFill>
                <a:latin typeface="Consolas" panose="020B0609020204030204" pitchFamily="49" charset="0"/>
              </a:rPr>
              <a:t>(Color c)</a:t>
            </a:r>
          </a:p>
          <a:p>
            <a:r>
              <a:rPr lang="en-US" dirty="0">
                <a:latin typeface="Consolas" panose="020B0609020204030204" pitchFamily="49" charset="0"/>
              </a:rPr>
              <a:t>    </a:t>
            </a:r>
            <a:r>
              <a:rPr lang="en-US" dirty="0">
                <a:solidFill>
                  <a:srgbClr val="C00000"/>
                </a:solidFill>
                <a:latin typeface="Consolas" panose="020B0609020204030204" pitchFamily="49" charset="0"/>
              </a:rPr>
              <a:t>{ color_ = c; }</a:t>
            </a:r>
          </a:p>
          <a:p>
            <a:r>
              <a:rPr lang="en-US" dirty="0">
                <a:latin typeface="Consolas" panose="020B0609020204030204" pitchFamily="49" charset="0"/>
              </a:rPr>
              <a:t>  </a:t>
            </a:r>
            <a:r>
              <a:rPr lang="en-US" dirty="0">
                <a:solidFill>
                  <a:srgbClr val="00B0F0"/>
                </a:solidFill>
                <a:latin typeface="Consolas" panose="020B0609020204030204" pitchFamily="49" charset="0"/>
              </a:rPr>
              <a:t>public void disappear()</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setColor</a:t>
            </a:r>
            <a:r>
              <a:rPr lang="en-US" dirty="0">
                <a:solidFill>
                  <a:srgbClr val="C00000"/>
                </a:solidFill>
                <a:latin typeface="Consolas" panose="020B0609020204030204" pitchFamily="49" charset="0"/>
              </a:rPr>
              <a:t>(Black); }</a:t>
            </a:r>
          </a:p>
          <a:p>
            <a:r>
              <a:rPr lang="en-US" dirty="0">
                <a:solidFill>
                  <a:srgbClr val="00B0F0"/>
                </a:solidFill>
                <a:latin typeface="Consolas" panose="020B0609020204030204" pitchFamily="49" charset="0"/>
              </a:rPr>
              <a:t>  public abstract float area();</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70C0"/>
                </a:solidFill>
                <a:latin typeface="Consolas" panose="020B0609020204030204" pitchFamily="49" charset="0"/>
              </a:rPr>
              <a:t>protected final void </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a:solidFill>
                  <a:srgbClr val="C00000"/>
                </a:solidFill>
                <a:latin typeface="Consolas" panose="020B0609020204030204" pitchFamily="49" charset="0"/>
              </a:rPr>
              <a:t>{ ... }</a:t>
            </a:r>
          </a:p>
          <a:p>
            <a:endParaRPr lang="en-US" dirty="0">
              <a:latin typeface="Consolas" panose="020B0609020204030204" pitchFamily="49" charset="0"/>
            </a:endParaRPr>
          </a:p>
          <a:p>
            <a:r>
              <a:rPr lang="en-US" dirty="0">
                <a:solidFill>
                  <a:srgbClr val="0070C0"/>
                </a:solidFill>
                <a:latin typeface="Consolas" panose="020B0609020204030204" pitchFamily="49" charset="0"/>
              </a:rPr>
              <a:t>  private float x_;</a:t>
            </a:r>
          </a:p>
          <a:p>
            <a:r>
              <a:rPr lang="en-US" dirty="0">
                <a:solidFill>
                  <a:srgbClr val="0070C0"/>
                </a:solidFill>
                <a:latin typeface="Consolas" panose="020B0609020204030204" pitchFamily="49" charset="0"/>
              </a:rPr>
              <a:t>  private float y_;</a:t>
            </a:r>
          </a:p>
          <a:p>
            <a:r>
              <a:rPr lang="en-US" dirty="0">
                <a:solidFill>
                  <a:srgbClr val="0070C0"/>
                </a:solidFill>
                <a:latin typeface="Consolas" panose="020B0609020204030204" pitchFamily="49" charset="0"/>
              </a:rPr>
              <a:t>  private Color color_;</a:t>
            </a:r>
          </a:p>
          <a:p>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C286A8F4-D0C8-4521-8E14-EA29EB63CD25}"/>
              </a:ext>
            </a:extLst>
          </p:cNvPr>
          <p:cNvSpPr txBox="1"/>
          <p:nvPr/>
        </p:nvSpPr>
        <p:spPr>
          <a:xfrm>
            <a:off x="6544596" y="1653379"/>
            <a:ext cx="5014077"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extends Shape {</a:t>
            </a:r>
          </a:p>
          <a:p>
            <a:r>
              <a:rPr lang="en-US" dirty="0">
                <a:solidFill>
                  <a:srgbClr val="00B050"/>
                </a:solidFill>
                <a:latin typeface="Consolas" panose="020B0609020204030204" pitchFamily="49" charset="0"/>
              </a:rPr>
              <a:t>  Circle(float x, float y, float r)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super(x, y);</a:t>
            </a:r>
          </a:p>
          <a:p>
            <a:r>
              <a:rPr lang="en-US" dirty="0">
                <a:solidFill>
                  <a:srgbClr val="C00000"/>
                </a:solidFill>
                <a:latin typeface="Consolas" panose="020B0609020204030204" pitchFamily="49" charset="0"/>
              </a:rPr>
              <a:t>    rad_ = r;</a:t>
            </a:r>
          </a:p>
          <a:p>
            <a:r>
              <a:rPr lang="en-US" dirty="0">
                <a:solidFill>
                  <a:srgbClr val="C00000"/>
                </a:solidFill>
                <a:latin typeface="Consolas" panose="020B0609020204030204" pitchFamily="49" charset="0"/>
              </a:rPr>
              <a:t>  }</a:t>
            </a:r>
          </a:p>
          <a:p>
            <a:r>
              <a:rPr lang="en-US" dirty="0">
                <a:solidFill>
                  <a:srgbClr val="00B050"/>
                </a:solidFill>
                <a:latin typeface="Consolas" panose="020B0609020204030204" pitchFamily="49" charset="0"/>
              </a:rPr>
              <a:t>  public float radius() </a:t>
            </a:r>
          </a:p>
          <a:p>
            <a:r>
              <a:rPr lang="en-US" dirty="0">
                <a:solidFill>
                  <a:srgbClr val="C00000"/>
                </a:solidFill>
                <a:latin typeface="Consolas" panose="020B0609020204030204" pitchFamily="49" charset="0"/>
              </a:rPr>
              <a:t>    { return rad_; }</a:t>
            </a:r>
          </a:p>
          <a:p>
            <a:r>
              <a:rPr lang="en-US" dirty="0">
                <a:solidFill>
                  <a:srgbClr val="00B050"/>
                </a:solidFill>
                <a:latin typeface="Consolas" panose="020B0609020204030204" pitchFamily="49" charset="0"/>
              </a:rPr>
              <a:t>  public void disappear()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for (int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=0;i&lt;10;++</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rad_ *= .1;</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super.</a:t>
            </a:r>
            <a:r>
              <a:rPr lang="en-US" dirty="0" err="1">
                <a:solidFill>
                  <a:srgbClr val="00B0F0"/>
                </a:solidFill>
                <a:latin typeface="Consolas" panose="020B0609020204030204" pitchFamily="49" charset="0"/>
              </a:rPr>
              <a:t>disappear</a:t>
            </a:r>
            <a:r>
              <a:rPr lang="en-US" dirty="0">
                <a:solidFill>
                  <a:srgbClr val="00B0F0"/>
                </a:solidFill>
                <a:latin typeface="Consolas" panose="020B0609020204030204" pitchFamily="49" charset="0"/>
              </a:rPr>
              <a:t>()</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public float area() </a:t>
            </a:r>
          </a:p>
          <a:p>
            <a:r>
              <a:rPr lang="en-US" dirty="0">
                <a:solidFill>
                  <a:srgbClr val="C00000"/>
                </a:solidFill>
                <a:latin typeface="Consolas" panose="020B0609020204030204" pitchFamily="49" charset="0"/>
              </a:rPr>
              <a:t>    { return PI*rad_*rad_;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70C0"/>
                </a:solidFill>
                <a:latin typeface="Consolas" panose="020B0609020204030204" pitchFamily="49" charset="0"/>
              </a:rPr>
              <a:t>private float rad_;</a:t>
            </a:r>
          </a:p>
          <a:p>
            <a:r>
              <a:rPr lang="en-US" dirty="0">
                <a:latin typeface="Consolas" panose="020B0609020204030204" pitchFamily="49" charset="0"/>
              </a:rPr>
              <a:t>}</a:t>
            </a:r>
          </a:p>
        </p:txBody>
      </p:sp>
      <p:sp>
        <p:nvSpPr>
          <p:cNvPr id="15" name="Speech Bubble: Rectangle with Corners Rounded 14">
            <a:extLst>
              <a:ext uri="{FF2B5EF4-FFF2-40B4-BE49-F238E27FC236}">
                <a16:creationId xmlns:a16="http://schemas.microsoft.com/office/drawing/2014/main" id="{2704165C-DAAD-49E4-8901-0C22E3F55EBE}"/>
              </a:ext>
            </a:extLst>
          </p:cNvPr>
          <p:cNvSpPr/>
          <p:nvPr/>
        </p:nvSpPr>
        <p:spPr>
          <a:xfrm>
            <a:off x="3473804" y="739186"/>
            <a:ext cx="4301334" cy="1340543"/>
          </a:xfrm>
          <a:prstGeom prst="wedgeRoundRectCallout">
            <a:avLst>
              <a:gd name="adj1" fmla="val -88652"/>
              <a:gd name="adj2" fmla="val 549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 indicates that a method may not be overridden by a subclass. It's like a non-virtual method in C++.</a:t>
            </a:r>
          </a:p>
        </p:txBody>
      </p:sp>
      <p:sp>
        <p:nvSpPr>
          <p:cNvPr id="16" name="Speech Bubble: Rectangle with Corners Rounded 15">
            <a:extLst>
              <a:ext uri="{FF2B5EF4-FFF2-40B4-BE49-F238E27FC236}">
                <a16:creationId xmlns:a16="http://schemas.microsoft.com/office/drawing/2014/main" id="{AC921D2B-0517-4E0F-9299-787B85A0592D}"/>
              </a:ext>
            </a:extLst>
          </p:cNvPr>
          <p:cNvSpPr/>
          <p:nvPr/>
        </p:nvSpPr>
        <p:spPr>
          <a:xfrm>
            <a:off x="4012370" y="1971952"/>
            <a:ext cx="4521639" cy="1241225"/>
          </a:xfrm>
          <a:prstGeom prst="wedgeRoundRectCallout">
            <a:avLst>
              <a:gd name="adj1" fmla="val -88652"/>
              <a:gd name="adj2" fmla="val 549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means that this method is not </a:t>
            </a:r>
            <a:r>
              <a:rPr lang="en-US" sz="2000" dirty="0">
                <a:solidFill>
                  <a:srgbClr val="F1995D"/>
                </a:solidFill>
              </a:rPr>
              <a:t>implemented</a:t>
            </a:r>
            <a:r>
              <a:rPr lang="en-US" sz="2000" dirty="0">
                <a:solidFill>
                  <a:schemeClr val="bg1"/>
                </a:solidFill>
              </a:rPr>
              <a:t> in the base class.</a:t>
            </a:r>
          </a:p>
          <a:p>
            <a:pPr algn="ctr"/>
            <a:endParaRPr lang="en-US" sz="900" dirty="0">
              <a:solidFill>
                <a:schemeClr val="bg1"/>
              </a:solidFill>
            </a:endParaRPr>
          </a:p>
          <a:p>
            <a:pPr algn="ctr"/>
            <a:r>
              <a:rPr lang="en-US" sz="2000" dirty="0">
                <a:solidFill>
                  <a:schemeClr val="bg1"/>
                </a:solidFill>
              </a:rPr>
              <a:t>It's like a pure-virtual function in C++.</a:t>
            </a:r>
          </a:p>
        </p:txBody>
      </p:sp>
      <p:sp>
        <p:nvSpPr>
          <p:cNvPr id="17" name="Speech Bubble: Rectangle with Corners Rounded 16">
            <a:extLst>
              <a:ext uri="{FF2B5EF4-FFF2-40B4-BE49-F238E27FC236}">
                <a16:creationId xmlns:a16="http://schemas.microsoft.com/office/drawing/2014/main" id="{69A02727-4585-4949-B88A-FB8C9B08CEAF}"/>
              </a:ext>
            </a:extLst>
          </p:cNvPr>
          <p:cNvSpPr/>
          <p:nvPr/>
        </p:nvSpPr>
        <p:spPr>
          <a:xfrm>
            <a:off x="2513400" y="213544"/>
            <a:ext cx="4521639" cy="874746"/>
          </a:xfrm>
          <a:prstGeom prst="wedgeRoundRectCallout">
            <a:avLst>
              <a:gd name="adj1" fmla="val -82355"/>
              <a:gd name="adj2" fmla="val 803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makes the entire class an abstract base class – we state this up here.</a:t>
            </a:r>
          </a:p>
        </p:txBody>
      </p:sp>
      <p:sp>
        <p:nvSpPr>
          <p:cNvPr id="18" name="Speech Bubble: Rectangle with Corners Rounded 17">
            <a:extLst>
              <a:ext uri="{FF2B5EF4-FFF2-40B4-BE49-F238E27FC236}">
                <a16:creationId xmlns:a16="http://schemas.microsoft.com/office/drawing/2014/main" id="{20847A43-B4E4-478E-BFFD-043C5B6E14DC}"/>
              </a:ext>
            </a:extLst>
          </p:cNvPr>
          <p:cNvSpPr/>
          <p:nvPr/>
        </p:nvSpPr>
        <p:spPr>
          <a:xfrm>
            <a:off x="8629307" y="2715824"/>
            <a:ext cx="3515975" cy="1365588"/>
          </a:xfrm>
          <a:prstGeom prst="wedgeRoundRectCallout">
            <a:avLst>
              <a:gd name="adj1" fmla="val -80290"/>
              <a:gd name="adj2" fmla="val -67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Java, the derived class constructor must explicitly call the superclass's constructor.</a:t>
            </a:r>
          </a:p>
        </p:txBody>
      </p:sp>
      <p:sp>
        <p:nvSpPr>
          <p:cNvPr id="19" name="Speech Bubble: Rectangle with Corners Rounded 18">
            <a:extLst>
              <a:ext uri="{FF2B5EF4-FFF2-40B4-BE49-F238E27FC236}">
                <a16:creationId xmlns:a16="http://schemas.microsoft.com/office/drawing/2014/main" id="{377DEC94-33B5-456E-9AF1-4C93C3E7F39A}"/>
              </a:ext>
            </a:extLst>
          </p:cNvPr>
          <p:cNvSpPr/>
          <p:nvPr/>
        </p:nvSpPr>
        <p:spPr>
          <a:xfrm>
            <a:off x="8534009" y="5225910"/>
            <a:ext cx="3420330" cy="1110603"/>
          </a:xfrm>
          <a:prstGeom prst="wedgeRoundRectCallout">
            <a:avLst>
              <a:gd name="adj1" fmla="val -79823"/>
              <a:gd name="adj2" fmla="val -939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how we call the superclass's version of the </a:t>
            </a:r>
            <a:r>
              <a:rPr lang="en-US" sz="2000" dirty="0">
                <a:solidFill>
                  <a:srgbClr val="00FFFF"/>
                </a:solidFill>
              </a:rPr>
              <a:t>disappear</a:t>
            </a:r>
            <a:r>
              <a:rPr lang="en-US" sz="2000" dirty="0">
                <a:solidFill>
                  <a:schemeClr val="bg1"/>
                </a:solidFill>
              </a:rPr>
              <a:t> method. </a:t>
            </a:r>
          </a:p>
        </p:txBody>
      </p:sp>
      <p:sp>
        <p:nvSpPr>
          <p:cNvPr id="20" name="Speech Bubble: Rectangle with Corners Rounded 19">
            <a:extLst>
              <a:ext uri="{FF2B5EF4-FFF2-40B4-BE49-F238E27FC236}">
                <a16:creationId xmlns:a16="http://schemas.microsoft.com/office/drawing/2014/main" id="{D958F936-B84F-4B71-B3B0-260FDC8C60E2}"/>
              </a:ext>
            </a:extLst>
          </p:cNvPr>
          <p:cNvSpPr/>
          <p:nvPr/>
        </p:nvSpPr>
        <p:spPr>
          <a:xfrm>
            <a:off x="8534009" y="143821"/>
            <a:ext cx="3420330" cy="1110603"/>
          </a:xfrm>
          <a:prstGeom prst="wedgeRoundRectCallout">
            <a:avLst>
              <a:gd name="adj1" fmla="val -53889"/>
              <a:gd name="adj2" fmla="val 948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how we define Circle as a subclass of Shape.</a:t>
            </a:r>
          </a:p>
        </p:txBody>
      </p:sp>
    </p:spTree>
    <p:extLst>
      <p:ext uri="{BB962C8B-B14F-4D97-AF65-F5344CB8AC3E}">
        <p14:creationId xmlns:p14="http://schemas.microsoft.com/office/powerpoint/2010/main" val="368993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16" end="1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6">
                                            <p:txEl>
                                              <p:pRg st="6" end="6"/>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6">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7"/>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6">
                                            <p:txEl>
                                              <p:pRg st="10" end="10"/>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6">
                                            <p:txEl>
                                              <p:pRg st="11" end="11"/>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8">
                                            <p:bg/>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8">
                                            <p:txEl>
                                              <p:pRg st="0" end="0"/>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xEl>
                                              <p:pRg st="14" end="14"/>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8">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xEl>
                                              <p:pRg st="1" end="1"/>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8">
                                            <p:txEl>
                                              <p:pRg st="2" end="2"/>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8">
                                            <p:txEl>
                                              <p:pRg st="3" end="3"/>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down)">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2" nodeType="clickEffect">
                                  <p:stCondLst>
                                    <p:cond delay="0"/>
                                  </p:stCondLst>
                                  <p:childTnLst>
                                    <p:animMotion origin="layout" path="M -3.125E-6 -1.85185E-6 L -0.34765 -0.08981 " pathEditMode="relative" rAng="0" ptsTypes="AA">
                                      <p:cBhvr>
                                        <p:cTn id="113" dur="2000" fill="hold"/>
                                        <p:tgtEl>
                                          <p:spTgt spid="18"/>
                                        </p:tgtEl>
                                        <p:attrNameLst>
                                          <p:attrName>ppt_x</p:attrName>
                                          <p:attrName>ppt_y</p:attrName>
                                        </p:attrNameLst>
                                      </p:cBhvr>
                                      <p:rCtr x="-17383" y="-4491"/>
                                    </p:animMotion>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1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38">
                                            <p:txEl>
                                              <p:pRg st="5" end="5"/>
                                            </p:txEl>
                                          </p:spTgt>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8">
                                            <p:txEl>
                                              <p:pRg st="7" end="7"/>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38">
                                            <p:txEl>
                                              <p:pRg st="8" end="8"/>
                                            </p:txEl>
                                          </p:spTgt>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down)">
                                      <p:cBhvr>
                                        <p:cTn id="136" dur="500"/>
                                        <p:tgtEl>
                                          <p:spTgt spid="19"/>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2" nodeType="clickEffect">
                                  <p:stCondLst>
                                    <p:cond delay="0"/>
                                  </p:stCondLst>
                                  <p:childTnLst>
                                    <p:animMotion origin="layout" path="M -4.375E-6 4.44444E-6 L -0.34023 -0.23889 " pathEditMode="relative" rAng="0" ptsTypes="AA">
                                      <p:cBhvr>
                                        <p:cTn id="140" dur="2000" fill="hold"/>
                                        <p:tgtEl>
                                          <p:spTgt spid="19"/>
                                        </p:tgtEl>
                                        <p:attrNameLst>
                                          <p:attrName>ppt_x</p:attrName>
                                          <p:attrName>ppt_y</p:attrName>
                                        </p:attrNameLst>
                                      </p:cBhvr>
                                      <p:rCtr x="-17018" y="-11944"/>
                                    </p:animMotion>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9"/>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8">
                                            <p:txEl>
                                              <p:pRg st="10" end="10"/>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uiExpand="1" build="p" animBg="1"/>
      <p:bldP spid="15" grpId="0" animBg="1"/>
      <p:bldP spid="15" grpId="1" animBg="1"/>
      <p:bldP spid="16" grpId="0" animBg="1"/>
      <p:bldP spid="16" grpId="1" animBg="1"/>
      <p:bldP spid="17" grpId="0" animBg="1"/>
      <p:bldP spid="17" grpId="1" animBg="1"/>
      <p:bldP spid="18" grpId="0" animBg="1"/>
      <p:bldP spid="18" grpId="1" animBg="1"/>
      <p:bldP spid="18" grpId="2" animBg="1"/>
      <p:bldP spid="19" grpId="0" animBg="1"/>
      <p:bldP spid="19" grpId="1" animBg="1"/>
      <p:bldP spid="19" grpId="2" animBg="1"/>
      <p:bldP spid="20" grpId="0" animBg="1"/>
      <p:bldP spid="2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35813"/>
            <a:ext cx="12174825" cy="767546"/>
          </a:xfrm>
        </p:spPr>
        <p:txBody>
          <a:bodyPr/>
          <a:lstStyle/>
          <a:p>
            <a:r>
              <a:rPr lang="en-US" dirty="0"/>
              <a:t>Subclassing in Swift</a:t>
            </a:r>
          </a:p>
        </p:txBody>
      </p:sp>
      <p:sp>
        <p:nvSpPr>
          <p:cNvPr id="36" name="TextBox 35">
            <a:extLst>
              <a:ext uri="{FF2B5EF4-FFF2-40B4-BE49-F238E27FC236}">
                <a16:creationId xmlns:a16="http://schemas.microsoft.com/office/drawing/2014/main" id="{D6BB282C-C772-4237-A9E6-F97F38A68203}"/>
              </a:ext>
            </a:extLst>
          </p:cNvPr>
          <p:cNvSpPr txBox="1"/>
          <p:nvPr/>
        </p:nvSpPr>
        <p:spPr>
          <a:xfrm>
            <a:off x="401096" y="979898"/>
            <a:ext cx="4587038"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Shape {</a:t>
            </a:r>
          </a:p>
          <a:p>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(x : Double, y : Double)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x_ = x</a:t>
            </a:r>
          </a:p>
          <a:p>
            <a:r>
              <a:rPr lang="en-US" dirty="0">
                <a:solidFill>
                  <a:srgbClr val="C00000"/>
                </a:solidFill>
                <a:latin typeface="Consolas" panose="020B0609020204030204" pitchFamily="49" charset="0"/>
              </a:rPr>
              <a:t>    y_ = y</a:t>
            </a:r>
          </a:p>
          <a:p>
            <a:r>
              <a:rPr lang="en-US" dirty="0">
                <a:solidFill>
                  <a:srgbClr val="C00000"/>
                </a:solidFill>
                <a:latin typeface="Consolas" panose="020B0609020204030204" pitchFamily="49" charset="0"/>
              </a:rPr>
              <a:t>  }</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setColor</a:t>
            </a:r>
            <a:r>
              <a:rPr lang="en-US" dirty="0">
                <a:solidFill>
                  <a:srgbClr val="00B0F0"/>
                </a:solidFill>
                <a:latin typeface="Consolas" panose="020B0609020204030204" pitchFamily="49" charset="0"/>
              </a:rPr>
              <a:t>(c : Color)</a:t>
            </a:r>
          </a:p>
          <a:p>
            <a:r>
              <a:rPr lang="en-US" dirty="0">
                <a:latin typeface="Consolas" panose="020B0609020204030204" pitchFamily="49" charset="0"/>
              </a:rPr>
              <a:t>    </a:t>
            </a:r>
            <a:r>
              <a:rPr lang="en-US" dirty="0">
                <a:solidFill>
                  <a:srgbClr val="C00000"/>
                </a:solidFill>
                <a:latin typeface="Consolas" panose="020B0609020204030204" pitchFamily="49" charset="0"/>
              </a:rPr>
              <a:t>{ color_ = c }</a:t>
            </a:r>
          </a:p>
          <a:p>
            <a:r>
              <a:rPr lang="en-US" dirty="0">
                <a:latin typeface="Consolas" panose="020B0609020204030204" pitchFamily="49" charset="0"/>
              </a:rPr>
              <a:t>  </a:t>
            </a:r>
            <a:r>
              <a:rPr lang="en-US" dirty="0">
                <a:solidFill>
                  <a:srgbClr val="00B0F0"/>
                </a:solidFill>
                <a:latin typeface="Consolas" panose="020B0609020204030204" pitchFamily="49" charset="0"/>
              </a:rPr>
              <a:t>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disappear()</a:t>
            </a:r>
          </a:p>
          <a:p>
            <a:r>
              <a:rPr lang="en-US" dirty="0">
                <a:solidFill>
                  <a:srgbClr val="C00000"/>
                </a:solidFill>
                <a:latin typeface="Consolas" panose="020B0609020204030204" pitchFamily="49" charset="0"/>
              </a:rPr>
              <a:t>    { </a:t>
            </a:r>
            <a:r>
              <a:rPr lang="en-US" dirty="0" err="1">
                <a:solidFill>
                  <a:srgbClr val="C00000"/>
                </a:solidFill>
                <a:latin typeface="Consolas" panose="020B0609020204030204" pitchFamily="49" charset="0"/>
              </a:rPr>
              <a:t>setColor</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c:Black</a:t>
            </a:r>
            <a:r>
              <a:rPr lang="en-US" dirty="0">
                <a:solidFill>
                  <a:srgbClr val="C00000"/>
                </a:solidFill>
                <a:latin typeface="Consolas" panose="020B0609020204030204" pitchFamily="49" charset="0"/>
              </a:rPr>
              <a:t>) }</a:t>
            </a:r>
          </a:p>
          <a:p>
            <a:r>
              <a:rPr lang="en-US" dirty="0">
                <a:solidFill>
                  <a:srgbClr val="00B0F0"/>
                </a:solidFill>
                <a:latin typeface="Consolas" panose="020B0609020204030204" pitchFamily="49" charset="0"/>
              </a:rPr>
              <a:t>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area() -&gt; Double </a:t>
            </a:r>
          </a:p>
          <a:p>
            <a:r>
              <a:rPr lang="en-US" dirty="0">
                <a:solidFill>
                  <a:srgbClr val="C00000"/>
                </a:solidFill>
                <a:latin typeface="Consolas" panose="020B0609020204030204" pitchFamily="49" charset="0"/>
              </a:rPr>
              <a:t>    { return 0 }</a:t>
            </a:r>
          </a:p>
          <a:p>
            <a:r>
              <a:rPr lang="en-US" dirty="0">
                <a:latin typeface="Consolas" panose="020B0609020204030204" pitchFamily="49" charset="0"/>
              </a:rPr>
              <a:t>  </a:t>
            </a:r>
            <a:r>
              <a:rPr lang="en-US" dirty="0" err="1">
                <a:solidFill>
                  <a:srgbClr val="0070C0"/>
                </a:solidFill>
                <a:latin typeface="Consolas" panose="020B0609020204030204" pitchFamily="49" charset="0"/>
              </a:rPr>
              <a:t>func</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printShapeDebugInfo</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  private var x_ : Double;</a:t>
            </a:r>
          </a:p>
          <a:p>
            <a:r>
              <a:rPr lang="en-US" dirty="0">
                <a:latin typeface="Consolas" panose="020B0609020204030204" pitchFamily="49" charset="0"/>
              </a:rPr>
              <a:t>  private var y_ : Double;</a:t>
            </a:r>
          </a:p>
          <a:p>
            <a:r>
              <a:rPr lang="en-US" dirty="0">
                <a:latin typeface="Consolas" panose="020B0609020204030204" pitchFamily="49" charset="0"/>
              </a:rPr>
              <a:t>  private var color_ : Int = White;</a:t>
            </a:r>
          </a:p>
          <a:p>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C286A8F4-D0C8-4521-8E14-EA29EB63CD25}"/>
              </a:ext>
            </a:extLst>
          </p:cNvPr>
          <p:cNvSpPr txBox="1"/>
          <p:nvPr/>
        </p:nvSpPr>
        <p:spPr>
          <a:xfrm>
            <a:off x="5564490" y="979897"/>
            <a:ext cx="6054412"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Circle:  Shape {</a:t>
            </a:r>
          </a:p>
          <a:p>
            <a:r>
              <a:rPr lang="en-US" dirty="0">
                <a:latin typeface="Consolas" panose="020B0609020204030204" pitchFamily="49" charset="0"/>
              </a:rPr>
              <a:t>  </a:t>
            </a:r>
            <a:r>
              <a:rPr lang="en-US" dirty="0" err="1">
                <a:solidFill>
                  <a:srgbClr val="00B050"/>
                </a:solidFill>
                <a:latin typeface="Consolas" panose="020B0609020204030204" pitchFamily="49" charset="0"/>
              </a:rPr>
              <a:t>init</a:t>
            </a:r>
            <a:r>
              <a:rPr lang="en-US" dirty="0">
                <a:solidFill>
                  <a:srgbClr val="00B050"/>
                </a:solidFill>
                <a:latin typeface="Consolas" panose="020B0609020204030204" pitchFamily="49" charset="0"/>
              </a:rPr>
              <a:t>(x : Double, y : Double, r : Double)</a:t>
            </a:r>
            <a:r>
              <a:rPr lang="en-US" dirty="0">
                <a:latin typeface="Consolas" panose="020B0609020204030204" pitchFamily="49" charset="0"/>
              </a:rPr>
              <a:t>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rad_ = r</a:t>
            </a:r>
          </a:p>
          <a:p>
            <a:r>
              <a:rPr lang="en-US" dirty="0">
                <a:solidFill>
                  <a:srgbClr val="C00000"/>
                </a:solidFill>
                <a:latin typeface="Consolas" panose="020B0609020204030204" pitchFamily="49" charset="0"/>
              </a:rPr>
              <a:t>    </a:t>
            </a:r>
            <a:r>
              <a:rPr lang="en-US" dirty="0" err="1">
                <a:solidFill>
                  <a:srgbClr val="00B0F0"/>
                </a:solidFill>
                <a:latin typeface="Consolas" panose="020B0609020204030204" pitchFamily="49" charset="0"/>
              </a:rPr>
              <a:t>super.init</a:t>
            </a:r>
            <a:r>
              <a:rPr lang="en-US" dirty="0">
                <a:solidFill>
                  <a:srgbClr val="00B0F0"/>
                </a:solidFill>
                <a:latin typeface="Consolas" panose="020B0609020204030204" pitchFamily="49" charset="0"/>
              </a:rPr>
              <a:t>(x : x, y : y)</a:t>
            </a:r>
          </a:p>
          <a:p>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public </a:t>
            </a:r>
            <a:r>
              <a:rPr lang="en-US" dirty="0" err="1">
                <a:solidFill>
                  <a:srgbClr val="00B050"/>
                </a:solidFill>
                <a:latin typeface="Consolas" panose="020B0609020204030204" pitchFamily="49" charset="0"/>
              </a:rPr>
              <a:t>func</a:t>
            </a:r>
            <a:r>
              <a:rPr lang="en-US" dirty="0">
                <a:solidFill>
                  <a:srgbClr val="00B050"/>
                </a:solidFill>
                <a:latin typeface="Consolas" panose="020B0609020204030204" pitchFamily="49" charset="0"/>
              </a:rPr>
              <a:t> radius() -&gt; Double </a:t>
            </a:r>
          </a:p>
          <a:p>
            <a:r>
              <a:rPr lang="en-US" dirty="0">
                <a:solidFill>
                  <a:srgbClr val="C00000"/>
                </a:solidFill>
                <a:latin typeface="Consolas" panose="020B0609020204030204" pitchFamily="49" charset="0"/>
              </a:rPr>
              <a:t>    { return rad_  }</a:t>
            </a:r>
          </a:p>
          <a:p>
            <a:r>
              <a:rPr lang="en-US" dirty="0">
                <a:latin typeface="Consolas" panose="020B0609020204030204" pitchFamily="49" charset="0"/>
              </a:rPr>
              <a:t>  </a:t>
            </a:r>
            <a:r>
              <a:rPr lang="en-US" dirty="0">
                <a:solidFill>
                  <a:srgbClr val="00B0F0"/>
                </a:solidFill>
                <a:latin typeface="Consolas" panose="020B0609020204030204" pitchFamily="49" charset="0"/>
              </a:rPr>
              <a:t>override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disappear()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in 1...10 {</a:t>
            </a:r>
          </a:p>
          <a:p>
            <a:r>
              <a:rPr lang="en-US" dirty="0">
                <a:solidFill>
                  <a:srgbClr val="C00000"/>
                </a:solidFill>
                <a:latin typeface="Consolas" panose="020B0609020204030204" pitchFamily="49" charset="0"/>
              </a:rPr>
              <a:t>      rad_ *= 0.1</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super.disappear</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a:solidFill>
                  <a:srgbClr val="00B0F0"/>
                </a:solidFill>
                <a:latin typeface="Consolas" panose="020B0609020204030204" pitchFamily="49" charset="0"/>
              </a:rPr>
              <a:t>override public </a:t>
            </a:r>
            <a:r>
              <a:rPr lang="en-US" dirty="0" err="1">
                <a:solidFill>
                  <a:srgbClr val="00B0F0"/>
                </a:solidFill>
                <a:latin typeface="Consolas" panose="020B0609020204030204" pitchFamily="49" charset="0"/>
              </a:rPr>
              <a:t>func</a:t>
            </a:r>
            <a:r>
              <a:rPr lang="en-US" dirty="0">
                <a:solidFill>
                  <a:srgbClr val="00B0F0"/>
                </a:solidFill>
                <a:latin typeface="Consolas" panose="020B0609020204030204" pitchFamily="49" charset="0"/>
              </a:rPr>
              <a:t> area() -&gt; Double</a:t>
            </a:r>
          </a:p>
          <a:p>
            <a:r>
              <a:rPr lang="en-US" dirty="0">
                <a:solidFill>
                  <a:srgbClr val="C00000"/>
                </a:solidFill>
                <a:latin typeface="Consolas" panose="020B0609020204030204" pitchFamily="49" charset="0"/>
              </a:rPr>
              <a:t>    { return PI *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_ * </a:t>
            </a:r>
            <a:r>
              <a:rPr lang="en-US" dirty="0" err="1">
                <a:solidFill>
                  <a:srgbClr val="C00000"/>
                </a:solidFill>
                <a:latin typeface="Consolas" panose="020B0609020204030204" pitchFamily="49" charset="0"/>
              </a:rPr>
              <a:t>self.rad</a:t>
            </a:r>
            <a:r>
              <a:rPr lang="en-US" dirty="0">
                <a:solidFill>
                  <a:srgbClr val="C00000"/>
                </a:solidFill>
                <a:latin typeface="Consolas" panose="020B0609020204030204" pitchFamily="49" charset="0"/>
              </a:rPr>
              <a:t>_ }</a:t>
            </a:r>
          </a:p>
          <a:p>
            <a:r>
              <a:rPr lang="en-US" dirty="0">
                <a:latin typeface="Consolas" panose="020B0609020204030204" pitchFamily="49" charset="0"/>
              </a:rPr>
              <a:t>    </a:t>
            </a:r>
          </a:p>
          <a:p>
            <a:r>
              <a:rPr lang="en-US" dirty="0">
                <a:latin typeface="Consolas" panose="020B0609020204030204" pitchFamily="49" charset="0"/>
              </a:rPr>
              <a:t>  private var rad_ : Double;</a:t>
            </a:r>
          </a:p>
          <a:p>
            <a:r>
              <a:rPr lang="en-US" dirty="0">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3C540D52-1C62-4723-A785-EA0273425F88}"/>
              </a:ext>
            </a:extLst>
          </p:cNvPr>
          <p:cNvSpPr/>
          <p:nvPr/>
        </p:nvSpPr>
        <p:spPr>
          <a:xfrm>
            <a:off x="2533998" y="2754941"/>
            <a:ext cx="4669870" cy="1241225"/>
          </a:xfrm>
          <a:prstGeom prst="wedgeRoundRectCallout">
            <a:avLst>
              <a:gd name="adj1" fmla="val -85486"/>
              <a:gd name="adj2" fmla="val 562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Swift doesn't support the protected modifier, so this defaults to "internal" which limits visibility to the module.</a:t>
            </a:r>
          </a:p>
        </p:txBody>
      </p:sp>
      <p:sp>
        <p:nvSpPr>
          <p:cNvPr id="11" name="Speech Bubble: Rectangle with Corners Rounded 10">
            <a:extLst>
              <a:ext uri="{FF2B5EF4-FFF2-40B4-BE49-F238E27FC236}">
                <a16:creationId xmlns:a16="http://schemas.microsoft.com/office/drawing/2014/main" id="{B870A2B7-254C-4840-8D43-BF96CBB27C99}"/>
              </a:ext>
            </a:extLst>
          </p:cNvPr>
          <p:cNvSpPr/>
          <p:nvPr/>
        </p:nvSpPr>
        <p:spPr>
          <a:xfrm>
            <a:off x="4088112" y="3552092"/>
            <a:ext cx="4229095" cy="1241225"/>
          </a:xfrm>
          <a:prstGeom prst="wedgeRoundRectCallout">
            <a:avLst>
              <a:gd name="adj1" fmla="val -86424"/>
              <a:gd name="adj2" fmla="val -178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Swift doesn't support abstract methods (yet), so we must provide a default implementation.</a:t>
            </a:r>
          </a:p>
        </p:txBody>
      </p:sp>
      <p:sp>
        <p:nvSpPr>
          <p:cNvPr id="12" name="Speech Bubble: Rectangle with Corners Rounded 11">
            <a:extLst>
              <a:ext uri="{FF2B5EF4-FFF2-40B4-BE49-F238E27FC236}">
                <a16:creationId xmlns:a16="http://schemas.microsoft.com/office/drawing/2014/main" id="{5F0B52FB-5B3A-4B27-8F2F-02743D3D6681}"/>
              </a:ext>
            </a:extLst>
          </p:cNvPr>
          <p:cNvSpPr/>
          <p:nvPr/>
        </p:nvSpPr>
        <p:spPr>
          <a:xfrm>
            <a:off x="4363932" y="532926"/>
            <a:ext cx="3995255" cy="1241225"/>
          </a:xfrm>
          <a:prstGeom prst="wedgeRoundRectCallout">
            <a:avLst>
              <a:gd name="adj1" fmla="val 321"/>
              <a:gd name="adj2" fmla="val 148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Swift requires the override keyword anytime you override a method from the base class.</a:t>
            </a:r>
          </a:p>
        </p:txBody>
      </p:sp>
      <p:sp>
        <p:nvSpPr>
          <p:cNvPr id="13" name="Speech Bubble: Rectangle with Corners Rounded 12">
            <a:extLst>
              <a:ext uri="{FF2B5EF4-FFF2-40B4-BE49-F238E27FC236}">
                <a16:creationId xmlns:a16="http://schemas.microsoft.com/office/drawing/2014/main" id="{4287CF81-1946-4FE6-84EB-DC00AB047E7F}"/>
              </a:ext>
            </a:extLst>
          </p:cNvPr>
          <p:cNvSpPr/>
          <p:nvPr/>
        </p:nvSpPr>
        <p:spPr>
          <a:xfrm>
            <a:off x="8488248" y="2338018"/>
            <a:ext cx="3623445" cy="1365588"/>
          </a:xfrm>
          <a:prstGeom prst="wedgeRoundRectCallout">
            <a:avLst>
              <a:gd name="adj1" fmla="val -80290"/>
              <a:gd name="adj2" fmla="val -67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Like Java, in Swift, the derived class constructor explicitly calls the superclass's constructor.</a:t>
            </a:r>
          </a:p>
        </p:txBody>
      </p:sp>
    </p:spTree>
    <p:extLst>
      <p:ext uri="{BB962C8B-B14F-4D97-AF65-F5344CB8AC3E}">
        <p14:creationId xmlns:p14="http://schemas.microsoft.com/office/powerpoint/2010/main" val="339586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14" end="1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xEl>
                                              <p:pRg st="15" end="1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xEl>
                                              <p:pRg st="16" end="1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xEl>
                                              <p:pRg st="11" end="11"/>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6">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xEl>
                                              <p:pRg st="15" end="15"/>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xEl>
                                              <p:pRg st="16" end="16"/>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xEl>
                                              <p:pRg st="1" end="1"/>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xEl>
                                              <p:pRg st="3" end="3"/>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down)">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1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8">
                                            <p:txEl>
                                              <p:pRg st="5" end="5"/>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8">
                                            <p:txEl>
                                              <p:pRg st="7" end="7"/>
                                            </p:txEl>
                                          </p:spTgt>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8">
                                            <p:txEl>
                                              <p:pRg st="8" end="8"/>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8">
                                            <p:txEl>
                                              <p:pRg st="9" end="9"/>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8">
                                            <p:txEl>
                                              <p:pRg st="10" end="10"/>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xEl>
                                              <p:pRg st="11" end="11"/>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12"/>
                                        </p:tgtEl>
                                        <p:attrNameLst>
                                          <p:attrName>style.visibility</p:attrName>
                                        </p:attrNameLst>
                                      </p:cBhvr>
                                      <p:to>
                                        <p:strVal val="visible"/>
                                      </p:to>
                                    </p:set>
                                    <p:animEffect transition="in" filter="wipe(down)">
                                      <p:cBhvr>
                                        <p:cTn id="126" dur="500"/>
                                        <p:tgtEl>
                                          <p:spTgt spid="12"/>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4.79167E-6 2.96296E-6 L -0.32057 0.00092 " pathEditMode="relative" rAng="0" ptsTypes="AA">
                                      <p:cBhvr>
                                        <p:cTn id="130" dur="2000" fill="hold"/>
                                        <p:tgtEl>
                                          <p:spTgt spid="12"/>
                                        </p:tgtEl>
                                        <p:attrNameLst>
                                          <p:attrName>ppt_x</p:attrName>
                                          <p:attrName>ppt_y</p:attrName>
                                        </p:attrNameLst>
                                      </p:cBhvr>
                                      <p:rCtr x="-16029" y="46"/>
                                    </p:animMotion>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8">
                                            <p:txEl>
                                              <p:pRg st="13" end="13"/>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uiExpand="1" build="p" animBg="1"/>
      <p:bldP spid="10" grpId="0" animBg="1"/>
      <p:bldP spid="10" grpId="1" animBg="1"/>
      <p:bldP spid="11" grpId="0" animBg="1"/>
      <p:bldP spid="11" grpId="1" animBg="1"/>
      <p:bldP spid="12" grpId="0" animBg="1"/>
      <p:bldP spid="12" grpId="1" animBg="1"/>
      <p:bldP spid="12" grpId="2" animBg="1"/>
      <p:bldP spid="13" grpId="0" animBg="1"/>
      <p:bldP spid="13"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146B1C4-46C7-4EFB-990E-DE82CB693D59}"/>
              </a:ext>
            </a:extLst>
          </p:cNvPr>
          <p:cNvSpPr txBox="1"/>
          <p:nvPr/>
        </p:nvSpPr>
        <p:spPr>
          <a:xfrm>
            <a:off x="1835886" y="811850"/>
            <a:ext cx="8441532" cy="461665"/>
          </a:xfrm>
          <a:prstGeom prst="rect">
            <a:avLst/>
          </a:prstGeom>
          <a:noFill/>
        </p:spPr>
        <p:txBody>
          <a:bodyPr wrap="square" rtlCol="0">
            <a:spAutoFit/>
          </a:bodyPr>
          <a:lstStyle/>
          <a:p>
            <a:pPr algn="ctr"/>
            <a:r>
              <a:rPr lang="en-US" sz="2400" dirty="0">
                <a:latin typeface="+mj-lt"/>
                <a:cs typeface="Times New Roman" pitchFamily="18" charset="0"/>
              </a:rPr>
              <a:t>Use Subclassing under the following circumstances:</a:t>
            </a:r>
          </a:p>
        </p:txBody>
      </p:sp>
      <p:sp>
        <p:nvSpPr>
          <p:cNvPr id="18" name="Title 1">
            <a:extLst>
              <a:ext uri="{FF2B5EF4-FFF2-40B4-BE49-F238E27FC236}">
                <a16:creationId xmlns:a16="http://schemas.microsoft.com/office/drawing/2014/main" id="{A0227AD5-C983-4BBA-B664-604FB633DA3D}"/>
              </a:ext>
            </a:extLst>
          </p:cNvPr>
          <p:cNvSpPr txBox="1">
            <a:spLocks/>
          </p:cNvSpPr>
          <p:nvPr/>
        </p:nvSpPr>
        <p:spPr>
          <a:xfrm>
            <a:off x="59291" y="-76480"/>
            <a:ext cx="12134302"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When To Use Subclassing: Best Practices</a:t>
            </a:r>
          </a:p>
        </p:txBody>
      </p:sp>
      <p:sp>
        <p:nvSpPr>
          <p:cNvPr id="17" name="Rectangle 16">
            <a:extLst>
              <a:ext uri="{FF2B5EF4-FFF2-40B4-BE49-F238E27FC236}">
                <a16:creationId xmlns:a16="http://schemas.microsoft.com/office/drawing/2014/main" id="{D6AEE11D-9CBE-43B5-9F2C-77D75A3DBDF2}"/>
              </a:ext>
            </a:extLst>
          </p:cNvPr>
          <p:cNvSpPr/>
          <p:nvPr/>
        </p:nvSpPr>
        <p:spPr>
          <a:xfrm>
            <a:off x="237291" y="1424817"/>
            <a:ext cx="476709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there's an </a:t>
            </a:r>
            <a:r>
              <a:rPr lang="en-US" sz="2400" dirty="0">
                <a:solidFill>
                  <a:srgbClr val="FFC9C9"/>
                </a:solidFill>
              </a:rPr>
              <a:t>is-a</a:t>
            </a:r>
            <a:r>
              <a:rPr lang="en-US" sz="2400" dirty="0">
                <a:solidFill>
                  <a:schemeClr val="bg1"/>
                </a:solidFill>
              </a:rPr>
              <a:t> relationship:</a:t>
            </a:r>
          </a:p>
          <a:p>
            <a:pPr algn="ctr"/>
            <a:endParaRPr lang="en-US" sz="2400" dirty="0">
              <a:solidFill>
                <a:srgbClr val="FFD966"/>
              </a:solidFill>
            </a:endParaRPr>
          </a:p>
          <a:p>
            <a:pPr algn="ctr"/>
            <a:r>
              <a:rPr lang="en-US" sz="2400" dirty="0">
                <a:solidFill>
                  <a:srgbClr val="FFD966"/>
                </a:solidFill>
              </a:rPr>
              <a:t>A Circle is a type of Shape</a:t>
            </a:r>
          </a:p>
          <a:p>
            <a:pPr algn="ctr"/>
            <a:r>
              <a:rPr lang="en-US" sz="2400" dirty="0">
                <a:solidFill>
                  <a:srgbClr val="FFD966"/>
                </a:solidFill>
              </a:rPr>
              <a:t>A Car is a type of Vehicle</a:t>
            </a:r>
          </a:p>
          <a:p>
            <a:pPr algn="ctr"/>
            <a:endParaRPr lang="en-US" sz="2400" dirty="0">
              <a:solidFill>
                <a:srgbClr val="FFD966"/>
              </a:solidFill>
            </a:endParaRPr>
          </a:p>
        </p:txBody>
      </p:sp>
      <p:sp>
        <p:nvSpPr>
          <p:cNvPr id="22" name="Rectangle 21">
            <a:extLst>
              <a:ext uri="{FF2B5EF4-FFF2-40B4-BE49-F238E27FC236}">
                <a16:creationId xmlns:a16="http://schemas.microsoft.com/office/drawing/2014/main" id="{FC983A6F-FD3B-4393-B381-486094EDA3FD}"/>
              </a:ext>
            </a:extLst>
          </p:cNvPr>
          <p:cNvSpPr/>
          <p:nvPr/>
        </p:nvSpPr>
        <p:spPr>
          <a:xfrm>
            <a:off x="237291" y="4167655"/>
            <a:ext cx="476709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expect your subclass to </a:t>
            </a:r>
            <a:r>
              <a:rPr lang="en-US" sz="2400" dirty="0">
                <a:solidFill>
                  <a:srgbClr val="FFC9C9"/>
                </a:solidFill>
              </a:rPr>
              <a:t>share the entire public interface </a:t>
            </a:r>
            <a:r>
              <a:rPr lang="en-US" sz="2400" dirty="0">
                <a:solidFill>
                  <a:schemeClr val="bg1"/>
                </a:solidFill>
              </a:rPr>
              <a:t>of the superclass AND </a:t>
            </a:r>
            <a:r>
              <a:rPr lang="en-US" sz="2400" dirty="0">
                <a:solidFill>
                  <a:schemeClr val="accent6">
                    <a:lumMod val="40000"/>
                    <a:lumOff val="60000"/>
                  </a:schemeClr>
                </a:solidFill>
              </a:rPr>
              <a:t>maintain the semantics </a:t>
            </a:r>
            <a:r>
              <a:rPr lang="en-US" sz="2400" dirty="0">
                <a:solidFill>
                  <a:schemeClr val="bg1"/>
                </a:solidFill>
              </a:rPr>
              <a:t>of the super's methods</a:t>
            </a:r>
          </a:p>
        </p:txBody>
      </p:sp>
      <p:sp>
        <p:nvSpPr>
          <p:cNvPr id="16" name="Rectangle 15">
            <a:extLst>
              <a:ext uri="{FF2B5EF4-FFF2-40B4-BE49-F238E27FC236}">
                <a16:creationId xmlns:a16="http://schemas.microsoft.com/office/drawing/2014/main" id="{A77A0C07-8CE3-4AC3-9900-D5BA44233E5F}"/>
              </a:ext>
            </a:extLst>
          </p:cNvPr>
          <p:cNvSpPr/>
          <p:nvPr/>
        </p:nvSpPr>
        <p:spPr>
          <a:xfrm>
            <a:off x="6841789" y="2751291"/>
            <a:ext cx="476709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can </a:t>
            </a:r>
            <a:r>
              <a:rPr lang="en-US" sz="2400" dirty="0">
                <a:solidFill>
                  <a:srgbClr val="FFC9C9"/>
                </a:solidFill>
              </a:rPr>
              <a:t>factor out common  implementations</a:t>
            </a:r>
            <a:r>
              <a:rPr lang="en-US" sz="2400" dirty="0">
                <a:solidFill>
                  <a:srgbClr val="FFD966"/>
                </a:solidFill>
              </a:rPr>
              <a:t> </a:t>
            </a:r>
            <a:r>
              <a:rPr lang="en-US" sz="2400" dirty="0">
                <a:solidFill>
                  <a:schemeClr val="bg1"/>
                </a:solidFill>
              </a:rPr>
              <a:t>from subclasses into a superclass:</a:t>
            </a:r>
          </a:p>
          <a:p>
            <a:pPr algn="ctr"/>
            <a:endParaRPr lang="en-US" sz="2400" dirty="0">
              <a:solidFill>
                <a:srgbClr val="FFD966"/>
              </a:solidFill>
            </a:endParaRPr>
          </a:p>
          <a:p>
            <a:pPr algn="ctr"/>
            <a:r>
              <a:rPr lang="en-US" sz="2400" dirty="0">
                <a:solidFill>
                  <a:srgbClr val="FFD966"/>
                </a:solidFill>
              </a:rPr>
              <a:t>All Shapes (Circles, Squares) share </a:t>
            </a:r>
            <a:r>
              <a:rPr lang="en-US" sz="2400" dirty="0" err="1">
                <a:solidFill>
                  <a:srgbClr val="FFD966"/>
                </a:solidFill>
              </a:rPr>
              <a:t>x,y</a:t>
            </a:r>
            <a:r>
              <a:rPr lang="en-US" sz="2400" dirty="0">
                <a:solidFill>
                  <a:srgbClr val="FFD966"/>
                </a:solidFill>
              </a:rPr>
              <a:t> coordinates and a color.</a:t>
            </a:r>
          </a:p>
        </p:txBody>
      </p:sp>
      <p:pic>
        <p:nvPicPr>
          <p:cNvPr id="7" name="Picture 6">
            <a:extLst>
              <a:ext uri="{FF2B5EF4-FFF2-40B4-BE49-F238E27FC236}">
                <a16:creationId xmlns:a16="http://schemas.microsoft.com/office/drawing/2014/main" id="{02CB1B85-6099-499D-8C06-E6490B4EA593}"/>
              </a:ext>
            </a:extLst>
          </p:cNvPr>
          <p:cNvPicPr>
            <a:picLocks noChangeAspect="1"/>
          </p:cNvPicPr>
          <p:nvPr/>
        </p:nvPicPr>
        <p:blipFill>
          <a:blip r:embed="rId3"/>
          <a:stretch>
            <a:fillRect/>
          </a:stretch>
        </p:blipFill>
        <p:spPr>
          <a:xfrm>
            <a:off x="9567064" y="101042"/>
            <a:ext cx="1420707" cy="1041129"/>
          </a:xfrm>
          <a:prstGeom prst="rect">
            <a:avLst/>
          </a:prstGeom>
        </p:spPr>
      </p:pic>
      <p:sp>
        <p:nvSpPr>
          <p:cNvPr id="2" name="TextBox 1">
            <a:extLst>
              <a:ext uri="{FF2B5EF4-FFF2-40B4-BE49-F238E27FC236}">
                <a16:creationId xmlns:a16="http://schemas.microsoft.com/office/drawing/2014/main" id="{FF25D5BE-E355-4BCE-AC84-229E6CE79D1D}"/>
              </a:ext>
            </a:extLst>
          </p:cNvPr>
          <p:cNvSpPr txBox="1"/>
          <p:nvPr/>
        </p:nvSpPr>
        <p:spPr>
          <a:xfrm>
            <a:off x="2239593" y="3742494"/>
            <a:ext cx="582211" cy="400110"/>
          </a:xfrm>
          <a:prstGeom prst="rect">
            <a:avLst/>
          </a:prstGeom>
          <a:noFill/>
        </p:spPr>
        <p:txBody>
          <a:bodyPr wrap="none" rtlCol="0">
            <a:spAutoFit/>
          </a:bodyPr>
          <a:lstStyle/>
          <a:p>
            <a:pPr algn="ctr"/>
            <a:r>
              <a:rPr lang="en-US" sz="2000" dirty="0">
                <a:latin typeface="+mj-lt"/>
                <a:cs typeface="Times New Roman" pitchFamily="18" charset="0"/>
              </a:rPr>
              <a:t>and</a:t>
            </a:r>
          </a:p>
        </p:txBody>
      </p:sp>
      <p:sp>
        <p:nvSpPr>
          <p:cNvPr id="9" name="TextBox 8">
            <a:extLst>
              <a:ext uri="{FF2B5EF4-FFF2-40B4-BE49-F238E27FC236}">
                <a16:creationId xmlns:a16="http://schemas.microsoft.com/office/drawing/2014/main" id="{13A7F239-FF31-4BA1-A358-EF45867680AF}"/>
              </a:ext>
            </a:extLst>
          </p:cNvPr>
          <p:cNvSpPr txBox="1"/>
          <p:nvPr/>
        </p:nvSpPr>
        <p:spPr>
          <a:xfrm>
            <a:off x="5812023" y="3742494"/>
            <a:ext cx="407484" cy="400110"/>
          </a:xfrm>
          <a:prstGeom prst="rect">
            <a:avLst/>
          </a:prstGeom>
          <a:noFill/>
        </p:spPr>
        <p:txBody>
          <a:bodyPr wrap="none" rtlCol="0">
            <a:spAutoFit/>
          </a:bodyPr>
          <a:lstStyle/>
          <a:p>
            <a:pPr algn="ctr"/>
            <a:r>
              <a:rPr lang="en-US" sz="2000" dirty="0">
                <a:latin typeface="+mj-lt"/>
                <a:cs typeface="Times New Roman" pitchFamily="18" charset="0"/>
              </a:rPr>
              <a:t>or</a:t>
            </a:r>
          </a:p>
        </p:txBody>
      </p:sp>
    </p:spTree>
    <p:extLst>
      <p:ext uri="{BB962C8B-B14F-4D97-AF65-F5344CB8AC3E}">
        <p14:creationId xmlns:p14="http://schemas.microsoft.com/office/powerpoint/2010/main" val="243592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uiExpand="1" build="p" animBg="1"/>
      <p:bldP spid="22" grpId="0" animBg="1"/>
      <p:bldP spid="16" grpId="0" uiExpand="1" build="p" animBg="1"/>
      <p:bldP spid="2"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85068"/>
            <a:ext cx="10613842" cy="707886"/>
          </a:xfrm>
          <a:prstGeom prst="rect">
            <a:avLst/>
          </a:prstGeom>
          <a:noFill/>
        </p:spPr>
        <p:txBody>
          <a:bodyPr wrap="square">
            <a:spAutoFit/>
          </a:bodyPr>
          <a:lstStyle/>
          <a:p>
            <a:pPr algn="ctr"/>
            <a:r>
              <a:rPr lang="en-US" sz="4000" dirty="0"/>
              <a:t>When Not to Use Subclassing?</a:t>
            </a:r>
          </a:p>
        </p:txBody>
      </p:sp>
      <p:sp>
        <p:nvSpPr>
          <p:cNvPr id="12" name="TextBox 11">
            <a:extLst>
              <a:ext uri="{FF2B5EF4-FFF2-40B4-BE49-F238E27FC236}">
                <a16:creationId xmlns:a16="http://schemas.microsoft.com/office/drawing/2014/main" id="{11C3DC13-E386-4403-AEA5-5459436CE98B}"/>
              </a:ext>
            </a:extLst>
          </p:cNvPr>
          <p:cNvSpPr txBox="1"/>
          <p:nvPr/>
        </p:nvSpPr>
        <p:spPr>
          <a:xfrm>
            <a:off x="339387" y="3188758"/>
            <a:ext cx="5413479" cy="3639450"/>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Collection class</a:t>
            </a:r>
          </a:p>
          <a:p>
            <a:r>
              <a:rPr lang="en-US" dirty="0">
                <a:latin typeface="Consolas" panose="020B0609020204030204" pitchFamily="49" charset="0"/>
              </a:rPr>
              <a:t>class </a:t>
            </a:r>
            <a:r>
              <a:rPr lang="en-US" dirty="0">
                <a:solidFill>
                  <a:srgbClr val="FF0000"/>
                </a:solidFill>
                <a:latin typeface="Consolas" panose="020B0609020204030204" pitchFamily="49" charset="0"/>
              </a:rPr>
              <a:t>Collection</a:t>
            </a:r>
            <a:r>
              <a:rPr lang="en-US" dirty="0">
                <a:solidFill>
                  <a:srgbClr val="00B05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public:</a:t>
            </a:r>
          </a:p>
          <a:p>
            <a:r>
              <a:rPr lang="en-US" dirty="0">
                <a:latin typeface="Consolas" panose="020B0609020204030204" pitchFamily="49" charset="0"/>
              </a:rPr>
              <a:t>  void insert(int x) { ... }</a:t>
            </a:r>
          </a:p>
          <a:p>
            <a:r>
              <a:rPr lang="en-US" dirty="0">
                <a:latin typeface="Consolas" panose="020B0609020204030204" pitchFamily="49" charset="0"/>
              </a:rPr>
              <a:t>  bool delete(int x) { ... }</a:t>
            </a:r>
          </a:p>
          <a:p>
            <a:r>
              <a:rPr lang="en-US" dirty="0">
                <a:latin typeface="Consolas" panose="020B0609020204030204" pitchFamily="49" charset="0"/>
              </a:rPr>
              <a:t>  void </a:t>
            </a:r>
            <a:r>
              <a:rPr lang="en-US" dirty="0" err="1">
                <a:latin typeface="Consolas" panose="020B0609020204030204" pitchFamily="49" charset="0"/>
              </a:rPr>
              <a:t>removeDuplicates</a:t>
            </a:r>
            <a:r>
              <a:rPr lang="en-US" dirty="0">
                <a:latin typeface="Consolas" panose="020B0609020204030204" pitchFamily="49" charset="0"/>
              </a:rPr>
              <a:t>(int x) { ... }</a:t>
            </a:r>
          </a:p>
          <a:p>
            <a:r>
              <a:rPr lang="en-US" dirty="0">
                <a:latin typeface="Consolas" panose="020B0609020204030204" pitchFamily="49" charset="0"/>
              </a:rPr>
              <a:t>  int count(int x) const { ...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int *</a:t>
            </a:r>
            <a:r>
              <a:rPr lang="en-US" dirty="0" err="1">
                <a:latin typeface="Consolas" panose="020B0609020204030204" pitchFamily="49" charset="0"/>
              </a:rPr>
              <a:t>arr</a:t>
            </a:r>
            <a:r>
              <a:rPr lang="en-US" dirty="0">
                <a:latin typeface="Consolas" panose="020B0609020204030204" pitchFamily="49" charset="0"/>
              </a:rPr>
              <a:t>_;</a:t>
            </a:r>
          </a:p>
          <a:p>
            <a:r>
              <a:rPr lang="en-US" dirty="0">
                <a:latin typeface="Consolas" panose="020B0609020204030204" pitchFamily="49" charset="0"/>
              </a:rPr>
              <a:t>  int length_;</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C17BC7B5-7370-4166-A051-CB373D50B5D4}"/>
              </a:ext>
            </a:extLst>
          </p:cNvPr>
          <p:cNvSpPr txBox="1"/>
          <p:nvPr/>
        </p:nvSpPr>
        <p:spPr>
          <a:xfrm>
            <a:off x="51914" y="2685733"/>
            <a:ext cx="5988424" cy="400110"/>
          </a:xfrm>
          <a:prstGeom prst="rect">
            <a:avLst/>
          </a:prstGeom>
          <a:noFill/>
        </p:spPr>
        <p:txBody>
          <a:bodyPr wrap="square">
            <a:spAutoFit/>
          </a:bodyPr>
          <a:lstStyle/>
          <a:p>
            <a:pPr algn="ctr"/>
            <a:r>
              <a:rPr lang="en-US" sz="2000" dirty="0"/>
              <a:t>A </a:t>
            </a:r>
            <a:r>
              <a:rPr lang="en-US" sz="2000" dirty="0">
                <a:solidFill>
                  <a:srgbClr val="FF0000"/>
                </a:solidFill>
              </a:rPr>
              <a:t>Collection</a:t>
            </a:r>
            <a:r>
              <a:rPr lang="en-US" sz="2000" dirty="0"/>
              <a:t> holds values, potentially with duplicates. </a:t>
            </a:r>
          </a:p>
        </p:txBody>
      </p:sp>
      <p:sp>
        <p:nvSpPr>
          <p:cNvPr id="16" name="TextBox 15">
            <a:extLst>
              <a:ext uri="{FF2B5EF4-FFF2-40B4-BE49-F238E27FC236}">
                <a16:creationId xmlns:a16="http://schemas.microsoft.com/office/drawing/2014/main" id="{39609C33-4582-4E7E-BA8D-E070EE1E63F1}"/>
              </a:ext>
            </a:extLst>
          </p:cNvPr>
          <p:cNvSpPr txBox="1"/>
          <p:nvPr/>
        </p:nvSpPr>
        <p:spPr>
          <a:xfrm>
            <a:off x="6453347" y="3194367"/>
            <a:ext cx="5413478" cy="363384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Set class</a:t>
            </a:r>
          </a:p>
          <a:p>
            <a:r>
              <a:rPr lang="en-US" dirty="0">
                <a:latin typeface="Consolas" panose="020B0609020204030204" pitchFamily="49" charset="0"/>
              </a:rPr>
              <a:t>class </a:t>
            </a:r>
            <a:r>
              <a:rPr lang="en-US" dirty="0">
                <a:solidFill>
                  <a:srgbClr val="0070C0"/>
                </a:solidFill>
                <a:latin typeface="Consolas" panose="020B0609020204030204" pitchFamily="49" charset="0"/>
              </a:rPr>
              <a:t>Set</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insert(int x) { ... }</a:t>
            </a:r>
          </a:p>
          <a:p>
            <a:r>
              <a:rPr lang="en-US" dirty="0">
                <a:latin typeface="Consolas" panose="020B0609020204030204" pitchFamily="49" charset="0"/>
              </a:rPr>
              <a:t>  bool delete(int x) { ... }</a:t>
            </a:r>
          </a:p>
          <a:p>
            <a:r>
              <a:rPr lang="en-US" dirty="0">
                <a:latin typeface="Consolas" panose="020B0609020204030204" pitchFamily="49" charset="0"/>
              </a:rPr>
              <a:t>  bool contains(int x) const { ...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int *</a:t>
            </a:r>
            <a:r>
              <a:rPr lang="en-US" dirty="0" err="1">
                <a:latin typeface="Consolas" panose="020B0609020204030204" pitchFamily="49" charset="0"/>
              </a:rPr>
              <a:t>arr</a:t>
            </a:r>
            <a:r>
              <a:rPr lang="en-US" dirty="0">
                <a:latin typeface="Consolas" panose="020B0609020204030204" pitchFamily="49" charset="0"/>
              </a:rPr>
              <a:t>_;</a:t>
            </a:r>
          </a:p>
          <a:p>
            <a:r>
              <a:rPr lang="en-US" dirty="0">
                <a:latin typeface="Consolas" panose="020B0609020204030204" pitchFamily="49" charset="0"/>
              </a:rPr>
              <a:t>  int length_;</a:t>
            </a:r>
          </a:p>
          <a:p>
            <a:r>
              <a:rPr lang="en-US" dirty="0">
                <a:latin typeface="Consolas" panose="020B0609020204030204" pitchFamily="49" charset="0"/>
              </a:rPr>
              <a:t>};</a:t>
            </a:r>
          </a:p>
        </p:txBody>
      </p:sp>
      <p:sp>
        <p:nvSpPr>
          <p:cNvPr id="17" name="Speech Bubble: Rectangle with Corners Rounded 16">
            <a:extLst>
              <a:ext uri="{FF2B5EF4-FFF2-40B4-BE49-F238E27FC236}">
                <a16:creationId xmlns:a16="http://schemas.microsoft.com/office/drawing/2014/main" id="{304BB6A8-CA3F-405C-A282-3929D8B2F5C5}"/>
              </a:ext>
            </a:extLst>
          </p:cNvPr>
          <p:cNvSpPr/>
          <p:nvPr/>
        </p:nvSpPr>
        <p:spPr>
          <a:xfrm>
            <a:off x="3137846" y="5287758"/>
            <a:ext cx="3109912" cy="1476565"/>
          </a:xfrm>
          <a:prstGeom prst="wedgeRoundRectCallout">
            <a:avLst>
              <a:gd name="adj1" fmla="val -94633"/>
              <a:gd name="adj2" fmla="val -575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a:t>
            </a:r>
            <a:r>
              <a:rPr lang="en-US" sz="2000" dirty="0">
                <a:solidFill>
                  <a:schemeClr val="accent2">
                    <a:lumMod val="20000"/>
                    <a:lumOff val="80000"/>
                  </a:schemeClr>
                </a:solidFill>
              </a:rPr>
              <a:t>Collection</a:t>
            </a:r>
            <a:r>
              <a:rPr lang="en-US" sz="2000" dirty="0">
                <a:solidFill>
                  <a:schemeClr val="bg1"/>
                </a:solidFill>
              </a:rPr>
              <a:t> can have duplicates, so it makes sense to have methods like these.</a:t>
            </a:r>
            <a:endParaRPr lang="en-US" sz="2000" dirty="0">
              <a:solidFill>
                <a:schemeClr val="bg1"/>
              </a:solidFill>
              <a:latin typeface="+mj-lt"/>
            </a:endParaRPr>
          </a:p>
        </p:txBody>
      </p:sp>
      <p:sp>
        <p:nvSpPr>
          <p:cNvPr id="25" name="TextBox 24">
            <a:extLst>
              <a:ext uri="{FF2B5EF4-FFF2-40B4-BE49-F238E27FC236}">
                <a16:creationId xmlns:a16="http://schemas.microsoft.com/office/drawing/2014/main" id="{BEE9EACB-28CD-42EC-9414-272A0AEF2A04}"/>
              </a:ext>
            </a:extLst>
          </p:cNvPr>
          <p:cNvSpPr txBox="1"/>
          <p:nvPr/>
        </p:nvSpPr>
        <p:spPr>
          <a:xfrm>
            <a:off x="5923626" y="2685733"/>
            <a:ext cx="6095128" cy="400110"/>
          </a:xfrm>
          <a:prstGeom prst="rect">
            <a:avLst/>
          </a:prstGeom>
          <a:noFill/>
        </p:spPr>
        <p:txBody>
          <a:bodyPr wrap="square">
            <a:spAutoFit/>
          </a:bodyPr>
          <a:lstStyle/>
          <a:p>
            <a:pPr algn="ctr"/>
            <a:r>
              <a:rPr lang="en-US" sz="2000" dirty="0"/>
              <a:t>A </a:t>
            </a:r>
            <a:r>
              <a:rPr lang="en-US" sz="2000" dirty="0">
                <a:solidFill>
                  <a:srgbClr val="0070C0"/>
                </a:solidFill>
              </a:rPr>
              <a:t>Set</a:t>
            </a:r>
            <a:r>
              <a:rPr lang="en-US" sz="2000" dirty="0"/>
              <a:t> holds a bunch of unique values.</a:t>
            </a:r>
          </a:p>
        </p:txBody>
      </p:sp>
      <p:sp>
        <p:nvSpPr>
          <p:cNvPr id="21" name="Rectangle 20">
            <a:extLst>
              <a:ext uri="{FF2B5EF4-FFF2-40B4-BE49-F238E27FC236}">
                <a16:creationId xmlns:a16="http://schemas.microsoft.com/office/drawing/2014/main" id="{34C60188-5E54-4232-A6E1-37FC8747E893}"/>
              </a:ext>
            </a:extLst>
          </p:cNvPr>
          <p:cNvSpPr/>
          <p:nvPr/>
        </p:nvSpPr>
        <p:spPr>
          <a:xfrm>
            <a:off x="2974242" y="1472344"/>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2" name="Rectangle 21">
            <a:extLst>
              <a:ext uri="{FF2B5EF4-FFF2-40B4-BE49-F238E27FC236}">
                <a16:creationId xmlns:a16="http://schemas.microsoft.com/office/drawing/2014/main" id="{9ED79839-9CC3-4BF5-A10D-DA28F1751CDB}"/>
              </a:ext>
            </a:extLst>
          </p:cNvPr>
          <p:cNvSpPr/>
          <p:nvPr/>
        </p:nvSpPr>
        <p:spPr>
          <a:xfrm>
            <a:off x="2976493" y="1478816"/>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63057E9E-61B7-4964-913B-24CEBC2CE264}"/>
              </a:ext>
            </a:extLst>
          </p:cNvPr>
          <p:cNvGrpSpPr/>
          <p:nvPr/>
        </p:nvGrpSpPr>
        <p:grpSpPr>
          <a:xfrm>
            <a:off x="1388211" y="554933"/>
            <a:ext cx="9415578" cy="802671"/>
            <a:chOff x="130813" y="5907363"/>
            <a:chExt cx="9415578" cy="802671"/>
          </a:xfrm>
        </p:grpSpPr>
        <p:sp>
          <p:nvSpPr>
            <p:cNvPr id="24" name="TextBox 23">
              <a:extLst>
                <a:ext uri="{FF2B5EF4-FFF2-40B4-BE49-F238E27FC236}">
                  <a16:creationId xmlns:a16="http://schemas.microsoft.com/office/drawing/2014/main" id="{86E4FB6A-2A0E-41D4-B1FE-21102570265B}"/>
                </a:ext>
              </a:extLst>
            </p:cNvPr>
            <p:cNvSpPr txBox="1"/>
            <p:nvPr/>
          </p:nvSpPr>
          <p:spPr>
            <a:xfrm>
              <a:off x="764364" y="6002148"/>
              <a:ext cx="8782027" cy="707886"/>
            </a:xfrm>
            <a:prstGeom prst="rect">
              <a:avLst/>
            </a:prstGeom>
            <a:noFill/>
          </p:spPr>
          <p:txBody>
            <a:bodyPr wrap="square" rtlCol="0">
              <a:spAutoFit/>
            </a:bodyPr>
            <a:lstStyle/>
            <a:p>
              <a:pPr algn="ct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r>
                <a:rPr lang="en-US" sz="2000" dirty="0"/>
                <a:t>Consider the following two classes. Even though both classes share similar interfaces, logic and fields, why shouldn't </a:t>
              </a:r>
              <a:r>
                <a:rPr lang="en-US" sz="2000" dirty="0">
                  <a:solidFill>
                    <a:srgbClr val="0070C0"/>
                  </a:solidFill>
                </a:rPr>
                <a:t>Set</a:t>
              </a:r>
              <a:r>
                <a:rPr lang="en-US" sz="2000" dirty="0"/>
                <a:t> be a subclass of </a:t>
              </a:r>
              <a:r>
                <a:rPr lang="en-US" sz="2000" dirty="0">
                  <a:solidFill>
                    <a:srgbClr val="FF0000"/>
                  </a:solidFill>
                </a:rPr>
                <a:t>Collection</a:t>
              </a:r>
              <a:r>
                <a:rPr lang="en-US" sz="2000" dirty="0"/>
                <a:t>?</a:t>
              </a:r>
            </a:p>
          </p:txBody>
        </p:sp>
        <p:pic>
          <p:nvPicPr>
            <p:cNvPr id="26" name="Picture 25" descr="Shape&#10;&#10;Description automatically generated with low confidence">
              <a:extLst>
                <a:ext uri="{FF2B5EF4-FFF2-40B4-BE49-F238E27FC236}">
                  <a16:creationId xmlns:a16="http://schemas.microsoft.com/office/drawing/2014/main" id="{F09FFAC3-5ABA-4E4A-8A8E-D45EB5B3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3" y="5907363"/>
              <a:ext cx="758392" cy="758392"/>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BA1C17CE-8F5B-405E-A00E-BFE4524A5695}"/>
              </a:ext>
            </a:extLst>
          </p:cNvPr>
          <p:cNvSpPr/>
          <p:nvPr/>
        </p:nvSpPr>
        <p:spPr>
          <a:xfrm>
            <a:off x="1325618" y="1495202"/>
            <a:ext cx="4674358" cy="851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Reason #1: Our derived class doesn't support the full interface of the base class.</a:t>
            </a:r>
          </a:p>
        </p:txBody>
      </p:sp>
      <p:sp>
        <p:nvSpPr>
          <p:cNvPr id="3" name="Rectangle 2">
            <a:extLst>
              <a:ext uri="{FF2B5EF4-FFF2-40B4-BE49-F238E27FC236}">
                <a16:creationId xmlns:a16="http://schemas.microsoft.com/office/drawing/2014/main" id="{E677C21F-6DDE-4EEF-BE34-6BA244D74C2F}"/>
              </a:ext>
            </a:extLst>
          </p:cNvPr>
          <p:cNvSpPr/>
          <p:nvPr/>
        </p:nvSpPr>
        <p:spPr>
          <a:xfrm>
            <a:off x="602424" y="4599296"/>
            <a:ext cx="4747344" cy="59367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E677F84-A28D-4791-B642-26F7ECB03DB8}"/>
              </a:ext>
            </a:extLst>
          </p:cNvPr>
          <p:cNvSpPr txBox="1"/>
          <p:nvPr/>
        </p:nvSpPr>
        <p:spPr>
          <a:xfrm>
            <a:off x="6453347" y="3194367"/>
            <a:ext cx="5413478" cy="363384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Set class</a:t>
            </a:r>
          </a:p>
          <a:p>
            <a:r>
              <a:rPr lang="en-US" dirty="0">
                <a:latin typeface="Consolas" panose="020B0609020204030204" pitchFamily="49" charset="0"/>
              </a:rPr>
              <a:t>class </a:t>
            </a:r>
            <a:r>
              <a:rPr lang="en-US" dirty="0">
                <a:solidFill>
                  <a:srgbClr val="0070C0"/>
                </a:solidFill>
                <a:latin typeface="Consolas" panose="020B0609020204030204" pitchFamily="49" charset="0"/>
              </a:rPr>
              <a:t>Set</a:t>
            </a:r>
            <a:r>
              <a:rPr lang="en-US" dirty="0">
                <a:latin typeface="Consolas" panose="020B0609020204030204" pitchFamily="49" charset="0"/>
              </a:rPr>
              <a:t>: public </a:t>
            </a:r>
            <a:r>
              <a:rPr lang="en-US" dirty="0">
                <a:solidFill>
                  <a:srgbClr val="FF0000"/>
                </a:solidFill>
                <a:latin typeface="Consolas" panose="020B0609020204030204" pitchFamily="49" charset="0"/>
              </a:rPr>
              <a:t>Collection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insert(int x) { ... }</a:t>
            </a:r>
          </a:p>
          <a:p>
            <a:r>
              <a:rPr lang="en-US" dirty="0">
                <a:latin typeface="Consolas" panose="020B0609020204030204" pitchFamily="49" charset="0"/>
              </a:rPr>
              <a:t>  bool delete(int x) { ... }</a:t>
            </a:r>
          </a:p>
          <a:p>
            <a:r>
              <a:rPr lang="en-US" dirty="0">
                <a:latin typeface="Consolas" panose="020B0609020204030204" pitchFamily="49" charset="0"/>
              </a:rPr>
              <a:t>  bool contains(int x) const { ...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int *</a:t>
            </a:r>
            <a:r>
              <a:rPr lang="en-US" dirty="0" err="1">
                <a:latin typeface="Consolas" panose="020B0609020204030204" pitchFamily="49" charset="0"/>
              </a:rPr>
              <a:t>arr</a:t>
            </a:r>
            <a:r>
              <a:rPr lang="en-US" dirty="0">
                <a:latin typeface="Consolas" panose="020B0609020204030204" pitchFamily="49" charset="0"/>
              </a:rPr>
              <a:t>_;</a:t>
            </a:r>
          </a:p>
          <a:p>
            <a:r>
              <a:rPr lang="en-US" dirty="0">
                <a:latin typeface="Consolas" panose="020B0609020204030204" pitchFamily="49" charset="0"/>
              </a:rPr>
              <a:t>  int length_;</a:t>
            </a:r>
          </a:p>
          <a:p>
            <a:r>
              <a:rPr lang="en-US" dirty="0">
                <a:latin typeface="Consolas" panose="020B0609020204030204" pitchFamily="49" charset="0"/>
              </a:rPr>
              <a:t>};</a:t>
            </a:r>
          </a:p>
        </p:txBody>
      </p:sp>
      <p:sp>
        <p:nvSpPr>
          <p:cNvPr id="29" name="Speech Bubble: Rectangle with Corners Rounded 28">
            <a:extLst>
              <a:ext uri="{FF2B5EF4-FFF2-40B4-BE49-F238E27FC236}">
                <a16:creationId xmlns:a16="http://schemas.microsoft.com/office/drawing/2014/main" id="{F6B2B8BB-8C07-42F6-B76C-73E3C8C03945}"/>
              </a:ext>
            </a:extLst>
          </p:cNvPr>
          <p:cNvSpPr/>
          <p:nvPr/>
        </p:nvSpPr>
        <p:spPr>
          <a:xfrm>
            <a:off x="8873665" y="1567032"/>
            <a:ext cx="3040831" cy="1121889"/>
          </a:xfrm>
          <a:prstGeom prst="wedgeRoundRectCallout">
            <a:avLst>
              <a:gd name="adj1" fmla="val -45666"/>
              <a:gd name="adj2" fmla="val 1221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Why would deriving </a:t>
            </a:r>
            <a:r>
              <a:rPr lang="en-US" sz="2000" dirty="0">
                <a:solidFill>
                  <a:schemeClr val="accent5">
                    <a:lumMod val="20000"/>
                    <a:lumOff val="80000"/>
                  </a:schemeClr>
                </a:solidFill>
              </a:rPr>
              <a:t>Set</a:t>
            </a:r>
            <a:r>
              <a:rPr lang="en-US" sz="2000" dirty="0">
                <a:solidFill>
                  <a:schemeClr val="bg1"/>
                </a:solidFill>
              </a:rPr>
              <a:t> from </a:t>
            </a:r>
            <a:r>
              <a:rPr lang="en-US" sz="2000" dirty="0">
                <a:solidFill>
                  <a:schemeClr val="accent2">
                    <a:lumMod val="20000"/>
                    <a:lumOff val="80000"/>
                  </a:schemeClr>
                </a:solidFill>
              </a:rPr>
              <a:t>Collection</a:t>
            </a:r>
            <a:r>
              <a:rPr lang="en-US" sz="2000" dirty="0">
                <a:solidFill>
                  <a:schemeClr val="bg1"/>
                </a:solidFill>
              </a:rPr>
              <a:t> be problematic?</a:t>
            </a:r>
            <a:endParaRPr lang="en-US" sz="2000" dirty="0">
              <a:solidFill>
                <a:schemeClr val="bg1"/>
              </a:solidFill>
              <a:latin typeface="+mj-lt"/>
            </a:endParaRPr>
          </a:p>
        </p:txBody>
      </p:sp>
      <p:sp>
        <p:nvSpPr>
          <p:cNvPr id="18" name="Speech Bubble: Rectangle with Corners Rounded 17">
            <a:extLst>
              <a:ext uri="{FF2B5EF4-FFF2-40B4-BE49-F238E27FC236}">
                <a16:creationId xmlns:a16="http://schemas.microsoft.com/office/drawing/2014/main" id="{9B4D9B3C-8513-4D47-A632-DB0E2000F012}"/>
              </a:ext>
            </a:extLst>
          </p:cNvPr>
          <p:cNvSpPr/>
          <p:nvPr/>
        </p:nvSpPr>
        <p:spPr>
          <a:xfrm>
            <a:off x="8454924" y="5461774"/>
            <a:ext cx="3592244" cy="1206106"/>
          </a:xfrm>
          <a:prstGeom prst="wedgeRoundRectCallout">
            <a:avLst>
              <a:gd name="adj1" fmla="val -73991"/>
              <a:gd name="adj2" fmla="val -823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a </a:t>
            </a:r>
            <a:r>
              <a:rPr lang="en-US" sz="2000" dirty="0">
                <a:solidFill>
                  <a:schemeClr val="accent5">
                    <a:lumMod val="20000"/>
                    <a:lumOff val="80000"/>
                  </a:schemeClr>
                </a:solidFill>
              </a:rPr>
              <a:t>Set</a:t>
            </a:r>
            <a:r>
              <a:rPr lang="en-US" sz="2000" dirty="0">
                <a:solidFill>
                  <a:schemeClr val="bg1"/>
                </a:solidFill>
              </a:rPr>
              <a:t> can't have duplicates, so it can't support this part of the interface.</a:t>
            </a:r>
            <a:endParaRPr lang="en-US" sz="2000" dirty="0">
              <a:solidFill>
                <a:schemeClr val="bg1"/>
              </a:solidFill>
              <a:latin typeface="+mj-lt"/>
            </a:endParaRPr>
          </a:p>
        </p:txBody>
      </p:sp>
      <p:sp>
        <p:nvSpPr>
          <p:cNvPr id="31" name="Rectangle 30">
            <a:extLst>
              <a:ext uri="{FF2B5EF4-FFF2-40B4-BE49-F238E27FC236}">
                <a16:creationId xmlns:a16="http://schemas.microsoft.com/office/drawing/2014/main" id="{839EF156-31C8-4CBC-B21B-0731D0D0949C}"/>
              </a:ext>
            </a:extLst>
          </p:cNvPr>
          <p:cNvSpPr/>
          <p:nvPr/>
        </p:nvSpPr>
        <p:spPr>
          <a:xfrm>
            <a:off x="6181908" y="1485859"/>
            <a:ext cx="4674358" cy="851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Reason #2: The derived class doesn't share the same semantics as the base class.</a:t>
            </a:r>
          </a:p>
        </p:txBody>
      </p:sp>
      <p:sp>
        <p:nvSpPr>
          <p:cNvPr id="33" name="TextBox 32">
            <a:extLst>
              <a:ext uri="{FF2B5EF4-FFF2-40B4-BE49-F238E27FC236}">
                <a16:creationId xmlns:a16="http://schemas.microsoft.com/office/drawing/2014/main" id="{04499513-9900-4815-B6C2-D233A76DA6A9}"/>
              </a:ext>
            </a:extLst>
          </p:cNvPr>
          <p:cNvSpPr txBox="1"/>
          <p:nvPr/>
        </p:nvSpPr>
        <p:spPr>
          <a:xfrm>
            <a:off x="1986680" y="2575896"/>
            <a:ext cx="7648854" cy="1817427"/>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void </a:t>
            </a:r>
            <a:r>
              <a:rPr lang="en-US" dirty="0" err="1">
                <a:latin typeface="Consolas" panose="020B0609020204030204" pitchFamily="49" charset="0"/>
              </a:rPr>
              <a:t>unit_test_for_collection</a:t>
            </a:r>
            <a:r>
              <a:rPr lang="en-US" dirty="0">
                <a:latin typeface="Consolas" panose="020B0609020204030204" pitchFamily="49" charset="0"/>
              </a:rPr>
              <a:t>(Collection &amp;</a:t>
            </a:r>
            <a:r>
              <a:rPr lang="en-US" dirty="0" err="1">
                <a:latin typeface="Consolas" panose="020B0609020204030204" pitchFamily="49" charset="0"/>
              </a:rPr>
              <a:t>coll</a:t>
            </a:r>
            <a:r>
              <a:rPr lang="en-US" dirty="0">
                <a:latin typeface="Consolas" panose="020B0609020204030204" pitchFamily="49" charset="0"/>
              </a:rPr>
              <a:t>) {</a:t>
            </a:r>
          </a:p>
          <a:p>
            <a:r>
              <a:rPr lang="en-US" dirty="0">
                <a:latin typeface="Consolas" panose="020B0609020204030204" pitchFamily="49" charset="0"/>
              </a:rPr>
              <a:t>  int count = </a:t>
            </a:r>
            <a:r>
              <a:rPr lang="en-US" dirty="0" err="1">
                <a:latin typeface="Consolas" panose="020B0609020204030204" pitchFamily="49" charset="0"/>
              </a:rPr>
              <a:t>coll.count</a:t>
            </a:r>
            <a:r>
              <a:rPr lang="en-US" dirty="0">
                <a:latin typeface="Consolas" panose="020B0609020204030204" pitchFamily="49" charset="0"/>
              </a:rPr>
              <a:t>(42);</a:t>
            </a:r>
          </a:p>
          <a:p>
            <a:r>
              <a:rPr lang="en-US" dirty="0">
                <a:latin typeface="Consolas" panose="020B0609020204030204" pitchFamily="49" charset="0"/>
              </a:rPr>
              <a:t>  </a:t>
            </a:r>
            <a:r>
              <a:rPr lang="en-US" dirty="0" err="1">
                <a:latin typeface="Consolas" panose="020B0609020204030204" pitchFamily="49" charset="0"/>
              </a:rPr>
              <a:t>coll.insert</a:t>
            </a:r>
            <a:r>
              <a:rPr lang="en-US" dirty="0">
                <a:latin typeface="Consolas" panose="020B0609020204030204" pitchFamily="49" charset="0"/>
              </a:rPr>
              <a:t>(42);  // add additional copy of 42</a:t>
            </a:r>
          </a:p>
          <a:p>
            <a:r>
              <a:rPr lang="en-US" dirty="0">
                <a:latin typeface="Consolas" panose="020B0609020204030204" pitchFamily="49" charset="0"/>
              </a:rPr>
              <a:t>  </a:t>
            </a:r>
            <a:r>
              <a:rPr lang="en-US" dirty="0" err="1">
                <a:latin typeface="Consolas" panose="020B0609020204030204" pitchFamily="49" charset="0"/>
              </a:rPr>
              <a:t>coll.delete</a:t>
            </a:r>
            <a:r>
              <a:rPr lang="en-US" dirty="0">
                <a:latin typeface="Consolas" panose="020B0609020204030204" pitchFamily="49" charset="0"/>
              </a:rPr>
              <a:t>(42);  // delete a single copy of 42</a:t>
            </a:r>
          </a:p>
          <a:p>
            <a:r>
              <a:rPr lang="en-US" dirty="0">
                <a:latin typeface="Consolas" panose="020B0609020204030204" pitchFamily="49" charset="0"/>
              </a:rPr>
              <a:t>  assert(count == </a:t>
            </a:r>
            <a:r>
              <a:rPr lang="en-US" dirty="0" err="1">
                <a:latin typeface="Consolas" panose="020B0609020204030204" pitchFamily="49" charset="0"/>
              </a:rPr>
              <a:t>coll.count</a:t>
            </a:r>
            <a:r>
              <a:rPr lang="en-US" dirty="0">
                <a:latin typeface="Consolas" panose="020B0609020204030204" pitchFamily="49" charset="0"/>
              </a:rPr>
              <a:t>(42)); // count should match</a:t>
            </a:r>
          </a:p>
          <a:p>
            <a:r>
              <a:rPr lang="en-US" dirty="0">
                <a:latin typeface="Consolas" panose="020B0609020204030204" pitchFamily="49" charset="0"/>
              </a:rPr>
              <a:t>}</a:t>
            </a:r>
          </a:p>
        </p:txBody>
      </p:sp>
      <p:sp>
        <p:nvSpPr>
          <p:cNvPr id="35" name="Speech Bubble: Rectangle with Corners Rounded 34">
            <a:extLst>
              <a:ext uri="{FF2B5EF4-FFF2-40B4-BE49-F238E27FC236}">
                <a16:creationId xmlns:a16="http://schemas.microsoft.com/office/drawing/2014/main" id="{F0A04613-B761-4188-9A20-6DBC0C28528B}"/>
              </a:ext>
            </a:extLst>
          </p:cNvPr>
          <p:cNvSpPr/>
          <p:nvPr/>
        </p:nvSpPr>
        <p:spPr>
          <a:xfrm>
            <a:off x="9687140" y="3983024"/>
            <a:ext cx="2386614" cy="1121889"/>
          </a:xfrm>
          <a:prstGeom prst="wedgeRoundRectCallout">
            <a:avLst>
              <a:gd name="adj1" fmla="val -66176"/>
              <a:gd name="adj2" fmla="val 620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Anywhere I can pass a Collection...</a:t>
            </a:r>
            <a:endParaRPr lang="en-US" sz="2000" dirty="0">
              <a:solidFill>
                <a:schemeClr val="bg1"/>
              </a:solidFill>
              <a:latin typeface="+mj-lt"/>
            </a:endParaRPr>
          </a:p>
        </p:txBody>
      </p:sp>
      <p:sp>
        <p:nvSpPr>
          <p:cNvPr id="36" name="Speech Bubble: Rectangle with Corners Rounded 35">
            <a:extLst>
              <a:ext uri="{FF2B5EF4-FFF2-40B4-BE49-F238E27FC236}">
                <a16:creationId xmlns:a16="http://schemas.microsoft.com/office/drawing/2014/main" id="{283120BF-7931-44AC-BA12-6725B1F0FC60}"/>
              </a:ext>
            </a:extLst>
          </p:cNvPr>
          <p:cNvSpPr/>
          <p:nvPr/>
        </p:nvSpPr>
        <p:spPr>
          <a:xfrm>
            <a:off x="8750436" y="2672431"/>
            <a:ext cx="3308228" cy="1121890"/>
          </a:xfrm>
          <a:prstGeom prst="wedgeRoundRectCallout">
            <a:avLst>
              <a:gd name="adj1" fmla="val -72891"/>
              <a:gd name="adj2" fmla="val -392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OK... So what if I passed a </a:t>
            </a:r>
            <a:r>
              <a:rPr lang="en-US" sz="2000" dirty="0">
                <a:solidFill>
                  <a:schemeClr val="accent5">
                    <a:lumMod val="20000"/>
                    <a:lumOff val="80000"/>
                  </a:schemeClr>
                </a:solidFill>
              </a:rPr>
              <a:t>Set</a:t>
            </a:r>
            <a:r>
              <a:rPr lang="en-US" sz="2000" dirty="0">
                <a:solidFill>
                  <a:schemeClr val="bg1"/>
                </a:solidFill>
              </a:rPr>
              <a:t> holding {1,2,42} into this unit test for </a:t>
            </a:r>
            <a:r>
              <a:rPr lang="en-US" sz="2000" dirty="0">
                <a:solidFill>
                  <a:schemeClr val="accent2">
                    <a:lumMod val="20000"/>
                    <a:lumOff val="80000"/>
                  </a:schemeClr>
                </a:solidFill>
              </a:rPr>
              <a:t>Collections</a:t>
            </a:r>
            <a:r>
              <a:rPr lang="en-US" sz="2000" dirty="0">
                <a:solidFill>
                  <a:schemeClr val="bg1"/>
                </a:solidFill>
              </a:rPr>
              <a:t>?!?</a:t>
            </a:r>
            <a:endParaRPr lang="en-US" sz="2000" dirty="0">
              <a:solidFill>
                <a:schemeClr val="bg1"/>
              </a:solidFill>
              <a:latin typeface="+mj-lt"/>
            </a:endParaRPr>
          </a:p>
        </p:txBody>
      </p:sp>
      <p:pic>
        <p:nvPicPr>
          <p:cNvPr id="5" name="Picture 4">
            <a:extLst>
              <a:ext uri="{FF2B5EF4-FFF2-40B4-BE49-F238E27FC236}">
                <a16:creationId xmlns:a16="http://schemas.microsoft.com/office/drawing/2014/main" id="{FE9EB14B-8390-4B06-AB15-79DBB47E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137972">
            <a:off x="483382" y="2789849"/>
            <a:ext cx="1841134" cy="1170962"/>
          </a:xfrm>
          <a:prstGeom prst="rect">
            <a:avLst/>
          </a:prstGeom>
        </p:spPr>
      </p:pic>
      <p:sp>
        <p:nvSpPr>
          <p:cNvPr id="39" name="Speech Bubble: Rectangle with Corners Rounded 38">
            <a:extLst>
              <a:ext uri="{FF2B5EF4-FFF2-40B4-BE49-F238E27FC236}">
                <a16:creationId xmlns:a16="http://schemas.microsoft.com/office/drawing/2014/main" id="{4ACDC7D5-7906-42F6-B6C5-E4F4085051BA}"/>
              </a:ext>
            </a:extLst>
          </p:cNvPr>
          <p:cNvSpPr/>
          <p:nvPr/>
        </p:nvSpPr>
        <p:spPr>
          <a:xfrm>
            <a:off x="4049572" y="3949368"/>
            <a:ext cx="3003490" cy="1121889"/>
          </a:xfrm>
          <a:prstGeom prst="wedgeRoundRectCallout">
            <a:avLst>
              <a:gd name="adj1" fmla="val 65473"/>
              <a:gd name="adj2" fmla="val 645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 should also be able to pass a Set, and it should still work!</a:t>
            </a:r>
            <a:endParaRPr lang="en-US" sz="2000" dirty="0">
              <a:solidFill>
                <a:schemeClr val="bg1"/>
              </a:solidFill>
              <a:latin typeface="+mj-lt"/>
            </a:endParaRPr>
          </a:p>
        </p:txBody>
      </p:sp>
      <p:sp>
        <p:nvSpPr>
          <p:cNvPr id="4" name="Rectangle 3">
            <a:extLst>
              <a:ext uri="{FF2B5EF4-FFF2-40B4-BE49-F238E27FC236}">
                <a16:creationId xmlns:a16="http://schemas.microsoft.com/office/drawing/2014/main" id="{650DAD8D-9F54-4C6E-B437-558553CF8103}"/>
              </a:ext>
            </a:extLst>
          </p:cNvPr>
          <p:cNvSpPr/>
          <p:nvPr/>
        </p:nvSpPr>
        <p:spPr>
          <a:xfrm>
            <a:off x="6517965" y="5379184"/>
            <a:ext cx="1872342" cy="952500"/>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8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0"/>
                                        <p:tgtEl>
                                          <p:spTgt spid="4"/>
                                        </p:tgtEl>
                                      </p:cBhvr>
                                    </p:animEffect>
                                  </p:childTnLst>
                                </p:cTn>
                              </p:par>
                            </p:childTnLst>
                          </p:cTn>
                        </p:par>
                        <p:par>
                          <p:cTn id="37" fill="hold">
                            <p:stCondLst>
                              <p:cond delay="5500"/>
                            </p:stCondLst>
                            <p:childTnLst>
                              <p:par>
                                <p:cTn id="38" presetID="1" presetClass="exit" presetSubtype="0" fill="hold" grpId="1"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90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down)">
                                      <p:cBhvr>
                                        <p:cTn id="73" dur="500"/>
                                        <p:tgtEl>
                                          <p:spTgt spid="17"/>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
                                        </p:tgtEl>
                                      </p:cBhvr>
                                    </p:animEffect>
                                    <p:set>
                                      <p:cBhvr>
                                        <p:cTn id="91" dur="1" fill="hold">
                                          <p:stCondLst>
                                            <p:cond delay="499"/>
                                          </p:stCondLst>
                                        </p:cTn>
                                        <p:tgtEl>
                                          <p:spTgt spid="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1" nodeType="clickEffect">
                                  <p:stCondLst>
                                    <p:cond delay="0"/>
                                  </p:stCondLst>
                                  <p:childTnLst>
                                    <p:animMotion origin="layout" path="M 2.08333E-7 -4.07407E-6 L 2.08333E-7 0.25 " pathEditMode="relative" rAng="0" ptsTypes="AA">
                                      <p:cBhvr>
                                        <p:cTn id="99" dur="2000" fill="hold"/>
                                        <p:tgtEl>
                                          <p:spTgt spid="12"/>
                                        </p:tgtEl>
                                        <p:attrNameLst>
                                          <p:attrName>ppt_x</p:attrName>
                                          <p:attrName>ppt_y</p:attrName>
                                        </p:attrNameLst>
                                      </p:cBhvr>
                                      <p:rCtr x="0" y="12500"/>
                                    </p:animMotion>
                                  </p:childTnLst>
                                </p:cTn>
                              </p:par>
                              <p:par>
                                <p:cTn id="100" presetID="42" presetClass="path" presetSubtype="0" accel="50000" decel="50000" fill="hold" grpId="1" nodeType="withEffect">
                                  <p:stCondLst>
                                    <p:cond delay="0"/>
                                  </p:stCondLst>
                                  <p:childTnLst>
                                    <p:animMotion origin="layout" path="M -2.08333E-6 4.44444E-6 L -2.08333E-6 0.25 " pathEditMode="relative" rAng="0" ptsTypes="AA">
                                      <p:cBhvr>
                                        <p:cTn id="101" dur="2000" fill="hold"/>
                                        <p:tgtEl>
                                          <p:spTgt spid="30"/>
                                        </p:tgtEl>
                                        <p:attrNameLst>
                                          <p:attrName>ppt_x</p:attrName>
                                          <p:attrName>ppt_y</p:attrName>
                                        </p:attrNameLst>
                                      </p:cBhvr>
                                      <p:rCtr x="0" y="12500"/>
                                    </p:animMotion>
                                  </p:childTnLst>
                                </p:cTn>
                              </p:par>
                              <p:par>
                                <p:cTn id="102" presetID="42" presetClass="path" presetSubtype="0" accel="50000" decel="50000" fill="hold" grpId="1" nodeType="withEffect">
                                  <p:stCondLst>
                                    <p:cond delay="0"/>
                                  </p:stCondLst>
                                  <p:childTnLst>
                                    <p:animMotion origin="layout" path="M 1.875E-6 -3.7037E-6 L 1.875E-6 0.21389 " pathEditMode="relative" rAng="0" ptsTypes="AA">
                                      <p:cBhvr>
                                        <p:cTn id="103" dur="2000" fill="hold"/>
                                        <p:tgtEl>
                                          <p:spTgt spid="4"/>
                                        </p:tgtEl>
                                        <p:attrNameLst>
                                          <p:attrName>ppt_x</p:attrName>
                                          <p:attrName>ppt_y</p:attrName>
                                        </p:attrNameLst>
                                      </p:cBhvr>
                                      <p:rCtr x="0" y="10694"/>
                                    </p:animMotion>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down)">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wipe(down)">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39"/>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3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wipe(down)">
                                      <p:cBhvr>
                                        <p:cTn id="124" dur="500"/>
                                        <p:tgtEl>
                                          <p:spTgt spid="36"/>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5"/>
                                        </p:tgtEl>
                                        <p:attrNameLst>
                                          <p:attrName>style.visibility</p:attrName>
                                        </p:attrNameLst>
                                      </p:cBhvr>
                                      <p:to>
                                        <p:strVal val="visible"/>
                                      </p:to>
                                    </p:set>
                                    <p:animEffect transition="in" filter="fade">
                                      <p:cBhvr>
                                        <p:cTn id="133" dur="1000"/>
                                        <p:tgtEl>
                                          <p:spTgt spid="5"/>
                                        </p:tgtEl>
                                      </p:cBhvr>
                                    </p:animEffect>
                                    <p:anim calcmode="lin" valueType="num">
                                      <p:cBhvr>
                                        <p:cTn id="134" dur="1000" fill="hold"/>
                                        <p:tgtEl>
                                          <p:spTgt spid="5"/>
                                        </p:tgtEl>
                                        <p:attrNameLst>
                                          <p:attrName>ppt_x</p:attrName>
                                        </p:attrNameLst>
                                      </p:cBhvr>
                                      <p:tavLst>
                                        <p:tav tm="0">
                                          <p:val>
                                            <p:strVal val="#ppt_x"/>
                                          </p:val>
                                        </p:tav>
                                        <p:tav tm="100000">
                                          <p:val>
                                            <p:strVal val="#ppt_x"/>
                                          </p:val>
                                        </p:tav>
                                      </p:tavLst>
                                    </p:anim>
                                    <p:anim calcmode="lin" valueType="num">
                                      <p:cBhvr>
                                        <p:cTn id="1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p:bldP spid="11" grpId="1"/>
      <p:bldP spid="16" grpId="0" animBg="1"/>
      <p:bldP spid="16" grpId="1" animBg="1"/>
      <p:bldP spid="17" grpId="0" animBg="1"/>
      <p:bldP spid="17" grpId="1" animBg="1"/>
      <p:bldP spid="25" grpId="0"/>
      <p:bldP spid="25" grpId="1"/>
      <p:bldP spid="21" grpId="0" animBg="1"/>
      <p:bldP spid="21" grpId="1" animBg="1"/>
      <p:bldP spid="22" grpId="0" animBg="1"/>
      <p:bldP spid="22" grpId="1" animBg="1"/>
      <p:bldP spid="2" grpId="0" animBg="1"/>
      <p:bldP spid="3" grpId="0" animBg="1"/>
      <p:bldP spid="3" grpId="1" animBg="1"/>
      <p:bldP spid="30" grpId="0" animBg="1"/>
      <p:bldP spid="30" grpId="1" animBg="1"/>
      <p:bldP spid="29" grpId="0" animBg="1"/>
      <p:bldP spid="29" grpId="1" animBg="1"/>
      <p:bldP spid="18" grpId="0" animBg="1"/>
      <p:bldP spid="18" grpId="1" animBg="1"/>
      <p:bldP spid="31" grpId="0" animBg="1"/>
      <p:bldP spid="33" grpId="0" animBg="1"/>
      <p:bldP spid="35" grpId="0" animBg="1"/>
      <p:bldP spid="35" grpId="1" animBg="1"/>
      <p:bldP spid="36" grpId="0" animBg="1"/>
      <p:bldP spid="36" grpId="1" animBg="1"/>
      <p:bldP spid="39" grpId="0" animBg="1"/>
      <p:bldP spid="39" grpId="1" animBg="1"/>
      <p:bldP spid="4" grpId="0" animBg="1"/>
      <p:bldP spid="4"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181438" y="65246"/>
            <a:ext cx="10477500" cy="1143000"/>
          </a:xfrm>
        </p:spPr>
        <p:txBody>
          <a:bodyPr>
            <a:normAutofit/>
          </a:bodyPr>
          <a:lstStyle/>
          <a:p>
            <a:r>
              <a:rPr lang="en-US" sz="4000" dirty="0"/>
              <a:t>Subclassing Inheritance: Fragility</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6704646" y="2211122"/>
            <a:ext cx="5376296" cy="1200329"/>
          </a:xfrm>
          <a:prstGeom prst="rect">
            <a:avLst/>
          </a:prstGeom>
          <a:noFill/>
          <a:ln w="12700">
            <a:no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Given</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the following base/derived classes, what problems might occur if I later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change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Container's </a:t>
            </a:r>
            <a:r>
              <a:rPr kumimoji="0" lang="en-US" sz="2400" b="0" i="0" u="none" strike="noStrike" kern="1200" cap="none" spc="0" normalizeH="0" noProof="0" dirty="0" err="1">
                <a:ln>
                  <a:noFill/>
                </a:ln>
                <a:solidFill>
                  <a:srgbClr val="00B0F0"/>
                </a:solidFill>
                <a:effectLst/>
                <a:uLnTx/>
                <a:uFillTx/>
                <a:latin typeface="Corbel" panose="020B0503020204020204"/>
                <a:ea typeface="+mn-ea"/>
                <a:cs typeface="+mn-cs"/>
              </a:rPr>
              <a:t>insertAll</a:t>
            </a:r>
            <a:r>
              <a:rPr kumimoji="0" lang="en-US" sz="2400" b="0" i="0" u="none" strike="noStrike" kern="1200" cap="none" spc="0" normalizeH="0" noProof="0" dirty="0">
                <a:ln>
                  <a:noFill/>
                </a:ln>
                <a:solidFill>
                  <a:srgbClr val="00B0F0"/>
                </a:solidFill>
                <a:effectLst/>
                <a:uLnTx/>
                <a:uFillTx/>
                <a:latin typeface="Corbel" panose="020B0503020204020204"/>
                <a:ea typeface="+mn-ea"/>
                <a:cs typeface="+mn-cs"/>
              </a:rPr>
              <a:t> method</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746514"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8418670" y="1072509"/>
            <a:ext cx="1472045" cy="1143000"/>
          </a:xfrm>
          <a:prstGeom prst="rect">
            <a:avLst/>
          </a:prstGeom>
        </p:spPr>
      </p:pic>
      <p:sp>
        <p:nvSpPr>
          <p:cNvPr id="17" name="TextBox 16">
            <a:extLst>
              <a:ext uri="{FF2B5EF4-FFF2-40B4-BE49-F238E27FC236}">
                <a16:creationId xmlns:a16="http://schemas.microsoft.com/office/drawing/2014/main" id="{BB52F608-8908-4321-80A1-E87043181CAF}"/>
              </a:ext>
            </a:extLst>
          </p:cNvPr>
          <p:cNvSpPr txBox="1"/>
          <p:nvPr/>
        </p:nvSpPr>
        <p:spPr>
          <a:xfrm>
            <a:off x="111058" y="1365734"/>
            <a:ext cx="6484774" cy="3416320"/>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class Container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F0"/>
                </a:solidFill>
                <a:latin typeface="Consolas" panose="020B0609020204030204" pitchFamily="49" charset="0"/>
              </a:rPr>
              <a:t>virtual bool contains(int x) </a:t>
            </a:r>
            <a:r>
              <a:rPr lang="en-US" dirty="0">
                <a:latin typeface="Consolas" panose="020B0609020204030204" pitchFamily="49" charset="0"/>
              </a:rPr>
              <a:t>const { ... }</a:t>
            </a:r>
          </a:p>
          <a:p>
            <a:r>
              <a:rPr lang="en-US" dirty="0">
                <a:latin typeface="Consolas" panose="020B0609020204030204" pitchFamily="49" charset="0"/>
              </a:rPr>
              <a:t>  </a:t>
            </a:r>
            <a:r>
              <a:rPr lang="en-US" dirty="0">
                <a:solidFill>
                  <a:srgbClr val="00B0F0"/>
                </a:solidFill>
                <a:latin typeface="Consolas" panose="020B0609020204030204" pitchFamily="49" charset="0"/>
              </a:rPr>
              <a:t>virtual void insert(int x) </a:t>
            </a:r>
            <a:r>
              <a:rPr lang="en-US" dirty="0">
                <a:latin typeface="Consolas" panose="020B0609020204030204" pitchFamily="49" charset="0"/>
              </a:rPr>
              <a:t>{ v_.</a:t>
            </a:r>
            <a:r>
              <a:rPr lang="en-US" dirty="0" err="1">
                <a:latin typeface="Consolas" panose="020B0609020204030204" pitchFamily="49" charset="0"/>
              </a:rPr>
              <a:t>push_back</a:t>
            </a:r>
            <a:r>
              <a:rPr lang="en-US" dirty="0">
                <a:latin typeface="Consolas" panose="020B0609020204030204" pitchFamily="49" charset="0"/>
              </a:rPr>
              <a:t>(x); }</a:t>
            </a:r>
          </a:p>
          <a:p>
            <a:r>
              <a:rPr lang="en-US" dirty="0">
                <a:latin typeface="Consolas" panose="020B0609020204030204" pitchFamily="49" charset="0"/>
              </a:rPr>
              <a:t>  </a:t>
            </a:r>
            <a:r>
              <a:rPr lang="en-US" dirty="0">
                <a:solidFill>
                  <a:srgbClr val="00B0F0"/>
                </a:solidFill>
                <a:latin typeface="Consolas" panose="020B0609020204030204" pitchFamily="49" charset="0"/>
              </a:rPr>
              <a:t>virtual void </a:t>
            </a:r>
            <a:r>
              <a:rPr lang="en-US" dirty="0" err="1">
                <a:solidFill>
                  <a:srgbClr val="00B0F0"/>
                </a:solidFill>
                <a:latin typeface="Consolas" panose="020B0609020204030204" pitchFamily="49" charset="0"/>
              </a:rPr>
              <a:t>insertAll</a:t>
            </a:r>
            <a:r>
              <a:rPr lang="en-US" dirty="0">
                <a:solidFill>
                  <a:srgbClr val="00B0F0"/>
                </a:solidFill>
                <a:latin typeface="Consolas" panose="020B0609020204030204" pitchFamily="49" charset="0"/>
              </a:rPr>
              <a:t>(vector&lt;int&gt;&amp; items) </a:t>
            </a:r>
            <a:r>
              <a:rPr lang="en-US" dirty="0">
                <a:latin typeface="Consolas" panose="020B0609020204030204" pitchFamily="49" charset="0"/>
              </a:rPr>
              <a:t>{</a:t>
            </a:r>
            <a:br>
              <a:rPr lang="en-US" dirty="0">
                <a:solidFill>
                  <a:srgbClr val="00B0F0"/>
                </a:solidFill>
                <a:latin typeface="Consolas" panose="020B0609020204030204" pitchFamily="49" charset="0"/>
              </a:rPr>
            </a:br>
            <a:r>
              <a:rPr lang="en-US" dirty="0">
                <a:solidFill>
                  <a:srgbClr val="C00000"/>
                </a:solidFill>
                <a:latin typeface="Consolas" panose="020B0609020204030204" pitchFamily="49" charset="0"/>
              </a:rPr>
              <a:t>    </a:t>
            </a:r>
            <a:r>
              <a:rPr lang="en-US" dirty="0">
                <a:latin typeface="Consolas" panose="020B0609020204030204" pitchFamily="49" charset="0"/>
              </a:rPr>
              <a:t>for(const int x: items) </a:t>
            </a:r>
          </a:p>
          <a:p>
            <a:r>
              <a:rPr lang="en-US" dirty="0">
                <a:solidFill>
                  <a:srgbClr val="00B0F0"/>
                </a:solidFill>
                <a:latin typeface="Consolas" panose="020B0609020204030204" pitchFamily="49" charset="0"/>
              </a:rPr>
              <a:t>       insert(x)</a:t>
            </a:r>
            <a:r>
              <a:rPr lang="en-US" dirty="0">
                <a:latin typeface="Consolas" panose="020B0609020204030204" pitchFamily="49" charset="0"/>
              </a:rPr>
              <a:t>; </a:t>
            </a:r>
          </a:p>
          <a:p>
            <a:r>
              <a:rPr lang="en-US" dirty="0">
                <a:latin typeface="Consolas" panose="020B0609020204030204" pitchFamily="49" charset="0"/>
              </a:rPr>
              <a:t>  }</a:t>
            </a:r>
          </a:p>
          <a:p>
            <a:endParaRPr lang="en-US" sz="1100" dirty="0">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vector&lt;int&gt; v_;</a:t>
            </a:r>
          </a:p>
          <a:p>
            <a:r>
              <a:rPr lang="en-US" dirty="0">
                <a:latin typeface="Consolas" panose="020B0609020204030204" pitchFamily="49" charset="0"/>
              </a:rPr>
              <a:t>};</a:t>
            </a:r>
          </a:p>
        </p:txBody>
      </p:sp>
      <p:sp>
        <p:nvSpPr>
          <p:cNvPr id="18" name="TextBox 17">
            <a:extLst>
              <a:ext uri="{FF2B5EF4-FFF2-40B4-BE49-F238E27FC236}">
                <a16:creationId xmlns:a16="http://schemas.microsoft.com/office/drawing/2014/main" id="{8228585D-FB66-476E-B557-07B31E95C681}"/>
              </a:ext>
            </a:extLst>
          </p:cNvPr>
          <p:cNvSpPr txBox="1"/>
          <p:nvPr/>
        </p:nvSpPr>
        <p:spPr>
          <a:xfrm>
            <a:off x="111058" y="4801850"/>
            <a:ext cx="6484774" cy="2031325"/>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 A set holds only unique items</a:t>
            </a:r>
          </a:p>
          <a:p>
            <a:r>
              <a:rPr lang="en-US" dirty="0">
                <a:latin typeface="Consolas" panose="020B0609020204030204" pitchFamily="49" charset="0"/>
              </a:rPr>
              <a:t>class Set: public Container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insert(int x) </a:t>
            </a:r>
            <a:r>
              <a:rPr lang="en-US" dirty="0">
                <a:latin typeface="Consolas" panose="020B0609020204030204" pitchFamily="49" charset="0"/>
              </a:rPr>
              <a:t>{ </a:t>
            </a:r>
          </a:p>
          <a:p>
            <a:r>
              <a:rPr lang="en-US" dirty="0">
                <a:latin typeface="Consolas" panose="020B0609020204030204" pitchFamily="49" charset="0"/>
              </a:rPr>
              <a:t>    if (!</a:t>
            </a:r>
            <a:r>
              <a:rPr lang="en-US" dirty="0">
                <a:solidFill>
                  <a:srgbClr val="00B0F0"/>
                </a:solidFill>
                <a:latin typeface="Consolas" panose="020B0609020204030204" pitchFamily="49" charset="0"/>
              </a:rPr>
              <a:t>contains(x)</a:t>
            </a:r>
            <a:r>
              <a:rPr lang="en-US" dirty="0">
                <a:latin typeface="Consolas" panose="020B0609020204030204" pitchFamily="49" charset="0"/>
              </a:rPr>
              <a:t>) </a:t>
            </a:r>
            <a:r>
              <a:rPr lang="en-US" dirty="0">
                <a:solidFill>
                  <a:srgbClr val="00B0F0"/>
                </a:solidFill>
                <a:latin typeface="Consolas" panose="020B0609020204030204" pitchFamily="49" charset="0"/>
              </a:rPr>
              <a:t>Container::insert(x)</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cxnSp>
        <p:nvCxnSpPr>
          <p:cNvPr id="8" name="Straight Connector 7">
            <a:extLst>
              <a:ext uri="{FF2B5EF4-FFF2-40B4-BE49-F238E27FC236}">
                <a16:creationId xmlns:a16="http://schemas.microsoft.com/office/drawing/2014/main" id="{DCDFB117-FD63-4765-BD7F-82078795C056}"/>
              </a:ext>
            </a:extLst>
          </p:cNvPr>
          <p:cNvCxnSpPr>
            <a:cxnSpLocks/>
          </p:cNvCxnSpPr>
          <p:nvPr/>
        </p:nvCxnSpPr>
        <p:spPr>
          <a:xfrm>
            <a:off x="1066903" y="3122088"/>
            <a:ext cx="1247887" cy="1828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A95854-7A03-4EF6-97E7-AA8D40F68CD6}"/>
              </a:ext>
            </a:extLst>
          </p:cNvPr>
          <p:cNvSpPr txBox="1"/>
          <p:nvPr/>
        </p:nvSpPr>
        <p:spPr>
          <a:xfrm>
            <a:off x="2382380" y="2994000"/>
            <a:ext cx="4125367" cy="400110"/>
          </a:xfrm>
          <a:prstGeom prst="rect">
            <a:avLst/>
          </a:prstGeom>
          <a:noFill/>
        </p:spPr>
        <p:txBody>
          <a:bodyPr wrap="square" rtlCol="0">
            <a:spAutoFit/>
          </a:bodyPr>
          <a:lstStyle/>
          <a:p>
            <a:r>
              <a:rPr lang="en-US" sz="2000" dirty="0">
                <a:solidFill>
                  <a:srgbClr val="FF0000"/>
                </a:solidFill>
                <a:latin typeface="+mj-lt"/>
                <a:cs typeface="Times New Roman" pitchFamily="18" charset="0"/>
              </a:rPr>
              <a:t>v_.</a:t>
            </a:r>
            <a:r>
              <a:rPr lang="en-US" sz="2000" dirty="0" err="1">
                <a:solidFill>
                  <a:srgbClr val="FF0000"/>
                </a:solidFill>
                <a:latin typeface="+mj-lt"/>
                <a:cs typeface="Times New Roman" pitchFamily="18" charset="0"/>
              </a:rPr>
              <a:t>push_back</a:t>
            </a:r>
            <a:r>
              <a:rPr lang="en-US" sz="2000" dirty="0">
                <a:solidFill>
                  <a:srgbClr val="FF0000"/>
                </a:solidFill>
                <a:latin typeface="+mj-lt"/>
                <a:cs typeface="Times New Roman" pitchFamily="18" charset="0"/>
              </a:rPr>
              <a:t>(x);  </a:t>
            </a:r>
            <a:r>
              <a:rPr lang="en-US" sz="2000" dirty="0">
                <a:latin typeface="+mj-lt"/>
                <a:cs typeface="Times New Roman" pitchFamily="18" charset="0"/>
              </a:rPr>
              <a:t>// speed things up</a:t>
            </a:r>
          </a:p>
        </p:txBody>
      </p:sp>
      <p:sp>
        <p:nvSpPr>
          <p:cNvPr id="24" name="Rectangle 23">
            <a:extLst>
              <a:ext uri="{FF2B5EF4-FFF2-40B4-BE49-F238E27FC236}">
                <a16:creationId xmlns:a16="http://schemas.microsoft.com/office/drawing/2014/main" id="{9F5AB509-A7AA-4E58-9528-7E31727B1583}"/>
              </a:ext>
            </a:extLst>
          </p:cNvPr>
          <p:cNvSpPr/>
          <p:nvPr/>
        </p:nvSpPr>
        <p:spPr>
          <a:xfrm>
            <a:off x="7330458" y="3686300"/>
            <a:ext cx="4208679"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5" name="Rectangle 24">
            <a:extLst>
              <a:ext uri="{FF2B5EF4-FFF2-40B4-BE49-F238E27FC236}">
                <a16:creationId xmlns:a16="http://schemas.microsoft.com/office/drawing/2014/main" id="{43887DF3-F3E7-4407-ACFE-FBEBF4BAE647}"/>
              </a:ext>
            </a:extLst>
          </p:cNvPr>
          <p:cNvSpPr/>
          <p:nvPr/>
        </p:nvSpPr>
        <p:spPr>
          <a:xfrm>
            <a:off x="7332709" y="3692772"/>
            <a:ext cx="421024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Box 26">
            <a:extLst>
              <a:ext uri="{FF2B5EF4-FFF2-40B4-BE49-F238E27FC236}">
                <a16:creationId xmlns:a16="http://schemas.microsoft.com/office/drawing/2014/main" id="{B1C15265-96F3-4AE6-A8A7-FDB500D885ED}"/>
              </a:ext>
            </a:extLst>
          </p:cNvPr>
          <p:cNvSpPr txBox="1">
            <a:spLocks noChangeArrowheads="1"/>
          </p:cNvSpPr>
          <p:nvPr/>
        </p:nvSpPr>
        <p:spPr bwMode="auto">
          <a:xfrm>
            <a:off x="6852023" y="3532910"/>
            <a:ext cx="5165548" cy="1200329"/>
          </a:xfrm>
          <a:prstGeom prst="rect">
            <a:avLst/>
          </a:prstGeom>
          <a:noFill/>
          <a:ln w="12700">
            <a:no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This is called the </a:t>
            </a: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"fragile base class"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problem, and is</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one of the big challenges with subclassing.</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Speech Bubble: Rectangle with Corners Rounded 26">
            <a:extLst>
              <a:ext uri="{FF2B5EF4-FFF2-40B4-BE49-F238E27FC236}">
                <a16:creationId xmlns:a16="http://schemas.microsoft.com/office/drawing/2014/main" id="{FCE6B7AE-9537-4141-9E1F-8EB8C6FF71DD}"/>
              </a:ext>
            </a:extLst>
          </p:cNvPr>
          <p:cNvSpPr/>
          <p:nvPr/>
        </p:nvSpPr>
        <p:spPr>
          <a:xfrm>
            <a:off x="2925133" y="1651716"/>
            <a:ext cx="3725314" cy="1092565"/>
          </a:xfrm>
          <a:prstGeom prst="wedgeRoundRectCallout">
            <a:avLst>
              <a:gd name="adj1" fmla="val -59816"/>
              <a:gd name="adj2" fmla="val 818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Bulk insertion no longer uses the </a:t>
            </a:r>
            <a:r>
              <a:rPr lang="en-US" sz="2000" dirty="0">
                <a:solidFill>
                  <a:schemeClr val="accent6">
                    <a:lumMod val="40000"/>
                    <a:lumOff val="60000"/>
                  </a:schemeClr>
                </a:solidFill>
              </a:rPr>
              <a:t>Set::insert </a:t>
            </a:r>
            <a:r>
              <a:rPr lang="en-US" sz="2000" dirty="0">
                <a:solidFill>
                  <a:schemeClr val="bg1"/>
                </a:solidFill>
              </a:rPr>
              <a:t>method, breaking our Set's uniqueness property!</a:t>
            </a:r>
          </a:p>
        </p:txBody>
      </p:sp>
      <p:sp>
        <p:nvSpPr>
          <p:cNvPr id="29" name="TextBox 28">
            <a:extLst>
              <a:ext uri="{FF2B5EF4-FFF2-40B4-BE49-F238E27FC236}">
                <a16:creationId xmlns:a16="http://schemas.microsoft.com/office/drawing/2014/main" id="{21625C65-EF6F-4D79-B4A7-3E8397805065}"/>
              </a:ext>
            </a:extLst>
          </p:cNvPr>
          <p:cNvSpPr txBox="1"/>
          <p:nvPr/>
        </p:nvSpPr>
        <p:spPr>
          <a:xfrm>
            <a:off x="6765660" y="4940349"/>
            <a:ext cx="5338274" cy="1754326"/>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int main() { </a:t>
            </a:r>
          </a:p>
          <a:p>
            <a:r>
              <a:rPr lang="en-US" dirty="0">
                <a:latin typeface="Consolas" panose="020B0609020204030204" pitchFamily="49" charset="0"/>
              </a:rPr>
              <a:t>  vector&lt;int&gt; </a:t>
            </a:r>
            <a:r>
              <a:rPr lang="en-US" dirty="0" err="1">
                <a:latin typeface="Consolas" panose="020B0609020204030204" pitchFamily="49" charset="0"/>
              </a:rPr>
              <a:t>nums</a:t>
            </a:r>
            <a:r>
              <a:rPr lang="en-US" dirty="0">
                <a:latin typeface="Consolas" panose="020B0609020204030204" pitchFamily="49" charset="0"/>
              </a:rPr>
              <a:t> { 1, 1, 2, 2, 3 }; </a:t>
            </a:r>
          </a:p>
          <a:p>
            <a:r>
              <a:rPr lang="en-US" dirty="0">
                <a:latin typeface="Consolas" panose="020B0609020204030204" pitchFamily="49" charset="0"/>
              </a:rPr>
              <a:t>  ...</a:t>
            </a:r>
          </a:p>
          <a:p>
            <a:r>
              <a:rPr lang="en-US" dirty="0">
                <a:latin typeface="Consolas" panose="020B0609020204030204" pitchFamily="49" charset="0"/>
              </a:rPr>
              <a:t>  Set s;</a:t>
            </a:r>
          </a:p>
          <a:p>
            <a:r>
              <a:rPr lang="en-US" dirty="0">
                <a:latin typeface="Consolas" panose="020B0609020204030204" pitchFamily="49" charset="0"/>
              </a:rPr>
              <a:t>  </a:t>
            </a:r>
            <a:r>
              <a:rPr lang="en-US" dirty="0" err="1">
                <a:latin typeface="Consolas" panose="020B0609020204030204" pitchFamily="49" charset="0"/>
              </a:rPr>
              <a:t>s.insertAll</a:t>
            </a:r>
            <a:r>
              <a:rPr lang="en-US" dirty="0">
                <a:latin typeface="Consolas" panose="020B0609020204030204" pitchFamily="49" charset="0"/>
              </a:rPr>
              <a:t>(</a:t>
            </a:r>
            <a:r>
              <a:rPr lang="en-US" dirty="0" err="1">
                <a:latin typeface="Consolas" panose="020B0609020204030204" pitchFamily="49" charset="0"/>
              </a:rPr>
              <a:t>nums</a:t>
            </a:r>
            <a:r>
              <a:rPr lang="en-US" dirty="0">
                <a:latin typeface="Consolas" panose="020B0609020204030204" pitchFamily="49" charset="0"/>
              </a:rPr>
              <a:t>);  </a:t>
            </a:r>
            <a:r>
              <a:rPr lang="en-US" dirty="0">
                <a:solidFill>
                  <a:srgbClr val="FF0000"/>
                </a:solidFill>
                <a:latin typeface="Consolas" panose="020B0609020204030204" pitchFamily="49" charset="0"/>
              </a:rPr>
              <a:t>// EEK!</a:t>
            </a:r>
          </a:p>
          <a:p>
            <a:r>
              <a:rPr lang="en-US" dirty="0">
                <a:latin typeface="Consolas" panose="020B0609020204030204" pitchFamily="49" charset="0"/>
              </a:rPr>
              <a:t>}</a:t>
            </a:r>
          </a:p>
        </p:txBody>
      </p:sp>
      <p:sp>
        <p:nvSpPr>
          <p:cNvPr id="16" name="Speech Bubble: Rectangle with Corners Rounded 15">
            <a:extLst>
              <a:ext uri="{FF2B5EF4-FFF2-40B4-BE49-F238E27FC236}">
                <a16:creationId xmlns:a16="http://schemas.microsoft.com/office/drawing/2014/main" id="{CE00A8FF-4ACF-459F-A768-10E70D61F85F}"/>
              </a:ext>
            </a:extLst>
          </p:cNvPr>
          <p:cNvSpPr/>
          <p:nvPr/>
        </p:nvSpPr>
        <p:spPr>
          <a:xfrm>
            <a:off x="5339706" y="3601806"/>
            <a:ext cx="3725314" cy="1092565"/>
          </a:xfrm>
          <a:prstGeom prst="wedgeRoundRectCallout">
            <a:avLst>
              <a:gd name="adj1" fmla="val 70394"/>
              <a:gd name="adj2" fmla="val 1077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will cause duplicate values to be added to our set!</a:t>
            </a:r>
          </a:p>
        </p:txBody>
      </p:sp>
      <p:sp>
        <p:nvSpPr>
          <p:cNvPr id="3" name="Arrow: Left 2">
            <a:extLst>
              <a:ext uri="{FF2B5EF4-FFF2-40B4-BE49-F238E27FC236}">
                <a16:creationId xmlns:a16="http://schemas.microsoft.com/office/drawing/2014/main" id="{BCC66072-C58B-4EB6-BC66-2CFC4C543E07}"/>
              </a:ext>
            </a:extLst>
          </p:cNvPr>
          <p:cNvSpPr/>
          <p:nvPr/>
        </p:nvSpPr>
        <p:spPr>
          <a:xfrm>
            <a:off x="4278238" y="2294224"/>
            <a:ext cx="2707944" cy="1855827"/>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change to a base class...</a:t>
            </a:r>
          </a:p>
        </p:txBody>
      </p:sp>
      <p:sp>
        <p:nvSpPr>
          <p:cNvPr id="19" name="Arrow: Left 18">
            <a:extLst>
              <a:ext uri="{FF2B5EF4-FFF2-40B4-BE49-F238E27FC236}">
                <a16:creationId xmlns:a16="http://schemas.microsoft.com/office/drawing/2014/main" id="{72BBAF5C-0458-43E9-8BDA-E85B0BEFF16E}"/>
              </a:ext>
            </a:extLst>
          </p:cNvPr>
          <p:cNvSpPr/>
          <p:nvPr/>
        </p:nvSpPr>
        <p:spPr>
          <a:xfrm>
            <a:off x="4073826" y="4903513"/>
            <a:ext cx="2707944" cy="1855827"/>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Unknowingly breaks a derived class!! </a:t>
            </a:r>
          </a:p>
        </p:txBody>
      </p:sp>
    </p:spTree>
    <p:extLst>
      <p:ext uri="{BB962C8B-B14F-4D97-AF65-F5344CB8AC3E}">
        <p14:creationId xmlns:p14="http://schemas.microsoft.com/office/powerpoint/2010/main" val="11469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9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5"/>
                                        </p:tgtEl>
                                      </p:cBhvr>
                                    </p:animEffect>
                                    <p:set>
                                      <p:cBhvr>
                                        <p:cTn id="45" dur="1" fill="hold">
                                          <p:stCondLst>
                                            <p:cond delay="499"/>
                                          </p:stCondLst>
                                        </p:cTn>
                                        <p:tgtEl>
                                          <p:spTgt spid="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1.66667E-6 -3.7037E-7 L 0.00651 0.38218 " pathEditMode="relative" rAng="0" ptsTypes="AA">
                                      <p:cBhvr>
                                        <p:cTn id="54" dur="2000" fill="hold"/>
                                        <p:tgtEl>
                                          <p:spTgt spid="27"/>
                                        </p:tgtEl>
                                        <p:attrNameLst>
                                          <p:attrName>ppt_x</p:attrName>
                                          <p:attrName>ppt_y</p:attrName>
                                        </p:attrNameLst>
                                      </p:cBhvr>
                                      <p:rCtr x="326" y="19097"/>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right)">
                                      <p:cBhvr>
                                        <p:cTn id="8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18" grpId="0" animBg="1"/>
      <p:bldP spid="6" grpId="0" animBg="1"/>
      <p:bldP spid="24" grpId="0" animBg="1"/>
      <p:bldP spid="24" grpId="1" animBg="1"/>
      <p:bldP spid="25" grpId="0" animBg="1"/>
      <p:bldP spid="25" grpId="1" animBg="1"/>
      <p:bldP spid="26" grpId="0"/>
      <p:bldP spid="27" grpId="0" animBg="1"/>
      <p:bldP spid="27" grpId="1" animBg="1"/>
      <p:bldP spid="27" grpId="2" animBg="1"/>
      <p:bldP spid="29" grpId="0" animBg="1"/>
      <p:bldP spid="16" grpId="0" animBg="1"/>
      <p:bldP spid="16" grpId="1" animBg="1"/>
      <p:bldP spid="3"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2 – </a:t>
            </a:r>
            <a:r>
              <a:rPr lang="en-US" dirty="0" err="1"/>
              <a:t>Simula</a:t>
            </a:r>
            <a:endParaRPr lang="en-US" dirty="0"/>
          </a:p>
        </p:txBody>
      </p:sp>
      <p:grpSp>
        <p:nvGrpSpPr>
          <p:cNvPr id="7" name="Group 6">
            <a:extLst>
              <a:ext uri="{FF2B5EF4-FFF2-40B4-BE49-F238E27FC236}">
                <a16:creationId xmlns:a16="http://schemas.microsoft.com/office/drawing/2014/main" id="{AAD0C1F2-7C15-45D6-BFD9-C489E01CBBA1}"/>
              </a:ext>
            </a:extLst>
          </p:cNvPr>
          <p:cNvGrpSpPr/>
          <p:nvPr/>
        </p:nvGrpSpPr>
        <p:grpSpPr>
          <a:xfrm>
            <a:off x="2187019" y="979459"/>
            <a:ext cx="7225645" cy="1324358"/>
            <a:chOff x="914400" y="937038"/>
            <a:chExt cx="7225645" cy="1324358"/>
          </a:xfrm>
        </p:grpSpPr>
        <p:sp>
          <p:nvSpPr>
            <p:cNvPr id="5" name="TextBox 4">
              <a:extLst>
                <a:ext uri="{FF2B5EF4-FFF2-40B4-BE49-F238E27FC236}">
                  <a16:creationId xmlns:a16="http://schemas.microsoft.com/office/drawing/2014/main" id="{C4632CFE-9BB0-4581-9E93-01D1E1F23FDE}"/>
                </a:ext>
              </a:extLst>
            </p:cNvPr>
            <p:cNvSpPr txBox="1"/>
            <p:nvPr/>
          </p:nvSpPr>
          <p:spPr>
            <a:xfrm>
              <a:off x="3180914" y="1188713"/>
              <a:ext cx="4959131" cy="707886"/>
            </a:xfrm>
            <a:prstGeom prst="rect">
              <a:avLst/>
            </a:prstGeom>
          </p:spPr>
          <p:txBody>
            <a:bodyPr wrap="square" rtlCol="0">
              <a:spAutoFit/>
            </a:bodyPr>
            <a:lstStyle/>
            <a:p>
              <a:pPr algn="ctr"/>
              <a:r>
                <a:rPr lang="en-US" sz="2000" dirty="0">
                  <a:latin typeface="+mj-lt"/>
                  <a:cs typeface="Times New Roman" pitchFamily="18" charset="0"/>
                </a:rPr>
                <a:t>Enter Norwegian computer scientists</a:t>
              </a:r>
              <a:br>
                <a:rPr lang="en-US" sz="2000" dirty="0">
                  <a:latin typeface="+mj-lt"/>
                  <a:cs typeface="Times New Roman" pitchFamily="18" charset="0"/>
                </a:rPr>
              </a:br>
              <a:r>
                <a:rPr lang="en-US" sz="2000" dirty="0">
                  <a:latin typeface="+mj-lt"/>
                  <a:cs typeface="Times New Roman" pitchFamily="18" charset="0"/>
                </a:rPr>
                <a:t> </a:t>
              </a:r>
              <a:r>
                <a:rPr lang="en-US" sz="2000" dirty="0">
                  <a:solidFill>
                    <a:srgbClr val="FF0000"/>
                  </a:solidFill>
                  <a:latin typeface="+mj-lt"/>
                  <a:cs typeface="Times New Roman" pitchFamily="18" charset="0"/>
                </a:rPr>
                <a:t>Ole-Johan Dahl </a:t>
              </a:r>
              <a:r>
                <a:rPr lang="en-US" sz="2000" dirty="0">
                  <a:cs typeface="Times New Roman" pitchFamily="18" charset="0"/>
                </a:rPr>
                <a:t>and</a:t>
              </a:r>
              <a:r>
                <a:rPr lang="en-US" sz="2000" dirty="0">
                  <a:latin typeface="+mj-lt"/>
                  <a:cs typeface="Times New Roman" pitchFamily="18" charset="0"/>
                </a:rPr>
                <a:t> </a:t>
              </a:r>
              <a:r>
                <a:rPr lang="en-US" sz="2000" dirty="0">
                  <a:solidFill>
                    <a:srgbClr val="FF0000"/>
                  </a:solidFill>
                  <a:latin typeface="+mj-lt"/>
                  <a:cs typeface="Times New Roman" pitchFamily="18" charset="0"/>
                </a:rPr>
                <a:t>Kristen Nygaard</a:t>
              </a:r>
              <a:r>
                <a:rPr lang="en-US" sz="2000" dirty="0">
                  <a:cs typeface="Times New Roman" pitchFamily="18" charset="0"/>
                </a:rPr>
                <a:t>.</a:t>
              </a:r>
              <a:endParaRPr lang="en-US" sz="2000" dirty="0">
                <a:latin typeface="+mj-lt"/>
                <a:cs typeface="Times New Roman" pitchFamily="18" charset="0"/>
              </a:endParaRPr>
            </a:p>
          </p:txBody>
        </p:sp>
        <p:pic>
          <p:nvPicPr>
            <p:cNvPr id="4" name="Picture 3">
              <a:extLst>
                <a:ext uri="{FF2B5EF4-FFF2-40B4-BE49-F238E27FC236}">
                  <a16:creationId xmlns:a16="http://schemas.microsoft.com/office/drawing/2014/main" id="{EFACEFAA-6AA9-4FB5-A4F8-92608E70F3E3}"/>
                </a:ext>
              </a:extLst>
            </p:cNvPr>
            <p:cNvPicPr>
              <a:picLocks noChangeAspect="1"/>
            </p:cNvPicPr>
            <p:nvPr/>
          </p:nvPicPr>
          <p:blipFill>
            <a:blip r:embed="rId3"/>
            <a:stretch>
              <a:fillRect/>
            </a:stretch>
          </p:blipFill>
          <p:spPr>
            <a:xfrm>
              <a:off x="914400" y="937038"/>
              <a:ext cx="2224922" cy="1324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1" name="TextBox 10">
            <a:extLst>
              <a:ext uri="{FF2B5EF4-FFF2-40B4-BE49-F238E27FC236}">
                <a16:creationId xmlns:a16="http://schemas.microsoft.com/office/drawing/2014/main" id="{9776261B-C248-4FAC-8FF4-9846FEFE76E7}"/>
              </a:ext>
            </a:extLst>
          </p:cNvPr>
          <p:cNvSpPr txBox="1"/>
          <p:nvPr/>
        </p:nvSpPr>
        <p:spPr>
          <a:xfrm>
            <a:off x="1648510" y="2722627"/>
            <a:ext cx="9050914" cy="707886"/>
          </a:xfrm>
          <a:prstGeom prst="rect">
            <a:avLst/>
          </a:prstGeom>
          <a:noFill/>
        </p:spPr>
        <p:txBody>
          <a:bodyPr wrap="square">
            <a:spAutoFit/>
          </a:bodyPr>
          <a:lstStyle/>
          <a:p>
            <a:pPr algn="ctr"/>
            <a:r>
              <a:rPr lang="en-US" sz="2000" dirty="0"/>
              <a:t>In 1962, Nygaard and Dahl were building physics simulations for a military laboratory and decided to create a programming language tailored for this purpose: </a:t>
            </a:r>
            <a:r>
              <a:rPr lang="en-US" sz="2000" dirty="0" err="1">
                <a:solidFill>
                  <a:srgbClr val="FF0000"/>
                </a:solidFill>
              </a:rPr>
              <a:t>Simula</a:t>
            </a:r>
            <a:r>
              <a:rPr lang="en-US" sz="2000" dirty="0">
                <a:solidFill>
                  <a:srgbClr val="FF0000"/>
                </a:solidFill>
              </a:rPr>
              <a:t> I</a:t>
            </a:r>
            <a:r>
              <a:rPr lang="en-US" sz="2000" dirty="0"/>
              <a:t>.</a:t>
            </a:r>
          </a:p>
        </p:txBody>
      </p:sp>
      <p:grpSp>
        <p:nvGrpSpPr>
          <p:cNvPr id="16" name="Group 15">
            <a:extLst>
              <a:ext uri="{FF2B5EF4-FFF2-40B4-BE49-F238E27FC236}">
                <a16:creationId xmlns:a16="http://schemas.microsoft.com/office/drawing/2014/main" id="{220C96E5-2DED-432B-ADF3-0EB26F46B49C}"/>
              </a:ext>
            </a:extLst>
          </p:cNvPr>
          <p:cNvGrpSpPr/>
          <p:nvPr/>
        </p:nvGrpSpPr>
        <p:grpSpPr>
          <a:xfrm>
            <a:off x="1117077" y="3735281"/>
            <a:ext cx="10440185" cy="1978843"/>
            <a:chOff x="1117077" y="3735281"/>
            <a:chExt cx="10440185" cy="1978843"/>
          </a:xfrm>
        </p:grpSpPr>
        <p:sp>
          <p:nvSpPr>
            <p:cNvPr id="12" name="TextBox 11">
              <a:extLst>
                <a:ext uri="{FF2B5EF4-FFF2-40B4-BE49-F238E27FC236}">
                  <a16:creationId xmlns:a16="http://schemas.microsoft.com/office/drawing/2014/main" id="{176D1A9D-A1E7-4F83-AA47-F74EAA045310}"/>
                </a:ext>
              </a:extLst>
            </p:cNvPr>
            <p:cNvSpPr txBox="1"/>
            <p:nvPr/>
          </p:nvSpPr>
          <p:spPr>
            <a:xfrm>
              <a:off x="1117077" y="4099669"/>
              <a:ext cx="6440470" cy="1015663"/>
            </a:xfrm>
            <a:prstGeom prst="rect">
              <a:avLst/>
            </a:prstGeom>
            <a:noFill/>
          </p:spPr>
          <p:txBody>
            <a:bodyPr wrap="square">
              <a:spAutoFit/>
            </a:bodyPr>
            <a:lstStyle/>
            <a:p>
              <a:pPr algn="ctr"/>
              <a:r>
                <a:rPr lang="en-US" sz="2000" dirty="0"/>
                <a:t>In 1966 they saw Hoare's paper and recognized that the notion of "classes" and "objects" would be very useful for modeling entities in a simulation.</a:t>
              </a:r>
            </a:p>
          </p:txBody>
        </p:sp>
        <p:pic>
          <p:nvPicPr>
            <p:cNvPr id="15" name="Picture 14" descr="A screenshot of a video game&#10;&#10;Description automatically generated">
              <a:extLst>
                <a:ext uri="{FF2B5EF4-FFF2-40B4-BE49-F238E27FC236}">
                  <a16:creationId xmlns:a16="http://schemas.microsoft.com/office/drawing/2014/main" id="{FD757F0C-5D57-483E-9142-0A8721AB7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576" y="3735281"/>
              <a:ext cx="3957686" cy="1978843"/>
            </a:xfrm>
            <a:prstGeom prst="rect">
              <a:avLst/>
            </a:prstGeom>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0170C68B-F035-4ECC-B732-758E88159080}"/>
              </a:ext>
            </a:extLst>
          </p:cNvPr>
          <p:cNvGrpSpPr/>
          <p:nvPr/>
        </p:nvGrpSpPr>
        <p:grpSpPr>
          <a:xfrm>
            <a:off x="2974218" y="4530207"/>
            <a:ext cx="4485838" cy="1897684"/>
            <a:chOff x="3070087" y="146920"/>
            <a:chExt cx="4485838" cy="1897684"/>
          </a:xfrm>
        </p:grpSpPr>
        <p:grpSp>
          <p:nvGrpSpPr>
            <p:cNvPr id="28" name="Group 27">
              <a:extLst>
                <a:ext uri="{FF2B5EF4-FFF2-40B4-BE49-F238E27FC236}">
                  <a16:creationId xmlns:a16="http://schemas.microsoft.com/office/drawing/2014/main" id="{A3A5BC25-357E-4E53-9500-BD94D513333E}"/>
                </a:ext>
              </a:extLst>
            </p:cNvPr>
            <p:cNvGrpSpPr/>
            <p:nvPr/>
          </p:nvGrpSpPr>
          <p:grpSpPr>
            <a:xfrm>
              <a:off x="3070087" y="146920"/>
              <a:ext cx="4485838" cy="1897684"/>
              <a:chOff x="3070087" y="146920"/>
              <a:chExt cx="4485838" cy="1897684"/>
            </a:xfrm>
          </p:grpSpPr>
          <p:sp>
            <p:nvSpPr>
              <p:cNvPr id="30" name="Speech Bubble: Rectangle with Corners Rounded 29">
                <a:extLst>
                  <a:ext uri="{FF2B5EF4-FFF2-40B4-BE49-F238E27FC236}">
                    <a16:creationId xmlns:a16="http://schemas.microsoft.com/office/drawing/2014/main" id="{02DE8CCE-34D7-4B6C-97E9-4B540C68E45C}"/>
                  </a:ext>
                </a:extLst>
              </p:cNvPr>
              <p:cNvSpPr/>
              <p:nvPr/>
            </p:nvSpPr>
            <p:spPr>
              <a:xfrm>
                <a:off x="3342100" y="288712"/>
                <a:ext cx="4213825" cy="1755892"/>
              </a:xfrm>
              <a:prstGeom prst="wedgeRoundRectCallout">
                <a:avLst>
                  <a:gd name="adj1" fmla="val 103281"/>
                  <a:gd name="adj2" fmla="val -124680"/>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1" name="Picture 30">
                <a:extLst>
                  <a:ext uri="{FF2B5EF4-FFF2-40B4-BE49-F238E27FC236}">
                    <a16:creationId xmlns:a16="http://schemas.microsoft.com/office/drawing/2014/main" id="{ECD5796A-BE4C-4F26-A41B-C46E61FC85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29" name="TextBox 28">
              <a:extLst>
                <a:ext uri="{FF2B5EF4-FFF2-40B4-BE49-F238E27FC236}">
                  <a16:creationId xmlns:a16="http://schemas.microsoft.com/office/drawing/2014/main" id="{B7AEF650-7F73-4165-A6FA-FBEF141FE3BA}"/>
                </a:ext>
              </a:extLst>
            </p:cNvPr>
            <p:cNvSpPr txBox="1"/>
            <p:nvPr/>
          </p:nvSpPr>
          <p:spPr>
            <a:xfrm>
              <a:off x="4085070" y="575928"/>
              <a:ext cx="3412720" cy="1323439"/>
            </a:xfrm>
            <a:prstGeom prst="rect">
              <a:avLst/>
            </a:prstGeom>
            <a:noFill/>
            <a:ln>
              <a:noFill/>
            </a:ln>
          </p:spPr>
          <p:txBody>
            <a:bodyPr wrap="square">
              <a:spAutoFit/>
            </a:bodyPr>
            <a:lstStyle/>
            <a:p>
              <a:pPr algn="ctr"/>
              <a:r>
                <a:rPr lang="en-US" sz="2000" dirty="0" err="1">
                  <a:solidFill>
                    <a:schemeClr val="accent4">
                      <a:lumMod val="20000"/>
                      <a:lumOff val="80000"/>
                    </a:schemeClr>
                  </a:solidFill>
                  <a:latin typeface="Caveat" pitchFamily="2" charset="0"/>
                </a:rPr>
                <a:t>Simula</a:t>
              </a:r>
              <a:r>
                <a:rPr lang="en-US" sz="2000" dirty="0">
                  <a:solidFill>
                    <a:schemeClr val="accent4">
                      <a:lumMod val="20000"/>
                      <a:lumOff val="80000"/>
                    </a:schemeClr>
                  </a:solidFill>
                  <a:latin typeface="Caveat" pitchFamily="2" charset="0"/>
                </a:rPr>
                <a:t> I was based on the Algol programming language – a procedural language, which is the predecessor to C++, Java, Python, </a:t>
              </a:r>
              <a:r>
                <a:rPr lang="en-US" sz="2000" dirty="0" err="1">
                  <a:solidFill>
                    <a:schemeClr val="accent4">
                      <a:lumMod val="20000"/>
                      <a:lumOff val="80000"/>
                    </a:schemeClr>
                  </a:solidFill>
                  <a:latin typeface="Caveat" pitchFamily="2" charset="0"/>
                </a:rPr>
                <a:t>etc</a:t>
              </a:r>
              <a:r>
                <a:rPr lang="en-US" sz="2000" dirty="0">
                  <a:solidFill>
                    <a:schemeClr val="accent4">
                      <a:lumMod val="20000"/>
                      <a:lumOff val="80000"/>
                    </a:schemeClr>
                  </a:solidFill>
                  <a:latin typeface="Caveat" pitchFamily="2" charset="0"/>
                </a:rPr>
                <a:t>!</a:t>
              </a:r>
            </a:p>
          </p:txBody>
        </p:sp>
      </p:grpSp>
    </p:spTree>
    <p:extLst>
      <p:ext uri="{BB962C8B-B14F-4D97-AF65-F5344CB8AC3E}">
        <p14:creationId xmlns:p14="http://schemas.microsoft.com/office/powerpoint/2010/main" val="27288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6020228" y="988151"/>
            <a:ext cx="5866752" cy="461665"/>
          </a:xfrm>
          <a:prstGeom prst="rect">
            <a:avLst/>
          </a:prstGeom>
          <a:noFill/>
        </p:spPr>
        <p:txBody>
          <a:bodyPr wrap="square">
            <a:spAutoFit/>
          </a:bodyPr>
          <a:lstStyle/>
          <a:p>
            <a:pPr algn="ctr"/>
            <a:r>
              <a:rPr lang="en-US" sz="2400" dirty="0"/>
              <a:t>An alternative to subclassing is </a:t>
            </a:r>
            <a:r>
              <a:rPr lang="en-US" sz="2400" dirty="0">
                <a:solidFill>
                  <a:srgbClr val="7030A0"/>
                </a:solidFill>
              </a:rPr>
              <a:t>delegation</a:t>
            </a:r>
            <a:r>
              <a:rPr lang="en-US" sz="2400" dirty="0"/>
              <a:t>. </a:t>
            </a:r>
          </a:p>
        </p:txBody>
      </p:sp>
      <p:sp>
        <p:nvSpPr>
          <p:cNvPr id="13" name="TextBox 12">
            <a:extLst>
              <a:ext uri="{FF2B5EF4-FFF2-40B4-BE49-F238E27FC236}">
                <a16:creationId xmlns:a16="http://schemas.microsoft.com/office/drawing/2014/main" id="{D74B093E-FE2F-4E2E-99A3-6F40BFA98916}"/>
              </a:ext>
            </a:extLst>
          </p:cNvPr>
          <p:cNvSpPr txBox="1"/>
          <p:nvPr/>
        </p:nvSpPr>
        <p:spPr>
          <a:xfrm>
            <a:off x="305020" y="599138"/>
            <a:ext cx="5790979" cy="6169307"/>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Collection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void insert(int x) </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B0F0"/>
                </a:solidFill>
                <a:latin typeface="Consolas" panose="020B0609020204030204" pitchFamily="49" charset="0"/>
              </a:rPr>
              <a:t>bool delete(int x) </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B0F0"/>
                </a:solidFill>
                <a:latin typeface="Consolas" panose="020B0609020204030204" pitchFamily="49" charset="0"/>
              </a:rPr>
              <a:t>int count(int x) const</a:t>
            </a:r>
            <a:r>
              <a:rPr lang="en-US" dirty="0">
                <a:latin typeface="Consolas" panose="020B0609020204030204" pitchFamily="49" charset="0"/>
              </a:rPr>
              <a:t> { ...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7030A0"/>
                </a:solidFill>
                <a:latin typeface="Consolas" panose="020B0609020204030204" pitchFamily="49" charset="0"/>
              </a:rPr>
              <a:t>Set</a:t>
            </a:r>
            <a:r>
              <a:rPr lang="en-US" dirty="0">
                <a:latin typeface="Consolas" panose="020B0609020204030204" pitchFamily="49" charset="0"/>
              </a:rPr>
              <a:t>:</a:t>
            </a:r>
            <a:r>
              <a:rPr lang="en-US" dirty="0">
                <a:solidFill>
                  <a:srgbClr val="7030A0"/>
                </a:solidFill>
                <a:latin typeface="Consolas" panose="020B0609020204030204" pitchFamily="49" charset="0"/>
              </a:rPr>
              <a:t> </a:t>
            </a:r>
            <a:r>
              <a:rPr lang="en-US" dirty="0">
                <a:latin typeface="Consolas" panose="020B0609020204030204" pitchFamily="49" charset="0"/>
              </a:rPr>
              <a:t>public</a:t>
            </a:r>
            <a:r>
              <a:rPr lang="en-US" dirty="0">
                <a:solidFill>
                  <a:srgbClr val="7030A0"/>
                </a:solidFill>
                <a:latin typeface="Consolas" panose="020B0609020204030204" pitchFamily="49" charset="0"/>
              </a:rPr>
              <a:t> </a:t>
            </a:r>
            <a:r>
              <a:rPr lang="en-US" dirty="0">
                <a:solidFill>
                  <a:srgbClr val="00B050"/>
                </a:solidFill>
                <a:latin typeface="Consolas" panose="020B0609020204030204" pitchFamily="49" charset="0"/>
              </a:rPr>
              <a:t>Collection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void insert(int x) { </a:t>
            </a:r>
          </a:p>
          <a:p>
            <a:r>
              <a:rPr lang="en-US" dirty="0">
                <a:latin typeface="Consolas" panose="020B0609020204030204" pitchFamily="49" charset="0"/>
              </a:rPr>
              <a:t>    if (</a:t>
            </a:r>
            <a:r>
              <a:rPr lang="en-US" dirty="0">
                <a:solidFill>
                  <a:srgbClr val="C00000"/>
                </a:solidFill>
                <a:latin typeface="Consolas" panose="020B0609020204030204" pitchFamily="49" charset="0"/>
              </a:rPr>
              <a:t>c_</a:t>
            </a:r>
            <a:r>
              <a:rPr lang="en-US" dirty="0">
                <a:solidFill>
                  <a:srgbClr val="7030A0"/>
                </a:solidFill>
                <a:latin typeface="Consolas" panose="020B0609020204030204" pitchFamily="49" charset="0"/>
              </a:rPr>
              <a:t>.</a:t>
            </a:r>
            <a:r>
              <a:rPr lang="en-US" dirty="0" err="1">
                <a:solidFill>
                  <a:srgbClr val="00B0F0"/>
                </a:solidFill>
                <a:latin typeface="Consolas" panose="020B0609020204030204" pitchFamily="49" charset="0"/>
              </a:rPr>
              <a:t>howMany</a:t>
            </a:r>
            <a:r>
              <a:rPr lang="en-US" dirty="0">
                <a:solidFill>
                  <a:srgbClr val="00B0F0"/>
                </a:solidFill>
                <a:latin typeface="Consolas" panose="020B0609020204030204" pitchFamily="49" charset="0"/>
              </a:rPr>
              <a:t>()</a:t>
            </a:r>
            <a:r>
              <a:rPr lang="en-US" dirty="0">
                <a:solidFill>
                  <a:srgbClr val="7030A0"/>
                </a:solidFill>
                <a:latin typeface="Consolas" panose="020B0609020204030204" pitchFamily="49" charset="0"/>
              </a:rPr>
              <a:t> </a:t>
            </a:r>
            <a:r>
              <a:rPr lang="en-US" dirty="0">
                <a:latin typeface="Consolas" panose="020B0609020204030204" pitchFamily="49" charset="0"/>
              </a:rPr>
              <a:t>== 0) </a:t>
            </a:r>
            <a:r>
              <a:rPr lang="en-US" dirty="0" err="1">
                <a:solidFill>
                  <a:srgbClr val="C00000"/>
                </a:solidFill>
                <a:latin typeface="Consolas" panose="020B0609020204030204" pitchFamily="49" charset="0"/>
              </a:rPr>
              <a:t>c_</a:t>
            </a:r>
            <a:r>
              <a:rPr lang="en-US" dirty="0" err="1">
                <a:latin typeface="Consolas" panose="020B0609020204030204" pitchFamily="49" charset="0"/>
              </a:rPr>
              <a:t>.</a:t>
            </a:r>
            <a:r>
              <a:rPr lang="en-US" dirty="0" err="1">
                <a:solidFill>
                  <a:srgbClr val="00B0F0"/>
                </a:solidFill>
                <a:latin typeface="Consolas" panose="020B0609020204030204" pitchFamily="49" charset="0"/>
              </a:rPr>
              <a:t>insert</a:t>
            </a:r>
            <a:r>
              <a:rPr lang="en-US" dirty="0">
                <a:solidFill>
                  <a:srgbClr val="00B0F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bool delete(int x) {</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c_</a:t>
            </a:r>
            <a:r>
              <a:rPr lang="en-US" dirty="0" err="1">
                <a:solidFill>
                  <a:srgbClr val="7030A0"/>
                </a:solidFill>
                <a:latin typeface="Consolas" panose="020B0609020204030204" pitchFamily="49" charset="0"/>
              </a:rPr>
              <a:t>.</a:t>
            </a:r>
            <a:r>
              <a:rPr lang="en-US" dirty="0" err="1">
                <a:solidFill>
                  <a:srgbClr val="00B0F0"/>
                </a:solidFill>
                <a:latin typeface="Consolas" panose="020B0609020204030204" pitchFamily="49" charset="0"/>
              </a:rPr>
              <a:t>delete</a:t>
            </a:r>
            <a:r>
              <a:rPr lang="en-US" dirty="0">
                <a:solidFill>
                  <a:srgbClr val="00B0F0"/>
                </a:solidFill>
                <a:latin typeface="Consolas" panose="020B0609020204030204" pitchFamily="49" charset="0"/>
              </a:rPr>
              <a:t>(</a:t>
            </a:r>
            <a:r>
              <a:rPr lang="en-US" dirty="0">
                <a:latin typeface="Consolas" panose="020B0609020204030204" pitchFamily="49" charset="0"/>
              </a:rPr>
              <a:t>x</a:t>
            </a:r>
            <a:r>
              <a:rPr lang="en-US" dirty="0">
                <a:solidFill>
                  <a:srgbClr val="00B0F0"/>
                </a:solidFill>
                <a:latin typeface="Consolas" panose="020B0609020204030204" pitchFamily="49" charset="0"/>
              </a:rPr>
              <a:t>)</a:t>
            </a:r>
            <a:r>
              <a:rPr lang="en-US" dirty="0">
                <a:latin typeface="Consolas" panose="020B0609020204030204" pitchFamily="49" charset="0"/>
              </a:rPr>
              <a:t>  // delegation</a:t>
            </a:r>
          </a:p>
          <a:p>
            <a:r>
              <a:rPr lang="en-US" dirty="0">
                <a:latin typeface="Consolas" panose="020B0609020204030204" pitchFamily="49" charset="0"/>
              </a:rPr>
              <a:t>  } </a:t>
            </a:r>
          </a:p>
          <a:p>
            <a:r>
              <a:rPr lang="en-US" dirty="0">
                <a:latin typeface="Consolas" panose="020B0609020204030204" pitchFamily="49" charset="0"/>
              </a:rPr>
              <a:t>  bool contains(int x) const {</a:t>
            </a:r>
          </a:p>
          <a:p>
            <a:r>
              <a:rPr lang="en-US" dirty="0">
                <a:latin typeface="Consolas" panose="020B0609020204030204" pitchFamily="49" charset="0"/>
              </a:rPr>
              <a:t>    return </a:t>
            </a:r>
            <a:r>
              <a:rPr lang="en-US" dirty="0" err="1">
                <a:solidFill>
                  <a:srgbClr val="C00000"/>
                </a:solidFill>
                <a:latin typeface="Consolas" panose="020B0609020204030204" pitchFamily="49" charset="0"/>
              </a:rPr>
              <a:t>c_</a:t>
            </a:r>
            <a:r>
              <a:rPr lang="en-US" dirty="0" err="1">
                <a:solidFill>
                  <a:srgbClr val="7030A0"/>
                </a:solidFill>
                <a:latin typeface="Consolas" panose="020B0609020204030204" pitchFamily="49" charset="0"/>
              </a:rPr>
              <a:t>.</a:t>
            </a:r>
            <a:r>
              <a:rPr lang="en-US" dirty="0" err="1">
                <a:solidFill>
                  <a:srgbClr val="00B0F0"/>
                </a:solidFill>
                <a:latin typeface="Consolas" panose="020B0609020204030204" pitchFamily="49" charset="0"/>
              </a:rPr>
              <a:t>count</a:t>
            </a:r>
            <a:r>
              <a:rPr lang="en-US" dirty="0">
                <a:solidFill>
                  <a:srgbClr val="00B0F0"/>
                </a:solidFill>
                <a:latin typeface="Consolas" panose="020B0609020204030204" pitchFamily="49" charset="0"/>
              </a:rPr>
              <a:t>(</a:t>
            </a:r>
            <a:r>
              <a:rPr lang="en-US" dirty="0">
                <a:latin typeface="Consolas" panose="020B0609020204030204" pitchFamily="49" charset="0"/>
              </a:rPr>
              <a:t>x</a:t>
            </a:r>
            <a:r>
              <a:rPr lang="en-US" dirty="0">
                <a:solidFill>
                  <a:srgbClr val="00B0F0"/>
                </a:solidFill>
                <a:latin typeface="Consolas" panose="020B0609020204030204" pitchFamily="49" charset="0"/>
              </a:rPr>
              <a:t>) </a:t>
            </a:r>
            <a:r>
              <a:rPr lang="en-US" dirty="0">
                <a:latin typeface="Consolas" panose="020B0609020204030204" pitchFamily="49" charset="0"/>
              </a:rPr>
              <a:t>== 1;</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private:</a:t>
            </a:r>
          </a:p>
          <a:p>
            <a:r>
              <a:rPr lang="en-US" dirty="0">
                <a:solidFill>
                  <a:srgbClr val="C00000"/>
                </a:solidFill>
                <a:latin typeface="Consolas" panose="020B0609020204030204" pitchFamily="49" charset="0"/>
              </a:rPr>
              <a:t>  Collection c_;   </a:t>
            </a:r>
            <a:r>
              <a:rPr lang="en-US" dirty="0">
                <a:latin typeface="Consolas" panose="020B0609020204030204" pitchFamily="49" charset="0"/>
              </a:rPr>
              <a:t>// composition</a:t>
            </a:r>
          </a:p>
          <a:p>
            <a:r>
              <a:rPr lang="en-US" dirty="0">
                <a:latin typeface="Consolas" panose="020B0609020204030204" pitchFamily="49" charset="0"/>
              </a:rPr>
              <a:t>};</a:t>
            </a:r>
          </a:p>
        </p:txBody>
      </p:sp>
      <p:sp>
        <p:nvSpPr>
          <p:cNvPr id="25" name="TextBox 24">
            <a:extLst>
              <a:ext uri="{FF2B5EF4-FFF2-40B4-BE49-F238E27FC236}">
                <a16:creationId xmlns:a16="http://schemas.microsoft.com/office/drawing/2014/main" id="{1A2C69BF-0462-4621-BEBB-443BF580410C}"/>
              </a:ext>
            </a:extLst>
          </p:cNvPr>
          <p:cNvSpPr txBox="1"/>
          <p:nvPr/>
        </p:nvSpPr>
        <p:spPr>
          <a:xfrm>
            <a:off x="698113" y="-93527"/>
            <a:ext cx="10613842" cy="646331"/>
          </a:xfrm>
          <a:prstGeom prst="rect">
            <a:avLst/>
          </a:prstGeom>
          <a:noFill/>
        </p:spPr>
        <p:txBody>
          <a:bodyPr wrap="square">
            <a:spAutoFit/>
          </a:bodyPr>
          <a:lstStyle/>
          <a:p>
            <a:pPr algn="ctr"/>
            <a:r>
              <a:rPr lang="en-US" sz="3600" dirty="0"/>
              <a:t>Subclassing Alternative: Delegation</a:t>
            </a:r>
          </a:p>
        </p:txBody>
      </p:sp>
      <p:sp>
        <p:nvSpPr>
          <p:cNvPr id="12" name="TextBox 11">
            <a:extLst>
              <a:ext uri="{FF2B5EF4-FFF2-40B4-BE49-F238E27FC236}">
                <a16:creationId xmlns:a16="http://schemas.microsoft.com/office/drawing/2014/main" id="{DE204324-9766-4BBC-B1F9-E7091424FD5C}"/>
              </a:ext>
            </a:extLst>
          </p:cNvPr>
          <p:cNvSpPr txBox="1"/>
          <p:nvPr/>
        </p:nvSpPr>
        <p:spPr>
          <a:xfrm>
            <a:off x="5939993" y="3133973"/>
            <a:ext cx="6027222" cy="461665"/>
          </a:xfrm>
          <a:prstGeom prst="rect">
            <a:avLst/>
          </a:prstGeom>
          <a:noFill/>
        </p:spPr>
        <p:txBody>
          <a:bodyPr wrap="square">
            <a:spAutoFit/>
          </a:bodyPr>
          <a:lstStyle/>
          <a:p>
            <a:pPr algn="ctr"/>
            <a:r>
              <a:rPr lang="en-US" sz="2400" dirty="0"/>
              <a:t>Here's an example with </a:t>
            </a:r>
            <a:r>
              <a:rPr lang="en-US" sz="2400" dirty="0">
                <a:solidFill>
                  <a:srgbClr val="7030A0"/>
                </a:solidFill>
              </a:rPr>
              <a:t>delegation</a:t>
            </a:r>
            <a:r>
              <a:rPr lang="en-US" sz="2400" dirty="0"/>
              <a:t>.</a:t>
            </a:r>
          </a:p>
        </p:txBody>
      </p:sp>
      <p:sp>
        <p:nvSpPr>
          <p:cNvPr id="10" name="TextBox 9">
            <a:extLst>
              <a:ext uri="{FF2B5EF4-FFF2-40B4-BE49-F238E27FC236}">
                <a16:creationId xmlns:a16="http://schemas.microsoft.com/office/drawing/2014/main" id="{FA770BEF-DF57-46ED-911D-45268F54CE37}"/>
              </a:ext>
            </a:extLst>
          </p:cNvPr>
          <p:cNvSpPr txBox="1"/>
          <p:nvPr/>
        </p:nvSpPr>
        <p:spPr>
          <a:xfrm>
            <a:off x="6381946" y="3837552"/>
            <a:ext cx="5143316" cy="1200329"/>
          </a:xfrm>
          <a:prstGeom prst="rect">
            <a:avLst/>
          </a:prstGeom>
          <a:noFill/>
        </p:spPr>
        <p:txBody>
          <a:bodyPr wrap="square">
            <a:spAutoFit/>
          </a:bodyPr>
          <a:lstStyle/>
          <a:p>
            <a:pPr algn="ctr"/>
            <a:r>
              <a:rPr lang="en-US" sz="2400" dirty="0"/>
              <a:t>Clearly this is a little uglier – we have to keep an extra </a:t>
            </a:r>
            <a:r>
              <a:rPr lang="en-US" sz="2400" dirty="0">
                <a:solidFill>
                  <a:srgbClr val="C00000"/>
                </a:solidFill>
              </a:rPr>
              <a:t>member variable </a:t>
            </a:r>
            <a:r>
              <a:rPr lang="en-US" sz="2400" dirty="0"/>
              <a:t>and </a:t>
            </a:r>
            <a:r>
              <a:rPr lang="en-US" sz="2400" dirty="0">
                <a:solidFill>
                  <a:srgbClr val="7030A0"/>
                </a:solidFill>
              </a:rPr>
              <a:t>forward calls</a:t>
            </a:r>
            <a:r>
              <a:rPr lang="en-US" sz="2400" dirty="0"/>
              <a:t> to the original class.</a:t>
            </a:r>
          </a:p>
        </p:txBody>
      </p:sp>
      <p:sp>
        <p:nvSpPr>
          <p:cNvPr id="11" name="TextBox 10">
            <a:extLst>
              <a:ext uri="{FF2B5EF4-FFF2-40B4-BE49-F238E27FC236}">
                <a16:creationId xmlns:a16="http://schemas.microsoft.com/office/drawing/2014/main" id="{3B8A0A0B-CF47-41A4-B3A0-D6F09A486995}"/>
              </a:ext>
            </a:extLst>
          </p:cNvPr>
          <p:cNvSpPr txBox="1"/>
          <p:nvPr/>
        </p:nvSpPr>
        <p:spPr>
          <a:xfrm>
            <a:off x="6101395" y="5279795"/>
            <a:ext cx="5704418" cy="1200329"/>
          </a:xfrm>
          <a:prstGeom prst="rect">
            <a:avLst/>
          </a:prstGeom>
          <a:noFill/>
        </p:spPr>
        <p:txBody>
          <a:bodyPr wrap="square">
            <a:spAutoFit/>
          </a:bodyPr>
          <a:lstStyle/>
          <a:p>
            <a:pPr algn="ctr"/>
            <a:r>
              <a:rPr lang="en-US" sz="2400" dirty="0"/>
              <a:t>Use delegation when you want to leverage another class’s </a:t>
            </a:r>
            <a:r>
              <a:rPr lang="en-US" sz="2400" dirty="0">
                <a:solidFill>
                  <a:srgbClr val="C00000"/>
                </a:solidFill>
              </a:rPr>
              <a:t>implementation </a:t>
            </a:r>
            <a:r>
              <a:rPr lang="en-US" sz="2400" dirty="0"/>
              <a:t>but avoid the issues we </a:t>
            </a:r>
            <a:r>
              <a:rPr lang="en-US" sz="2400"/>
              <a:t>just saw.</a:t>
            </a:r>
            <a:endParaRPr lang="en-US" sz="2400" dirty="0"/>
          </a:p>
        </p:txBody>
      </p:sp>
      <p:cxnSp>
        <p:nvCxnSpPr>
          <p:cNvPr id="3" name="Straight Connector 2">
            <a:extLst>
              <a:ext uri="{FF2B5EF4-FFF2-40B4-BE49-F238E27FC236}">
                <a16:creationId xmlns:a16="http://schemas.microsoft.com/office/drawing/2014/main" id="{44F2E677-E2AC-4A34-8808-365E3A6BDFB0}"/>
              </a:ext>
            </a:extLst>
          </p:cNvPr>
          <p:cNvCxnSpPr>
            <a:cxnSpLocks/>
          </p:cNvCxnSpPr>
          <p:nvPr/>
        </p:nvCxnSpPr>
        <p:spPr>
          <a:xfrm>
            <a:off x="1764768" y="2557263"/>
            <a:ext cx="2175291" cy="123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095A75-7E93-4A81-8BCF-DD781E594607}"/>
              </a:ext>
            </a:extLst>
          </p:cNvPr>
          <p:cNvSpPr/>
          <p:nvPr/>
        </p:nvSpPr>
        <p:spPr>
          <a:xfrm>
            <a:off x="1536207" y="2430545"/>
            <a:ext cx="2843288" cy="323666"/>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p:txBody>
      </p:sp>
      <p:sp>
        <p:nvSpPr>
          <p:cNvPr id="15" name="TextBox 14">
            <a:extLst>
              <a:ext uri="{FF2B5EF4-FFF2-40B4-BE49-F238E27FC236}">
                <a16:creationId xmlns:a16="http://schemas.microsoft.com/office/drawing/2014/main" id="{7DC96BF4-89A2-4E1B-ACB9-5FF95DA30150}"/>
              </a:ext>
            </a:extLst>
          </p:cNvPr>
          <p:cNvSpPr txBox="1"/>
          <p:nvPr/>
        </p:nvSpPr>
        <p:spPr>
          <a:xfrm>
            <a:off x="6243441" y="1691730"/>
            <a:ext cx="5420326" cy="1200329"/>
          </a:xfrm>
          <a:prstGeom prst="rect">
            <a:avLst/>
          </a:prstGeom>
          <a:noFill/>
        </p:spPr>
        <p:txBody>
          <a:bodyPr wrap="square">
            <a:spAutoFit/>
          </a:bodyPr>
          <a:lstStyle/>
          <a:p>
            <a:pPr algn="ctr"/>
            <a:r>
              <a:rPr lang="en-US" sz="2400" dirty="0"/>
              <a:t>With delegation, a class embeds the </a:t>
            </a:r>
            <a:r>
              <a:rPr lang="en-US" sz="2400" dirty="0">
                <a:solidFill>
                  <a:srgbClr val="C00000"/>
                </a:solidFill>
              </a:rPr>
              <a:t>original object </a:t>
            </a:r>
            <a:r>
              <a:rPr lang="en-US" sz="2400" dirty="0"/>
              <a:t>as a member variable, and calls its </a:t>
            </a:r>
            <a:r>
              <a:rPr lang="en-US" sz="2400" dirty="0">
                <a:solidFill>
                  <a:srgbClr val="00B0F0"/>
                </a:solidFill>
              </a:rPr>
              <a:t>functions</a:t>
            </a:r>
            <a:r>
              <a:rPr lang="en-US" sz="2400" dirty="0"/>
              <a:t> directly. </a:t>
            </a:r>
          </a:p>
        </p:txBody>
      </p:sp>
      <p:sp>
        <p:nvSpPr>
          <p:cNvPr id="9" name="Speech Bubble: Rectangle with Corners Rounded 8">
            <a:extLst>
              <a:ext uri="{FF2B5EF4-FFF2-40B4-BE49-F238E27FC236}">
                <a16:creationId xmlns:a16="http://schemas.microsoft.com/office/drawing/2014/main" id="{6BD17CFB-D25F-449E-884E-4774E80D917D}"/>
              </a:ext>
            </a:extLst>
          </p:cNvPr>
          <p:cNvSpPr/>
          <p:nvPr/>
        </p:nvSpPr>
        <p:spPr>
          <a:xfrm>
            <a:off x="4539442" y="3913949"/>
            <a:ext cx="3788260" cy="1147071"/>
          </a:xfrm>
          <a:prstGeom prst="wedgeRoundRectCallout">
            <a:avLst>
              <a:gd name="adj1" fmla="val -79550"/>
              <a:gd name="adj2" fmla="val 438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With delegation, we simply ask the </a:t>
            </a:r>
            <a:r>
              <a:rPr lang="en-US" sz="2000" dirty="0">
                <a:solidFill>
                  <a:srgbClr val="00FFFF"/>
                </a:solidFill>
              </a:rPr>
              <a:t>method</a:t>
            </a:r>
            <a:r>
              <a:rPr lang="en-US" sz="2000" dirty="0">
                <a:solidFill>
                  <a:schemeClr val="bg1"/>
                </a:solidFill>
              </a:rPr>
              <a:t> from the contained </a:t>
            </a:r>
            <a:r>
              <a:rPr lang="en-US" sz="2000" dirty="0">
                <a:solidFill>
                  <a:srgbClr val="F1995D"/>
                </a:solidFill>
              </a:rPr>
              <a:t>object</a:t>
            </a:r>
            <a:r>
              <a:rPr lang="en-US" sz="2000" dirty="0">
                <a:solidFill>
                  <a:schemeClr val="accent6">
                    <a:lumMod val="40000"/>
                    <a:lumOff val="60000"/>
                  </a:schemeClr>
                </a:solidFill>
              </a:rPr>
              <a:t> </a:t>
            </a:r>
            <a:r>
              <a:rPr lang="en-US" sz="2000" dirty="0">
                <a:solidFill>
                  <a:schemeClr val="bg1"/>
                </a:solidFill>
              </a:rPr>
              <a:t>to do the work.</a:t>
            </a:r>
          </a:p>
        </p:txBody>
      </p:sp>
    </p:spTree>
    <p:extLst>
      <p:ext uri="{BB962C8B-B14F-4D97-AF65-F5344CB8AC3E}">
        <p14:creationId xmlns:p14="http://schemas.microsoft.com/office/powerpoint/2010/main" val="173511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19" end="1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21" end="2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0" end="2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xEl>
                                              <p:pRg st="9" end="9"/>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xEl>
                                              <p:pRg st="10" end="1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xEl>
                                              <p:pRg st="15" end="15"/>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xEl>
                                              <p:pRg st="16" end="1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
                                            <p:txEl>
                                              <p:pRg st="17" end="17"/>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down)">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2" nodeType="clickEffect">
                                  <p:stCondLst>
                                    <p:cond delay="0"/>
                                  </p:stCondLst>
                                  <p:childTnLst>
                                    <p:animMotion origin="layout" path="M -4.16667E-6 3.33333E-6 L -0.03554 -0.46366 " pathEditMode="relative" rAng="0" ptsTypes="AA">
                                      <p:cBhvr>
                                        <p:cTn id="91" dur="2000" fill="hold"/>
                                        <p:tgtEl>
                                          <p:spTgt spid="9"/>
                                        </p:tgtEl>
                                        <p:attrNameLst>
                                          <p:attrName>ppt_x</p:attrName>
                                          <p:attrName>ppt_y</p:attrName>
                                        </p:attrNameLst>
                                      </p:cBhvr>
                                      <p:rCtr x="-1784" y="-23194"/>
                                    </p:animMotion>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uiExpand="1" build="p" animBg="1"/>
      <p:bldP spid="12" grpId="0"/>
      <p:bldP spid="10" grpId="0"/>
      <p:bldP spid="11" grpId="0"/>
      <p:bldP spid="16" grpId="0" animBg="1"/>
      <p:bldP spid="15" grpId="0"/>
      <p:bldP spid="9" grpId="0" animBg="1"/>
      <p:bldP spid="9" grpId="1" animBg="1"/>
      <p:bldP spid="9"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Implementation (Only) Inheritance</a:t>
            </a:r>
          </a:p>
        </p:txBody>
      </p:sp>
      <p:pic>
        <p:nvPicPr>
          <p:cNvPr id="4" name="Picture 3">
            <a:extLst>
              <a:ext uri="{FF2B5EF4-FFF2-40B4-BE49-F238E27FC236}">
                <a16:creationId xmlns:a16="http://schemas.microsoft.com/office/drawing/2014/main" id="{B5E87129-12D9-4BC4-B953-9C1DCC373BAD}"/>
              </a:ext>
            </a:extLst>
          </p:cNvPr>
          <p:cNvPicPr>
            <a:picLocks noChangeAspect="1"/>
          </p:cNvPicPr>
          <p:nvPr/>
        </p:nvPicPr>
        <p:blipFill>
          <a:blip r:embed="rId3"/>
          <a:stretch>
            <a:fillRect/>
          </a:stretch>
        </p:blipFill>
        <p:spPr>
          <a:xfrm>
            <a:off x="2040678" y="1416504"/>
            <a:ext cx="8096250" cy="4286250"/>
          </a:xfrm>
          <a:prstGeom prst="rect">
            <a:avLst/>
          </a:prstGeom>
        </p:spPr>
      </p:pic>
    </p:spTree>
    <p:extLst>
      <p:ext uri="{BB962C8B-B14F-4D97-AF65-F5344CB8AC3E}">
        <p14:creationId xmlns:p14="http://schemas.microsoft.com/office/powerpoint/2010/main" val="2887102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Implementation Inheritance</a:t>
            </a:r>
          </a:p>
        </p:txBody>
      </p:sp>
      <p:sp>
        <p:nvSpPr>
          <p:cNvPr id="34" name="TextBox 33">
            <a:extLst>
              <a:ext uri="{FF2B5EF4-FFF2-40B4-BE49-F238E27FC236}">
                <a16:creationId xmlns:a16="http://schemas.microsoft.com/office/drawing/2014/main" id="{FCA582DD-49E0-453E-929D-994F2C8A38B5}"/>
              </a:ext>
            </a:extLst>
          </p:cNvPr>
          <p:cNvSpPr txBox="1"/>
          <p:nvPr/>
        </p:nvSpPr>
        <p:spPr>
          <a:xfrm>
            <a:off x="6224262" y="1441173"/>
            <a:ext cx="5456064" cy="1015663"/>
          </a:xfrm>
          <a:prstGeom prst="rect">
            <a:avLst/>
          </a:prstGeom>
          <a:noFill/>
        </p:spPr>
        <p:txBody>
          <a:bodyPr wrap="square">
            <a:spAutoFit/>
          </a:bodyPr>
          <a:lstStyle/>
          <a:p>
            <a:pPr algn="ctr"/>
            <a:r>
              <a:rPr lang="en-US" sz="2000" dirty="0"/>
              <a:t>The derived class inherits the </a:t>
            </a:r>
            <a:r>
              <a:rPr lang="en-US" sz="2000" dirty="0">
                <a:solidFill>
                  <a:srgbClr val="C00000"/>
                </a:solidFill>
              </a:rPr>
              <a:t>method implementations </a:t>
            </a:r>
            <a:r>
              <a:rPr lang="en-US" sz="2000" dirty="0"/>
              <a:t>of the base class, but does NOT expose the base class's </a:t>
            </a:r>
            <a:r>
              <a:rPr lang="en-US" sz="2000" dirty="0">
                <a:solidFill>
                  <a:srgbClr val="00B0F0"/>
                </a:solidFill>
              </a:rPr>
              <a:t>public interface</a:t>
            </a:r>
            <a:r>
              <a:rPr lang="en-US" sz="2000" dirty="0"/>
              <a:t> or </a:t>
            </a:r>
            <a:r>
              <a:rPr lang="en-US" sz="2000" dirty="0">
                <a:solidFill>
                  <a:srgbClr val="7030A0"/>
                </a:solidFill>
              </a:rPr>
              <a:t>type</a:t>
            </a:r>
            <a:r>
              <a:rPr lang="en-US" sz="2000" dirty="0"/>
              <a:t>!</a:t>
            </a:r>
          </a:p>
        </p:txBody>
      </p:sp>
      <p:sp>
        <p:nvSpPr>
          <p:cNvPr id="24" name="TextBox 23">
            <a:extLst>
              <a:ext uri="{FF2B5EF4-FFF2-40B4-BE49-F238E27FC236}">
                <a16:creationId xmlns:a16="http://schemas.microsoft.com/office/drawing/2014/main" id="{9D7692B8-8999-4609-9903-6341B7238C00}"/>
              </a:ext>
            </a:extLst>
          </p:cNvPr>
          <p:cNvSpPr txBox="1"/>
          <p:nvPr/>
        </p:nvSpPr>
        <p:spPr>
          <a:xfrm>
            <a:off x="511674" y="1240661"/>
            <a:ext cx="4969940" cy="231496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Collection class</a:t>
            </a:r>
          </a:p>
          <a:p>
            <a:r>
              <a:rPr lang="en-US" dirty="0">
                <a:latin typeface="Consolas" panose="020B0609020204030204" pitchFamily="49" charset="0"/>
              </a:rPr>
              <a:t>class </a:t>
            </a:r>
            <a:r>
              <a:rPr lang="en-US" dirty="0">
                <a:solidFill>
                  <a:srgbClr val="00B0F0"/>
                </a:solidFill>
                <a:latin typeface="Consolas" panose="020B0609020204030204" pitchFamily="49" charset="0"/>
              </a:rPr>
              <a:t>Collection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F0"/>
                </a:solidFill>
                <a:latin typeface="Consolas" panose="020B0609020204030204" pitchFamily="49" charset="0"/>
              </a:rPr>
              <a:t>void insert(int x) </a:t>
            </a:r>
            <a:r>
              <a:rPr lang="en-US" dirty="0">
                <a:solidFill>
                  <a:srgbClr val="C00000"/>
                </a:solidFill>
                <a:latin typeface="Consolas" panose="020B0609020204030204" pitchFamily="49" charset="0"/>
              </a:rPr>
              <a:t>{ ... }</a:t>
            </a:r>
          </a:p>
          <a:p>
            <a:r>
              <a:rPr lang="en-US" dirty="0">
                <a:solidFill>
                  <a:srgbClr val="00B0F0"/>
                </a:solidFill>
                <a:latin typeface="Consolas" panose="020B0609020204030204" pitchFamily="49" charset="0"/>
              </a:rPr>
              <a:t>  bool delete(int x) </a:t>
            </a:r>
            <a:r>
              <a:rPr lang="en-US" dirty="0">
                <a:solidFill>
                  <a:srgbClr val="C00000"/>
                </a:solidFill>
                <a:latin typeface="Consolas" panose="020B0609020204030204" pitchFamily="49" charset="0"/>
              </a:rPr>
              <a:t>{ ... }</a:t>
            </a:r>
          </a:p>
          <a:p>
            <a:r>
              <a:rPr lang="en-US" dirty="0">
                <a:solidFill>
                  <a:srgbClr val="00B0F0"/>
                </a:solidFill>
                <a:latin typeface="Consolas" panose="020B0609020204030204" pitchFamily="49" charset="0"/>
              </a:rPr>
              <a:t>  int count(int x) const </a:t>
            </a:r>
            <a:r>
              <a:rPr lang="en-US" dirty="0">
                <a:solidFill>
                  <a:srgbClr val="C00000"/>
                </a:solidFill>
                <a:latin typeface="Consolas" panose="020B0609020204030204" pitchFamily="49" charset="0"/>
              </a:rPr>
              <a:t>{ ... }</a:t>
            </a:r>
          </a:p>
          <a:p>
            <a:r>
              <a:rPr lang="en-US" dirty="0">
                <a:latin typeface="Consolas" panose="020B0609020204030204" pitchFamily="49" charset="0"/>
              </a:rPr>
              <a:t>  ...</a:t>
            </a:r>
          </a:p>
          <a:p>
            <a:r>
              <a:rPr lang="en-US" dirty="0">
                <a:latin typeface="Consolas" panose="020B0609020204030204" pitchFamily="49" charset="0"/>
              </a:rPr>
              <a:t>};</a:t>
            </a:r>
          </a:p>
        </p:txBody>
      </p:sp>
      <p:sp>
        <p:nvSpPr>
          <p:cNvPr id="27" name="TextBox 26">
            <a:extLst>
              <a:ext uri="{FF2B5EF4-FFF2-40B4-BE49-F238E27FC236}">
                <a16:creationId xmlns:a16="http://schemas.microsoft.com/office/drawing/2014/main" id="{C1C88975-8550-4099-9692-7EE4E727D650}"/>
              </a:ext>
            </a:extLst>
          </p:cNvPr>
          <p:cNvSpPr txBox="1"/>
          <p:nvPr/>
        </p:nvSpPr>
        <p:spPr>
          <a:xfrm>
            <a:off x="511674" y="3677775"/>
            <a:ext cx="4969940" cy="308782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Set class</a:t>
            </a:r>
          </a:p>
          <a:p>
            <a:r>
              <a:rPr lang="en-US" dirty="0">
                <a:latin typeface="Consolas" panose="020B0609020204030204" pitchFamily="49" charset="0"/>
              </a:rPr>
              <a:t>class </a:t>
            </a:r>
            <a:r>
              <a:rPr lang="en-US" dirty="0">
                <a:solidFill>
                  <a:srgbClr val="00B050"/>
                </a:solidFill>
                <a:latin typeface="Consolas" panose="020B0609020204030204" pitchFamily="49" charset="0"/>
              </a:rPr>
              <a:t>Set</a:t>
            </a:r>
            <a:r>
              <a:rPr lang="en-US" dirty="0">
                <a:latin typeface="Consolas" panose="020B0609020204030204" pitchFamily="49" charset="0"/>
              </a:rPr>
              <a:t>: </a:t>
            </a:r>
            <a:r>
              <a:rPr lang="en-US" dirty="0">
                <a:solidFill>
                  <a:srgbClr val="FF0000"/>
                </a:solidFill>
                <a:latin typeface="Consolas" panose="020B0609020204030204" pitchFamily="49" charset="0"/>
              </a:rPr>
              <a:t>private</a:t>
            </a:r>
            <a:r>
              <a:rPr lang="en-US" dirty="0">
                <a:latin typeface="Consolas" panose="020B0609020204030204" pitchFamily="49" charset="0"/>
              </a:rPr>
              <a:t> </a:t>
            </a:r>
            <a:r>
              <a:rPr lang="en-US" dirty="0">
                <a:solidFill>
                  <a:srgbClr val="00B0F0"/>
                </a:solidFill>
                <a:latin typeface="Consolas" panose="020B0609020204030204" pitchFamily="49" charset="0"/>
              </a:rPr>
              <a:t>Collection</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void add(int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if (count(x) == 0) insert(x); }</a:t>
            </a:r>
          </a:p>
          <a:p>
            <a:r>
              <a:rPr lang="en-US" dirty="0">
                <a:latin typeface="Consolas" panose="020B0609020204030204" pitchFamily="49" charset="0"/>
              </a:rPr>
              <a:t>  </a:t>
            </a:r>
            <a:r>
              <a:rPr lang="en-US" dirty="0">
                <a:solidFill>
                  <a:srgbClr val="00B050"/>
                </a:solidFill>
                <a:latin typeface="Consolas" panose="020B0609020204030204" pitchFamily="49" charset="0"/>
              </a:rPr>
              <a:t>bool erase(int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delete(x); }</a:t>
            </a:r>
          </a:p>
          <a:p>
            <a:r>
              <a:rPr lang="en-US" dirty="0">
                <a:solidFill>
                  <a:srgbClr val="00B050"/>
                </a:solidFill>
                <a:latin typeface="Consolas" panose="020B0609020204030204" pitchFamily="49" charset="0"/>
              </a:rPr>
              <a:t>  bool contains(int x) const</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count(x) &gt; 0; }</a:t>
            </a:r>
          </a:p>
          <a:p>
            <a:r>
              <a:rPr lang="en-US" dirty="0">
                <a:latin typeface="Consolas" panose="020B0609020204030204" pitchFamily="49" charset="0"/>
              </a:rPr>
              <a:t>  ...</a:t>
            </a:r>
          </a:p>
          <a:p>
            <a:r>
              <a:rPr lang="en-US" dirty="0">
                <a:latin typeface="Consolas" panose="020B0609020204030204" pitchFamily="49" charset="0"/>
              </a:rPr>
              <a:t>};</a:t>
            </a:r>
          </a:p>
        </p:txBody>
      </p:sp>
      <p:sp>
        <p:nvSpPr>
          <p:cNvPr id="15" name="Speech Bubble: Rectangle with Corners Rounded 14">
            <a:extLst>
              <a:ext uri="{FF2B5EF4-FFF2-40B4-BE49-F238E27FC236}">
                <a16:creationId xmlns:a16="http://schemas.microsoft.com/office/drawing/2014/main" id="{6102AF01-F82A-40BB-A247-C55D4C3456CD}"/>
              </a:ext>
            </a:extLst>
          </p:cNvPr>
          <p:cNvSpPr/>
          <p:nvPr/>
        </p:nvSpPr>
        <p:spPr>
          <a:xfrm>
            <a:off x="6053821" y="2785078"/>
            <a:ext cx="4165882" cy="1015254"/>
          </a:xfrm>
          <a:prstGeom prst="wedgeRoundRectCallout">
            <a:avLst>
              <a:gd name="adj1" fmla="val -92680"/>
              <a:gd name="adj2" fmla="val -283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have a base class which defines </a:t>
            </a:r>
            <a:r>
              <a:rPr lang="en-US" sz="2000" dirty="0">
                <a:solidFill>
                  <a:srgbClr val="00FFFF"/>
                </a:solidFill>
              </a:rPr>
              <a:t>methods</a:t>
            </a:r>
            <a:r>
              <a:rPr lang="en-US" sz="2000" dirty="0">
                <a:solidFill>
                  <a:schemeClr val="bg1"/>
                </a:solidFill>
              </a:rPr>
              <a:t> with </a:t>
            </a:r>
            <a:r>
              <a:rPr lang="en-US" sz="2000" dirty="0">
                <a:solidFill>
                  <a:srgbClr val="F1995D"/>
                </a:solidFill>
              </a:rPr>
              <a:t>implementations</a:t>
            </a:r>
            <a:r>
              <a:rPr lang="en-US" sz="2000" dirty="0">
                <a:solidFill>
                  <a:schemeClr val="bg1"/>
                </a:solidFill>
              </a:rPr>
              <a:t>.</a:t>
            </a:r>
          </a:p>
        </p:txBody>
      </p:sp>
      <p:sp>
        <p:nvSpPr>
          <p:cNvPr id="30" name="TextBox 29">
            <a:extLst>
              <a:ext uri="{FF2B5EF4-FFF2-40B4-BE49-F238E27FC236}">
                <a16:creationId xmlns:a16="http://schemas.microsoft.com/office/drawing/2014/main" id="{9F624372-A377-4221-8AAB-E709017CDA09}"/>
              </a:ext>
            </a:extLst>
          </p:cNvPr>
          <p:cNvSpPr txBox="1"/>
          <p:nvPr/>
        </p:nvSpPr>
        <p:spPr>
          <a:xfrm>
            <a:off x="6889510" y="4283401"/>
            <a:ext cx="4745943" cy="2381682"/>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int main() {</a:t>
            </a:r>
          </a:p>
          <a:p>
            <a:r>
              <a:rPr lang="en-US" dirty="0">
                <a:latin typeface="Consolas" panose="020B0609020204030204" pitchFamily="49" charset="0"/>
              </a:rPr>
              <a:t>  Set s;</a:t>
            </a:r>
          </a:p>
          <a:p>
            <a:r>
              <a:rPr lang="en-US" dirty="0">
                <a:latin typeface="Consolas" panose="020B0609020204030204" pitchFamily="49" charset="0"/>
              </a:rPr>
              <a:t>  </a:t>
            </a:r>
            <a:r>
              <a:rPr lang="en-US" dirty="0" err="1">
                <a:latin typeface="Consolas" panose="020B0609020204030204" pitchFamily="49" charset="0"/>
              </a:rPr>
              <a:t>s.</a:t>
            </a:r>
            <a:r>
              <a:rPr lang="en-US" dirty="0" err="1">
                <a:solidFill>
                  <a:srgbClr val="00B050"/>
                </a:solidFill>
                <a:latin typeface="Consolas" panose="020B0609020204030204" pitchFamily="49" charset="0"/>
              </a:rPr>
              <a:t>add</a:t>
            </a:r>
            <a:r>
              <a:rPr lang="en-US" dirty="0">
                <a:latin typeface="Consolas" panose="020B0609020204030204" pitchFamily="49" charset="0"/>
              </a:rPr>
              <a:t>(10);</a:t>
            </a:r>
          </a:p>
          <a:p>
            <a:r>
              <a:rPr lang="en-US" dirty="0">
                <a:latin typeface="Consolas" panose="020B0609020204030204" pitchFamily="49" charset="0"/>
              </a:rPr>
              <a:t>  if (</a:t>
            </a:r>
            <a:r>
              <a:rPr lang="en-US" dirty="0" err="1">
                <a:latin typeface="Consolas" panose="020B0609020204030204" pitchFamily="49" charset="0"/>
              </a:rPr>
              <a:t>s.</a:t>
            </a:r>
            <a:r>
              <a:rPr lang="en-US" dirty="0" err="1">
                <a:solidFill>
                  <a:srgbClr val="00B050"/>
                </a:solidFill>
                <a:latin typeface="Consolas" panose="020B0609020204030204" pitchFamily="49" charset="0"/>
              </a:rPr>
              <a:t>contains</a:t>
            </a:r>
            <a:r>
              <a:rPr lang="en-US" dirty="0">
                <a:latin typeface="Consolas" panose="020B0609020204030204" pitchFamily="49" charset="0"/>
              </a:rPr>
              <a:t>(10))</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"Our set contains 10\n";</a:t>
            </a:r>
          </a:p>
          <a:p>
            <a:endParaRPr lang="en-US" dirty="0">
              <a:latin typeface="Consolas" panose="020B0609020204030204" pitchFamily="49" charset="0"/>
            </a:endParaRPr>
          </a:p>
          <a:p>
            <a:endParaRPr lang="en-US" sz="2400" dirty="0">
              <a:latin typeface="Consolas" panose="020B0609020204030204" pitchFamily="49" charset="0"/>
            </a:endParaRPr>
          </a:p>
          <a:p>
            <a:r>
              <a:rPr lang="en-US" dirty="0">
                <a:latin typeface="Consolas" panose="020B0609020204030204" pitchFamily="49" charset="0"/>
              </a:rPr>
              <a:t>}</a:t>
            </a:r>
          </a:p>
        </p:txBody>
      </p:sp>
      <p:sp>
        <p:nvSpPr>
          <p:cNvPr id="31" name="Speech Bubble: Rectangle with Corners Rounded 30">
            <a:extLst>
              <a:ext uri="{FF2B5EF4-FFF2-40B4-BE49-F238E27FC236}">
                <a16:creationId xmlns:a16="http://schemas.microsoft.com/office/drawing/2014/main" id="{E9B4AFF2-A5CC-4DE1-9CEB-6A1EF46461F2}"/>
              </a:ext>
            </a:extLst>
          </p:cNvPr>
          <p:cNvSpPr/>
          <p:nvPr/>
        </p:nvSpPr>
        <p:spPr>
          <a:xfrm>
            <a:off x="8613863" y="3051819"/>
            <a:ext cx="3475088" cy="1092565"/>
          </a:xfrm>
          <a:prstGeom prst="wedgeRoundRectCallout">
            <a:avLst>
              <a:gd name="adj1" fmla="val -73005"/>
              <a:gd name="adj2" fmla="val 1211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code can use the derived class's </a:t>
            </a:r>
            <a:r>
              <a:rPr lang="en-US" sz="2000" dirty="0">
                <a:solidFill>
                  <a:schemeClr val="accent6">
                    <a:lumMod val="40000"/>
                    <a:lumOff val="60000"/>
                  </a:schemeClr>
                </a:solidFill>
              </a:rPr>
              <a:t>public interface</a:t>
            </a:r>
            <a:r>
              <a:rPr lang="en-US" sz="2000" dirty="0">
                <a:solidFill>
                  <a:schemeClr val="bg1"/>
                </a:solidFill>
              </a:rPr>
              <a:t>...</a:t>
            </a:r>
          </a:p>
        </p:txBody>
      </p:sp>
      <p:sp>
        <p:nvSpPr>
          <p:cNvPr id="32" name="Speech Bubble: Rectangle with Corners Rounded 31">
            <a:extLst>
              <a:ext uri="{FF2B5EF4-FFF2-40B4-BE49-F238E27FC236}">
                <a16:creationId xmlns:a16="http://schemas.microsoft.com/office/drawing/2014/main" id="{BD65A386-D8D4-415C-A38A-34152F1EDA11}"/>
              </a:ext>
            </a:extLst>
          </p:cNvPr>
          <p:cNvSpPr/>
          <p:nvPr/>
        </p:nvSpPr>
        <p:spPr>
          <a:xfrm>
            <a:off x="2814834" y="5453885"/>
            <a:ext cx="3281166" cy="1092565"/>
          </a:xfrm>
          <a:prstGeom prst="wedgeRoundRectCallout">
            <a:avLst>
              <a:gd name="adj1" fmla="val 83240"/>
              <a:gd name="adj2" fmla="val -85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the base class's </a:t>
            </a:r>
            <a:r>
              <a:rPr lang="en-US" sz="2000" dirty="0">
                <a:solidFill>
                  <a:srgbClr val="00FFFF"/>
                </a:solidFill>
              </a:rPr>
              <a:t>interface</a:t>
            </a:r>
            <a:r>
              <a:rPr lang="en-US" sz="2000" dirty="0">
                <a:solidFill>
                  <a:schemeClr val="bg1"/>
                </a:solidFill>
              </a:rPr>
              <a:t> is not exposed via the derived class.</a:t>
            </a:r>
          </a:p>
        </p:txBody>
      </p:sp>
      <p:sp>
        <p:nvSpPr>
          <p:cNvPr id="33" name="TextBox 32">
            <a:extLst>
              <a:ext uri="{FF2B5EF4-FFF2-40B4-BE49-F238E27FC236}">
                <a16:creationId xmlns:a16="http://schemas.microsoft.com/office/drawing/2014/main" id="{3CF8FA73-DE42-47FE-AE6F-5E4E584B9B33}"/>
              </a:ext>
            </a:extLst>
          </p:cNvPr>
          <p:cNvSpPr txBox="1"/>
          <p:nvPr/>
        </p:nvSpPr>
        <p:spPr>
          <a:xfrm>
            <a:off x="7129686" y="5724234"/>
            <a:ext cx="5914875" cy="646331"/>
          </a:xfrm>
          <a:prstGeom prst="rect">
            <a:avLst/>
          </a:prstGeom>
          <a:noFill/>
        </p:spPr>
        <p:txBody>
          <a:bodyPr wrap="square">
            <a:spAutoFit/>
          </a:bodyPr>
          <a:lstStyle/>
          <a:p>
            <a:r>
              <a:rPr lang="en-US" dirty="0" err="1">
                <a:latin typeface="Consolas" panose="020B0609020204030204" pitchFamily="49" charset="0"/>
              </a:rPr>
              <a:t>cout</a:t>
            </a:r>
            <a:r>
              <a:rPr lang="en-US" dirty="0">
                <a:latin typeface="Consolas" panose="020B0609020204030204" pitchFamily="49" charset="0"/>
              </a:rPr>
              <a:t> &lt;&lt; "Count of 10s: " &lt;&lt; </a:t>
            </a:r>
          </a:p>
          <a:p>
            <a:r>
              <a:rPr lang="en-US" dirty="0">
                <a:latin typeface="Consolas" panose="020B0609020204030204" pitchFamily="49" charset="0"/>
              </a:rPr>
              <a:t>        </a:t>
            </a:r>
            <a:r>
              <a:rPr lang="en-US" dirty="0" err="1">
                <a:latin typeface="Consolas" panose="020B0609020204030204" pitchFamily="49" charset="0"/>
              </a:rPr>
              <a:t>c.</a:t>
            </a:r>
            <a:r>
              <a:rPr lang="en-US" dirty="0" err="1">
                <a:solidFill>
                  <a:srgbClr val="00B0F0"/>
                </a:solidFill>
                <a:latin typeface="Consolas" panose="020B0609020204030204" pitchFamily="49" charset="0"/>
              </a:rPr>
              <a:t>count</a:t>
            </a:r>
            <a:r>
              <a:rPr lang="en-US" dirty="0">
                <a:latin typeface="Consolas" panose="020B0609020204030204" pitchFamily="49" charset="0"/>
              </a:rPr>
              <a:t>(10) &lt;&lt; </a:t>
            </a:r>
            <a:r>
              <a:rPr lang="en-US" dirty="0" err="1">
                <a:latin typeface="Consolas" panose="020B0609020204030204" pitchFamily="49" charset="0"/>
              </a:rPr>
              <a:t>endl</a:t>
            </a:r>
            <a:r>
              <a:rPr lang="en-US" dirty="0">
                <a:latin typeface="Consolas" panose="020B0609020204030204" pitchFamily="49" charset="0"/>
              </a:rPr>
              <a:t>;</a:t>
            </a:r>
            <a:endParaRPr lang="en-US" dirty="0"/>
          </a:p>
        </p:txBody>
      </p:sp>
      <p:grpSp>
        <p:nvGrpSpPr>
          <p:cNvPr id="35" name="Group 34">
            <a:extLst>
              <a:ext uri="{FF2B5EF4-FFF2-40B4-BE49-F238E27FC236}">
                <a16:creationId xmlns:a16="http://schemas.microsoft.com/office/drawing/2014/main" id="{A7D6729E-3B11-4F87-BDCE-753A734F643E}"/>
              </a:ext>
            </a:extLst>
          </p:cNvPr>
          <p:cNvGrpSpPr/>
          <p:nvPr/>
        </p:nvGrpSpPr>
        <p:grpSpPr>
          <a:xfrm>
            <a:off x="8374343" y="5221689"/>
            <a:ext cx="3425560" cy="1097633"/>
            <a:chOff x="5172427" y="1770212"/>
            <a:chExt cx="3643332" cy="1097633"/>
          </a:xfrm>
        </p:grpSpPr>
        <p:sp>
          <p:nvSpPr>
            <p:cNvPr id="37" name="TextBox 36">
              <a:extLst>
                <a:ext uri="{FF2B5EF4-FFF2-40B4-BE49-F238E27FC236}">
                  <a16:creationId xmlns:a16="http://schemas.microsoft.com/office/drawing/2014/main" id="{6F223E4B-F6E8-4F61-9497-90E6277147EC}"/>
                </a:ext>
              </a:extLst>
            </p:cNvPr>
            <p:cNvSpPr txBox="1"/>
            <p:nvPr/>
          </p:nvSpPr>
          <p:spPr>
            <a:xfrm>
              <a:off x="6071620" y="1944515"/>
              <a:ext cx="2744139" cy="923330"/>
            </a:xfrm>
            <a:prstGeom prst="rect">
              <a:avLst/>
            </a:prstGeom>
            <a:solidFill>
              <a:schemeClr val="accent1">
                <a:lumMod val="40000"/>
                <a:lumOff val="60000"/>
              </a:schemeClr>
            </a:solidFill>
            <a:ln>
              <a:solidFill>
                <a:schemeClr val="tx1"/>
              </a:solidFill>
            </a:ln>
          </p:spPr>
          <p:txBody>
            <a:bodyPr wrap="square">
              <a:spAutoFit/>
            </a:bodyPr>
            <a:lstStyle/>
            <a:p>
              <a:r>
                <a:rPr lang="en-US" sz="1800" b="0" dirty="0">
                  <a:solidFill>
                    <a:srgbClr val="CA3323"/>
                  </a:solidFill>
                  <a:latin typeface="Consolas" panose="020B0609020204030204" pitchFamily="49" charset="0"/>
                  <a:cs typeface="Consolas" panose="020B0609020204030204" pitchFamily="49" charset="0"/>
                </a:rPr>
                <a:t>error: </a:t>
              </a:r>
              <a:r>
                <a:rPr lang="en-US" sz="1800" b="0" dirty="0">
                  <a:solidFill>
                    <a:srgbClr val="000000"/>
                  </a:solidFill>
                  <a:latin typeface="Consolas" panose="020B0609020204030204" pitchFamily="49" charset="0"/>
                  <a:cs typeface="Consolas" panose="020B0609020204030204" pitchFamily="49" charset="0"/>
                </a:rPr>
                <a:t>'count' is a private member of Collection'</a:t>
              </a:r>
              <a:endParaRPr lang="en-US" sz="1800" b="0" dirty="0">
                <a:latin typeface="Consolas" panose="020B0609020204030204" pitchFamily="49" charset="0"/>
                <a:cs typeface="Consolas" panose="020B0609020204030204" pitchFamily="49" charset="0"/>
              </a:endParaRPr>
            </a:p>
          </p:txBody>
        </p:sp>
        <p:pic>
          <p:nvPicPr>
            <p:cNvPr id="39" name="Picture 38" descr="Icon&#10;&#10;Description automatically generated with low confidence">
              <a:extLst>
                <a:ext uri="{FF2B5EF4-FFF2-40B4-BE49-F238E27FC236}">
                  <a16:creationId xmlns:a16="http://schemas.microsoft.com/office/drawing/2014/main" id="{52CDF190-EFA8-4044-A7DB-7A8C38A4C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7" y="1770212"/>
              <a:ext cx="905256" cy="905256"/>
            </a:xfrm>
            <a:prstGeom prst="rect">
              <a:avLst/>
            </a:prstGeom>
          </p:spPr>
        </p:pic>
      </p:grpSp>
      <p:sp>
        <p:nvSpPr>
          <p:cNvPr id="28" name="Speech Bubble: Rectangle with Corners Rounded 27">
            <a:extLst>
              <a:ext uri="{FF2B5EF4-FFF2-40B4-BE49-F238E27FC236}">
                <a16:creationId xmlns:a16="http://schemas.microsoft.com/office/drawing/2014/main" id="{A1503238-D802-41FE-A831-361DEA07EA28}"/>
              </a:ext>
            </a:extLst>
          </p:cNvPr>
          <p:cNvSpPr/>
          <p:nvPr/>
        </p:nvSpPr>
        <p:spPr>
          <a:xfrm>
            <a:off x="5151663" y="1910663"/>
            <a:ext cx="4495017" cy="2153584"/>
          </a:xfrm>
          <a:prstGeom prst="wedgeRoundRectCallout">
            <a:avLst>
              <a:gd name="adj1" fmla="val -105353"/>
              <a:gd name="adj2" fmla="val 47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derived class </a:t>
            </a:r>
            <a:r>
              <a:rPr lang="en-US" sz="2000" dirty="0">
                <a:solidFill>
                  <a:srgbClr val="FFC9C9"/>
                </a:solidFill>
              </a:rPr>
              <a:t>privately</a:t>
            </a:r>
            <a:r>
              <a:rPr lang="en-US" sz="2000" dirty="0">
                <a:solidFill>
                  <a:schemeClr val="bg1"/>
                </a:solidFill>
              </a:rPr>
              <a:t> inherits from the base class.</a:t>
            </a:r>
          </a:p>
          <a:p>
            <a:pPr algn="ctr"/>
            <a:endParaRPr lang="en-US" sz="2000" dirty="0">
              <a:solidFill>
                <a:schemeClr val="bg1"/>
              </a:solidFill>
            </a:endParaRPr>
          </a:p>
          <a:p>
            <a:pPr algn="ctr"/>
            <a:r>
              <a:rPr lang="en-US" sz="2000" dirty="0">
                <a:solidFill>
                  <a:schemeClr val="bg1"/>
                </a:solidFill>
              </a:rPr>
              <a:t>This causes the derived class to inherit the </a:t>
            </a:r>
            <a:r>
              <a:rPr lang="en-US" sz="2000" dirty="0">
                <a:solidFill>
                  <a:srgbClr val="F1995D"/>
                </a:solidFill>
              </a:rPr>
              <a:t>implementation</a:t>
            </a:r>
            <a:r>
              <a:rPr lang="en-US" sz="2000" dirty="0">
                <a:solidFill>
                  <a:schemeClr val="bg1"/>
                </a:solidFill>
              </a:rPr>
              <a:t> of the base class, but hide the base's </a:t>
            </a:r>
            <a:r>
              <a:rPr lang="en-US" sz="2000" dirty="0">
                <a:solidFill>
                  <a:srgbClr val="00FFFF"/>
                </a:solidFill>
              </a:rPr>
              <a:t>public interface</a:t>
            </a:r>
            <a:r>
              <a:rPr lang="en-US" sz="2000" dirty="0">
                <a:solidFill>
                  <a:schemeClr val="bg1"/>
                </a:solidFill>
              </a:rPr>
              <a:t>.</a:t>
            </a:r>
          </a:p>
        </p:txBody>
      </p:sp>
      <p:sp>
        <p:nvSpPr>
          <p:cNvPr id="23" name="TextBox 22">
            <a:extLst>
              <a:ext uri="{FF2B5EF4-FFF2-40B4-BE49-F238E27FC236}">
                <a16:creationId xmlns:a16="http://schemas.microsoft.com/office/drawing/2014/main" id="{052C7AF8-E108-494B-BE0F-C0FFDD42CA81}"/>
              </a:ext>
            </a:extLst>
          </p:cNvPr>
          <p:cNvSpPr txBox="1"/>
          <p:nvPr/>
        </p:nvSpPr>
        <p:spPr>
          <a:xfrm>
            <a:off x="6288126" y="2784123"/>
            <a:ext cx="5425122" cy="1015663"/>
          </a:xfrm>
          <a:prstGeom prst="rect">
            <a:avLst/>
          </a:prstGeom>
          <a:noFill/>
        </p:spPr>
        <p:txBody>
          <a:bodyPr wrap="square">
            <a:spAutoFit/>
          </a:bodyPr>
          <a:lstStyle/>
          <a:p>
            <a:pPr algn="ctr"/>
            <a:r>
              <a:rPr lang="en-US" sz="2000" dirty="0"/>
              <a:t>You might use this when you want a class (</a:t>
            </a:r>
            <a:r>
              <a:rPr lang="en-US" sz="2000" dirty="0">
                <a:solidFill>
                  <a:srgbClr val="00B050"/>
                </a:solidFill>
              </a:rPr>
              <a:t>Set</a:t>
            </a:r>
            <a:r>
              <a:rPr lang="en-US" sz="2000" dirty="0"/>
              <a:t>) to use the functionality of another class (</a:t>
            </a:r>
            <a:r>
              <a:rPr lang="en-US" sz="2000" dirty="0">
                <a:solidFill>
                  <a:srgbClr val="00B0F0"/>
                </a:solidFill>
              </a:rPr>
              <a:t>Collection</a:t>
            </a:r>
            <a:r>
              <a:rPr lang="en-US" sz="2000" dirty="0"/>
              <a:t>) but not expose </a:t>
            </a:r>
            <a:r>
              <a:rPr lang="en-US" sz="2000" dirty="0">
                <a:solidFill>
                  <a:srgbClr val="00B0F0"/>
                </a:solidFill>
              </a:rPr>
              <a:t>its functionality </a:t>
            </a:r>
            <a:r>
              <a:rPr lang="en-US" sz="2000" dirty="0"/>
              <a:t>publicly.</a:t>
            </a:r>
          </a:p>
        </p:txBody>
      </p:sp>
    </p:spTree>
    <p:extLst>
      <p:ext uri="{BB962C8B-B14F-4D97-AF65-F5344CB8AC3E}">
        <p14:creationId xmlns:p14="http://schemas.microsoft.com/office/powerpoint/2010/main" val="21565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8">
                                            <p:bg/>
                                          </p:spTgt>
                                        </p:tgtEl>
                                        <p:attrNameLst>
                                          <p:attrName>style.visibility</p:attrName>
                                        </p:attrNameLst>
                                      </p:cBhvr>
                                      <p:to>
                                        <p:strVal val="visible"/>
                                      </p:to>
                                    </p:set>
                                    <p:animEffect transition="in" filter="wipe(down)">
                                      <p:cBhvr>
                                        <p:cTn id="30" dur="500"/>
                                        <p:tgtEl>
                                          <p:spTgt spid="28">
                                            <p:bg/>
                                          </p:spTgt>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8">
                                            <p:txEl>
                                              <p:pRg st="2" end="2"/>
                                            </p:txEl>
                                          </p:spTgt>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8">
                                            <p:bg/>
                                          </p:spTgt>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1.66667E-6 2.96296E-6 L -0.43151 -0.04769 " pathEditMode="relative" rAng="0" ptsTypes="AA">
                                      <p:cBhvr>
                                        <p:cTn id="59" dur="2000" fill="hold"/>
                                        <p:tgtEl>
                                          <p:spTgt spid="31"/>
                                        </p:tgtEl>
                                        <p:attrNameLst>
                                          <p:attrName>ppt_x</p:attrName>
                                          <p:attrName>ppt_y</p:attrName>
                                        </p:attrNameLst>
                                      </p:cBhvr>
                                      <p:rCtr x="-21576" y="-2384"/>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4" grpId="0" animBg="1"/>
      <p:bldP spid="27" grpId="0" animBg="1"/>
      <p:bldP spid="15" grpId="0" animBg="1"/>
      <p:bldP spid="15" grpId="1" animBg="1"/>
      <p:bldP spid="30" grpId="0" animBg="1"/>
      <p:bldP spid="31" grpId="0" animBg="1"/>
      <p:bldP spid="31" grpId="1" animBg="1"/>
      <p:bldP spid="31" grpId="2" animBg="1"/>
      <p:bldP spid="32" grpId="0" animBg="1"/>
      <p:bldP spid="32" grpId="1" animBg="1"/>
      <p:bldP spid="33" grpId="0"/>
      <p:bldP spid="28" grpId="0" uiExpand="1" build="p" animBg="1"/>
      <p:bldP spid="28" grpId="1" build="allAtOnce" animBg="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146B1C4-46C7-4EFB-990E-DE82CB693D59}"/>
              </a:ext>
            </a:extLst>
          </p:cNvPr>
          <p:cNvSpPr txBox="1"/>
          <p:nvPr/>
        </p:nvSpPr>
        <p:spPr>
          <a:xfrm>
            <a:off x="391656" y="684171"/>
            <a:ext cx="11408688" cy="461665"/>
          </a:xfrm>
          <a:prstGeom prst="rect">
            <a:avLst/>
          </a:prstGeom>
          <a:noFill/>
        </p:spPr>
        <p:txBody>
          <a:bodyPr wrap="square" rtlCol="0">
            <a:spAutoFit/>
          </a:bodyPr>
          <a:lstStyle/>
          <a:p>
            <a:pPr algn="ctr"/>
            <a:r>
              <a:rPr lang="en-US" sz="2400" dirty="0">
                <a:latin typeface="+mj-lt"/>
                <a:cs typeface="Times New Roman" pitchFamily="18" charset="0"/>
              </a:rPr>
              <a:t>Pure Implementation Inheritance is </a:t>
            </a:r>
            <a:r>
              <a:rPr lang="en-US" sz="2400" dirty="0">
                <a:solidFill>
                  <a:srgbClr val="FF0000"/>
                </a:solidFill>
                <a:latin typeface="+mj-lt"/>
                <a:cs typeface="Times New Roman" pitchFamily="18" charset="0"/>
              </a:rPr>
              <a:t>strongly frowned upon</a:t>
            </a:r>
            <a:r>
              <a:rPr lang="en-US" sz="2400" dirty="0">
                <a:latin typeface="+mj-lt"/>
                <a:cs typeface="Times New Roman" pitchFamily="18" charset="0"/>
              </a:rPr>
              <a:t>!</a:t>
            </a:r>
          </a:p>
        </p:txBody>
      </p:sp>
      <p:sp>
        <p:nvSpPr>
          <p:cNvPr id="18" name="Title 1">
            <a:extLst>
              <a:ext uri="{FF2B5EF4-FFF2-40B4-BE49-F238E27FC236}">
                <a16:creationId xmlns:a16="http://schemas.microsoft.com/office/drawing/2014/main" id="{A0227AD5-C983-4BBA-B664-604FB633DA3D}"/>
              </a:ext>
            </a:extLst>
          </p:cNvPr>
          <p:cNvSpPr txBox="1">
            <a:spLocks/>
          </p:cNvSpPr>
          <p:nvPr/>
        </p:nvSpPr>
        <p:spPr>
          <a:xfrm>
            <a:off x="2165766" y="-181804"/>
            <a:ext cx="8955445"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When To Use Implementation Inheritance?</a:t>
            </a:r>
          </a:p>
        </p:txBody>
      </p:sp>
      <p:sp>
        <p:nvSpPr>
          <p:cNvPr id="7" name="TextBox 6">
            <a:extLst>
              <a:ext uri="{FF2B5EF4-FFF2-40B4-BE49-F238E27FC236}">
                <a16:creationId xmlns:a16="http://schemas.microsoft.com/office/drawing/2014/main" id="{6B269A91-8C46-4FDD-B31E-A9ADB4A117B2}"/>
              </a:ext>
            </a:extLst>
          </p:cNvPr>
          <p:cNvSpPr txBox="1"/>
          <p:nvPr/>
        </p:nvSpPr>
        <p:spPr>
          <a:xfrm>
            <a:off x="391656" y="1123731"/>
            <a:ext cx="11408688" cy="461665"/>
          </a:xfrm>
          <a:prstGeom prst="rect">
            <a:avLst/>
          </a:prstGeom>
          <a:noFill/>
        </p:spPr>
        <p:txBody>
          <a:bodyPr wrap="square" rtlCol="0">
            <a:spAutoFit/>
          </a:bodyPr>
          <a:lstStyle/>
          <a:p>
            <a:pPr algn="ctr"/>
            <a:r>
              <a:rPr lang="en-US" sz="2400" dirty="0">
                <a:latin typeface="+mj-lt"/>
                <a:cs typeface="Times New Roman" pitchFamily="18" charset="0"/>
              </a:rPr>
              <a:t>Instead, it's recommended to use </a:t>
            </a:r>
            <a:r>
              <a:rPr lang="en-US" sz="2400" dirty="0">
                <a:solidFill>
                  <a:srgbClr val="7030A0"/>
                </a:solidFill>
                <a:latin typeface="+mj-lt"/>
                <a:cs typeface="Times New Roman" pitchFamily="18" charset="0"/>
              </a:rPr>
              <a:t>delegation</a:t>
            </a:r>
            <a:r>
              <a:rPr lang="en-US" sz="2400" dirty="0">
                <a:latin typeface="+mj-lt"/>
                <a:cs typeface="Times New Roman" pitchFamily="18" charset="0"/>
              </a:rPr>
              <a:t>.</a:t>
            </a:r>
          </a:p>
        </p:txBody>
      </p:sp>
      <p:sp>
        <p:nvSpPr>
          <p:cNvPr id="9" name="TextBox 8">
            <a:extLst>
              <a:ext uri="{FF2B5EF4-FFF2-40B4-BE49-F238E27FC236}">
                <a16:creationId xmlns:a16="http://schemas.microsoft.com/office/drawing/2014/main" id="{BFCCB856-0307-4599-B4AD-AEE9539A2E72}"/>
              </a:ext>
            </a:extLst>
          </p:cNvPr>
          <p:cNvSpPr txBox="1"/>
          <p:nvPr/>
        </p:nvSpPr>
        <p:spPr>
          <a:xfrm>
            <a:off x="507467" y="2420878"/>
            <a:ext cx="5347565" cy="3465077"/>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Implementation inheritance</a:t>
            </a:r>
          </a:p>
          <a:p>
            <a:r>
              <a:rPr lang="en-US" dirty="0">
                <a:latin typeface="Consolas" panose="020B0609020204030204" pitchFamily="49" charset="0"/>
              </a:rPr>
              <a:t>class Set: </a:t>
            </a:r>
            <a:r>
              <a:rPr lang="en-US" dirty="0">
                <a:solidFill>
                  <a:srgbClr val="FF0000"/>
                </a:solidFill>
                <a:latin typeface="Consolas" panose="020B0609020204030204" pitchFamily="49" charset="0"/>
              </a:rPr>
              <a:t>private</a:t>
            </a:r>
            <a:r>
              <a:rPr lang="en-US" dirty="0">
                <a:latin typeface="Consolas" panose="020B0609020204030204" pitchFamily="49" charset="0"/>
              </a:rPr>
              <a:t> Collection</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void add(int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if (</a:t>
            </a:r>
            <a:r>
              <a:rPr lang="en-US" dirty="0" err="1">
                <a:solidFill>
                  <a:srgbClr val="C00000"/>
                </a:solidFill>
                <a:latin typeface="Consolas" panose="020B0609020204030204" pitchFamily="49" charset="0"/>
              </a:rPr>
              <a:t>howMany</a:t>
            </a:r>
            <a:r>
              <a:rPr lang="en-US" dirty="0">
                <a:solidFill>
                  <a:srgbClr val="C00000"/>
                </a:solidFill>
                <a:latin typeface="Consolas" panose="020B0609020204030204" pitchFamily="49" charset="0"/>
              </a:rPr>
              <a:t>() == 0) insert(x); }</a:t>
            </a:r>
          </a:p>
          <a:p>
            <a:r>
              <a:rPr lang="en-US" dirty="0">
                <a:latin typeface="Consolas" panose="020B0609020204030204" pitchFamily="49" charset="0"/>
              </a:rPr>
              <a:t>  </a:t>
            </a:r>
            <a:r>
              <a:rPr lang="en-US" dirty="0">
                <a:solidFill>
                  <a:srgbClr val="00B050"/>
                </a:solidFill>
                <a:latin typeface="Consolas" panose="020B0609020204030204" pitchFamily="49" charset="0"/>
              </a:rPr>
              <a:t>bool erase(int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delete(x); }</a:t>
            </a:r>
          </a:p>
          <a:p>
            <a:r>
              <a:rPr lang="en-US" dirty="0">
                <a:solidFill>
                  <a:srgbClr val="00B050"/>
                </a:solidFill>
                <a:latin typeface="Consolas" panose="020B0609020204030204" pitchFamily="49" charset="0"/>
              </a:rPr>
              <a:t>  bool contains(int x) const</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count(x) &gt; 0; }</a:t>
            </a:r>
          </a:p>
          <a:p>
            <a:r>
              <a:rPr lang="en-US" dirty="0">
                <a:latin typeface="Consolas" panose="020B0609020204030204" pitchFamily="49" charset="0"/>
              </a:rPr>
              <a:t>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200B98B9-D29E-4B50-836A-2C06E6D501B2}"/>
              </a:ext>
            </a:extLst>
          </p:cNvPr>
          <p:cNvSpPr txBox="1"/>
          <p:nvPr/>
        </p:nvSpPr>
        <p:spPr>
          <a:xfrm>
            <a:off x="6510911" y="2417116"/>
            <a:ext cx="5347565" cy="3465077"/>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Delegation</a:t>
            </a:r>
          </a:p>
          <a:p>
            <a:r>
              <a:rPr lang="en-US" dirty="0">
                <a:latin typeface="Consolas" panose="020B0609020204030204" pitchFamily="49" charset="0"/>
              </a:rPr>
              <a:t>class Set</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void add(int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if (</a:t>
            </a:r>
            <a:r>
              <a:rPr lang="en-US" dirty="0">
                <a:solidFill>
                  <a:srgbClr val="7030A0"/>
                </a:solidFill>
                <a:latin typeface="Consolas" panose="020B0609020204030204" pitchFamily="49" charset="0"/>
              </a:rPr>
              <a:t>c_</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howMany</a:t>
            </a:r>
            <a:r>
              <a:rPr lang="en-US" dirty="0">
                <a:solidFill>
                  <a:srgbClr val="C00000"/>
                </a:solidFill>
                <a:latin typeface="Consolas" panose="020B0609020204030204" pitchFamily="49" charset="0"/>
              </a:rPr>
              <a:t>() == 0) insert(x); }</a:t>
            </a:r>
          </a:p>
          <a:p>
            <a:r>
              <a:rPr lang="en-US" dirty="0">
                <a:latin typeface="Consolas" panose="020B0609020204030204" pitchFamily="49" charset="0"/>
              </a:rPr>
              <a:t>  </a:t>
            </a:r>
            <a:r>
              <a:rPr lang="en-US" dirty="0">
                <a:solidFill>
                  <a:srgbClr val="00B050"/>
                </a:solidFill>
                <a:latin typeface="Consolas" panose="020B0609020204030204" pitchFamily="49" charset="0"/>
              </a:rPr>
              <a:t>bool erase(int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a:t>
            </a:r>
            <a:r>
              <a:rPr lang="en-US" dirty="0" err="1">
                <a:solidFill>
                  <a:srgbClr val="7030A0"/>
                </a:solidFill>
                <a:latin typeface="Consolas" panose="020B0609020204030204" pitchFamily="49" charset="0"/>
              </a:rPr>
              <a:t>c_</a:t>
            </a:r>
            <a:r>
              <a:rPr lang="en-US" dirty="0" err="1">
                <a:solidFill>
                  <a:srgbClr val="C00000"/>
                </a:solidFill>
                <a:latin typeface="Consolas" panose="020B0609020204030204" pitchFamily="49" charset="0"/>
              </a:rPr>
              <a:t>.delete</a:t>
            </a:r>
            <a:r>
              <a:rPr lang="en-US" dirty="0">
                <a:solidFill>
                  <a:srgbClr val="C00000"/>
                </a:solidFill>
                <a:latin typeface="Consolas" panose="020B0609020204030204" pitchFamily="49" charset="0"/>
              </a:rPr>
              <a:t>(x); }</a:t>
            </a:r>
          </a:p>
          <a:p>
            <a:r>
              <a:rPr lang="en-US" dirty="0">
                <a:solidFill>
                  <a:srgbClr val="00B050"/>
                </a:solidFill>
                <a:latin typeface="Consolas" panose="020B0609020204030204" pitchFamily="49" charset="0"/>
              </a:rPr>
              <a:t>  bool contains(int x) const</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a:t>
            </a:r>
            <a:r>
              <a:rPr lang="en-US" dirty="0" err="1">
                <a:solidFill>
                  <a:srgbClr val="7030A0"/>
                </a:solidFill>
                <a:latin typeface="Consolas" panose="020B0609020204030204" pitchFamily="49" charset="0"/>
              </a:rPr>
              <a:t>c_</a:t>
            </a:r>
            <a:r>
              <a:rPr lang="en-US" dirty="0" err="1">
                <a:solidFill>
                  <a:srgbClr val="C00000"/>
                </a:solidFill>
                <a:latin typeface="Consolas" panose="020B0609020204030204" pitchFamily="49" charset="0"/>
              </a:rPr>
              <a:t>.count</a:t>
            </a:r>
            <a:r>
              <a:rPr lang="en-US" dirty="0">
                <a:solidFill>
                  <a:srgbClr val="C00000"/>
                </a:solidFill>
                <a:latin typeface="Consolas" panose="020B0609020204030204" pitchFamily="49" charset="0"/>
              </a:rPr>
              <a:t>(x) &gt; 0; }</a:t>
            </a:r>
          </a:p>
          <a:p>
            <a:r>
              <a:rPr lang="en-US" dirty="0">
                <a:latin typeface="Consolas" panose="020B0609020204030204" pitchFamily="49" charset="0"/>
              </a:rPr>
              <a:t>private:</a:t>
            </a:r>
          </a:p>
          <a:p>
            <a:r>
              <a:rPr lang="en-US" dirty="0">
                <a:latin typeface="Consolas" panose="020B0609020204030204" pitchFamily="49" charset="0"/>
              </a:rPr>
              <a:t>  </a:t>
            </a:r>
            <a:r>
              <a:rPr lang="en-US" dirty="0">
                <a:solidFill>
                  <a:srgbClr val="7030A0"/>
                </a:solidFill>
                <a:latin typeface="Consolas" panose="020B0609020204030204" pitchFamily="49" charset="0"/>
              </a:rPr>
              <a:t>Collection c_;</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80A825A7-454A-4918-8726-8BD98DD14F10}"/>
              </a:ext>
            </a:extLst>
          </p:cNvPr>
          <p:cNvSpPr txBox="1"/>
          <p:nvPr/>
        </p:nvSpPr>
        <p:spPr>
          <a:xfrm>
            <a:off x="930299" y="1920078"/>
            <a:ext cx="4501900" cy="461665"/>
          </a:xfrm>
          <a:prstGeom prst="rect">
            <a:avLst/>
          </a:prstGeom>
          <a:noFill/>
        </p:spPr>
        <p:txBody>
          <a:bodyPr wrap="square" rtlCol="0">
            <a:spAutoFit/>
          </a:bodyPr>
          <a:lstStyle/>
          <a:p>
            <a:pPr algn="ctr"/>
            <a:r>
              <a:rPr lang="en-US" sz="2400" dirty="0">
                <a:latin typeface="+mj-lt"/>
                <a:cs typeface="Times New Roman" pitchFamily="18" charset="0"/>
              </a:rPr>
              <a:t>Don't do this...</a:t>
            </a:r>
          </a:p>
        </p:txBody>
      </p:sp>
      <p:sp>
        <p:nvSpPr>
          <p:cNvPr id="12" name="TextBox 11">
            <a:extLst>
              <a:ext uri="{FF2B5EF4-FFF2-40B4-BE49-F238E27FC236}">
                <a16:creationId xmlns:a16="http://schemas.microsoft.com/office/drawing/2014/main" id="{7199D666-2BC0-48C5-BB54-9DA76BDEBB34}"/>
              </a:ext>
            </a:extLst>
          </p:cNvPr>
          <p:cNvSpPr txBox="1"/>
          <p:nvPr/>
        </p:nvSpPr>
        <p:spPr>
          <a:xfrm>
            <a:off x="6933743" y="1920078"/>
            <a:ext cx="4501900" cy="461665"/>
          </a:xfrm>
          <a:prstGeom prst="rect">
            <a:avLst/>
          </a:prstGeom>
          <a:noFill/>
        </p:spPr>
        <p:txBody>
          <a:bodyPr wrap="square" rtlCol="0">
            <a:spAutoFit/>
          </a:bodyPr>
          <a:lstStyle/>
          <a:p>
            <a:pPr algn="ctr"/>
            <a:r>
              <a:rPr lang="en-US" sz="2400" dirty="0">
                <a:latin typeface="+mj-lt"/>
                <a:cs typeface="Times New Roman" pitchFamily="18" charset="0"/>
              </a:rPr>
              <a:t>Instead, do this!</a:t>
            </a:r>
          </a:p>
        </p:txBody>
      </p:sp>
      <p:grpSp>
        <p:nvGrpSpPr>
          <p:cNvPr id="13" name="Group 12">
            <a:extLst>
              <a:ext uri="{FF2B5EF4-FFF2-40B4-BE49-F238E27FC236}">
                <a16:creationId xmlns:a16="http://schemas.microsoft.com/office/drawing/2014/main" id="{1147702F-EBD4-458B-A0BA-2928FC8CA575}"/>
              </a:ext>
            </a:extLst>
          </p:cNvPr>
          <p:cNvGrpSpPr/>
          <p:nvPr/>
        </p:nvGrpSpPr>
        <p:grpSpPr>
          <a:xfrm>
            <a:off x="445681" y="5982730"/>
            <a:ext cx="6398872" cy="831703"/>
            <a:chOff x="1130378" y="6019541"/>
            <a:chExt cx="6398872" cy="831703"/>
          </a:xfrm>
        </p:grpSpPr>
        <p:sp>
          <p:nvSpPr>
            <p:cNvPr id="14" name="TextBox 13">
              <a:extLst>
                <a:ext uri="{FF2B5EF4-FFF2-40B4-BE49-F238E27FC236}">
                  <a16:creationId xmlns:a16="http://schemas.microsoft.com/office/drawing/2014/main" id="{CF2416C2-0A16-47DF-9D13-69E77E22E157}"/>
                </a:ext>
              </a:extLst>
            </p:cNvPr>
            <p:cNvSpPr txBox="1"/>
            <p:nvPr/>
          </p:nvSpPr>
          <p:spPr>
            <a:xfrm>
              <a:off x="1794369" y="6020247"/>
              <a:ext cx="5734881" cy="830997"/>
            </a:xfrm>
            <a:prstGeom prst="rect">
              <a:avLst/>
            </a:prstGeom>
            <a:noFill/>
          </p:spPr>
          <p:txBody>
            <a:bodyPr wrap="square" rtlCol="0">
              <a:spAutoFit/>
            </a:bodyPr>
            <a:lstStyle/>
            <a:p>
              <a:pPr lvl="0">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Why do we prefer delegation over implementation inheritance? </a:t>
              </a:r>
            </a:p>
          </p:txBody>
        </p:sp>
        <p:pic>
          <p:nvPicPr>
            <p:cNvPr id="15" name="Picture 14" descr="Shape&#10;&#10;Description automatically generated with low confidence">
              <a:extLst>
                <a:ext uri="{FF2B5EF4-FFF2-40B4-BE49-F238E27FC236}">
                  <a16:creationId xmlns:a16="http://schemas.microsoft.com/office/drawing/2014/main" id="{3D58A69F-3065-4C01-A0EA-DD6371C66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20" name="Rectangle 19">
            <a:extLst>
              <a:ext uri="{FF2B5EF4-FFF2-40B4-BE49-F238E27FC236}">
                <a16:creationId xmlns:a16="http://schemas.microsoft.com/office/drawing/2014/main" id="{DF6AE1C6-B9FB-485A-AFC5-33DADAE7BBB7}"/>
              </a:ext>
            </a:extLst>
          </p:cNvPr>
          <p:cNvSpPr/>
          <p:nvPr/>
        </p:nvSpPr>
        <p:spPr>
          <a:xfrm>
            <a:off x="7341557" y="6207990"/>
            <a:ext cx="44004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1" name="Rectangle 20">
            <a:extLst>
              <a:ext uri="{FF2B5EF4-FFF2-40B4-BE49-F238E27FC236}">
                <a16:creationId xmlns:a16="http://schemas.microsoft.com/office/drawing/2014/main" id="{727B8EF8-7800-4538-AFE6-47FB950D4FB9}"/>
              </a:ext>
            </a:extLst>
          </p:cNvPr>
          <p:cNvSpPr/>
          <p:nvPr/>
        </p:nvSpPr>
        <p:spPr>
          <a:xfrm>
            <a:off x="7344195" y="6214462"/>
            <a:ext cx="44021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EE250FC-2311-4CAC-AAC4-7B949B91A1E4}"/>
              </a:ext>
            </a:extLst>
          </p:cNvPr>
          <p:cNvSpPr txBox="1"/>
          <p:nvPr/>
        </p:nvSpPr>
        <p:spPr>
          <a:xfrm>
            <a:off x="507467" y="179545"/>
            <a:ext cx="5347565" cy="2143852"/>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Collection class</a:t>
            </a:r>
          </a:p>
          <a:p>
            <a:r>
              <a:rPr lang="en-US" dirty="0">
                <a:latin typeface="Consolas" panose="020B0609020204030204" pitchFamily="49" charset="0"/>
              </a:rPr>
              <a:t>class </a:t>
            </a:r>
            <a:r>
              <a:rPr lang="en-US" dirty="0">
                <a:solidFill>
                  <a:srgbClr val="FF0000"/>
                </a:solidFill>
                <a:latin typeface="Consolas" panose="020B0609020204030204" pitchFamily="49" charset="0"/>
              </a:rPr>
              <a:t>Collection</a:t>
            </a:r>
            <a:r>
              <a:rPr lang="en-US" dirty="0">
                <a:solidFill>
                  <a:srgbClr val="00B05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public:</a:t>
            </a:r>
          </a:p>
          <a:p>
            <a:r>
              <a:rPr lang="en-US" dirty="0">
                <a:latin typeface="Consolas" panose="020B0609020204030204" pitchFamily="49" charset="0"/>
              </a:rPr>
              <a:t>  ...</a:t>
            </a:r>
          </a:p>
          <a:p>
            <a:endParaRPr lang="en-US" sz="900" dirty="0">
              <a:latin typeface="Consolas" panose="020B0609020204030204" pitchFamily="49" charset="0"/>
            </a:endParaRPr>
          </a:p>
          <a:p>
            <a:r>
              <a:rPr lang="en-US" dirty="0">
                <a:latin typeface="Consolas" panose="020B0609020204030204" pitchFamily="49" charset="0"/>
              </a:rPr>
              <a:t>protected:</a:t>
            </a:r>
          </a:p>
          <a:p>
            <a:r>
              <a:rPr lang="en-US" dirty="0">
                <a:latin typeface="Consolas" panose="020B0609020204030204" pitchFamily="49" charset="0"/>
              </a:rPr>
              <a:t>  </a:t>
            </a:r>
            <a:r>
              <a:rPr lang="en-US" dirty="0">
                <a:solidFill>
                  <a:srgbClr val="0070C0"/>
                </a:solidFill>
                <a:latin typeface="Consolas" panose="020B0609020204030204" pitchFamily="49" charset="0"/>
              </a:rPr>
              <a:t>const</a:t>
            </a:r>
            <a:r>
              <a:rPr lang="en-US" dirty="0">
                <a:latin typeface="Consolas" panose="020B0609020204030204" pitchFamily="49" charset="0"/>
              </a:rPr>
              <a:t> </a:t>
            </a:r>
            <a:r>
              <a:rPr lang="en-US" dirty="0">
                <a:solidFill>
                  <a:srgbClr val="0070C0"/>
                </a:solidFill>
                <a:latin typeface="Consolas" panose="020B0609020204030204" pitchFamily="49" charset="0"/>
              </a:rPr>
              <a:t>int *</a:t>
            </a:r>
            <a:r>
              <a:rPr lang="en-US" dirty="0" err="1">
                <a:solidFill>
                  <a:srgbClr val="0070C0"/>
                </a:solidFill>
                <a:latin typeface="Consolas" panose="020B0609020204030204" pitchFamily="49" charset="0"/>
              </a:rPr>
              <a:t>getPtrToArray</a:t>
            </a:r>
            <a:r>
              <a:rPr lang="en-US" dirty="0">
                <a:solidFill>
                  <a:srgbClr val="0070C0"/>
                </a:solidFill>
                <a:latin typeface="Consolas" panose="020B0609020204030204" pitchFamily="49" charset="0"/>
              </a:rPr>
              <a:t>();</a:t>
            </a:r>
          </a:p>
          <a:p>
            <a:r>
              <a:rPr lang="en-US" dirty="0">
                <a:latin typeface="Consolas" panose="020B0609020204030204" pitchFamily="49" charset="0"/>
              </a:rPr>
              <a:t>};</a:t>
            </a:r>
          </a:p>
        </p:txBody>
      </p:sp>
      <p:sp>
        <p:nvSpPr>
          <p:cNvPr id="24" name="Speech Bubble: Rectangle with Corners Rounded 23">
            <a:extLst>
              <a:ext uri="{FF2B5EF4-FFF2-40B4-BE49-F238E27FC236}">
                <a16:creationId xmlns:a16="http://schemas.microsoft.com/office/drawing/2014/main" id="{8578151F-5F89-48A8-91AE-3D6045382ECA}"/>
              </a:ext>
            </a:extLst>
          </p:cNvPr>
          <p:cNvSpPr/>
          <p:nvPr/>
        </p:nvSpPr>
        <p:spPr>
          <a:xfrm>
            <a:off x="4214448" y="702236"/>
            <a:ext cx="4501900" cy="1092565"/>
          </a:xfrm>
          <a:prstGeom prst="wedgeRoundRectCallout">
            <a:avLst>
              <a:gd name="adj1" fmla="val -96311"/>
              <a:gd name="adj2" fmla="val 45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Using inheritance unnecessarily exposes the </a:t>
            </a:r>
            <a:r>
              <a:rPr lang="en-US" sz="2000" dirty="0">
                <a:solidFill>
                  <a:schemeClr val="accent1">
                    <a:lumMod val="20000"/>
                    <a:lumOff val="80000"/>
                  </a:schemeClr>
                </a:solidFill>
              </a:rPr>
              <a:t>implementation details </a:t>
            </a:r>
            <a:r>
              <a:rPr lang="en-US" sz="2000" dirty="0">
                <a:solidFill>
                  <a:schemeClr val="bg1"/>
                </a:solidFill>
              </a:rPr>
              <a:t>of the base class to the derived class.</a:t>
            </a:r>
          </a:p>
        </p:txBody>
      </p:sp>
      <p:sp>
        <p:nvSpPr>
          <p:cNvPr id="25" name="TextBox 24">
            <a:extLst>
              <a:ext uri="{FF2B5EF4-FFF2-40B4-BE49-F238E27FC236}">
                <a16:creationId xmlns:a16="http://schemas.microsoft.com/office/drawing/2014/main" id="{7E9D0B92-59A7-408A-94A9-3C685874A68B}"/>
              </a:ext>
            </a:extLst>
          </p:cNvPr>
          <p:cNvSpPr txBox="1"/>
          <p:nvPr/>
        </p:nvSpPr>
        <p:spPr>
          <a:xfrm>
            <a:off x="507467" y="2414754"/>
            <a:ext cx="5347565" cy="3981259"/>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Implementation inheritance</a:t>
            </a:r>
          </a:p>
          <a:p>
            <a:r>
              <a:rPr lang="en-US" dirty="0">
                <a:latin typeface="Consolas" panose="020B0609020204030204" pitchFamily="49" charset="0"/>
              </a:rPr>
              <a:t>class Set: </a:t>
            </a:r>
            <a:r>
              <a:rPr lang="en-US" dirty="0">
                <a:solidFill>
                  <a:srgbClr val="FF0000"/>
                </a:solidFill>
                <a:latin typeface="Consolas" panose="020B0609020204030204" pitchFamily="49" charset="0"/>
              </a:rPr>
              <a:t>private</a:t>
            </a:r>
            <a:r>
              <a:rPr lang="en-US" dirty="0">
                <a:latin typeface="Consolas" panose="020B0609020204030204" pitchFamily="49" charset="0"/>
              </a:rPr>
              <a:t> Collection</a:t>
            </a:r>
          </a:p>
          <a:p>
            <a:r>
              <a:rPr lang="en-US" dirty="0">
                <a:latin typeface="Consolas" panose="020B0609020204030204" pitchFamily="49" charset="0"/>
              </a:rPr>
              <a:t>public:</a:t>
            </a:r>
          </a:p>
          <a:p>
            <a:r>
              <a:rPr lang="en-US" dirty="0">
                <a:solidFill>
                  <a:srgbClr val="00B050"/>
                </a:solidFill>
                <a:latin typeface="Consolas" panose="020B0609020204030204" pitchFamily="49" charset="0"/>
              </a:rPr>
              <a:t>  void add(int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if (</a:t>
            </a:r>
            <a:r>
              <a:rPr lang="en-US" dirty="0" err="1">
                <a:solidFill>
                  <a:srgbClr val="C00000"/>
                </a:solidFill>
                <a:latin typeface="Consolas" panose="020B0609020204030204" pitchFamily="49" charset="0"/>
              </a:rPr>
              <a:t>howMany</a:t>
            </a:r>
            <a:r>
              <a:rPr lang="en-US" dirty="0">
                <a:solidFill>
                  <a:srgbClr val="C00000"/>
                </a:solidFill>
                <a:latin typeface="Consolas" panose="020B0609020204030204" pitchFamily="49" charset="0"/>
              </a:rPr>
              <a:t>() == 0) insert(x); }</a:t>
            </a:r>
          </a:p>
          <a:p>
            <a:r>
              <a:rPr lang="en-US" dirty="0">
                <a:latin typeface="Consolas" panose="020B0609020204030204" pitchFamily="49" charset="0"/>
              </a:rPr>
              <a:t>  </a:t>
            </a:r>
            <a:r>
              <a:rPr lang="en-US" dirty="0">
                <a:solidFill>
                  <a:srgbClr val="00B050"/>
                </a:solidFill>
                <a:latin typeface="Consolas" panose="020B0609020204030204" pitchFamily="49" charset="0"/>
              </a:rPr>
              <a:t>bool erase(int x)</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 return delete(x); }</a:t>
            </a:r>
          </a:p>
          <a:p>
            <a:r>
              <a:rPr lang="en-US" dirty="0">
                <a:solidFill>
                  <a:srgbClr val="00B050"/>
                </a:solidFill>
                <a:latin typeface="Consolas" panose="020B0609020204030204" pitchFamily="49" charset="0"/>
              </a:rPr>
              <a:t>  bool contains(int x) const </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const int *</a:t>
            </a:r>
            <a:r>
              <a:rPr lang="en-US" dirty="0" err="1">
                <a:solidFill>
                  <a:srgbClr val="C00000"/>
                </a:solidFill>
                <a:latin typeface="Consolas" panose="020B0609020204030204" pitchFamily="49" charset="0"/>
              </a:rPr>
              <a:t>ptr</a:t>
            </a:r>
            <a:r>
              <a:rPr lang="en-US" dirty="0">
                <a:solidFill>
                  <a:srgbClr val="C00000"/>
                </a:solidFill>
                <a:latin typeface="Consolas" panose="020B0609020204030204" pitchFamily="49" charset="0"/>
              </a:rPr>
              <a:t> = </a:t>
            </a:r>
            <a:r>
              <a:rPr lang="en-US" dirty="0" err="1">
                <a:solidFill>
                  <a:srgbClr val="0070C0"/>
                </a:solidFill>
                <a:latin typeface="Consolas" panose="020B0609020204030204" pitchFamily="49" charset="0"/>
              </a:rPr>
              <a:t>getPtrToArray</a:t>
            </a:r>
            <a:r>
              <a:rPr lang="en-US" dirty="0">
                <a:solidFill>
                  <a:srgbClr val="0070C0"/>
                </a:solidFill>
                <a:latin typeface="Consolas" panose="020B0609020204030204" pitchFamily="49" charset="0"/>
              </a:rPr>
              <a:t>()</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for (int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=0;i&lt;</a:t>
            </a:r>
            <a:r>
              <a:rPr lang="en-US" dirty="0" err="1">
                <a:solidFill>
                  <a:srgbClr val="C00000"/>
                </a:solidFill>
                <a:latin typeface="Consolas" panose="020B0609020204030204" pitchFamily="49" charset="0"/>
              </a:rPr>
              <a:t>getCount</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if (</a:t>
            </a:r>
            <a:r>
              <a:rPr lang="en-US" dirty="0" err="1">
                <a:solidFill>
                  <a:srgbClr val="C00000"/>
                </a:solidFill>
                <a:latin typeface="Consolas" panose="020B0609020204030204" pitchFamily="49" charset="0"/>
              </a:rPr>
              <a:t>ptr</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 x) return true;</a:t>
            </a:r>
          </a:p>
          <a:p>
            <a:r>
              <a:rPr lang="en-US" dirty="0">
                <a:solidFill>
                  <a:srgbClr val="C00000"/>
                </a:solidFill>
                <a:latin typeface="Consolas" panose="020B0609020204030204" pitchFamily="49" charset="0"/>
              </a:rPr>
              <a:t>    return false;</a:t>
            </a:r>
          </a:p>
          <a:p>
            <a:r>
              <a:rPr lang="en-US" dirty="0">
                <a:latin typeface="Consolas" panose="020B0609020204030204" pitchFamily="49" charset="0"/>
              </a:rPr>
              <a:t>  }</a:t>
            </a:r>
          </a:p>
          <a:p>
            <a:r>
              <a:rPr lang="en-US" dirty="0">
                <a:latin typeface="Consolas" panose="020B0609020204030204" pitchFamily="49" charset="0"/>
              </a:rPr>
              <a:t>};</a:t>
            </a:r>
          </a:p>
        </p:txBody>
      </p:sp>
      <p:sp>
        <p:nvSpPr>
          <p:cNvPr id="26" name="Speech Bubble: Rectangle with Corners Rounded 25">
            <a:extLst>
              <a:ext uri="{FF2B5EF4-FFF2-40B4-BE49-F238E27FC236}">
                <a16:creationId xmlns:a16="http://schemas.microsoft.com/office/drawing/2014/main" id="{361999AF-F9B5-447B-9EFB-1E6630349B7A}"/>
              </a:ext>
            </a:extLst>
          </p:cNvPr>
          <p:cNvSpPr/>
          <p:nvPr/>
        </p:nvSpPr>
        <p:spPr>
          <a:xfrm>
            <a:off x="5858225" y="3688973"/>
            <a:ext cx="3237948" cy="1092565"/>
          </a:xfrm>
          <a:prstGeom prst="wedgeRoundRectCallout">
            <a:avLst>
              <a:gd name="adj1" fmla="val -96311"/>
              <a:gd name="adj2" fmla="val 45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Making it easier to break encapsulation and create bad code...</a:t>
            </a:r>
          </a:p>
        </p:txBody>
      </p:sp>
    </p:spTree>
    <p:extLst>
      <p:ext uri="{BB962C8B-B14F-4D97-AF65-F5344CB8AC3E}">
        <p14:creationId xmlns:p14="http://schemas.microsoft.com/office/powerpoint/2010/main" val="139569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22" presetClass="entr" presetSubtype="8"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90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down)">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P spid="9" grpId="0" animBg="1"/>
      <p:bldP spid="10" grpId="0" animBg="1"/>
      <p:bldP spid="11" grpId="0"/>
      <p:bldP spid="12" grpId="0"/>
      <p:bldP spid="20" grpId="0" animBg="1"/>
      <p:bldP spid="20" grpId="1" animBg="1"/>
      <p:bldP spid="21" grpId="0" animBg="1"/>
      <p:bldP spid="21" grpId="1" animBg="1"/>
      <p:bldP spid="23" grpId="0" animBg="1"/>
      <p:bldP spid="24" grpId="0" animBg="1"/>
      <p:bldP spid="24" grpId="1" animBg="1"/>
      <p:bldP spid="25" grpId="0" animBg="1"/>
      <p:bldP spid="26" grpId="0" animBg="1"/>
      <p:bldP spid="26"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Implementation Inheritance</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458709" y="222198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latin typeface="Corbel" panose="020B0503020204020204"/>
              </a:rPr>
              <a:t>If class Derived is derived from class Base using implementation inheritance, can we pass a Derived object to a function that accepts a Base object?</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516938"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sp>
        <p:nvSpPr>
          <p:cNvPr id="16" name="Text Box 26">
            <a:extLst>
              <a:ext uri="{FF2B5EF4-FFF2-40B4-BE49-F238E27FC236}">
                <a16:creationId xmlns:a16="http://schemas.microsoft.com/office/drawing/2014/main" id="{88F6834D-26D5-4AE8-91B7-CCF471AA3CEA}"/>
              </a:ext>
            </a:extLst>
          </p:cNvPr>
          <p:cNvSpPr txBox="1">
            <a:spLocks noChangeArrowheads="1"/>
          </p:cNvSpPr>
          <p:nvPr/>
        </p:nvSpPr>
        <p:spPr bwMode="auto">
          <a:xfrm>
            <a:off x="1808127" y="4685113"/>
            <a:ext cx="851539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When would you want to use implementation inheritance over </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delegation?</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5437103" y="3546500"/>
            <a:ext cx="1472045" cy="1143000"/>
          </a:xfrm>
          <a:prstGeom prst="rect">
            <a:avLst/>
          </a:prstGeom>
        </p:spPr>
      </p:pic>
    </p:spTree>
    <p:extLst>
      <p:ext uri="{BB962C8B-B14F-4D97-AF65-F5344CB8AC3E}">
        <p14:creationId xmlns:p14="http://schemas.microsoft.com/office/powerpoint/2010/main" val="274673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Inheritance</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41001" y="103127"/>
            <a:ext cx="6343222" cy="67150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 Equivalent of a Dog class, with bark method.</a:t>
            </a:r>
          </a:p>
          <a:p>
            <a:r>
              <a:rPr lang="en-US" dirty="0">
                <a:latin typeface="Consolas" panose="020B0609020204030204" pitchFamily="49" charset="0"/>
              </a:rPr>
              <a:t>struct Dog {</a:t>
            </a:r>
          </a:p>
          <a:p>
            <a:r>
              <a:rPr lang="en-US" dirty="0">
                <a:latin typeface="Consolas" panose="020B0609020204030204" pitchFamily="49" charset="0"/>
              </a:rPr>
              <a:t>  name: String,</a:t>
            </a:r>
          </a:p>
          <a:p>
            <a:r>
              <a:rPr lang="en-US" dirty="0">
                <a:latin typeface="Consolas" panose="020B0609020204030204" pitchFamily="49" charset="0"/>
              </a:rPr>
              <a:t>  stomach: String</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impl</a:t>
            </a:r>
            <a:r>
              <a:rPr lang="en-US" dirty="0">
                <a:latin typeface="Consolas" panose="020B0609020204030204" pitchFamily="49" charset="0"/>
              </a:rPr>
              <a:t> Dog {</a:t>
            </a:r>
          </a:p>
          <a:p>
            <a:r>
              <a:rPr lang="en-US" dirty="0">
                <a:latin typeface="Consolas" panose="020B0609020204030204" pitchFamily="49" charset="0"/>
              </a:rPr>
              <a:t>  </a:t>
            </a:r>
            <a:r>
              <a:rPr lang="en-US" dirty="0" err="1">
                <a:latin typeface="Consolas" panose="020B0609020204030204" pitchFamily="49" charset="0"/>
              </a:rPr>
              <a:t>fn</a:t>
            </a:r>
            <a:r>
              <a:rPr lang="en-US" dirty="0">
                <a:latin typeface="Consolas" panose="020B0609020204030204" pitchFamily="49" charset="0"/>
              </a:rPr>
              <a:t> bark(&amp;self) { </a:t>
            </a:r>
            <a:r>
              <a:rPr lang="en-US" dirty="0" err="1">
                <a:latin typeface="Consolas" panose="020B0609020204030204" pitchFamily="49" charset="0"/>
              </a:rPr>
              <a:t>println</a:t>
            </a:r>
            <a:r>
              <a:rPr lang="en-US" dirty="0">
                <a:latin typeface="Consolas" panose="020B0609020204030204" pitchFamily="49" charset="0"/>
              </a:rPr>
              <a:t>!("Woof!") }</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trait Ingests {</a:t>
            </a:r>
          </a:p>
          <a:p>
            <a:r>
              <a:rPr lang="en-US" dirty="0">
                <a:latin typeface="Consolas" panose="020B0609020204030204" pitchFamily="49" charset="0"/>
              </a:rPr>
              <a:t>  </a:t>
            </a:r>
            <a:r>
              <a:rPr lang="en-US" dirty="0" err="1">
                <a:latin typeface="Consolas" panose="020B0609020204030204" pitchFamily="49" charset="0"/>
              </a:rPr>
              <a:t>fn</a:t>
            </a:r>
            <a:r>
              <a:rPr lang="en-US" dirty="0">
                <a:latin typeface="Consolas" panose="020B0609020204030204" pitchFamily="49" charset="0"/>
              </a:rPr>
              <a:t> eat(&amp;mut self, food: &amp;str);</a:t>
            </a:r>
          </a:p>
          <a:p>
            <a:r>
              <a:rPr lang="en-US" dirty="0">
                <a:latin typeface="Consolas" panose="020B0609020204030204" pitchFamily="49" charset="0"/>
              </a:rPr>
              <a:t>  </a:t>
            </a:r>
            <a:r>
              <a:rPr lang="en-US" dirty="0" err="1">
                <a:latin typeface="Consolas" panose="020B0609020204030204" pitchFamily="49" charset="0"/>
              </a:rPr>
              <a:t>fn</a:t>
            </a:r>
            <a:r>
              <a:rPr lang="en-US" dirty="0">
                <a:latin typeface="Consolas" panose="020B0609020204030204" pitchFamily="49" charset="0"/>
              </a:rPr>
              <a:t> drink(&amp;mut self, liquid: &amp;str);</a:t>
            </a:r>
          </a:p>
          <a:p>
            <a:r>
              <a:rPr lang="en-US" dirty="0">
                <a:latin typeface="Consolas" panose="020B0609020204030204" pitchFamily="49" charset="0"/>
              </a:rPr>
              <a:t>}</a:t>
            </a:r>
          </a:p>
          <a:p>
            <a:endParaRPr lang="en-US" sz="1400" dirty="0">
              <a:latin typeface="Consolas" panose="020B0609020204030204" pitchFamily="49" charset="0"/>
            </a:endParaRPr>
          </a:p>
          <a:p>
            <a:r>
              <a:rPr lang="en-US" dirty="0" err="1">
                <a:latin typeface="Consolas" panose="020B0609020204030204" pitchFamily="49" charset="0"/>
              </a:rPr>
              <a:t>impl</a:t>
            </a:r>
            <a:r>
              <a:rPr lang="en-US" dirty="0">
                <a:latin typeface="Consolas" panose="020B0609020204030204" pitchFamily="49" charset="0"/>
              </a:rPr>
              <a:t> Ingests for Dog {</a:t>
            </a:r>
          </a:p>
          <a:p>
            <a:r>
              <a:rPr lang="en-US" dirty="0">
                <a:latin typeface="Consolas" panose="020B0609020204030204" pitchFamily="49" charset="0"/>
              </a:rPr>
              <a:t>  </a:t>
            </a:r>
            <a:r>
              <a:rPr lang="en-US" dirty="0" err="1">
                <a:latin typeface="Consolas" panose="020B0609020204030204" pitchFamily="49" charset="0"/>
              </a:rPr>
              <a:t>fn</a:t>
            </a:r>
            <a:r>
              <a:rPr lang="en-US" dirty="0">
                <a:latin typeface="Consolas" panose="020B0609020204030204" pitchFamily="49" charset="0"/>
              </a:rPr>
              <a:t> eat(&amp;mut self, food: &amp;str)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 eats {}", self.name, food);</a:t>
            </a:r>
          </a:p>
          <a:p>
            <a:r>
              <a:rPr lang="en-US" dirty="0">
                <a:latin typeface="Consolas" panose="020B0609020204030204" pitchFamily="49" charset="0"/>
              </a:rPr>
              <a:t>    </a:t>
            </a:r>
            <a:r>
              <a:rPr lang="en-US" dirty="0" err="1">
                <a:latin typeface="Consolas" panose="020B0609020204030204" pitchFamily="49" charset="0"/>
              </a:rPr>
              <a:t>self.stomach</a:t>
            </a:r>
            <a:r>
              <a:rPr lang="en-US" dirty="0">
                <a:latin typeface="Consolas" panose="020B0609020204030204" pitchFamily="49" charset="0"/>
              </a:rPr>
              <a:t> = </a:t>
            </a:r>
            <a:r>
              <a:rPr lang="en-US" dirty="0" err="1">
                <a:latin typeface="Consolas" panose="020B0609020204030204" pitchFamily="49" charset="0"/>
              </a:rPr>
              <a:t>food.to_string</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fn</a:t>
            </a:r>
            <a:r>
              <a:rPr lang="en-US" dirty="0">
                <a:latin typeface="Consolas" panose="020B0609020204030204" pitchFamily="49" charset="0"/>
              </a:rPr>
              <a:t> drink(&amp;mut self, liquid: &amp;str)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 laps {}", self.name, liquid);</a:t>
            </a:r>
          </a:p>
          <a:p>
            <a:r>
              <a:rPr lang="en-US" dirty="0">
                <a:latin typeface="Consolas" panose="020B0609020204030204" pitchFamily="49" charset="0"/>
              </a:rPr>
              <a:t>    </a:t>
            </a:r>
            <a:r>
              <a:rPr lang="en-US" dirty="0" err="1">
                <a:latin typeface="Consolas" panose="020B0609020204030204" pitchFamily="49" charset="0"/>
              </a:rPr>
              <a:t>self.stomach</a:t>
            </a:r>
            <a:r>
              <a:rPr lang="en-US" dirty="0">
                <a:latin typeface="Consolas" panose="020B0609020204030204" pitchFamily="49" charset="0"/>
              </a:rPr>
              <a:t> = </a:t>
            </a:r>
            <a:r>
              <a:rPr lang="en-US" dirty="0" err="1">
                <a:latin typeface="Consolas" panose="020B0609020204030204" pitchFamily="49" charset="0"/>
              </a:rPr>
              <a:t>liquid.to_string</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525041" y="3898598"/>
            <a:ext cx="3532677" cy="769441"/>
          </a:xfrm>
          <a:prstGeom prst="rect">
            <a:avLst/>
          </a:prstGeom>
          <a:noFill/>
        </p:spPr>
        <p:txBody>
          <a:bodyPr wrap="square">
            <a:spAutoFit/>
          </a:bodyPr>
          <a:lstStyle/>
          <a:p>
            <a:pPr algn="ctr"/>
            <a:r>
              <a:rPr lang="en-US" sz="4400" dirty="0">
                <a:latin typeface="Corbel" panose="020B0503020204020204" pitchFamily="34" charset="0"/>
              </a:rPr>
              <a:t>This is Rust!</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075579" y="3514237"/>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074753" y="3520709"/>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7543F8A-EC7C-4326-90EF-0FEE7105E588}"/>
              </a:ext>
            </a:extLst>
          </p:cNvPr>
          <p:cNvSpPr/>
          <p:nvPr/>
        </p:nvSpPr>
        <p:spPr>
          <a:xfrm>
            <a:off x="6863568" y="4844001"/>
            <a:ext cx="4855622" cy="190729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latin typeface="Consolas" panose="020B0609020204030204" pitchFamily="49" charset="0"/>
              </a:rPr>
              <a:t>fn</a:t>
            </a:r>
            <a:r>
              <a:rPr lang="en-US" sz="2000" dirty="0">
                <a:latin typeface="Consolas" panose="020B0609020204030204" pitchFamily="49" charset="0"/>
              </a:rPr>
              <a:t> main() {</a:t>
            </a:r>
          </a:p>
          <a:p>
            <a:r>
              <a:rPr lang="en-US" sz="2000" dirty="0">
                <a:latin typeface="Consolas" panose="020B0609020204030204" pitchFamily="49" charset="0"/>
              </a:rPr>
              <a:t>  let mut fido = Dog {...};      </a:t>
            </a:r>
          </a:p>
          <a:p>
            <a:r>
              <a:rPr lang="en-US" sz="2000" dirty="0">
                <a:latin typeface="Consolas" panose="020B0609020204030204" pitchFamily="49" charset="0"/>
              </a:rPr>
              <a:t>  </a:t>
            </a:r>
            <a:r>
              <a:rPr lang="en-US" sz="2000" dirty="0" err="1">
                <a:latin typeface="Consolas" panose="020B0609020204030204" pitchFamily="49" charset="0"/>
              </a:rPr>
              <a:t>fido.bark</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fido.eat</a:t>
            </a:r>
            <a:r>
              <a:rPr lang="en-US" sz="2000" dirty="0">
                <a:latin typeface="Consolas" panose="020B0609020204030204" pitchFamily="49" charset="0"/>
              </a:rPr>
              <a:t>("grass");</a:t>
            </a:r>
          </a:p>
          <a:p>
            <a:r>
              <a:rPr lang="en-US" sz="2000" dirty="0">
                <a:latin typeface="Consolas" panose="020B0609020204030204" pitchFamily="49" charset="0"/>
              </a:rPr>
              <a:t>  </a:t>
            </a:r>
            <a:r>
              <a:rPr lang="en-US" sz="2000" dirty="0" err="1">
                <a:latin typeface="Consolas" panose="020B0609020204030204" pitchFamily="49" charset="0"/>
              </a:rPr>
              <a:t>fido.drink</a:t>
            </a:r>
            <a:r>
              <a:rPr lang="en-US" sz="2000" dirty="0">
                <a:latin typeface="Consolas" panose="020B0609020204030204" pitchFamily="49" charset="0"/>
              </a:rPr>
              <a:t>("toilet water")</a:t>
            </a:r>
          </a:p>
          <a:p>
            <a:r>
              <a:rPr lang="en-US" sz="2000" dirty="0">
                <a:latin typeface="Consolas" panose="020B0609020204030204" pitchFamily="49" charset="0"/>
              </a:rPr>
              <a:t>}</a:t>
            </a:r>
          </a:p>
        </p:txBody>
      </p:sp>
      <p:sp>
        <p:nvSpPr>
          <p:cNvPr id="13" name="TextBox 12">
            <a:extLst>
              <a:ext uri="{FF2B5EF4-FFF2-40B4-BE49-F238E27FC236}">
                <a16:creationId xmlns:a16="http://schemas.microsoft.com/office/drawing/2014/main" id="{6FEBCFAA-6BAE-4309-9D22-561A11CAC7B6}"/>
              </a:ext>
            </a:extLst>
          </p:cNvPr>
          <p:cNvSpPr txBox="1"/>
          <p:nvPr/>
        </p:nvSpPr>
        <p:spPr>
          <a:xfrm>
            <a:off x="6863568" y="1037868"/>
            <a:ext cx="4855622" cy="2308324"/>
          </a:xfrm>
          <a:prstGeom prst="rect">
            <a:avLst/>
          </a:prstGeom>
          <a:solidFill>
            <a:schemeClr val="bg1">
              <a:lumMod val="95000"/>
            </a:schemeClr>
          </a:solidFill>
        </p:spPr>
        <p:txBody>
          <a:bodyPr wrap="square">
            <a:spAutoFit/>
          </a:bodyPr>
          <a:lstStyle/>
          <a:p>
            <a:pPr algn="ctr"/>
            <a:r>
              <a:rPr lang="en-US" sz="2400" dirty="0"/>
              <a:t>What type of inheritance is this program using?</a:t>
            </a:r>
          </a:p>
          <a:p>
            <a:pPr algn="ctr"/>
            <a:endParaRPr lang="en-US" sz="2400" dirty="0"/>
          </a:p>
          <a:p>
            <a:pPr algn="ctr"/>
            <a:r>
              <a:rPr lang="en-US" sz="2400" dirty="0">
                <a:solidFill>
                  <a:srgbClr val="00B0F0"/>
                </a:solidFill>
              </a:rPr>
              <a:t>Interface Inheritance</a:t>
            </a:r>
          </a:p>
          <a:p>
            <a:pPr algn="ctr"/>
            <a:r>
              <a:rPr lang="en-US" sz="2400" dirty="0">
                <a:solidFill>
                  <a:srgbClr val="7030A0"/>
                </a:solidFill>
              </a:rPr>
              <a:t>Subclassing Inheritance</a:t>
            </a:r>
          </a:p>
          <a:p>
            <a:pPr algn="ctr"/>
            <a:r>
              <a:rPr lang="en-US" sz="2400" dirty="0">
                <a:solidFill>
                  <a:srgbClr val="C00000"/>
                </a:solidFill>
              </a:rPr>
              <a:t>Implementation Inheritance</a:t>
            </a:r>
          </a:p>
        </p:txBody>
      </p:sp>
      <p:sp>
        <p:nvSpPr>
          <p:cNvPr id="27" name="Rectangle 26">
            <a:extLst>
              <a:ext uri="{FF2B5EF4-FFF2-40B4-BE49-F238E27FC236}">
                <a16:creationId xmlns:a16="http://schemas.microsoft.com/office/drawing/2014/main" id="{38ECC0DB-8B3C-401F-8CA3-85D487646D54}"/>
              </a:ext>
            </a:extLst>
          </p:cNvPr>
          <p:cNvSpPr/>
          <p:nvPr/>
        </p:nvSpPr>
        <p:spPr>
          <a:xfrm>
            <a:off x="7798235" y="2140241"/>
            <a:ext cx="2999131" cy="4640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D966"/>
              </a:solidFill>
            </a:endParaRPr>
          </a:p>
        </p:txBody>
      </p:sp>
      <p:sp>
        <p:nvSpPr>
          <p:cNvPr id="29" name="Speech Bubble: Rectangle with Corners Rounded 28">
            <a:extLst>
              <a:ext uri="{FF2B5EF4-FFF2-40B4-BE49-F238E27FC236}">
                <a16:creationId xmlns:a16="http://schemas.microsoft.com/office/drawing/2014/main" id="{401BBC5D-C05C-4A38-B7B6-98389F329D8B}"/>
              </a:ext>
            </a:extLst>
          </p:cNvPr>
          <p:cNvSpPr/>
          <p:nvPr/>
        </p:nvSpPr>
        <p:spPr>
          <a:xfrm>
            <a:off x="4678980" y="3442628"/>
            <a:ext cx="3316863" cy="971370"/>
          </a:xfrm>
          <a:prstGeom prst="wedgeRoundRectCallout">
            <a:avLst>
              <a:gd name="adj1" fmla="val -107078"/>
              <a:gd name="adj2" fmla="val 261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Finally, we implement our </a:t>
            </a:r>
            <a:r>
              <a:rPr lang="en-US" sz="2000" dirty="0">
                <a:solidFill>
                  <a:srgbClr val="FFC9C9"/>
                </a:solidFill>
              </a:rPr>
              <a:t>trait's </a:t>
            </a:r>
            <a:r>
              <a:rPr lang="en-US" sz="2000" dirty="0">
                <a:solidFill>
                  <a:schemeClr val="bg1"/>
                </a:solidFill>
              </a:rPr>
              <a:t>functions for a Dog.</a:t>
            </a:r>
          </a:p>
        </p:txBody>
      </p:sp>
      <p:sp>
        <p:nvSpPr>
          <p:cNvPr id="2" name="Rectangle 1">
            <a:extLst>
              <a:ext uri="{FF2B5EF4-FFF2-40B4-BE49-F238E27FC236}">
                <a16:creationId xmlns:a16="http://schemas.microsoft.com/office/drawing/2014/main" id="{601A35FC-17B5-4DE5-89DA-7F4450101D63}"/>
              </a:ext>
            </a:extLst>
          </p:cNvPr>
          <p:cNvSpPr/>
          <p:nvPr/>
        </p:nvSpPr>
        <p:spPr>
          <a:xfrm>
            <a:off x="192505" y="431287"/>
            <a:ext cx="4950136" cy="2172956"/>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597DD090-1BB6-43A0-8AED-E2D6550A3B3A}"/>
              </a:ext>
            </a:extLst>
          </p:cNvPr>
          <p:cNvSpPr/>
          <p:nvPr/>
        </p:nvSpPr>
        <p:spPr>
          <a:xfrm>
            <a:off x="6183351" y="45961"/>
            <a:ext cx="3881924" cy="955749"/>
          </a:xfrm>
          <a:prstGeom prst="wedgeRoundRectCallout">
            <a:avLst>
              <a:gd name="adj1" fmla="val -87181"/>
              <a:gd name="adj2" fmla="val 585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First we define the data members and methods for Dogs...</a:t>
            </a:r>
          </a:p>
        </p:txBody>
      </p:sp>
      <p:sp>
        <p:nvSpPr>
          <p:cNvPr id="24" name="Speech Bubble: Rectangle with Corners Rounded 23">
            <a:extLst>
              <a:ext uri="{FF2B5EF4-FFF2-40B4-BE49-F238E27FC236}">
                <a16:creationId xmlns:a16="http://schemas.microsoft.com/office/drawing/2014/main" id="{7B7F1FAA-5346-4DF0-AB3C-A755877383AE}"/>
              </a:ext>
            </a:extLst>
          </p:cNvPr>
          <p:cNvSpPr/>
          <p:nvPr/>
        </p:nvSpPr>
        <p:spPr>
          <a:xfrm>
            <a:off x="6417478" y="3337652"/>
            <a:ext cx="2605696" cy="955749"/>
          </a:xfrm>
          <a:prstGeom prst="wedgeRoundRectCallout">
            <a:avLst>
              <a:gd name="adj1" fmla="val -131033"/>
              <a:gd name="adj2" fmla="val -627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define an interface (aka a </a:t>
            </a:r>
            <a:r>
              <a:rPr lang="en-US" sz="2000" i="1" dirty="0">
                <a:solidFill>
                  <a:schemeClr val="accent2">
                    <a:lumMod val="20000"/>
                    <a:lumOff val="80000"/>
                  </a:schemeClr>
                </a:solidFill>
              </a:rPr>
              <a:t>trait</a:t>
            </a:r>
            <a:r>
              <a:rPr lang="en-US" sz="2000" dirty="0">
                <a:solidFill>
                  <a:schemeClr val="bg1"/>
                </a:solidFill>
              </a:rPr>
              <a:t>)</a:t>
            </a:r>
          </a:p>
        </p:txBody>
      </p:sp>
      <p:sp>
        <p:nvSpPr>
          <p:cNvPr id="26" name="Speech Bubble: Rectangle with Corners Rounded 25">
            <a:extLst>
              <a:ext uri="{FF2B5EF4-FFF2-40B4-BE49-F238E27FC236}">
                <a16:creationId xmlns:a16="http://schemas.microsoft.com/office/drawing/2014/main" id="{C20C6A3E-2C34-425F-B6CE-7E326A5DB865}"/>
              </a:ext>
            </a:extLst>
          </p:cNvPr>
          <p:cNvSpPr/>
          <p:nvPr/>
        </p:nvSpPr>
        <p:spPr>
          <a:xfrm>
            <a:off x="6699205" y="70231"/>
            <a:ext cx="3628803" cy="955749"/>
          </a:xfrm>
          <a:prstGeom prst="wedgeRoundRectCallout">
            <a:avLst>
              <a:gd name="adj1" fmla="val -103947"/>
              <a:gd name="adj2" fmla="val 559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Interestingly, our Dog definition knows nothing about the trait when it's first defined!</a:t>
            </a:r>
          </a:p>
        </p:txBody>
      </p:sp>
    </p:spTree>
    <p:extLst>
      <p:ext uri="{BB962C8B-B14F-4D97-AF65-F5344CB8AC3E}">
        <p14:creationId xmlns:p14="http://schemas.microsoft.com/office/powerpoint/2010/main" val="220139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9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7"/>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animBg="1"/>
      <p:bldP spid="46" grpId="0"/>
      <p:bldP spid="17" grpId="0" animBg="1"/>
      <p:bldP spid="17" grpId="1" animBg="1"/>
      <p:bldP spid="18" grpId="0" animBg="1"/>
      <p:bldP spid="18" grpId="1" animBg="1"/>
      <p:bldP spid="19" grpId="0" uiExpand="1" animBg="1"/>
      <p:bldP spid="13" grpId="0" animBg="1"/>
      <p:bldP spid="27" grpId="0" animBg="1"/>
      <p:bldP spid="29" grpId="0" animBg="1"/>
      <p:bldP spid="29" grpId="1" animBg="1"/>
      <p:bldP spid="2" grpId="0" animBg="1"/>
      <p:bldP spid="28" grpId="0" animBg="1"/>
      <p:bldP spid="28" grpId="1" animBg="1"/>
      <p:bldP spid="24" grpId="0" animBg="1"/>
      <p:bldP spid="24" grpId="1" animBg="1"/>
      <p:bldP spid="26" grpId="0" animBg="1"/>
      <p:bldP spid="2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normAutofit/>
          </a:bodyPr>
          <a:lstStyle/>
          <a:p>
            <a:r>
              <a:rPr lang="en-US" sz="3600" dirty="0"/>
              <a:t>One More Type of Inheritance: Prototypal Inheritance</a:t>
            </a:r>
          </a:p>
        </p:txBody>
      </p:sp>
      <p:sp>
        <p:nvSpPr>
          <p:cNvPr id="13" name="TextBox 12">
            <a:extLst>
              <a:ext uri="{FF2B5EF4-FFF2-40B4-BE49-F238E27FC236}">
                <a16:creationId xmlns:a16="http://schemas.microsoft.com/office/drawing/2014/main" id="{9A0A343A-F005-404C-A434-26CAED6E59A4}"/>
              </a:ext>
            </a:extLst>
          </p:cNvPr>
          <p:cNvSpPr txBox="1"/>
          <p:nvPr/>
        </p:nvSpPr>
        <p:spPr>
          <a:xfrm>
            <a:off x="1028700" y="964436"/>
            <a:ext cx="9936903" cy="954107"/>
          </a:xfrm>
          <a:prstGeom prst="rect">
            <a:avLst/>
          </a:prstGeom>
          <a:noFill/>
        </p:spPr>
        <p:txBody>
          <a:bodyPr wrap="square" rtlCol="0">
            <a:spAutoFit/>
          </a:bodyPr>
          <a:lstStyle/>
          <a:p>
            <a:pPr algn="ctr"/>
            <a:r>
              <a:rPr lang="en-US" sz="2800" dirty="0">
                <a:solidFill>
                  <a:srgbClr val="0070C0"/>
                </a:solidFill>
                <a:latin typeface="+mj-lt"/>
                <a:cs typeface="Times New Roman" pitchFamily="18" charset="0"/>
              </a:rPr>
              <a:t>Prototypal Inheritance</a:t>
            </a:r>
            <a:r>
              <a:rPr lang="en-US" sz="2800" dirty="0">
                <a:latin typeface="+mj-lt"/>
                <a:cs typeface="Times New Roman" pitchFamily="18" charset="0"/>
              </a:rPr>
              <a:t>: An object inherits or overrides the fields and methods from one or more "prototype" objects.</a:t>
            </a:r>
          </a:p>
        </p:txBody>
      </p:sp>
      <p:sp>
        <p:nvSpPr>
          <p:cNvPr id="30" name="Rectangle 29">
            <a:extLst>
              <a:ext uri="{FF2B5EF4-FFF2-40B4-BE49-F238E27FC236}">
                <a16:creationId xmlns:a16="http://schemas.microsoft.com/office/drawing/2014/main" id="{1982D726-5D03-49AD-BB32-3434B7F56223}"/>
              </a:ext>
            </a:extLst>
          </p:cNvPr>
          <p:cNvSpPr/>
          <p:nvPr/>
        </p:nvSpPr>
        <p:spPr>
          <a:xfrm>
            <a:off x="4660900" y="2250232"/>
            <a:ext cx="2451100" cy="1054100"/>
          </a:xfrm>
          <a:prstGeom prst="rect">
            <a:avLst/>
          </a:prstGeom>
          <a:solidFill>
            <a:srgbClr val="008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obj1</a:t>
            </a:r>
          </a:p>
        </p:txBody>
      </p:sp>
      <p:sp>
        <p:nvSpPr>
          <p:cNvPr id="31" name="Rectangle 30">
            <a:extLst>
              <a:ext uri="{FF2B5EF4-FFF2-40B4-BE49-F238E27FC236}">
                <a16:creationId xmlns:a16="http://schemas.microsoft.com/office/drawing/2014/main" id="{14FF4ACB-8636-4BF9-8ECF-F62212522603}"/>
              </a:ext>
            </a:extLst>
          </p:cNvPr>
          <p:cNvSpPr/>
          <p:nvPr/>
        </p:nvSpPr>
        <p:spPr>
          <a:xfrm>
            <a:off x="4660900" y="3937744"/>
            <a:ext cx="2451100" cy="1054100"/>
          </a:xfrm>
          <a:prstGeom prst="rect">
            <a:avLst/>
          </a:prstGeom>
          <a:solidFill>
            <a:srgbClr val="008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obj2</a:t>
            </a:r>
          </a:p>
        </p:txBody>
      </p:sp>
      <p:sp>
        <p:nvSpPr>
          <p:cNvPr id="32" name="Rectangle 31">
            <a:extLst>
              <a:ext uri="{FF2B5EF4-FFF2-40B4-BE49-F238E27FC236}">
                <a16:creationId xmlns:a16="http://schemas.microsoft.com/office/drawing/2014/main" id="{8B410546-B6A4-4CF9-8941-23DD72AD3C81}"/>
              </a:ext>
            </a:extLst>
          </p:cNvPr>
          <p:cNvSpPr/>
          <p:nvPr/>
        </p:nvSpPr>
        <p:spPr>
          <a:xfrm>
            <a:off x="4660900" y="5625257"/>
            <a:ext cx="2451100" cy="1054100"/>
          </a:xfrm>
          <a:prstGeom prst="rect">
            <a:avLst/>
          </a:prstGeom>
          <a:solidFill>
            <a:srgbClr val="008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obj3</a:t>
            </a:r>
          </a:p>
        </p:txBody>
      </p:sp>
      <p:sp>
        <p:nvSpPr>
          <p:cNvPr id="33" name="Arrow: Up 32">
            <a:extLst>
              <a:ext uri="{FF2B5EF4-FFF2-40B4-BE49-F238E27FC236}">
                <a16:creationId xmlns:a16="http://schemas.microsoft.com/office/drawing/2014/main" id="{B4F46834-D3B9-4E37-9A6A-4947BBA93B75}"/>
              </a:ext>
            </a:extLst>
          </p:cNvPr>
          <p:cNvSpPr/>
          <p:nvPr/>
        </p:nvSpPr>
        <p:spPr>
          <a:xfrm>
            <a:off x="4660900" y="3093988"/>
            <a:ext cx="2451100" cy="1054100"/>
          </a:xfrm>
          <a:prstGeom prst="up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Inherits</a:t>
            </a:r>
          </a:p>
        </p:txBody>
      </p:sp>
      <p:sp>
        <p:nvSpPr>
          <p:cNvPr id="34" name="Arrow: Up 33">
            <a:extLst>
              <a:ext uri="{FF2B5EF4-FFF2-40B4-BE49-F238E27FC236}">
                <a16:creationId xmlns:a16="http://schemas.microsoft.com/office/drawing/2014/main" id="{94AA281B-EAFD-47F8-AAA9-D07F693DEEB7}"/>
              </a:ext>
            </a:extLst>
          </p:cNvPr>
          <p:cNvSpPr/>
          <p:nvPr/>
        </p:nvSpPr>
        <p:spPr>
          <a:xfrm>
            <a:off x="4660900" y="4781500"/>
            <a:ext cx="2451100" cy="1054100"/>
          </a:xfrm>
          <a:prstGeom prst="up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Inherits</a:t>
            </a:r>
          </a:p>
        </p:txBody>
      </p:sp>
    </p:spTree>
    <p:extLst>
      <p:ext uri="{BB962C8B-B14F-4D97-AF65-F5344CB8AC3E}">
        <p14:creationId xmlns:p14="http://schemas.microsoft.com/office/powerpoint/2010/main" val="1785797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742CCA1-5DEC-4EC8-9AE1-79F60A692FC5}"/>
              </a:ext>
            </a:extLst>
          </p:cNvPr>
          <p:cNvSpPr txBox="1"/>
          <p:nvPr/>
        </p:nvSpPr>
        <p:spPr>
          <a:xfrm>
            <a:off x="2604021" y="4148619"/>
            <a:ext cx="997335" cy="461665"/>
          </a:xfrm>
          <a:prstGeom prst="rect">
            <a:avLst/>
          </a:prstGeom>
          <a:noFill/>
        </p:spPr>
        <p:txBody>
          <a:bodyPr wrap="square">
            <a:spAutoFit/>
          </a:bodyPr>
          <a:lstStyle/>
          <a:p>
            <a:pPr algn="ctr"/>
            <a:r>
              <a:rPr lang="en-US" sz="2400" dirty="0"/>
              <a:t>obj1</a:t>
            </a:r>
          </a:p>
        </p:txBody>
      </p:sp>
      <p:sp>
        <p:nvSpPr>
          <p:cNvPr id="43" name="TextBox 42">
            <a:extLst>
              <a:ext uri="{FF2B5EF4-FFF2-40B4-BE49-F238E27FC236}">
                <a16:creationId xmlns:a16="http://schemas.microsoft.com/office/drawing/2014/main" id="{C1182015-B9B8-48EF-853F-5F832586D93D}"/>
              </a:ext>
            </a:extLst>
          </p:cNvPr>
          <p:cNvSpPr txBox="1"/>
          <p:nvPr/>
        </p:nvSpPr>
        <p:spPr>
          <a:xfrm>
            <a:off x="7641475" y="4720778"/>
            <a:ext cx="997335" cy="461665"/>
          </a:xfrm>
          <a:prstGeom prst="rect">
            <a:avLst/>
          </a:prstGeom>
          <a:noFill/>
        </p:spPr>
        <p:txBody>
          <a:bodyPr wrap="square">
            <a:spAutoFit/>
          </a:bodyPr>
          <a:lstStyle/>
          <a:p>
            <a:pPr algn="ctr"/>
            <a:r>
              <a:rPr lang="en-US" sz="2400" dirty="0"/>
              <a:t>obj2</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One More Type of Inheritance: Prototypal Inheritance</a:t>
            </a:r>
          </a:p>
        </p:txBody>
      </p:sp>
      <p:sp>
        <p:nvSpPr>
          <p:cNvPr id="4" name="TextBox 3">
            <a:extLst>
              <a:ext uri="{FF2B5EF4-FFF2-40B4-BE49-F238E27FC236}">
                <a16:creationId xmlns:a16="http://schemas.microsoft.com/office/drawing/2014/main" id="{926E6BFA-2635-46B2-8FFA-5F3F6D295E97}"/>
              </a:ext>
            </a:extLst>
          </p:cNvPr>
          <p:cNvSpPr txBox="1"/>
          <p:nvPr/>
        </p:nvSpPr>
        <p:spPr>
          <a:xfrm>
            <a:off x="1075553" y="949407"/>
            <a:ext cx="4923310" cy="830997"/>
          </a:xfrm>
          <a:prstGeom prst="rect">
            <a:avLst/>
          </a:prstGeom>
          <a:noFill/>
        </p:spPr>
        <p:txBody>
          <a:bodyPr wrap="square">
            <a:spAutoFit/>
          </a:bodyPr>
          <a:lstStyle/>
          <a:p>
            <a:pPr algn="ctr"/>
            <a:r>
              <a:rPr lang="en-US" sz="2400" dirty="0"/>
              <a:t>As we learned earlier, JavaScript has </a:t>
            </a:r>
            <a:r>
              <a:rPr lang="en-US" sz="2400" dirty="0">
                <a:solidFill>
                  <a:srgbClr val="FF0000"/>
                </a:solidFill>
              </a:rPr>
              <a:t>no classes </a:t>
            </a:r>
            <a:r>
              <a:rPr lang="en-US" sz="2400" dirty="0"/>
              <a:t>– it only has </a:t>
            </a:r>
            <a:r>
              <a:rPr lang="en-US" sz="2400" dirty="0">
                <a:solidFill>
                  <a:srgbClr val="FF0000"/>
                </a:solidFill>
              </a:rPr>
              <a:t>objects</a:t>
            </a:r>
            <a:r>
              <a:rPr lang="en-US" sz="2400" dirty="0"/>
              <a:t>!</a:t>
            </a:r>
          </a:p>
        </p:txBody>
      </p:sp>
      <p:sp>
        <p:nvSpPr>
          <p:cNvPr id="8" name="TextBox 7">
            <a:extLst>
              <a:ext uri="{FF2B5EF4-FFF2-40B4-BE49-F238E27FC236}">
                <a16:creationId xmlns:a16="http://schemas.microsoft.com/office/drawing/2014/main" id="{A9774C43-B4AF-4BB5-83EB-BEC60483E477}"/>
              </a:ext>
            </a:extLst>
          </p:cNvPr>
          <p:cNvSpPr txBox="1"/>
          <p:nvPr/>
        </p:nvSpPr>
        <p:spPr>
          <a:xfrm>
            <a:off x="6768332" y="1020633"/>
            <a:ext cx="4923310" cy="1200329"/>
          </a:xfrm>
          <a:prstGeom prst="rect">
            <a:avLst/>
          </a:prstGeom>
          <a:noFill/>
        </p:spPr>
        <p:txBody>
          <a:bodyPr wrap="square">
            <a:spAutoFit/>
          </a:bodyPr>
          <a:lstStyle/>
          <a:p>
            <a:pPr algn="ctr"/>
            <a:r>
              <a:rPr lang="en-US" sz="2400" dirty="0"/>
              <a:t>As it turns out, every JavaScript object has a </a:t>
            </a:r>
            <a:r>
              <a:rPr lang="en-US" sz="2400" dirty="0">
                <a:solidFill>
                  <a:srgbClr val="7030A0"/>
                </a:solidFill>
              </a:rPr>
              <a:t>hidden</a:t>
            </a:r>
            <a:r>
              <a:rPr lang="en-US" sz="2400" dirty="0"/>
              <a:t> </a:t>
            </a:r>
            <a:r>
              <a:rPr lang="en-US" sz="2400" dirty="0">
                <a:solidFill>
                  <a:srgbClr val="7030A0"/>
                </a:solidFill>
              </a:rPr>
              <a:t>reference </a:t>
            </a:r>
            <a:r>
              <a:rPr lang="en-US" sz="2400" dirty="0"/>
              <a:t>to a </a:t>
            </a:r>
            <a:r>
              <a:rPr lang="en-US" sz="2400" dirty="0">
                <a:solidFill>
                  <a:srgbClr val="7030A0"/>
                </a:solidFill>
              </a:rPr>
              <a:t>parent</a:t>
            </a:r>
            <a:r>
              <a:rPr lang="en-US" sz="2400" dirty="0"/>
              <a:t> (aka "prototype") object.</a:t>
            </a:r>
          </a:p>
        </p:txBody>
      </p:sp>
      <p:grpSp>
        <p:nvGrpSpPr>
          <p:cNvPr id="10" name="Group 9">
            <a:extLst>
              <a:ext uri="{FF2B5EF4-FFF2-40B4-BE49-F238E27FC236}">
                <a16:creationId xmlns:a16="http://schemas.microsoft.com/office/drawing/2014/main" id="{626E60C2-7033-4622-BFB7-69DF0070C38F}"/>
              </a:ext>
            </a:extLst>
          </p:cNvPr>
          <p:cNvGrpSpPr/>
          <p:nvPr/>
        </p:nvGrpSpPr>
        <p:grpSpPr>
          <a:xfrm>
            <a:off x="2791750" y="4569189"/>
            <a:ext cx="4725751" cy="1961084"/>
            <a:chOff x="8059666" y="2769499"/>
            <a:chExt cx="4725751" cy="1961084"/>
          </a:xfrm>
        </p:grpSpPr>
        <p:sp>
          <p:nvSpPr>
            <p:cNvPr id="3" name="Rectangle 2">
              <a:extLst>
                <a:ext uri="{FF2B5EF4-FFF2-40B4-BE49-F238E27FC236}">
                  <a16:creationId xmlns:a16="http://schemas.microsoft.com/office/drawing/2014/main" id="{D6C454F8-36CC-4DF8-AC9B-16BA5E743967}"/>
                </a:ext>
              </a:extLst>
            </p:cNvPr>
            <p:cNvSpPr/>
            <p:nvPr/>
          </p:nvSpPr>
          <p:spPr>
            <a:xfrm>
              <a:off x="8059666" y="2769499"/>
              <a:ext cx="4725751" cy="19610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name: ""</a:t>
              </a:r>
            </a:p>
            <a:p>
              <a:r>
                <a:rPr lang="en-US" dirty="0">
                  <a:solidFill>
                    <a:srgbClr val="C00000"/>
                  </a:solidFill>
                  <a:latin typeface="Consolas" panose="020B0609020204030204" pitchFamily="49" charset="0"/>
                </a:rPr>
                <a:t>job: ""</a:t>
              </a:r>
            </a:p>
            <a:p>
              <a:r>
                <a:rPr lang="en-US" dirty="0">
                  <a:solidFill>
                    <a:srgbClr val="C00000"/>
                  </a:solidFill>
                  <a:latin typeface="Consolas" panose="020B0609020204030204" pitchFamily="49" charset="0"/>
                </a:rPr>
                <a:t>greet():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 return "Hi, I'm " + this.name; }</a:t>
              </a:r>
            </a:p>
            <a:p>
              <a:r>
                <a:rPr lang="en-US" dirty="0" err="1">
                  <a:solidFill>
                    <a:srgbClr val="C00000"/>
                  </a:solidFill>
                  <a:latin typeface="Consolas" panose="020B0609020204030204" pitchFamily="49" charset="0"/>
                </a:rPr>
                <a:t>my_job</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 return "I'm a " + </a:t>
              </a:r>
              <a:r>
                <a:rPr lang="en-US" dirty="0" err="1">
                  <a:solidFill>
                    <a:srgbClr val="C00000"/>
                  </a:solidFill>
                  <a:latin typeface="Consolas" panose="020B0609020204030204" pitchFamily="49" charset="0"/>
                </a:rPr>
                <a:t>this.job</a:t>
              </a:r>
              <a:r>
                <a:rPr lang="en-US" dirty="0">
                  <a:solidFill>
                    <a:srgbClr val="C00000"/>
                  </a:solidFill>
                  <a:latin typeface="Consolas" panose="020B0609020204030204" pitchFamily="49" charset="0"/>
                </a:rPr>
                <a:t>; }</a:t>
              </a:r>
            </a:p>
            <a:p>
              <a:r>
                <a:rPr lang="en-US" dirty="0">
                  <a:solidFill>
                    <a:srgbClr val="7030A0"/>
                  </a:solidFill>
                  <a:latin typeface="Consolas" panose="020B0609020204030204" pitchFamily="49" charset="0"/>
                </a:rPr>
                <a:t>__proto__</a:t>
              </a:r>
              <a:r>
                <a:rPr lang="en-US"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E2568827-4059-4819-BB3C-D789076E6083}"/>
                </a:ext>
              </a:extLst>
            </p:cNvPr>
            <p:cNvSpPr/>
            <p:nvPr/>
          </p:nvSpPr>
          <p:spPr>
            <a:xfrm>
              <a:off x="9405642" y="4423086"/>
              <a:ext cx="1043872" cy="2670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E788A05C-E829-475D-B76B-A76CD0690552}"/>
              </a:ext>
            </a:extLst>
          </p:cNvPr>
          <p:cNvSpPr/>
          <p:nvPr/>
        </p:nvSpPr>
        <p:spPr>
          <a:xfrm>
            <a:off x="296707" y="3862752"/>
            <a:ext cx="2148435" cy="8309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8037"/>
                </a:solidFill>
                <a:latin typeface="Consolas" panose="020B0609020204030204" pitchFamily="49" charset="0"/>
              </a:rPr>
              <a:t>Object</a:t>
            </a:r>
          </a:p>
        </p:txBody>
      </p:sp>
      <p:cxnSp>
        <p:nvCxnSpPr>
          <p:cNvPr id="15" name="Straight Arrow Connector 14">
            <a:extLst>
              <a:ext uri="{FF2B5EF4-FFF2-40B4-BE49-F238E27FC236}">
                <a16:creationId xmlns:a16="http://schemas.microsoft.com/office/drawing/2014/main" id="{7936BD92-94B6-4346-9A83-7B8F231121A8}"/>
              </a:ext>
            </a:extLst>
          </p:cNvPr>
          <p:cNvCxnSpPr>
            <a:cxnSpLocks/>
            <a:endCxn id="12" idx="2"/>
          </p:cNvCxnSpPr>
          <p:nvPr/>
        </p:nvCxnSpPr>
        <p:spPr>
          <a:xfrm flipH="1" flipV="1">
            <a:off x="1370925" y="4693749"/>
            <a:ext cx="3322456" cy="1650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D1B512-E835-4E67-8930-5771BA02B370}"/>
              </a:ext>
            </a:extLst>
          </p:cNvPr>
          <p:cNvSpPr txBox="1"/>
          <p:nvPr/>
        </p:nvSpPr>
        <p:spPr>
          <a:xfrm>
            <a:off x="6768332" y="2389306"/>
            <a:ext cx="4923310" cy="830997"/>
          </a:xfrm>
          <a:prstGeom prst="rect">
            <a:avLst/>
          </a:prstGeom>
          <a:noFill/>
        </p:spPr>
        <p:txBody>
          <a:bodyPr wrap="square">
            <a:spAutoFit/>
          </a:bodyPr>
          <a:lstStyle/>
          <a:p>
            <a:pPr algn="ctr"/>
            <a:r>
              <a:rPr lang="en-US" sz="2400" dirty="0"/>
              <a:t>By default, the parent is JavaScript's built-in, empty </a:t>
            </a:r>
            <a:r>
              <a:rPr lang="en-US" sz="2400" dirty="0">
                <a:solidFill>
                  <a:srgbClr val="008037"/>
                </a:solidFill>
              </a:rPr>
              <a:t>Object</a:t>
            </a:r>
            <a:r>
              <a:rPr lang="en-US" sz="2400" dirty="0"/>
              <a:t>.</a:t>
            </a:r>
          </a:p>
        </p:txBody>
      </p:sp>
      <p:sp>
        <p:nvSpPr>
          <p:cNvPr id="18" name="TextBox 17">
            <a:extLst>
              <a:ext uri="{FF2B5EF4-FFF2-40B4-BE49-F238E27FC236}">
                <a16:creationId xmlns:a16="http://schemas.microsoft.com/office/drawing/2014/main" id="{D78C0FD7-E205-4EA1-B6C1-CCE7DEF032B2}"/>
              </a:ext>
            </a:extLst>
          </p:cNvPr>
          <p:cNvSpPr txBox="1"/>
          <p:nvPr/>
        </p:nvSpPr>
        <p:spPr>
          <a:xfrm>
            <a:off x="6552361" y="3388647"/>
            <a:ext cx="5355252" cy="830997"/>
          </a:xfrm>
          <a:prstGeom prst="rect">
            <a:avLst/>
          </a:prstGeom>
          <a:noFill/>
        </p:spPr>
        <p:txBody>
          <a:bodyPr wrap="square">
            <a:spAutoFit/>
          </a:bodyPr>
          <a:lstStyle/>
          <a:p>
            <a:pPr algn="ctr"/>
            <a:r>
              <a:rPr lang="en-US" sz="2400" dirty="0"/>
              <a:t>But... you can set an </a:t>
            </a:r>
            <a:r>
              <a:rPr lang="en-US" sz="2400" dirty="0">
                <a:solidFill>
                  <a:srgbClr val="0070C0"/>
                </a:solidFill>
              </a:rPr>
              <a:t>object's</a:t>
            </a:r>
            <a:r>
              <a:rPr lang="en-US" sz="2400" dirty="0"/>
              <a:t> </a:t>
            </a:r>
            <a:r>
              <a:rPr lang="en-US" sz="2400" dirty="0">
                <a:solidFill>
                  <a:srgbClr val="7030A0"/>
                </a:solidFill>
              </a:rPr>
              <a:t>prototype reference</a:t>
            </a:r>
            <a:r>
              <a:rPr lang="en-US" sz="2400" dirty="0"/>
              <a:t> to point at another </a:t>
            </a:r>
            <a:r>
              <a:rPr lang="en-US" sz="2400" dirty="0">
                <a:solidFill>
                  <a:srgbClr val="C00000"/>
                </a:solidFill>
              </a:rPr>
              <a:t>object</a:t>
            </a:r>
            <a:r>
              <a:rPr lang="en-US" sz="2400" dirty="0"/>
              <a:t>!</a:t>
            </a:r>
          </a:p>
        </p:txBody>
      </p:sp>
      <p:grpSp>
        <p:nvGrpSpPr>
          <p:cNvPr id="19" name="Group 18">
            <a:extLst>
              <a:ext uri="{FF2B5EF4-FFF2-40B4-BE49-F238E27FC236}">
                <a16:creationId xmlns:a16="http://schemas.microsoft.com/office/drawing/2014/main" id="{3F364C27-3A7C-47A8-A387-9DD1F141EA50}"/>
              </a:ext>
            </a:extLst>
          </p:cNvPr>
          <p:cNvGrpSpPr/>
          <p:nvPr/>
        </p:nvGrpSpPr>
        <p:grpSpPr>
          <a:xfrm>
            <a:off x="7888386" y="5150804"/>
            <a:ext cx="3803256" cy="1608292"/>
            <a:chOff x="8059668" y="2769499"/>
            <a:chExt cx="3803256" cy="1608292"/>
          </a:xfrm>
        </p:grpSpPr>
        <p:sp>
          <p:nvSpPr>
            <p:cNvPr id="20" name="Rectangle 19">
              <a:extLst>
                <a:ext uri="{FF2B5EF4-FFF2-40B4-BE49-F238E27FC236}">
                  <a16:creationId xmlns:a16="http://schemas.microsoft.com/office/drawing/2014/main" id="{ED77E81C-A9A8-46D5-B919-0EC4A7A3F6BF}"/>
                </a:ext>
              </a:extLst>
            </p:cNvPr>
            <p:cNvSpPr/>
            <p:nvPr/>
          </p:nvSpPr>
          <p:spPr>
            <a:xfrm>
              <a:off x="8059668" y="2769499"/>
              <a:ext cx="3803256" cy="1608292"/>
            </a:xfrm>
            <a:prstGeom prst="rect">
              <a:avLst/>
            </a:prstGeom>
            <a:solidFill>
              <a:srgbClr val="E8E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name: "Carey"</a:t>
              </a:r>
            </a:p>
            <a:p>
              <a:r>
                <a:rPr lang="en-US" dirty="0">
                  <a:solidFill>
                    <a:srgbClr val="0070C0"/>
                  </a:solidFill>
                  <a:latin typeface="Consolas" panose="020B0609020204030204" pitchFamily="49" charset="0"/>
                </a:rPr>
                <a:t>job: "comedian"</a:t>
              </a:r>
            </a:p>
            <a:p>
              <a:r>
                <a:rPr lang="en-US" dirty="0" err="1">
                  <a:solidFill>
                    <a:srgbClr val="0070C0"/>
                  </a:solidFill>
                  <a:latin typeface="Consolas" panose="020B0609020204030204" pitchFamily="49" charset="0"/>
                </a:rPr>
                <a:t>tell_joke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return "USC education"; }</a:t>
              </a:r>
            </a:p>
            <a:p>
              <a:r>
                <a:rPr lang="en-US" dirty="0">
                  <a:solidFill>
                    <a:srgbClr val="7030A0"/>
                  </a:solidFill>
                  <a:latin typeface="Consolas" panose="020B0609020204030204" pitchFamily="49" charset="0"/>
                </a:rPr>
                <a:t>__proto__</a:t>
              </a:r>
              <a:endParaRPr lang="en-US" dirty="0">
                <a:solidFill>
                  <a:schemeClr val="tx1"/>
                </a:solidFill>
                <a:latin typeface="Consolas" panose="020B0609020204030204" pitchFamily="49" charset="0"/>
              </a:endParaRPr>
            </a:p>
          </p:txBody>
        </p:sp>
        <p:sp>
          <p:nvSpPr>
            <p:cNvPr id="21" name="Rectangle 20">
              <a:extLst>
                <a:ext uri="{FF2B5EF4-FFF2-40B4-BE49-F238E27FC236}">
                  <a16:creationId xmlns:a16="http://schemas.microsoft.com/office/drawing/2014/main" id="{02EC03BD-4714-41A2-A65F-8CC1D8257D9C}"/>
                </a:ext>
              </a:extLst>
            </p:cNvPr>
            <p:cNvSpPr/>
            <p:nvPr/>
          </p:nvSpPr>
          <p:spPr>
            <a:xfrm>
              <a:off x="9419129" y="4021742"/>
              <a:ext cx="1043872" cy="2670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6" name="Straight Arrow Connector 25">
            <a:extLst>
              <a:ext uri="{FF2B5EF4-FFF2-40B4-BE49-F238E27FC236}">
                <a16:creationId xmlns:a16="http://schemas.microsoft.com/office/drawing/2014/main" id="{A301E399-2F3F-4463-AEE1-314058EF2832}"/>
              </a:ext>
            </a:extLst>
          </p:cNvPr>
          <p:cNvCxnSpPr>
            <a:cxnSpLocks/>
          </p:cNvCxnSpPr>
          <p:nvPr/>
        </p:nvCxnSpPr>
        <p:spPr>
          <a:xfrm flipH="1" flipV="1">
            <a:off x="7493225" y="6133763"/>
            <a:ext cx="2265770" cy="404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Speech Bubble: Rectangle with Corners Rounded 28">
            <a:extLst>
              <a:ext uri="{FF2B5EF4-FFF2-40B4-BE49-F238E27FC236}">
                <a16:creationId xmlns:a16="http://schemas.microsoft.com/office/drawing/2014/main" id="{9BC95339-8912-4B4C-83A6-CB574B454FF1}"/>
              </a:ext>
            </a:extLst>
          </p:cNvPr>
          <p:cNvSpPr/>
          <p:nvPr/>
        </p:nvSpPr>
        <p:spPr>
          <a:xfrm>
            <a:off x="8404511" y="3548338"/>
            <a:ext cx="3612161" cy="1183218"/>
          </a:xfrm>
          <a:prstGeom prst="wedgeRoundRectCallout">
            <a:avLst>
              <a:gd name="adj1" fmla="val -39257"/>
              <a:gd name="adj2" fmla="val 920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object has three members (</a:t>
            </a:r>
            <a:r>
              <a:rPr lang="en-US" sz="2000" dirty="0">
                <a:solidFill>
                  <a:srgbClr val="00FFFF"/>
                </a:solidFill>
              </a:rPr>
              <a:t>name</a:t>
            </a:r>
            <a:r>
              <a:rPr lang="en-US" sz="2000" dirty="0">
                <a:solidFill>
                  <a:schemeClr val="bg1"/>
                </a:solidFill>
              </a:rPr>
              <a:t>, </a:t>
            </a:r>
            <a:r>
              <a:rPr lang="en-US" sz="2000" dirty="0">
                <a:solidFill>
                  <a:srgbClr val="00FFFF"/>
                </a:solidFill>
              </a:rPr>
              <a:t>job</a:t>
            </a:r>
            <a:r>
              <a:rPr lang="en-US" sz="2000" dirty="0">
                <a:solidFill>
                  <a:schemeClr val="bg1"/>
                </a:solidFill>
              </a:rPr>
              <a:t>, and </a:t>
            </a:r>
            <a:r>
              <a:rPr lang="en-US" sz="2000" dirty="0" err="1">
                <a:solidFill>
                  <a:srgbClr val="00FFFF"/>
                </a:solidFill>
              </a:rPr>
              <a:t>tell_joke</a:t>
            </a:r>
            <a:r>
              <a:rPr lang="en-US" sz="2000" dirty="0">
                <a:solidFill>
                  <a:srgbClr val="00FFFF"/>
                </a:solidFill>
              </a:rPr>
              <a:t>()</a:t>
            </a:r>
            <a:r>
              <a:rPr lang="en-US" sz="2000" dirty="0">
                <a:solidFill>
                  <a:schemeClr val="bg1"/>
                </a:solidFill>
              </a:rPr>
              <a:t>).</a:t>
            </a:r>
          </a:p>
        </p:txBody>
      </p:sp>
      <p:grpSp>
        <p:nvGrpSpPr>
          <p:cNvPr id="32" name="Group 31">
            <a:extLst>
              <a:ext uri="{FF2B5EF4-FFF2-40B4-BE49-F238E27FC236}">
                <a16:creationId xmlns:a16="http://schemas.microsoft.com/office/drawing/2014/main" id="{D4020C20-D4CA-44BD-A85F-74AFAF24B5F4}"/>
              </a:ext>
            </a:extLst>
          </p:cNvPr>
          <p:cNvGrpSpPr/>
          <p:nvPr/>
        </p:nvGrpSpPr>
        <p:grpSpPr>
          <a:xfrm>
            <a:off x="500358" y="1944891"/>
            <a:ext cx="6073700" cy="831703"/>
            <a:chOff x="1130378" y="6019541"/>
            <a:chExt cx="6073700" cy="831703"/>
          </a:xfrm>
        </p:grpSpPr>
        <p:sp>
          <p:nvSpPr>
            <p:cNvPr id="33" name="TextBox 32">
              <a:extLst>
                <a:ext uri="{FF2B5EF4-FFF2-40B4-BE49-F238E27FC236}">
                  <a16:creationId xmlns:a16="http://schemas.microsoft.com/office/drawing/2014/main" id="{EE9F228F-4906-46B9-9488-B545B26238D1}"/>
                </a:ext>
              </a:extLst>
            </p:cNvPr>
            <p:cNvSpPr txBox="1"/>
            <p:nvPr/>
          </p:nvSpPr>
          <p:spPr>
            <a:xfrm>
              <a:off x="1794369" y="6020247"/>
              <a:ext cx="5409709"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a:t>
              </a:r>
              <a:r>
                <a:rPr lang="en-US" sz="2400" dirty="0"/>
                <a:t>How do we use inheritance with objects without having classes?</a:t>
              </a:r>
              <a:endParaRPr lang="en-US" sz="2400" dirty="0">
                <a:latin typeface="Corbel" panose="020B0503020204020204" pitchFamily="34" charset="0"/>
                <a:cs typeface="Cordia New" panose="020B0502040204020203" pitchFamily="34" charset="-34"/>
              </a:endParaRPr>
            </a:p>
          </p:txBody>
        </p:sp>
        <p:pic>
          <p:nvPicPr>
            <p:cNvPr id="34" name="Picture 33" descr="Shape&#10;&#10;Description automatically generated with low confidence">
              <a:extLst>
                <a:ext uri="{FF2B5EF4-FFF2-40B4-BE49-F238E27FC236}">
                  <a16:creationId xmlns:a16="http://schemas.microsoft.com/office/drawing/2014/main" id="{01107603-9E20-4463-BBB0-387BA9E2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37" name="Rectangle 36">
            <a:extLst>
              <a:ext uri="{FF2B5EF4-FFF2-40B4-BE49-F238E27FC236}">
                <a16:creationId xmlns:a16="http://schemas.microsoft.com/office/drawing/2014/main" id="{493872AF-EC6A-4C62-A6C1-7EC955374EA6}"/>
              </a:ext>
            </a:extLst>
          </p:cNvPr>
          <p:cNvSpPr/>
          <p:nvPr/>
        </p:nvSpPr>
        <p:spPr>
          <a:xfrm>
            <a:off x="1336966" y="2819614"/>
            <a:ext cx="44004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8" name="Rectangle 37">
            <a:extLst>
              <a:ext uri="{FF2B5EF4-FFF2-40B4-BE49-F238E27FC236}">
                <a16:creationId xmlns:a16="http://schemas.microsoft.com/office/drawing/2014/main" id="{724FF8EE-A6BA-41E9-A24D-6EB3DD4D71AD}"/>
              </a:ext>
            </a:extLst>
          </p:cNvPr>
          <p:cNvSpPr/>
          <p:nvPr/>
        </p:nvSpPr>
        <p:spPr>
          <a:xfrm>
            <a:off x="1336146" y="2825183"/>
            <a:ext cx="44021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52D6A4C5-7049-4B49-95FC-65A909EC5FDF}"/>
              </a:ext>
            </a:extLst>
          </p:cNvPr>
          <p:cNvSpPr txBox="1"/>
          <p:nvPr/>
        </p:nvSpPr>
        <p:spPr>
          <a:xfrm>
            <a:off x="1075553" y="2916591"/>
            <a:ext cx="4923310" cy="461665"/>
          </a:xfrm>
          <a:prstGeom prst="rect">
            <a:avLst/>
          </a:prstGeom>
          <a:noFill/>
        </p:spPr>
        <p:txBody>
          <a:bodyPr wrap="square">
            <a:spAutoFit/>
          </a:bodyPr>
          <a:lstStyle/>
          <a:p>
            <a:pPr algn="ctr"/>
            <a:r>
              <a:rPr lang="en-US" sz="2400" dirty="0"/>
              <a:t>Answer: With </a:t>
            </a:r>
            <a:r>
              <a:rPr lang="en-US" sz="2400" dirty="0">
                <a:solidFill>
                  <a:srgbClr val="FF0000"/>
                </a:solidFill>
              </a:rPr>
              <a:t>prototypal inheritance</a:t>
            </a:r>
            <a:r>
              <a:rPr lang="en-US" sz="2400" dirty="0"/>
              <a:t>!</a:t>
            </a:r>
          </a:p>
        </p:txBody>
      </p:sp>
      <p:sp>
        <p:nvSpPr>
          <p:cNvPr id="40" name="Speech Bubble: Rectangle with Corners Rounded 39">
            <a:extLst>
              <a:ext uri="{FF2B5EF4-FFF2-40B4-BE49-F238E27FC236}">
                <a16:creationId xmlns:a16="http://schemas.microsoft.com/office/drawing/2014/main" id="{B11F25DD-D806-4052-AE2F-53B404254117}"/>
              </a:ext>
            </a:extLst>
          </p:cNvPr>
          <p:cNvSpPr/>
          <p:nvPr/>
        </p:nvSpPr>
        <p:spPr>
          <a:xfrm>
            <a:off x="3110250" y="3371281"/>
            <a:ext cx="3352374" cy="982941"/>
          </a:xfrm>
          <a:prstGeom prst="wedgeRoundRectCallout">
            <a:avLst>
              <a:gd name="adj1" fmla="val -77878"/>
              <a:gd name="adj2" fmla="val 377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essentially an empty/null object.</a:t>
            </a:r>
          </a:p>
        </p:txBody>
      </p:sp>
      <p:sp>
        <p:nvSpPr>
          <p:cNvPr id="30" name="Speech Bubble: Rectangle with Corners Rounded 29">
            <a:extLst>
              <a:ext uri="{FF2B5EF4-FFF2-40B4-BE49-F238E27FC236}">
                <a16:creationId xmlns:a16="http://schemas.microsoft.com/office/drawing/2014/main" id="{3ECDBB25-0150-4056-94B4-237F21110098}"/>
              </a:ext>
            </a:extLst>
          </p:cNvPr>
          <p:cNvSpPr/>
          <p:nvPr/>
        </p:nvSpPr>
        <p:spPr>
          <a:xfrm>
            <a:off x="8451715" y="4654149"/>
            <a:ext cx="3352374" cy="1183218"/>
          </a:xfrm>
          <a:prstGeom prst="wedgeRoundRectCallout">
            <a:avLst>
              <a:gd name="adj1" fmla="val -5705"/>
              <a:gd name="adj2" fmla="val 1036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However,  it also inherits everything in its </a:t>
            </a:r>
            <a:r>
              <a:rPr lang="en-US" sz="2000" dirty="0">
                <a:solidFill>
                  <a:schemeClr val="accent2">
                    <a:lumMod val="20000"/>
                    <a:lumOff val="80000"/>
                  </a:schemeClr>
                </a:solidFill>
              </a:rPr>
              <a:t>parent/prototype object</a:t>
            </a:r>
            <a:r>
              <a:rPr lang="en-US" sz="2000" dirty="0">
                <a:solidFill>
                  <a:schemeClr val="bg1"/>
                </a:solidFill>
              </a:rPr>
              <a:t>!</a:t>
            </a:r>
          </a:p>
        </p:txBody>
      </p:sp>
      <p:sp>
        <p:nvSpPr>
          <p:cNvPr id="31" name="Speech Bubble: Rectangle with Corners Rounded 30">
            <a:extLst>
              <a:ext uri="{FF2B5EF4-FFF2-40B4-BE49-F238E27FC236}">
                <a16:creationId xmlns:a16="http://schemas.microsoft.com/office/drawing/2014/main" id="{84A7CA29-3483-4D32-9EB7-D61285356B25}"/>
              </a:ext>
            </a:extLst>
          </p:cNvPr>
          <p:cNvSpPr/>
          <p:nvPr/>
        </p:nvSpPr>
        <p:spPr>
          <a:xfrm>
            <a:off x="3141271" y="3851147"/>
            <a:ext cx="3797436" cy="1183218"/>
          </a:xfrm>
          <a:prstGeom prst="wedgeRoundRectCallout">
            <a:avLst>
              <a:gd name="adj1" fmla="val 597"/>
              <a:gd name="adj2" fmla="val 1570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Similarly, this object inherits all the members of JavaScript's </a:t>
            </a:r>
            <a:r>
              <a:rPr lang="en-US" sz="2000" dirty="0">
                <a:solidFill>
                  <a:schemeClr val="accent6">
                    <a:lumMod val="20000"/>
                    <a:lumOff val="80000"/>
                  </a:schemeClr>
                </a:solidFill>
              </a:rPr>
              <a:t>empty/null Object</a:t>
            </a:r>
            <a:r>
              <a:rPr lang="en-US" sz="2000" dirty="0">
                <a:solidFill>
                  <a:schemeClr val="bg1"/>
                </a:solidFill>
              </a:rPr>
              <a:t>.</a:t>
            </a:r>
          </a:p>
        </p:txBody>
      </p:sp>
      <p:sp>
        <p:nvSpPr>
          <p:cNvPr id="42" name="Speech Bubble: Rectangle with Corners Rounded 41">
            <a:extLst>
              <a:ext uri="{FF2B5EF4-FFF2-40B4-BE49-F238E27FC236}">
                <a16:creationId xmlns:a16="http://schemas.microsoft.com/office/drawing/2014/main" id="{816BDC67-706D-4DCD-ADFE-5E955F1D8F64}"/>
              </a:ext>
            </a:extLst>
          </p:cNvPr>
          <p:cNvSpPr/>
          <p:nvPr/>
        </p:nvSpPr>
        <p:spPr>
          <a:xfrm>
            <a:off x="8126685" y="2187159"/>
            <a:ext cx="3612161" cy="2186030"/>
          </a:xfrm>
          <a:prstGeom prst="wedgeRoundRectCallout">
            <a:avLst>
              <a:gd name="adj1" fmla="val -39257"/>
              <a:gd name="adj2" fmla="val 920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on this object we can call:</a:t>
            </a:r>
            <a:br>
              <a:rPr lang="en-US" sz="2000" dirty="0">
                <a:solidFill>
                  <a:schemeClr val="bg1"/>
                </a:solidFill>
              </a:rPr>
            </a:br>
            <a:endParaRPr lang="en-US" sz="700" dirty="0">
              <a:solidFill>
                <a:schemeClr val="bg1"/>
              </a:solidFill>
            </a:endParaRPr>
          </a:p>
          <a:p>
            <a:pPr algn="ctr"/>
            <a:r>
              <a:rPr lang="en-US" sz="2000" dirty="0">
                <a:solidFill>
                  <a:srgbClr val="00FFFF"/>
                </a:solidFill>
              </a:rPr>
              <a:t>obj2.tell_joke()</a:t>
            </a:r>
          </a:p>
          <a:p>
            <a:pPr algn="ctr"/>
            <a:r>
              <a:rPr lang="en-US" sz="2000" dirty="0">
                <a:solidFill>
                  <a:srgbClr val="FFC9C9"/>
                </a:solidFill>
              </a:rPr>
              <a:t>obj2.greet()</a:t>
            </a:r>
          </a:p>
          <a:p>
            <a:pPr algn="ctr"/>
            <a:r>
              <a:rPr lang="en-US" sz="2000" dirty="0">
                <a:solidFill>
                  <a:srgbClr val="FFC9C9"/>
                </a:solidFill>
              </a:rPr>
              <a:t>obj2.my_job()</a:t>
            </a:r>
          </a:p>
          <a:p>
            <a:pPr algn="ctr"/>
            <a:endParaRPr lang="en-US" sz="1000" dirty="0">
              <a:solidFill>
                <a:srgbClr val="FFC9C9"/>
              </a:solidFill>
            </a:endParaRPr>
          </a:p>
          <a:p>
            <a:pPr algn="ctr"/>
            <a:endParaRPr lang="en-US" sz="1000" dirty="0">
              <a:solidFill>
                <a:srgbClr val="FFC9C9"/>
              </a:solidFill>
            </a:endParaRPr>
          </a:p>
          <a:p>
            <a:pPr algn="ctr"/>
            <a:endParaRPr lang="en-US" sz="1000" dirty="0">
              <a:solidFill>
                <a:srgbClr val="FFC9C9"/>
              </a:solidFill>
            </a:endParaRPr>
          </a:p>
        </p:txBody>
      </p:sp>
      <p:sp>
        <p:nvSpPr>
          <p:cNvPr id="46" name="Speech Bubble: Rectangle with Corners Rounded 45">
            <a:extLst>
              <a:ext uri="{FF2B5EF4-FFF2-40B4-BE49-F238E27FC236}">
                <a16:creationId xmlns:a16="http://schemas.microsoft.com/office/drawing/2014/main" id="{ED62B2D4-28F4-4718-A2F4-A3C8CBCA2B9F}"/>
              </a:ext>
            </a:extLst>
          </p:cNvPr>
          <p:cNvSpPr/>
          <p:nvPr/>
        </p:nvSpPr>
        <p:spPr>
          <a:xfrm>
            <a:off x="2387021" y="2957940"/>
            <a:ext cx="3723516" cy="982941"/>
          </a:xfrm>
          <a:prstGeom prst="wedgeRoundRectCallout">
            <a:avLst>
              <a:gd name="adj1" fmla="val -73774"/>
              <a:gd name="adj2" fmla="val 558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since JavaScript's </a:t>
            </a:r>
            <a:r>
              <a:rPr lang="en-US" sz="2000" dirty="0">
                <a:solidFill>
                  <a:schemeClr val="accent6">
                    <a:lumMod val="20000"/>
                    <a:lumOff val="80000"/>
                  </a:schemeClr>
                </a:solidFill>
              </a:rPr>
              <a:t>Object</a:t>
            </a:r>
            <a:r>
              <a:rPr lang="en-US" sz="2000" dirty="0">
                <a:solidFill>
                  <a:schemeClr val="bg1"/>
                </a:solidFill>
              </a:rPr>
              <a:t> provides a </a:t>
            </a:r>
            <a:r>
              <a:rPr lang="en-US" sz="2000" dirty="0" err="1">
                <a:solidFill>
                  <a:schemeClr val="accent6">
                    <a:lumMod val="20000"/>
                    <a:lumOff val="80000"/>
                  </a:schemeClr>
                </a:solidFill>
              </a:rPr>
              <a:t>toString</a:t>
            </a:r>
            <a:r>
              <a:rPr lang="en-US" sz="2000" dirty="0">
                <a:solidFill>
                  <a:schemeClr val="accent6">
                    <a:lumMod val="20000"/>
                    <a:lumOff val="80000"/>
                  </a:schemeClr>
                </a:solidFill>
              </a:rPr>
              <a:t>() </a:t>
            </a:r>
            <a:r>
              <a:rPr lang="en-US" sz="2000" dirty="0">
                <a:solidFill>
                  <a:schemeClr val="bg1"/>
                </a:solidFill>
              </a:rPr>
              <a:t>method...</a:t>
            </a:r>
          </a:p>
        </p:txBody>
      </p:sp>
      <p:sp>
        <p:nvSpPr>
          <p:cNvPr id="48" name="TextBox 47">
            <a:extLst>
              <a:ext uri="{FF2B5EF4-FFF2-40B4-BE49-F238E27FC236}">
                <a16:creationId xmlns:a16="http://schemas.microsoft.com/office/drawing/2014/main" id="{8D01E3E9-99C0-402C-87CF-EA1C462991F0}"/>
              </a:ext>
            </a:extLst>
          </p:cNvPr>
          <p:cNvSpPr txBox="1"/>
          <p:nvPr/>
        </p:nvSpPr>
        <p:spPr>
          <a:xfrm>
            <a:off x="9089720" y="3678719"/>
            <a:ext cx="1857322" cy="400110"/>
          </a:xfrm>
          <a:prstGeom prst="rect">
            <a:avLst/>
          </a:prstGeom>
          <a:noFill/>
        </p:spPr>
        <p:txBody>
          <a:bodyPr wrap="square">
            <a:spAutoFit/>
          </a:bodyPr>
          <a:lstStyle/>
          <a:p>
            <a:r>
              <a:rPr lang="en-US" sz="2000" dirty="0">
                <a:solidFill>
                  <a:schemeClr val="accent6">
                    <a:lumMod val="20000"/>
                    <a:lumOff val="80000"/>
                  </a:schemeClr>
                </a:solidFill>
              </a:rPr>
              <a:t>obj2.toString()</a:t>
            </a:r>
          </a:p>
        </p:txBody>
      </p:sp>
      <p:sp>
        <p:nvSpPr>
          <p:cNvPr id="35" name="Speech Bubble: Rectangle with Corners Rounded 34">
            <a:extLst>
              <a:ext uri="{FF2B5EF4-FFF2-40B4-BE49-F238E27FC236}">
                <a16:creationId xmlns:a16="http://schemas.microsoft.com/office/drawing/2014/main" id="{B6C7BB00-B5DD-47D2-B477-33E113A8ECF4}"/>
              </a:ext>
            </a:extLst>
          </p:cNvPr>
          <p:cNvSpPr/>
          <p:nvPr/>
        </p:nvSpPr>
        <p:spPr>
          <a:xfrm>
            <a:off x="7829025" y="3160094"/>
            <a:ext cx="4133118" cy="1515126"/>
          </a:xfrm>
          <a:prstGeom prst="wedgeRoundRectCallout">
            <a:avLst>
              <a:gd name="adj1" fmla="val -12217"/>
              <a:gd name="adj2" fmla="val 937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we </a:t>
            </a:r>
            <a:r>
              <a:rPr lang="en-US" sz="2000" dirty="0">
                <a:solidFill>
                  <a:srgbClr val="00FFFF"/>
                </a:solidFill>
              </a:rPr>
              <a:t>re-define the value </a:t>
            </a:r>
            <a:r>
              <a:rPr lang="en-US" sz="2000" dirty="0">
                <a:solidFill>
                  <a:schemeClr val="bg1"/>
                </a:solidFill>
              </a:rPr>
              <a:t>of a field found in the prototype, this </a:t>
            </a:r>
            <a:r>
              <a:rPr lang="en-US" sz="2000" dirty="0">
                <a:solidFill>
                  <a:schemeClr val="accent2">
                    <a:lumMod val="40000"/>
                    <a:lumOff val="60000"/>
                  </a:schemeClr>
                </a:solidFill>
              </a:rPr>
              <a:t>shadows</a:t>
            </a:r>
            <a:r>
              <a:rPr lang="en-US" sz="2000" dirty="0">
                <a:solidFill>
                  <a:schemeClr val="bg1"/>
                </a:solidFill>
              </a:rPr>
              <a:t> (hides) the original value!</a:t>
            </a:r>
            <a:endParaRPr lang="en-US" sz="2000" dirty="0">
              <a:solidFill>
                <a:srgbClr val="FFC9C9"/>
              </a:solidFill>
            </a:endParaRPr>
          </a:p>
          <a:p>
            <a:pPr algn="ctr"/>
            <a:endParaRPr lang="en-US" sz="1000" dirty="0">
              <a:solidFill>
                <a:srgbClr val="FFC9C9"/>
              </a:solidFill>
            </a:endParaRPr>
          </a:p>
        </p:txBody>
      </p:sp>
      <p:sp>
        <p:nvSpPr>
          <p:cNvPr id="36" name="Speech Bubble: Rectangle with Corners Rounded 35">
            <a:extLst>
              <a:ext uri="{FF2B5EF4-FFF2-40B4-BE49-F238E27FC236}">
                <a16:creationId xmlns:a16="http://schemas.microsoft.com/office/drawing/2014/main" id="{73A23C5F-B124-4760-B574-958B5E757DC2}"/>
              </a:ext>
            </a:extLst>
          </p:cNvPr>
          <p:cNvSpPr/>
          <p:nvPr/>
        </p:nvSpPr>
        <p:spPr>
          <a:xfrm>
            <a:off x="6721128" y="2693854"/>
            <a:ext cx="3352375" cy="1743628"/>
          </a:xfrm>
          <a:prstGeom prst="wedgeRoundRectCallout">
            <a:avLst>
              <a:gd name="adj1" fmla="val -46677"/>
              <a:gd name="adj2" fmla="val 1082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references to the field, even in the prototype object(s), use the </a:t>
            </a:r>
            <a:r>
              <a:rPr lang="en-US" sz="2000" dirty="0">
                <a:solidFill>
                  <a:srgbClr val="00FFFF"/>
                </a:solidFill>
              </a:rPr>
              <a:t>overridden value (i.e., Carey)</a:t>
            </a:r>
            <a:r>
              <a:rPr lang="en-US" sz="2000" dirty="0">
                <a:solidFill>
                  <a:schemeClr val="bg1"/>
                </a:solidFill>
              </a:rPr>
              <a:t>!</a:t>
            </a:r>
            <a:endParaRPr lang="en-US" sz="1000" dirty="0">
              <a:solidFill>
                <a:srgbClr val="FFC9C9"/>
              </a:solidFill>
            </a:endParaRPr>
          </a:p>
        </p:txBody>
      </p:sp>
      <p:sp>
        <p:nvSpPr>
          <p:cNvPr id="5" name="Rectangle 4">
            <a:extLst>
              <a:ext uri="{FF2B5EF4-FFF2-40B4-BE49-F238E27FC236}">
                <a16:creationId xmlns:a16="http://schemas.microsoft.com/office/drawing/2014/main" id="{7870EB88-B5B9-4714-81C0-CDA5CF89B702}"/>
              </a:ext>
            </a:extLst>
          </p:cNvPr>
          <p:cNvSpPr/>
          <p:nvPr/>
        </p:nvSpPr>
        <p:spPr>
          <a:xfrm>
            <a:off x="2858232" y="4597929"/>
            <a:ext cx="2722159" cy="281432"/>
          </a:xfrm>
          <a:prstGeom prst="rect">
            <a:avLst/>
          </a:prstGeom>
          <a:solidFill>
            <a:srgbClr val="FBE5D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90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down)">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8.33333E-7 -4.81481E-6 L -0.41992 -0.25879 " pathEditMode="relative" rAng="0" ptsTypes="AA">
                                      <p:cBhvr>
                                        <p:cTn id="94" dur="2000" fill="hold"/>
                                        <p:tgtEl>
                                          <p:spTgt spid="30"/>
                                        </p:tgtEl>
                                        <p:attrNameLst>
                                          <p:attrName>ppt_x</p:attrName>
                                          <p:attrName>ppt_y</p:attrName>
                                        </p:attrNameLst>
                                      </p:cBhvr>
                                      <p:rCtr x="-21003" y="-12940"/>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down)">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grpId="2" nodeType="clickEffect">
                                  <p:stCondLst>
                                    <p:cond delay="0"/>
                                  </p:stCondLst>
                                  <p:childTnLst>
                                    <p:animMotion origin="layout" path="M -1.45833E-6 4.81481E-6 L -0.24974 -0.26875 " pathEditMode="relative" rAng="0" ptsTypes="AA">
                                      <p:cBhvr>
                                        <p:cTn id="107" dur="2000" fill="hold"/>
                                        <p:tgtEl>
                                          <p:spTgt spid="31"/>
                                        </p:tgtEl>
                                        <p:attrNameLst>
                                          <p:attrName>ppt_x</p:attrName>
                                          <p:attrName>ppt_y</p:attrName>
                                        </p:attrNameLst>
                                      </p:cBhvr>
                                      <p:rCtr x="-12487" y="-13449"/>
                                    </p:animMotion>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3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down)">
                                      <p:cBhvr>
                                        <p:cTn id="116" dur="500"/>
                                        <p:tgtEl>
                                          <p:spTgt spid="4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down)">
                                      <p:cBhvr>
                                        <p:cTn id="121" dur="500"/>
                                        <p:tgtEl>
                                          <p:spTgt spid="4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wipe(left)">
                                      <p:cBhvr>
                                        <p:cTn id="126" dur="500"/>
                                        <p:tgtEl>
                                          <p:spTgt spid="48"/>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46"/>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2"/>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48"/>
                                        </p:tgtEl>
                                      </p:cBhvr>
                                    </p:animEffect>
                                    <p:set>
                                      <p:cBhvr>
                                        <p:cTn id="135" dur="1" fill="hold">
                                          <p:stCondLst>
                                            <p:cond delay="499"/>
                                          </p:stCondLst>
                                        </p:cTn>
                                        <p:tgtEl>
                                          <p:spTgt spid="4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wipe(down)">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2" nodeType="clickEffect">
                                  <p:stCondLst>
                                    <p:cond delay="0"/>
                                  </p:stCondLst>
                                  <p:childTnLst>
                                    <p:animMotion origin="layout" path="M 1.45833E-6 3.7037E-6 L -0.4556 -0.10973 " pathEditMode="relative" rAng="0" ptsTypes="AA">
                                      <p:cBhvr>
                                        <p:cTn id="144" dur="2000" fill="hold"/>
                                        <p:tgtEl>
                                          <p:spTgt spid="35"/>
                                        </p:tgtEl>
                                        <p:attrNameLst>
                                          <p:attrName>ppt_x</p:attrName>
                                          <p:attrName>ppt_y</p:attrName>
                                        </p:attrNameLst>
                                      </p:cBhvr>
                                      <p:rCtr x="-22786" y="-5486"/>
                                    </p:animMotion>
                                  </p:childTnLst>
                                </p:cTn>
                              </p:par>
                            </p:childTnLst>
                          </p:cTn>
                        </p:par>
                        <p:par>
                          <p:cTn id="145" fill="hold">
                            <p:stCondLst>
                              <p:cond delay="2000"/>
                            </p:stCondLst>
                            <p:childTnLst>
                              <p:par>
                                <p:cTn id="146" presetID="10" presetClass="entr" presetSubtype="0" fill="hold" grpId="0" nodeType="afterEffect">
                                  <p:stCondLst>
                                    <p:cond delay="0"/>
                                  </p:stCondLst>
                                  <p:childTnLst>
                                    <p:set>
                                      <p:cBhvr>
                                        <p:cTn id="147" dur="1" fill="hold">
                                          <p:stCondLst>
                                            <p:cond delay="0"/>
                                          </p:stCondLst>
                                        </p:cTn>
                                        <p:tgtEl>
                                          <p:spTgt spid="5"/>
                                        </p:tgtEl>
                                        <p:attrNameLst>
                                          <p:attrName>style.visibility</p:attrName>
                                        </p:attrNameLst>
                                      </p:cBhvr>
                                      <p:to>
                                        <p:strVal val="visible"/>
                                      </p:to>
                                    </p:set>
                                    <p:animEffect transition="in" filter="fade">
                                      <p:cBhvr>
                                        <p:cTn id="148" dur="500"/>
                                        <p:tgtEl>
                                          <p:spTgt spid="5"/>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wipe(down)">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path" presetSubtype="0" accel="50000" decel="50000" fill="hold" grpId="2" nodeType="clickEffect">
                                  <p:stCondLst>
                                    <p:cond delay="0"/>
                                  </p:stCondLst>
                                  <p:childTnLst>
                                    <p:animMotion origin="layout" path="M -2.08333E-6 2.59259E-6 L 0.17214 -0.01574 " pathEditMode="relative" rAng="0" ptsTypes="AA">
                                      <p:cBhvr>
                                        <p:cTn id="157" dur="2000" fill="hold"/>
                                        <p:tgtEl>
                                          <p:spTgt spid="36"/>
                                        </p:tgtEl>
                                        <p:attrNameLst>
                                          <p:attrName>ppt_x</p:attrName>
                                          <p:attrName>ppt_y</p:attrName>
                                        </p:attrNameLst>
                                      </p:cBhvr>
                                      <p:rCtr x="8607" y="-787"/>
                                    </p:animMotion>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35"/>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36"/>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500"/>
                                        <p:tgtEl>
                                          <p:spTgt spid="4"/>
                                        </p:tgtEl>
                                      </p:cBhvr>
                                    </p:animEffect>
                                    <p:set>
                                      <p:cBhvr>
                                        <p:cTn id="168" dur="1" fill="hold">
                                          <p:stCondLst>
                                            <p:cond delay="499"/>
                                          </p:stCondLst>
                                        </p:cTn>
                                        <p:tgtEl>
                                          <p:spTgt spid="4"/>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32"/>
                                        </p:tgtEl>
                                      </p:cBhvr>
                                    </p:animEffect>
                                    <p:set>
                                      <p:cBhvr>
                                        <p:cTn id="171" dur="1" fill="hold">
                                          <p:stCondLst>
                                            <p:cond delay="499"/>
                                          </p:stCondLst>
                                        </p:cTn>
                                        <p:tgtEl>
                                          <p:spTgt spid="32"/>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39"/>
                                        </p:tgtEl>
                                      </p:cBhvr>
                                    </p:animEffect>
                                    <p:set>
                                      <p:cBhvr>
                                        <p:cTn id="174" dur="1" fill="hold">
                                          <p:stCondLst>
                                            <p:cond delay="499"/>
                                          </p:stCondLst>
                                        </p:cTn>
                                        <p:tgtEl>
                                          <p:spTgt spid="39"/>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8"/>
                                        </p:tgtEl>
                                      </p:cBhvr>
                                    </p:animEffect>
                                    <p:set>
                                      <p:cBhvr>
                                        <p:cTn id="177" dur="1" fill="hold">
                                          <p:stCondLst>
                                            <p:cond delay="499"/>
                                          </p:stCondLst>
                                        </p:cTn>
                                        <p:tgtEl>
                                          <p:spTgt spid="8"/>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16"/>
                                        </p:tgtEl>
                                      </p:cBhvr>
                                    </p:animEffect>
                                    <p:set>
                                      <p:cBhvr>
                                        <p:cTn id="180" dur="1" fill="hold">
                                          <p:stCondLst>
                                            <p:cond delay="499"/>
                                          </p:stCondLst>
                                        </p:cTn>
                                        <p:tgtEl>
                                          <p:spTgt spid="16"/>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18"/>
                                        </p:tgtEl>
                                      </p:cBhvr>
                                    </p:animEffect>
                                    <p:set>
                                      <p:cBhvr>
                                        <p:cTn id="183" dur="1" fill="hold">
                                          <p:stCondLst>
                                            <p:cond delay="499"/>
                                          </p:stCondLst>
                                        </p:cTn>
                                        <p:tgtEl>
                                          <p:spTgt spid="18"/>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5"/>
                                        </p:tgtEl>
                                      </p:cBhvr>
                                    </p:animEffect>
                                    <p:set>
                                      <p:cBhvr>
                                        <p:cTn id="18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 grpId="0"/>
      <p:bldP spid="4" grpId="1"/>
      <p:bldP spid="8" grpId="0"/>
      <p:bldP spid="8" grpId="1"/>
      <p:bldP spid="12" grpId="0" animBg="1"/>
      <p:bldP spid="16" grpId="0"/>
      <p:bldP spid="16" grpId="1"/>
      <p:bldP spid="18" grpId="0"/>
      <p:bldP spid="18" grpId="1"/>
      <p:bldP spid="29" grpId="0" animBg="1"/>
      <p:bldP spid="29" grpId="1" animBg="1"/>
      <p:bldP spid="37" grpId="0" animBg="1"/>
      <p:bldP spid="37" grpId="1" animBg="1"/>
      <p:bldP spid="38" grpId="0" animBg="1"/>
      <p:bldP spid="38" grpId="1" animBg="1"/>
      <p:bldP spid="39" grpId="0"/>
      <p:bldP spid="39" grpId="1"/>
      <p:bldP spid="40" grpId="0" animBg="1"/>
      <p:bldP spid="40" grpId="1" animBg="1"/>
      <p:bldP spid="30" grpId="0" animBg="1"/>
      <p:bldP spid="30" grpId="1" animBg="1"/>
      <p:bldP spid="30" grpId="2" animBg="1"/>
      <p:bldP spid="31" grpId="0" animBg="1"/>
      <p:bldP spid="31" grpId="1" animBg="1"/>
      <p:bldP spid="31" grpId="2" animBg="1"/>
      <p:bldP spid="42" grpId="0" animBg="1"/>
      <p:bldP spid="42" grpId="1" animBg="1"/>
      <p:bldP spid="46" grpId="0" animBg="1"/>
      <p:bldP spid="46" grpId="1" animBg="1"/>
      <p:bldP spid="48" grpId="0"/>
      <p:bldP spid="48" grpId="1"/>
      <p:bldP spid="35" grpId="0" animBg="1"/>
      <p:bldP spid="35" grpId="1" animBg="1"/>
      <p:bldP spid="35" grpId="2" animBg="1"/>
      <p:bldP spid="36" grpId="0" animBg="1"/>
      <p:bldP spid="36" grpId="1" animBg="1"/>
      <p:bldP spid="36" grpId="2" animBg="1"/>
      <p:bldP spid="5" grpId="0" animBg="1"/>
      <p:bldP spid="5"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742CCA1-5DEC-4EC8-9AE1-79F60A692FC5}"/>
              </a:ext>
            </a:extLst>
          </p:cNvPr>
          <p:cNvSpPr txBox="1"/>
          <p:nvPr/>
        </p:nvSpPr>
        <p:spPr>
          <a:xfrm>
            <a:off x="2604021" y="4148619"/>
            <a:ext cx="997335" cy="461665"/>
          </a:xfrm>
          <a:prstGeom prst="rect">
            <a:avLst/>
          </a:prstGeom>
          <a:noFill/>
        </p:spPr>
        <p:txBody>
          <a:bodyPr wrap="square">
            <a:spAutoFit/>
          </a:bodyPr>
          <a:lstStyle/>
          <a:p>
            <a:pPr algn="ctr"/>
            <a:r>
              <a:rPr lang="en-US" sz="2400" dirty="0"/>
              <a:t>obj1</a:t>
            </a:r>
          </a:p>
        </p:txBody>
      </p:sp>
      <p:sp>
        <p:nvSpPr>
          <p:cNvPr id="43" name="TextBox 42">
            <a:extLst>
              <a:ext uri="{FF2B5EF4-FFF2-40B4-BE49-F238E27FC236}">
                <a16:creationId xmlns:a16="http://schemas.microsoft.com/office/drawing/2014/main" id="{C1182015-B9B8-48EF-853F-5F832586D93D}"/>
              </a:ext>
            </a:extLst>
          </p:cNvPr>
          <p:cNvSpPr txBox="1"/>
          <p:nvPr/>
        </p:nvSpPr>
        <p:spPr>
          <a:xfrm>
            <a:off x="7641475" y="4720778"/>
            <a:ext cx="997335" cy="461665"/>
          </a:xfrm>
          <a:prstGeom prst="rect">
            <a:avLst/>
          </a:prstGeom>
          <a:noFill/>
        </p:spPr>
        <p:txBody>
          <a:bodyPr wrap="square">
            <a:spAutoFit/>
          </a:bodyPr>
          <a:lstStyle/>
          <a:p>
            <a:pPr algn="ctr"/>
            <a:r>
              <a:rPr lang="en-US" sz="2400" dirty="0"/>
              <a:t>obj2</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907203" y="-76200"/>
            <a:ext cx="10363200" cy="1143000"/>
          </a:xfrm>
        </p:spPr>
        <p:txBody>
          <a:bodyPr/>
          <a:lstStyle/>
          <a:p>
            <a:r>
              <a:rPr lang="en-US" dirty="0"/>
              <a:t>One More Type of Inheritance: Prototypal Inheritance</a:t>
            </a:r>
          </a:p>
        </p:txBody>
      </p:sp>
      <p:grpSp>
        <p:nvGrpSpPr>
          <p:cNvPr id="10" name="Group 9">
            <a:extLst>
              <a:ext uri="{FF2B5EF4-FFF2-40B4-BE49-F238E27FC236}">
                <a16:creationId xmlns:a16="http://schemas.microsoft.com/office/drawing/2014/main" id="{626E60C2-7033-4622-BFB7-69DF0070C38F}"/>
              </a:ext>
            </a:extLst>
          </p:cNvPr>
          <p:cNvGrpSpPr/>
          <p:nvPr/>
        </p:nvGrpSpPr>
        <p:grpSpPr>
          <a:xfrm>
            <a:off x="2791750" y="4569189"/>
            <a:ext cx="4725751" cy="1961084"/>
            <a:chOff x="8059666" y="2769499"/>
            <a:chExt cx="4725751" cy="1961084"/>
          </a:xfrm>
        </p:grpSpPr>
        <p:sp>
          <p:nvSpPr>
            <p:cNvPr id="3" name="Rectangle 2">
              <a:extLst>
                <a:ext uri="{FF2B5EF4-FFF2-40B4-BE49-F238E27FC236}">
                  <a16:creationId xmlns:a16="http://schemas.microsoft.com/office/drawing/2014/main" id="{D6C454F8-36CC-4DF8-AC9B-16BA5E743967}"/>
                </a:ext>
              </a:extLst>
            </p:cNvPr>
            <p:cNvSpPr/>
            <p:nvPr/>
          </p:nvSpPr>
          <p:spPr>
            <a:xfrm>
              <a:off x="8059666" y="2769499"/>
              <a:ext cx="4725751" cy="19610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name: ""</a:t>
              </a:r>
            </a:p>
            <a:p>
              <a:r>
                <a:rPr lang="en-US" dirty="0">
                  <a:solidFill>
                    <a:srgbClr val="C00000"/>
                  </a:solidFill>
                  <a:latin typeface="Consolas" panose="020B0609020204030204" pitchFamily="49" charset="0"/>
                </a:rPr>
                <a:t>job: ""</a:t>
              </a:r>
            </a:p>
            <a:p>
              <a:r>
                <a:rPr lang="en-US" dirty="0">
                  <a:solidFill>
                    <a:srgbClr val="C00000"/>
                  </a:solidFill>
                  <a:latin typeface="Consolas" panose="020B0609020204030204" pitchFamily="49" charset="0"/>
                </a:rPr>
                <a:t>greet(): </a:t>
              </a:r>
              <a:br>
                <a:rPr lang="en-US" dirty="0">
                  <a:solidFill>
                    <a:srgbClr val="C00000"/>
                  </a:solidFill>
                  <a:latin typeface="Consolas" panose="020B0609020204030204" pitchFamily="49" charset="0"/>
                </a:rPr>
              </a:br>
              <a:r>
                <a:rPr lang="en-US" dirty="0">
                  <a:solidFill>
                    <a:srgbClr val="C00000"/>
                  </a:solidFill>
                  <a:latin typeface="Consolas" panose="020B0609020204030204" pitchFamily="49" charset="0"/>
                </a:rPr>
                <a:t>  { return "Hi, I'm " + this.name; }</a:t>
              </a:r>
            </a:p>
            <a:p>
              <a:r>
                <a:rPr lang="en-US" dirty="0" err="1">
                  <a:solidFill>
                    <a:srgbClr val="C00000"/>
                  </a:solidFill>
                  <a:latin typeface="Consolas" panose="020B0609020204030204" pitchFamily="49" charset="0"/>
                </a:rPr>
                <a:t>my_job</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 return "I'm a " + </a:t>
              </a:r>
              <a:r>
                <a:rPr lang="en-US" dirty="0" err="1">
                  <a:solidFill>
                    <a:srgbClr val="C00000"/>
                  </a:solidFill>
                  <a:latin typeface="Consolas" panose="020B0609020204030204" pitchFamily="49" charset="0"/>
                </a:rPr>
                <a:t>this.job</a:t>
              </a:r>
              <a:r>
                <a:rPr lang="en-US" dirty="0">
                  <a:solidFill>
                    <a:srgbClr val="C00000"/>
                  </a:solidFill>
                  <a:latin typeface="Consolas" panose="020B0609020204030204" pitchFamily="49" charset="0"/>
                </a:rPr>
                <a:t>; }</a:t>
              </a:r>
            </a:p>
            <a:p>
              <a:r>
                <a:rPr lang="en-US" dirty="0">
                  <a:solidFill>
                    <a:srgbClr val="7030A0"/>
                  </a:solidFill>
                  <a:latin typeface="Consolas" panose="020B0609020204030204" pitchFamily="49" charset="0"/>
                </a:rPr>
                <a:t>__proto__</a:t>
              </a:r>
              <a:r>
                <a:rPr lang="en-US" dirty="0">
                  <a:solidFill>
                    <a:schemeClr val="tx1"/>
                  </a:solidFill>
                  <a:latin typeface="Consolas" panose="020B0609020204030204" pitchFamily="49" charset="0"/>
                </a:rPr>
                <a:t>  </a:t>
              </a:r>
            </a:p>
          </p:txBody>
        </p:sp>
        <p:sp>
          <p:nvSpPr>
            <p:cNvPr id="9" name="Rectangle 8">
              <a:extLst>
                <a:ext uri="{FF2B5EF4-FFF2-40B4-BE49-F238E27FC236}">
                  <a16:creationId xmlns:a16="http://schemas.microsoft.com/office/drawing/2014/main" id="{E2568827-4059-4819-BB3C-D789076E6083}"/>
                </a:ext>
              </a:extLst>
            </p:cNvPr>
            <p:cNvSpPr/>
            <p:nvPr/>
          </p:nvSpPr>
          <p:spPr>
            <a:xfrm>
              <a:off x="9405642" y="4423086"/>
              <a:ext cx="1043872" cy="2670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E788A05C-E829-475D-B76B-A76CD0690552}"/>
              </a:ext>
            </a:extLst>
          </p:cNvPr>
          <p:cNvSpPr/>
          <p:nvPr/>
        </p:nvSpPr>
        <p:spPr>
          <a:xfrm>
            <a:off x="296707" y="3862752"/>
            <a:ext cx="2148435" cy="8309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8037"/>
                </a:solidFill>
                <a:latin typeface="Consolas" panose="020B0609020204030204" pitchFamily="49" charset="0"/>
              </a:rPr>
              <a:t>Object</a:t>
            </a:r>
          </a:p>
        </p:txBody>
      </p:sp>
      <p:cxnSp>
        <p:nvCxnSpPr>
          <p:cNvPr id="15" name="Straight Arrow Connector 14">
            <a:extLst>
              <a:ext uri="{FF2B5EF4-FFF2-40B4-BE49-F238E27FC236}">
                <a16:creationId xmlns:a16="http://schemas.microsoft.com/office/drawing/2014/main" id="{7936BD92-94B6-4346-9A83-7B8F231121A8}"/>
              </a:ext>
            </a:extLst>
          </p:cNvPr>
          <p:cNvCxnSpPr>
            <a:cxnSpLocks/>
            <a:endCxn id="12" idx="2"/>
          </p:cNvCxnSpPr>
          <p:nvPr/>
        </p:nvCxnSpPr>
        <p:spPr>
          <a:xfrm flipH="1" flipV="1">
            <a:off x="1370925" y="4693749"/>
            <a:ext cx="3322456" cy="1650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F364C27-3A7C-47A8-A387-9DD1F141EA50}"/>
              </a:ext>
            </a:extLst>
          </p:cNvPr>
          <p:cNvGrpSpPr/>
          <p:nvPr/>
        </p:nvGrpSpPr>
        <p:grpSpPr>
          <a:xfrm>
            <a:off x="7888386" y="5150804"/>
            <a:ext cx="3803256" cy="1608292"/>
            <a:chOff x="8059668" y="2769499"/>
            <a:chExt cx="3803256" cy="1608292"/>
          </a:xfrm>
        </p:grpSpPr>
        <p:sp>
          <p:nvSpPr>
            <p:cNvPr id="20" name="Rectangle 19">
              <a:extLst>
                <a:ext uri="{FF2B5EF4-FFF2-40B4-BE49-F238E27FC236}">
                  <a16:creationId xmlns:a16="http://schemas.microsoft.com/office/drawing/2014/main" id="{ED77E81C-A9A8-46D5-B919-0EC4A7A3F6BF}"/>
                </a:ext>
              </a:extLst>
            </p:cNvPr>
            <p:cNvSpPr/>
            <p:nvPr/>
          </p:nvSpPr>
          <p:spPr>
            <a:xfrm>
              <a:off x="8059668" y="2769499"/>
              <a:ext cx="3803256" cy="1608292"/>
            </a:xfrm>
            <a:prstGeom prst="rect">
              <a:avLst/>
            </a:prstGeom>
            <a:solidFill>
              <a:srgbClr val="E8E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name: "Carey"</a:t>
              </a:r>
            </a:p>
            <a:p>
              <a:r>
                <a:rPr lang="en-US" dirty="0">
                  <a:solidFill>
                    <a:srgbClr val="0070C0"/>
                  </a:solidFill>
                  <a:latin typeface="Consolas" panose="020B0609020204030204" pitchFamily="49" charset="0"/>
                </a:rPr>
                <a:t>job: "comedian"</a:t>
              </a:r>
            </a:p>
            <a:p>
              <a:r>
                <a:rPr lang="en-US" dirty="0" err="1">
                  <a:solidFill>
                    <a:srgbClr val="0070C0"/>
                  </a:solidFill>
                  <a:latin typeface="Consolas" panose="020B0609020204030204" pitchFamily="49" charset="0"/>
                </a:rPr>
                <a:t>tell_joke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return "USC education"; }</a:t>
              </a:r>
            </a:p>
            <a:p>
              <a:r>
                <a:rPr lang="en-US" dirty="0">
                  <a:solidFill>
                    <a:srgbClr val="7030A0"/>
                  </a:solidFill>
                  <a:latin typeface="Consolas" panose="020B0609020204030204" pitchFamily="49" charset="0"/>
                </a:rPr>
                <a:t>__proto__</a:t>
              </a:r>
              <a:endParaRPr lang="en-US" dirty="0">
                <a:solidFill>
                  <a:schemeClr val="tx1"/>
                </a:solidFill>
                <a:latin typeface="Consolas" panose="020B0609020204030204" pitchFamily="49" charset="0"/>
              </a:endParaRPr>
            </a:p>
          </p:txBody>
        </p:sp>
        <p:sp>
          <p:nvSpPr>
            <p:cNvPr id="21" name="Rectangle 20">
              <a:extLst>
                <a:ext uri="{FF2B5EF4-FFF2-40B4-BE49-F238E27FC236}">
                  <a16:creationId xmlns:a16="http://schemas.microsoft.com/office/drawing/2014/main" id="{02EC03BD-4714-41A2-A65F-8CC1D8257D9C}"/>
                </a:ext>
              </a:extLst>
            </p:cNvPr>
            <p:cNvSpPr/>
            <p:nvPr/>
          </p:nvSpPr>
          <p:spPr>
            <a:xfrm>
              <a:off x="9419129" y="4021742"/>
              <a:ext cx="1043872" cy="2670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6" name="Straight Arrow Connector 25">
            <a:extLst>
              <a:ext uri="{FF2B5EF4-FFF2-40B4-BE49-F238E27FC236}">
                <a16:creationId xmlns:a16="http://schemas.microsoft.com/office/drawing/2014/main" id="{A301E399-2F3F-4463-AEE1-314058EF2832}"/>
              </a:ext>
            </a:extLst>
          </p:cNvPr>
          <p:cNvCxnSpPr>
            <a:cxnSpLocks/>
          </p:cNvCxnSpPr>
          <p:nvPr/>
        </p:nvCxnSpPr>
        <p:spPr>
          <a:xfrm flipH="1" flipV="1">
            <a:off x="7493225" y="6133763"/>
            <a:ext cx="2265770" cy="404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5A17786-E9CB-4B3D-A6B3-3299A9E8FD98}"/>
              </a:ext>
            </a:extLst>
          </p:cNvPr>
          <p:cNvGrpSpPr/>
          <p:nvPr/>
        </p:nvGrpSpPr>
        <p:grpSpPr>
          <a:xfrm>
            <a:off x="907203" y="596721"/>
            <a:ext cx="6181269" cy="2782293"/>
            <a:chOff x="907203" y="746975"/>
            <a:chExt cx="6181269" cy="2637130"/>
          </a:xfrm>
        </p:grpSpPr>
        <p:sp>
          <p:nvSpPr>
            <p:cNvPr id="47" name="Speech Bubble: Rectangle with Corners Rounded 46">
              <a:extLst>
                <a:ext uri="{FF2B5EF4-FFF2-40B4-BE49-F238E27FC236}">
                  <a16:creationId xmlns:a16="http://schemas.microsoft.com/office/drawing/2014/main" id="{4B198B04-05A2-46E4-B504-E0CF62B26C87}"/>
                </a:ext>
              </a:extLst>
            </p:cNvPr>
            <p:cNvSpPr/>
            <p:nvPr/>
          </p:nvSpPr>
          <p:spPr>
            <a:xfrm>
              <a:off x="907203" y="746975"/>
              <a:ext cx="6068364" cy="2637130"/>
            </a:xfrm>
            <a:prstGeom prst="wedgeRoundRectCallout">
              <a:avLst>
                <a:gd name="adj1" fmla="val -13935"/>
                <a:gd name="adj2" fmla="val 83149"/>
                <a:gd name="adj3" fmla="val 1666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FC9C9"/>
                </a:solidFill>
              </a:endParaRPr>
            </a:p>
          </p:txBody>
        </p:sp>
        <p:sp>
          <p:nvSpPr>
            <p:cNvPr id="49" name="TextBox 48">
              <a:extLst>
                <a:ext uri="{FF2B5EF4-FFF2-40B4-BE49-F238E27FC236}">
                  <a16:creationId xmlns:a16="http://schemas.microsoft.com/office/drawing/2014/main" id="{B35CD842-D354-40CD-B08D-A804137294B1}"/>
                </a:ext>
              </a:extLst>
            </p:cNvPr>
            <p:cNvSpPr txBox="1"/>
            <p:nvPr/>
          </p:nvSpPr>
          <p:spPr>
            <a:xfrm>
              <a:off x="1020108" y="791815"/>
              <a:ext cx="6068364" cy="2585323"/>
            </a:xfrm>
            <a:prstGeom prst="rect">
              <a:avLst/>
            </a:prstGeom>
            <a:noFill/>
            <a:ln>
              <a:noFill/>
            </a:ln>
          </p:spPr>
          <p:txBody>
            <a:bodyPr wrap="square">
              <a:spAutoFit/>
            </a:bodyPr>
            <a:lstStyle/>
            <a:p>
              <a:r>
                <a:rPr lang="en-US" dirty="0">
                  <a:solidFill>
                    <a:schemeClr val="accent2">
                      <a:lumMod val="40000"/>
                      <a:lumOff val="60000"/>
                    </a:schemeClr>
                  </a:solidFill>
                  <a:latin typeface="Consolas" panose="020B0609020204030204" pitchFamily="49" charset="0"/>
                </a:rPr>
                <a:t>// Actual </a:t>
              </a:r>
              <a:r>
                <a:rPr lang="en-US" dirty="0" err="1">
                  <a:solidFill>
                    <a:schemeClr val="accent2">
                      <a:lumMod val="40000"/>
                      <a:lumOff val="60000"/>
                    </a:schemeClr>
                  </a:solidFill>
                  <a:latin typeface="Consolas" panose="020B0609020204030204" pitchFamily="49" charset="0"/>
                </a:rPr>
                <a:t>javascript</a:t>
              </a:r>
              <a:r>
                <a:rPr lang="en-US" dirty="0">
                  <a:solidFill>
                    <a:schemeClr val="accent2">
                      <a:lumMod val="40000"/>
                      <a:lumOff val="60000"/>
                    </a:schemeClr>
                  </a:solidFill>
                  <a:latin typeface="Consolas" panose="020B0609020204030204" pitchFamily="49" charset="0"/>
                </a:rPr>
                <a:t> code for obj1</a:t>
              </a:r>
            </a:p>
            <a:p>
              <a:r>
                <a:rPr lang="en-US" dirty="0">
                  <a:solidFill>
                    <a:schemeClr val="accent2">
                      <a:lumMod val="40000"/>
                      <a:lumOff val="60000"/>
                    </a:schemeClr>
                  </a:solidFill>
                  <a:latin typeface="Consolas" panose="020B0609020204030204" pitchFamily="49" charset="0"/>
                </a:rPr>
                <a:t>obj1 </a:t>
              </a:r>
              <a:r>
                <a:rPr lang="en-US" dirty="0">
                  <a:solidFill>
                    <a:schemeClr val="bg1"/>
                  </a:solidFill>
                  <a:latin typeface="Consolas" panose="020B0609020204030204" pitchFamily="49" charset="0"/>
                </a:rPr>
                <a:t>= {</a:t>
              </a:r>
            </a:p>
            <a:p>
              <a:r>
                <a:rPr lang="en-US" dirty="0">
                  <a:solidFill>
                    <a:schemeClr val="accent2">
                      <a:lumMod val="40000"/>
                      <a:lumOff val="60000"/>
                    </a:schemeClr>
                  </a:solidFill>
                  <a:latin typeface="Consolas" panose="020B0609020204030204" pitchFamily="49" charset="0"/>
                </a:rPr>
                <a:t>  name: ""</a:t>
              </a:r>
              <a:r>
                <a:rPr lang="en-US" dirty="0">
                  <a:solidFill>
                    <a:schemeClr val="bg1"/>
                  </a:solidFill>
                  <a:latin typeface="Consolas" panose="020B0609020204030204" pitchFamily="49" charset="0"/>
                </a:rPr>
                <a:t>,</a:t>
              </a:r>
            </a:p>
            <a:p>
              <a:r>
                <a:rPr lang="en-US" dirty="0">
                  <a:solidFill>
                    <a:schemeClr val="accent2">
                      <a:lumMod val="40000"/>
                      <a:lumOff val="60000"/>
                    </a:schemeClr>
                  </a:solidFill>
                  <a:latin typeface="Consolas" panose="020B0609020204030204" pitchFamily="49" charset="0"/>
                </a:rPr>
                <a:t>  job: ""</a:t>
              </a:r>
              <a:r>
                <a:rPr lang="en-US" dirty="0">
                  <a:solidFill>
                    <a:schemeClr val="bg1"/>
                  </a:solidFill>
                  <a:latin typeface="Consolas" panose="020B0609020204030204" pitchFamily="49" charset="0"/>
                </a:rPr>
                <a:t>,</a:t>
              </a:r>
            </a:p>
            <a:p>
              <a:r>
                <a:rPr lang="en-US" dirty="0">
                  <a:solidFill>
                    <a:schemeClr val="accent2">
                      <a:lumMod val="40000"/>
                      <a:lumOff val="60000"/>
                    </a:schemeClr>
                  </a:solidFill>
                  <a:latin typeface="Consolas" panose="020B0609020204030204" pitchFamily="49" charset="0"/>
                </a:rPr>
                <a:t>  greet: function() </a:t>
              </a:r>
            </a:p>
            <a:p>
              <a:r>
                <a:rPr lang="en-US" dirty="0">
                  <a:solidFill>
                    <a:schemeClr val="accent2">
                      <a:lumMod val="40000"/>
                      <a:lumOff val="60000"/>
                    </a:schemeClr>
                  </a:solidFill>
                  <a:latin typeface="Consolas" panose="020B0609020204030204" pitchFamily="49" charset="0"/>
                </a:rPr>
                <a:t>          { return "Hi, I'm " + this.name; }</a:t>
              </a:r>
              <a:r>
                <a:rPr lang="en-US" dirty="0">
                  <a:solidFill>
                    <a:schemeClr val="bg1"/>
                  </a:solidFill>
                  <a:latin typeface="Consolas" panose="020B0609020204030204" pitchFamily="49" charset="0"/>
                </a:rPr>
                <a:t>,</a:t>
              </a:r>
            </a:p>
            <a:p>
              <a:r>
                <a:rPr lang="en-US" dirty="0">
                  <a:solidFill>
                    <a:schemeClr val="accent2">
                      <a:lumMod val="40000"/>
                      <a:lumOff val="60000"/>
                    </a:schemeClr>
                  </a:solidFill>
                  <a:latin typeface="Consolas" panose="020B0609020204030204" pitchFamily="49" charset="0"/>
                </a:rPr>
                <a:t>  </a:t>
              </a:r>
              <a:r>
                <a:rPr lang="en-US" dirty="0" err="1">
                  <a:solidFill>
                    <a:schemeClr val="accent2">
                      <a:lumMod val="40000"/>
                      <a:lumOff val="60000"/>
                    </a:schemeClr>
                  </a:solidFill>
                  <a:latin typeface="Consolas" panose="020B0609020204030204" pitchFamily="49" charset="0"/>
                </a:rPr>
                <a:t>my_job</a:t>
              </a:r>
              <a:r>
                <a:rPr lang="en-US" dirty="0">
                  <a:solidFill>
                    <a:schemeClr val="accent2">
                      <a:lumMod val="40000"/>
                      <a:lumOff val="60000"/>
                    </a:schemeClr>
                  </a:solidFill>
                  <a:latin typeface="Consolas" panose="020B0609020204030204" pitchFamily="49" charset="0"/>
                </a:rPr>
                <a:t>: function() </a:t>
              </a:r>
            </a:p>
            <a:p>
              <a:r>
                <a:rPr lang="en-US" dirty="0">
                  <a:solidFill>
                    <a:schemeClr val="accent2">
                      <a:lumMod val="40000"/>
                      <a:lumOff val="60000"/>
                    </a:schemeClr>
                  </a:solidFill>
                  <a:latin typeface="Consolas" panose="020B0609020204030204" pitchFamily="49" charset="0"/>
                </a:rPr>
                <a:t>             { return "I'm a " + </a:t>
              </a:r>
              <a:r>
                <a:rPr lang="en-US" dirty="0" err="1">
                  <a:solidFill>
                    <a:schemeClr val="accent2">
                      <a:lumMod val="40000"/>
                      <a:lumOff val="60000"/>
                    </a:schemeClr>
                  </a:solidFill>
                  <a:latin typeface="Consolas" panose="020B0609020204030204" pitchFamily="49" charset="0"/>
                </a:rPr>
                <a:t>this.job</a:t>
              </a:r>
              <a:r>
                <a:rPr lang="en-US" dirty="0">
                  <a:solidFill>
                    <a:schemeClr val="accent2">
                      <a:lumMod val="40000"/>
                      <a:lumOff val="60000"/>
                    </a:schemeClr>
                  </a:solidFill>
                  <a:latin typeface="Consolas" panose="020B0609020204030204" pitchFamily="49" charset="0"/>
                </a:rPr>
                <a:t>; }</a:t>
              </a:r>
            </a:p>
            <a:p>
              <a:r>
                <a:rPr lang="en-US" dirty="0">
                  <a:solidFill>
                    <a:schemeClr val="bg1"/>
                  </a:solidFill>
                  <a:latin typeface="Consolas" panose="020B0609020204030204" pitchFamily="49" charset="0"/>
                </a:rPr>
                <a:t>}</a:t>
              </a:r>
            </a:p>
          </p:txBody>
        </p:sp>
      </p:grpSp>
      <p:grpSp>
        <p:nvGrpSpPr>
          <p:cNvPr id="50" name="Group 49">
            <a:extLst>
              <a:ext uri="{FF2B5EF4-FFF2-40B4-BE49-F238E27FC236}">
                <a16:creationId xmlns:a16="http://schemas.microsoft.com/office/drawing/2014/main" id="{4C38C513-995C-4B76-B4AE-90DC2D084BCA}"/>
              </a:ext>
            </a:extLst>
          </p:cNvPr>
          <p:cNvGrpSpPr/>
          <p:nvPr/>
        </p:nvGrpSpPr>
        <p:grpSpPr>
          <a:xfrm>
            <a:off x="7595986" y="1450874"/>
            <a:ext cx="4386309" cy="2511053"/>
            <a:chOff x="842607" y="310288"/>
            <a:chExt cx="6228693" cy="3142985"/>
          </a:xfrm>
        </p:grpSpPr>
        <p:sp>
          <p:nvSpPr>
            <p:cNvPr id="51" name="Speech Bubble: Rectangle with Corners Rounded 50">
              <a:extLst>
                <a:ext uri="{FF2B5EF4-FFF2-40B4-BE49-F238E27FC236}">
                  <a16:creationId xmlns:a16="http://schemas.microsoft.com/office/drawing/2014/main" id="{F161A5A0-5F4D-4A8D-88BB-7164F3AE1B62}"/>
                </a:ext>
              </a:extLst>
            </p:cNvPr>
            <p:cNvSpPr/>
            <p:nvPr/>
          </p:nvSpPr>
          <p:spPr>
            <a:xfrm>
              <a:off x="842607" y="310288"/>
              <a:ext cx="6068364" cy="3142985"/>
            </a:xfrm>
            <a:prstGeom prst="wedgeRoundRectCallout">
              <a:avLst>
                <a:gd name="adj1" fmla="val -40223"/>
                <a:gd name="adj2" fmla="val 83563"/>
                <a:gd name="adj3" fmla="val 1666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FC9C9"/>
                </a:solidFill>
              </a:endParaRPr>
            </a:p>
          </p:txBody>
        </p:sp>
        <p:sp>
          <p:nvSpPr>
            <p:cNvPr id="52" name="TextBox 51">
              <a:extLst>
                <a:ext uri="{FF2B5EF4-FFF2-40B4-BE49-F238E27FC236}">
                  <a16:creationId xmlns:a16="http://schemas.microsoft.com/office/drawing/2014/main" id="{762A83A2-FAC2-4965-B581-AD43454DEBEC}"/>
                </a:ext>
              </a:extLst>
            </p:cNvPr>
            <p:cNvSpPr txBox="1"/>
            <p:nvPr/>
          </p:nvSpPr>
          <p:spPr>
            <a:xfrm>
              <a:off x="1002936" y="428557"/>
              <a:ext cx="6068364" cy="2889241"/>
            </a:xfrm>
            <a:prstGeom prst="rect">
              <a:avLst/>
            </a:prstGeom>
            <a:noFill/>
            <a:ln>
              <a:noFill/>
            </a:ln>
          </p:spPr>
          <p:txBody>
            <a:bodyPr wrap="square">
              <a:spAutoFit/>
            </a:bodyPr>
            <a:lstStyle/>
            <a:p>
              <a:r>
                <a:rPr lang="en-US" dirty="0">
                  <a:solidFill>
                    <a:srgbClr val="00FFFF"/>
                  </a:solidFill>
                  <a:latin typeface="Consolas" panose="020B0609020204030204" pitchFamily="49" charset="0"/>
                </a:rPr>
                <a:t>// Actual </a:t>
              </a:r>
              <a:r>
                <a:rPr lang="en-US" dirty="0" err="1">
                  <a:solidFill>
                    <a:srgbClr val="00FFFF"/>
                  </a:solidFill>
                  <a:latin typeface="Consolas" panose="020B0609020204030204" pitchFamily="49" charset="0"/>
                </a:rPr>
                <a:t>js</a:t>
              </a:r>
              <a:r>
                <a:rPr lang="en-US" dirty="0">
                  <a:solidFill>
                    <a:srgbClr val="00FFFF"/>
                  </a:solidFill>
                  <a:latin typeface="Consolas" panose="020B0609020204030204" pitchFamily="49" charset="0"/>
                </a:rPr>
                <a:t> code for obj2</a:t>
              </a:r>
            </a:p>
            <a:p>
              <a:r>
                <a:rPr lang="en-US" dirty="0">
                  <a:solidFill>
                    <a:srgbClr val="00FFFF"/>
                  </a:solidFill>
                  <a:latin typeface="Consolas" panose="020B0609020204030204" pitchFamily="49" charset="0"/>
                </a:rPr>
                <a:t>obj2</a:t>
              </a:r>
              <a:r>
                <a:rPr lang="en-US" dirty="0">
                  <a:solidFill>
                    <a:schemeClr val="bg1"/>
                  </a:solidFill>
                  <a:latin typeface="Consolas" panose="020B0609020204030204" pitchFamily="49" charset="0"/>
                </a:rPr>
                <a:t> = {</a:t>
              </a:r>
            </a:p>
            <a:p>
              <a:r>
                <a:rPr lang="en-US" dirty="0">
                  <a:solidFill>
                    <a:schemeClr val="accent2">
                      <a:lumMod val="40000"/>
                      <a:lumOff val="60000"/>
                    </a:schemeClr>
                  </a:solidFill>
                  <a:latin typeface="Consolas" panose="020B0609020204030204" pitchFamily="49" charset="0"/>
                </a:rPr>
                <a:t>  name: </a:t>
              </a:r>
              <a:r>
                <a:rPr lang="en-US" dirty="0">
                  <a:solidFill>
                    <a:srgbClr val="00FFFF"/>
                  </a:solidFill>
                  <a:latin typeface="Consolas" panose="020B0609020204030204" pitchFamily="49" charset="0"/>
                </a:rPr>
                <a:t>"Carey"</a:t>
              </a:r>
              <a:r>
                <a:rPr lang="en-US" dirty="0">
                  <a:solidFill>
                    <a:schemeClr val="bg1"/>
                  </a:solidFill>
                  <a:latin typeface="Consolas" panose="020B0609020204030204" pitchFamily="49" charset="0"/>
                </a:rPr>
                <a:t>,</a:t>
              </a:r>
            </a:p>
            <a:p>
              <a:r>
                <a:rPr lang="en-US" dirty="0">
                  <a:solidFill>
                    <a:schemeClr val="accent2">
                      <a:lumMod val="40000"/>
                      <a:lumOff val="60000"/>
                    </a:schemeClr>
                  </a:solidFill>
                  <a:latin typeface="Consolas" panose="020B0609020204030204" pitchFamily="49" charset="0"/>
                </a:rPr>
                <a:t>  job: </a:t>
              </a:r>
              <a:r>
                <a:rPr lang="en-US" dirty="0">
                  <a:solidFill>
                    <a:srgbClr val="00FFFF"/>
                  </a:solidFill>
                  <a:latin typeface="Consolas" panose="020B0609020204030204" pitchFamily="49" charset="0"/>
                </a:rPr>
                <a:t>"comedian"</a:t>
              </a:r>
              <a:r>
                <a:rPr lang="en-US" dirty="0">
                  <a:solidFill>
                    <a:schemeClr val="bg1"/>
                  </a:solidFill>
                  <a:latin typeface="Consolas" panose="020B0609020204030204" pitchFamily="49" charset="0"/>
                </a:rPr>
                <a:t>,</a:t>
              </a:r>
            </a:p>
            <a:p>
              <a:r>
                <a:rPr lang="en-US" dirty="0">
                  <a:solidFill>
                    <a:srgbClr val="00FFFF"/>
                  </a:solidFill>
                  <a:latin typeface="Consolas" panose="020B0609020204030204" pitchFamily="49" charset="0"/>
                </a:rPr>
                <a:t>  </a:t>
              </a:r>
              <a:r>
                <a:rPr lang="en-US" dirty="0" err="1">
                  <a:solidFill>
                    <a:srgbClr val="00FFFF"/>
                  </a:solidFill>
                  <a:latin typeface="Consolas" panose="020B0609020204030204" pitchFamily="49" charset="0"/>
                </a:rPr>
                <a:t>tell_joke</a:t>
              </a:r>
              <a:r>
                <a:rPr lang="en-US" dirty="0">
                  <a:solidFill>
                    <a:srgbClr val="00FFFF"/>
                  </a:solidFill>
                  <a:latin typeface="Consolas" panose="020B0609020204030204" pitchFamily="49" charset="0"/>
                </a:rPr>
                <a:t>: function() </a:t>
              </a:r>
            </a:p>
            <a:p>
              <a:r>
                <a:rPr lang="en-US" dirty="0">
                  <a:solidFill>
                    <a:srgbClr val="00FFFF"/>
                  </a:solidFill>
                  <a:latin typeface="Consolas" panose="020B0609020204030204" pitchFamily="49" charset="0"/>
                </a:rPr>
                <a:t>    { return "USC education"; }</a:t>
              </a:r>
              <a:r>
                <a:rPr lang="en-US" dirty="0">
                  <a:solidFill>
                    <a:schemeClr val="bg1"/>
                  </a:solidFill>
                  <a:latin typeface="Consolas" panose="020B0609020204030204" pitchFamily="49" charset="0"/>
                </a:rPr>
                <a:t>,</a:t>
              </a:r>
            </a:p>
            <a:p>
              <a:r>
                <a:rPr lang="en-US" dirty="0">
                  <a:solidFill>
                    <a:srgbClr val="00FFFF"/>
                  </a:solidFill>
                  <a:latin typeface="Consolas" panose="020B0609020204030204" pitchFamily="49" charset="0"/>
                </a:rPr>
                <a:t>  __proto__: </a:t>
              </a:r>
              <a:r>
                <a:rPr lang="en-US" dirty="0">
                  <a:solidFill>
                    <a:schemeClr val="accent2">
                      <a:lumMod val="40000"/>
                      <a:lumOff val="60000"/>
                    </a:schemeClr>
                  </a:solidFill>
                  <a:latin typeface="Consolas" panose="020B0609020204030204" pitchFamily="49" charset="0"/>
                </a:rPr>
                <a:t>obj1</a:t>
              </a:r>
            </a:p>
            <a:p>
              <a:r>
                <a:rPr lang="en-US" dirty="0">
                  <a:solidFill>
                    <a:schemeClr val="bg1"/>
                  </a:solidFill>
                  <a:latin typeface="Consolas" panose="020B0609020204030204" pitchFamily="49" charset="0"/>
                </a:rPr>
                <a:t>}</a:t>
              </a:r>
            </a:p>
          </p:txBody>
        </p:sp>
      </p:grpSp>
    </p:spTree>
    <p:extLst>
      <p:ext uri="{BB962C8B-B14F-4D97-AF65-F5344CB8AC3E}">
        <p14:creationId xmlns:p14="http://schemas.microsoft.com/office/powerpoint/2010/main" val="405866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p:txBody>
          <a:bodyPr/>
          <a:lstStyle/>
          <a:p>
            <a:r>
              <a:rPr lang="en-US" dirty="0"/>
              <a:t>Shallow-dives into Inheritance</a:t>
            </a:r>
          </a:p>
        </p:txBody>
      </p:sp>
      <p:pic>
        <p:nvPicPr>
          <p:cNvPr id="8" name="Picture 7">
            <a:extLst>
              <a:ext uri="{FF2B5EF4-FFF2-40B4-BE49-F238E27FC236}">
                <a16:creationId xmlns:a16="http://schemas.microsoft.com/office/drawing/2014/main" id="{2F51FC78-AB5F-4163-9A3B-84FE5FC85A8D}"/>
              </a:ext>
            </a:extLst>
          </p:cNvPr>
          <p:cNvPicPr>
            <a:picLocks noChangeAspect="1"/>
          </p:cNvPicPr>
          <p:nvPr/>
        </p:nvPicPr>
        <p:blipFill>
          <a:blip r:embed="rId2"/>
          <a:stretch>
            <a:fillRect/>
          </a:stretch>
        </p:blipFill>
        <p:spPr>
          <a:xfrm>
            <a:off x="1975350" y="1217885"/>
            <a:ext cx="8159818" cy="3019132"/>
          </a:xfrm>
          <a:prstGeom prst="rect">
            <a:avLst/>
          </a:prstGeom>
        </p:spPr>
      </p:pic>
      <p:sp>
        <p:nvSpPr>
          <p:cNvPr id="9" name="Text Box 26">
            <a:extLst>
              <a:ext uri="{FF2B5EF4-FFF2-40B4-BE49-F238E27FC236}">
                <a16:creationId xmlns:a16="http://schemas.microsoft.com/office/drawing/2014/main" id="{54FB79E9-50FC-4502-93B4-1FC97B5B32CC}"/>
              </a:ext>
            </a:extLst>
          </p:cNvPr>
          <p:cNvSpPr txBox="1">
            <a:spLocks noChangeArrowheads="1"/>
          </p:cNvSpPr>
          <p:nvPr/>
        </p:nvSpPr>
        <p:spPr bwMode="auto">
          <a:xfrm>
            <a:off x="1163850" y="4491192"/>
            <a:ext cx="10080638"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It's</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time to dive in and learn more about inheritance.</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0022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2 – </a:t>
            </a:r>
            <a:r>
              <a:rPr lang="en-US" dirty="0" err="1"/>
              <a:t>Simula</a:t>
            </a:r>
            <a:endParaRPr lang="en-US" dirty="0"/>
          </a:p>
        </p:txBody>
      </p:sp>
      <p:sp>
        <p:nvSpPr>
          <p:cNvPr id="14" name="TextBox 13">
            <a:extLst>
              <a:ext uri="{FF2B5EF4-FFF2-40B4-BE49-F238E27FC236}">
                <a16:creationId xmlns:a16="http://schemas.microsoft.com/office/drawing/2014/main" id="{3F7AC482-9586-47F1-8C20-D0BE4A088D70}"/>
              </a:ext>
            </a:extLst>
          </p:cNvPr>
          <p:cNvSpPr txBox="1"/>
          <p:nvPr/>
        </p:nvSpPr>
        <p:spPr>
          <a:xfrm>
            <a:off x="524277" y="5464799"/>
            <a:ext cx="11043501" cy="707886"/>
          </a:xfrm>
          <a:prstGeom prst="rect">
            <a:avLst/>
          </a:prstGeom>
          <a:noFill/>
        </p:spPr>
        <p:txBody>
          <a:bodyPr wrap="square">
            <a:spAutoFit/>
          </a:bodyPr>
          <a:lstStyle/>
          <a:p>
            <a:pPr algn="ctr"/>
            <a:r>
              <a:rPr lang="en-US" sz="2000" dirty="0"/>
              <a:t>So, in </a:t>
            </a:r>
            <a:r>
              <a:rPr lang="en-US" sz="2000" dirty="0" err="1"/>
              <a:t>Simula</a:t>
            </a:r>
            <a:r>
              <a:rPr lang="en-US" sz="2000" dirty="0"/>
              <a:t> 67, </a:t>
            </a:r>
            <a:r>
              <a:rPr lang="en-US" sz="2000" dirty="0">
                <a:cs typeface="Times New Roman" pitchFamily="18" charset="0"/>
              </a:rPr>
              <a:t>Dahl and Nygaard went a step further than Hoare </a:t>
            </a:r>
            <a:r>
              <a:rPr lang="en-US" sz="2000" dirty="0"/>
              <a:t>and decided to model each entity as a </a:t>
            </a:r>
            <a:r>
              <a:rPr lang="en-US" sz="2000" dirty="0">
                <a:solidFill>
                  <a:srgbClr val="7030A0"/>
                </a:solidFill>
              </a:rPr>
              <a:t>self-contained "process"  </a:t>
            </a:r>
            <a:r>
              <a:rPr lang="en-US" sz="2000" dirty="0"/>
              <a:t>that could not only </a:t>
            </a:r>
            <a:r>
              <a:rPr lang="en-US" sz="2000" dirty="0">
                <a:solidFill>
                  <a:srgbClr val="FF0000"/>
                </a:solidFill>
              </a:rPr>
              <a:t>hold state</a:t>
            </a:r>
            <a:r>
              <a:rPr lang="en-US" sz="2000" dirty="0"/>
              <a:t>,</a:t>
            </a:r>
            <a:r>
              <a:rPr lang="en-US" sz="2000" dirty="0">
                <a:solidFill>
                  <a:srgbClr val="FF0000"/>
                </a:solidFill>
              </a:rPr>
              <a:t> </a:t>
            </a:r>
            <a:r>
              <a:rPr lang="en-US" sz="2000" dirty="0"/>
              <a:t>but also a built-in set of </a:t>
            </a:r>
            <a:r>
              <a:rPr lang="en-US" sz="2000" dirty="0">
                <a:solidFill>
                  <a:srgbClr val="00B0F0"/>
                </a:solidFill>
              </a:rPr>
              <a:t>behaviors</a:t>
            </a:r>
            <a:r>
              <a:rPr lang="en-US" sz="2000" dirty="0"/>
              <a:t>. </a:t>
            </a:r>
          </a:p>
        </p:txBody>
      </p:sp>
      <p:sp>
        <p:nvSpPr>
          <p:cNvPr id="20" name="TextBox 19">
            <a:extLst>
              <a:ext uri="{FF2B5EF4-FFF2-40B4-BE49-F238E27FC236}">
                <a16:creationId xmlns:a16="http://schemas.microsoft.com/office/drawing/2014/main" id="{01C6367E-3FD2-47DB-BF2C-91C0DD89FBFB}"/>
              </a:ext>
            </a:extLst>
          </p:cNvPr>
          <p:cNvSpPr txBox="1"/>
          <p:nvPr/>
        </p:nvSpPr>
        <p:spPr>
          <a:xfrm>
            <a:off x="1741208" y="1000521"/>
            <a:ext cx="8632990" cy="707886"/>
          </a:xfrm>
          <a:prstGeom prst="rect">
            <a:avLst/>
          </a:prstGeom>
          <a:noFill/>
        </p:spPr>
        <p:txBody>
          <a:bodyPr wrap="square">
            <a:spAutoFit/>
          </a:bodyPr>
          <a:lstStyle/>
          <a:p>
            <a:pPr algn="ctr"/>
            <a:r>
              <a:rPr lang="en-US" sz="2000" dirty="0"/>
              <a:t> "When writing simulation programs we had observed that processes often shared a number of common properties, both in </a:t>
            </a:r>
            <a:r>
              <a:rPr lang="en-US" sz="2000" dirty="0">
                <a:solidFill>
                  <a:srgbClr val="FF0000"/>
                </a:solidFill>
              </a:rPr>
              <a:t>data attributes </a:t>
            </a:r>
            <a:r>
              <a:rPr lang="en-US" sz="2000" dirty="0"/>
              <a:t>and </a:t>
            </a:r>
            <a:r>
              <a:rPr lang="en-US" sz="2000" dirty="0">
                <a:solidFill>
                  <a:srgbClr val="00B0F0"/>
                </a:solidFill>
              </a:rPr>
              <a:t>actions</a:t>
            </a:r>
            <a:r>
              <a:rPr lang="en-US" sz="2000" dirty="0"/>
              <a:t>..."</a:t>
            </a:r>
          </a:p>
        </p:txBody>
      </p:sp>
      <p:sp>
        <p:nvSpPr>
          <p:cNvPr id="21" name="TextBox 20">
            <a:extLst>
              <a:ext uri="{FF2B5EF4-FFF2-40B4-BE49-F238E27FC236}">
                <a16:creationId xmlns:a16="http://schemas.microsoft.com/office/drawing/2014/main" id="{C2935ACE-820B-456C-9082-AE5F71C5376F}"/>
              </a:ext>
            </a:extLst>
          </p:cNvPr>
          <p:cNvSpPr txBox="1"/>
          <p:nvPr/>
        </p:nvSpPr>
        <p:spPr>
          <a:xfrm>
            <a:off x="1302862" y="2050445"/>
            <a:ext cx="9278726" cy="400110"/>
          </a:xfrm>
          <a:prstGeom prst="rect">
            <a:avLst/>
          </a:prstGeom>
          <a:noFill/>
        </p:spPr>
        <p:txBody>
          <a:bodyPr wrap="square">
            <a:spAutoFit/>
          </a:bodyPr>
          <a:lstStyle/>
          <a:p>
            <a:pPr algn="ctr"/>
            <a:r>
              <a:rPr lang="en-US" sz="2000" dirty="0"/>
              <a:t>"We needed </a:t>
            </a:r>
            <a:r>
              <a:rPr lang="en-US" sz="2000" dirty="0">
                <a:solidFill>
                  <a:srgbClr val="FF0000"/>
                </a:solidFill>
              </a:rPr>
              <a:t>subclasses of processes </a:t>
            </a:r>
            <a:r>
              <a:rPr lang="en-US" sz="2000" dirty="0"/>
              <a:t>with... </a:t>
            </a:r>
            <a:r>
              <a:rPr lang="en-US" sz="2000" dirty="0">
                <a:solidFill>
                  <a:srgbClr val="00B0F0"/>
                </a:solidFill>
              </a:rPr>
              <a:t>actions</a:t>
            </a:r>
            <a:r>
              <a:rPr lang="en-US" sz="2000" dirty="0"/>
              <a:t>... not only of pure data records."</a:t>
            </a:r>
          </a:p>
        </p:txBody>
      </p:sp>
      <p:grpSp>
        <p:nvGrpSpPr>
          <p:cNvPr id="4" name="Group 3">
            <a:extLst>
              <a:ext uri="{FF2B5EF4-FFF2-40B4-BE49-F238E27FC236}">
                <a16:creationId xmlns:a16="http://schemas.microsoft.com/office/drawing/2014/main" id="{8A8D3986-C560-4573-803C-168707C4336A}"/>
              </a:ext>
            </a:extLst>
          </p:cNvPr>
          <p:cNvGrpSpPr/>
          <p:nvPr/>
        </p:nvGrpSpPr>
        <p:grpSpPr>
          <a:xfrm>
            <a:off x="1939583" y="2680404"/>
            <a:ext cx="9060892" cy="2554545"/>
            <a:chOff x="1939583" y="2680404"/>
            <a:chExt cx="9060892" cy="2554545"/>
          </a:xfrm>
        </p:grpSpPr>
        <p:sp>
          <p:nvSpPr>
            <p:cNvPr id="6" name="TextBox 5">
              <a:extLst>
                <a:ext uri="{FF2B5EF4-FFF2-40B4-BE49-F238E27FC236}">
                  <a16:creationId xmlns:a16="http://schemas.microsoft.com/office/drawing/2014/main" id="{AB8E00BB-45E5-4567-A62D-08118DFC931B}"/>
                </a:ext>
              </a:extLst>
            </p:cNvPr>
            <p:cNvSpPr txBox="1"/>
            <p:nvPr/>
          </p:nvSpPr>
          <p:spPr>
            <a:xfrm>
              <a:off x="1939583" y="3055192"/>
              <a:ext cx="2723823" cy="1323439"/>
            </a:xfrm>
            <a:prstGeom prst="rect">
              <a:avLst/>
            </a:prstGeom>
            <a:solidFill>
              <a:schemeClr val="accent4">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cs typeface="Times New Roman" pitchFamily="18" charset="0"/>
                </a:rPr>
                <a:t>struct Vehicle {</a:t>
              </a:r>
            </a:p>
            <a:p>
              <a:r>
                <a:rPr lang="en-US" sz="2000" dirty="0">
                  <a:solidFill>
                    <a:srgbClr val="FF0000"/>
                  </a:solidFill>
                  <a:latin typeface="Consolas" panose="020B0609020204030204" pitchFamily="49" charset="0"/>
                  <a:cs typeface="Times New Roman" pitchFamily="18" charset="0"/>
                </a:rPr>
                <a:t>  double x, y;</a:t>
              </a:r>
            </a:p>
            <a:p>
              <a:r>
                <a:rPr lang="en-US" sz="2000" dirty="0">
                  <a:solidFill>
                    <a:srgbClr val="FF0000"/>
                  </a:solidFill>
                  <a:latin typeface="Consolas" panose="020B0609020204030204" pitchFamily="49" charset="0"/>
                  <a:cs typeface="Times New Roman" pitchFamily="18" charset="0"/>
                </a:rPr>
                <a:t>  double velocity;</a:t>
              </a:r>
            </a:p>
            <a:p>
              <a:r>
                <a:rPr lang="en-US" sz="2000" dirty="0">
                  <a:latin typeface="Consolas" panose="020B0609020204030204" pitchFamily="49" charset="0"/>
                  <a:cs typeface="Times New Roman" pitchFamily="18" charset="0"/>
                </a:rPr>
                <a:t>};</a:t>
              </a:r>
            </a:p>
          </p:txBody>
        </p:sp>
        <p:sp>
          <p:nvSpPr>
            <p:cNvPr id="7" name="TextBox 6">
              <a:extLst>
                <a:ext uri="{FF2B5EF4-FFF2-40B4-BE49-F238E27FC236}">
                  <a16:creationId xmlns:a16="http://schemas.microsoft.com/office/drawing/2014/main" id="{C96A9D0F-3B9C-49B3-8202-F63ED8D86678}"/>
                </a:ext>
              </a:extLst>
            </p:cNvPr>
            <p:cNvSpPr txBox="1"/>
            <p:nvPr/>
          </p:nvSpPr>
          <p:spPr>
            <a:xfrm>
              <a:off x="5596432" y="2680404"/>
              <a:ext cx="5404043" cy="2554545"/>
            </a:xfrm>
            <a:prstGeom prst="rect">
              <a:avLst/>
            </a:prstGeom>
            <a:solidFill>
              <a:schemeClr val="accent4">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cs typeface="Times New Roman" pitchFamily="18" charset="0"/>
                </a:rPr>
                <a:t>class Vehicle {</a:t>
              </a:r>
            </a:p>
            <a:p>
              <a:r>
                <a:rPr lang="en-US" sz="2000" dirty="0">
                  <a:latin typeface="Consolas" panose="020B0609020204030204" pitchFamily="49" charset="0"/>
                  <a:cs typeface="Times New Roman" pitchFamily="18" charset="0"/>
                </a:rPr>
                <a:t>public:</a:t>
              </a:r>
            </a:p>
            <a:p>
              <a:r>
                <a:rPr lang="en-US" sz="2000" dirty="0">
                  <a:latin typeface="Consolas" panose="020B0609020204030204" pitchFamily="49" charset="0"/>
                  <a:cs typeface="Times New Roman" pitchFamily="18" charset="0"/>
                </a:rPr>
                <a:t>  </a:t>
              </a:r>
              <a:r>
                <a:rPr lang="en-US" sz="2000" dirty="0">
                  <a:solidFill>
                    <a:srgbClr val="00B0F0"/>
                  </a:solidFill>
                  <a:latin typeface="Consolas" panose="020B0609020204030204" pitchFamily="49" charset="0"/>
                  <a:cs typeface="Times New Roman" pitchFamily="18" charset="0"/>
                </a:rPr>
                <a:t>void steer(double angle) {  ... }</a:t>
              </a:r>
            </a:p>
            <a:p>
              <a:r>
                <a:rPr lang="en-US" sz="2000" dirty="0">
                  <a:solidFill>
                    <a:srgbClr val="00B0F0"/>
                  </a:solidFill>
                  <a:latin typeface="Consolas" panose="020B0609020204030204" pitchFamily="49" charset="0"/>
                  <a:cs typeface="Times New Roman" pitchFamily="18" charset="0"/>
                </a:rPr>
                <a:t>  void accelerate(double acc) { ... }</a:t>
              </a:r>
              <a:br>
                <a:rPr lang="en-US" sz="2000" dirty="0">
                  <a:solidFill>
                    <a:srgbClr val="00B0F0"/>
                  </a:solidFill>
                  <a:latin typeface="Consolas" panose="020B0609020204030204" pitchFamily="49" charset="0"/>
                  <a:cs typeface="Times New Roman" pitchFamily="18" charset="0"/>
                </a:rPr>
              </a:br>
              <a:r>
                <a:rPr lang="en-US" sz="2000" dirty="0">
                  <a:solidFill>
                    <a:srgbClr val="00B0F0"/>
                  </a:solidFill>
                  <a:latin typeface="Consolas" panose="020B0609020204030204" pitchFamily="49" charset="0"/>
                  <a:cs typeface="Times New Roman" pitchFamily="18" charset="0"/>
                </a:rPr>
                <a:t>  void brake(double </a:t>
              </a:r>
              <a:r>
                <a:rPr lang="en-US" sz="2000" dirty="0" err="1">
                  <a:solidFill>
                    <a:srgbClr val="00B0F0"/>
                  </a:solidFill>
                  <a:latin typeface="Consolas" panose="020B0609020204030204" pitchFamily="49" charset="0"/>
                  <a:cs typeface="Times New Roman" pitchFamily="18" charset="0"/>
                </a:rPr>
                <a:t>decel</a:t>
              </a:r>
              <a:r>
                <a:rPr lang="en-US" sz="2000" dirty="0">
                  <a:solidFill>
                    <a:srgbClr val="00B0F0"/>
                  </a:solidFill>
                  <a:latin typeface="Consolas" panose="020B0609020204030204" pitchFamily="49" charset="0"/>
                  <a:cs typeface="Times New Roman" pitchFamily="18" charset="0"/>
                </a:rPr>
                <a:t>) { ... } </a:t>
              </a:r>
            </a:p>
            <a:p>
              <a:r>
                <a:rPr lang="en-US" sz="2000" dirty="0">
                  <a:latin typeface="Consolas" panose="020B0609020204030204" pitchFamily="49" charset="0"/>
                  <a:cs typeface="Times New Roman" pitchFamily="18" charset="0"/>
                </a:rPr>
                <a:t> private:</a:t>
              </a:r>
            </a:p>
            <a:p>
              <a:r>
                <a:rPr lang="en-US" sz="2000" dirty="0">
                  <a:solidFill>
                    <a:srgbClr val="FF0000"/>
                  </a:solidFill>
                  <a:latin typeface="Consolas" panose="020B0609020204030204" pitchFamily="49" charset="0"/>
                  <a:cs typeface="Times New Roman" pitchFamily="18" charset="0"/>
                </a:rPr>
                <a:t>  double x, y, velocity;</a:t>
              </a:r>
            </a:p>
            <a:p>
              <a:r>
                <a:rPr lang="en-US" sz="2000" dirty="0">
                  <a:latin typeface="Consolas" panose="020B0609020204030204" pitchFamily="49" charset="0"/>
                  <a:cs typeface="Times New Roman" pitchFamily="18" charset="0"/>
                </a:rPr>
                <a:t>};</a:t>
              </a:r>
            </a:p>
          </p:txBody>
        </p:sp>
        <p:sp>
          <p:nvSpPr>
            <p:cNvPr id="3" name="Arrow: Right 2">
              <a:extLst>
                <a:ext uri="{FF2B5EF4-FFF2-40B4-BE49-F238E27FC236}">
                  <a16:creationId xmlns:a16="http://schemas.microsoft.com/office/drawing/2014/main" id="{F406F94F-2741-4DD2-BAC9-AED525A0995E}"/>
                </a:ext>
              </a:extLst>
            </p:cNvPr>
            <p:cNvSpPr/>
            <p:nvPr/>
          </p:nvSpPr>
          <p:spPr>
            <a:xfrm>
              <a:off x="4824248" y="3193643"/>
              <a:ext cx="635125" cy="1184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973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Shallow-dives into Inheritance</a:t>
            </a:r>
          </a:p>
        </p:txBody>
      </p:sp>
      <p:sp>
        <p:nvSpPr>
          <p:cNvPr id="6" name="TextBox 5">
            <a:extLst>
              <a:ext uri="{FF2B5EF4-FFF2-40B4-BE49-F238E27FC236}">
                <a16:creationId xmlns:a16="http://schemas.microsoft.com/office/drawing/2014/main" id="{47F13E28-B661-484D-91B4-FD9BD28E63DE}"/>
              </a:ext>
            </a:extLst>
          </p:cNvPr>
          <p:cNvSpPr txBox="1"/>
          <p:nvPr/>
        </p:nvSpPr>
        <p:spPr>
          <a:xfrm>
            <a:off x="1284318" y="2484259"/>
            <a:ext cx="9934842" cy="892552"/>
          </a:xfrm>
          <a:prstGeom prst="rect">
            <a:avLst/>
          </a:prstGeom>
          <a:noFill/>
        </p:spPr>
        <p:txBody>
          <a:bodyPr wrap="square">
            <a:spAutoFit/>
          </a:bodyPr>
          <a:lstStyle/>
          <a:p>
            <a:pPr algn="ctr"/>
            <a:r>
              <a:rPr lang="en-US" sz="2800" dirty="0">
                <a:solidFill>
                  <a:srgbClr val="00B0F0"/>
                </a:solidFill>
              </a:rPr>
              <a:t>Overriding Methods</a:t>
            </a:r>
          </a:p>
          <a:p>
            <a:pPr algn="ctr"/>
            <a:r>
              <a:rPr lang="en-US" sz="2400" dirty="0"/>
              <a:t>How classes allow/prevent method overriding; use of superclass methods</a:t>
            </a:r>
          </a:p>
        </p:txBody>
      </p:sp>
      <p:sp>
        <p:nvSpPr>
          <p:cNvPr id="8" name="TextBox 7">
            <a:extLst>
              <a:ext uri="{FF2B5EF4-FFF2-40B4-BE49-F238E27FC236}">
                <a16:creationId xmlns:a16="http://schemas.microsoft.com/office/drawing/2014/main" id="{12A1E188-8E50-4695-9830-0F6D52918288}"/>
              </a:ext>
            </a:extLst>
          </p:cNvPr>
          <p:cNvSpPr txBox="1"/>
          <p:nvPr/>
        </p:nvSpPr>
        <p:spPr>
          <a:xfrm>
            <a:off x="475963" y="3791397"/>
            <a:ext cx="11551552" cy="892552"/>
          </a:xfrm>
          <a:prstGeom prst="rect">
            <a:avLst/>
          </a:prstGeom>
          <a:noFill/>
        </p:spPr>
        <p:txBody>
          <a:bodyPr wrap="square">
            <a:spAutoFit/>
          </a:bodyPr>
          <a:lstStyle/>
          <a:p>
            <a:pPr algn="ctr"/>
            <a:r>
              <a:rPr lang="en-US" sz="2800" dirty="0">
                <a:solidFill>
                  <a:srgbClr val="00B0F0"/>
                </a:solidFill>
              </a:rPr>
              <a:t>Multiple Inheritance and its Issues</a:t>
            </a:r>
          </a:p>
          <a:p>
            <a:pPr algn="ctr"/>
            <a:r>
              <a:rPr lang="en-US" sz="2400" dirty="0"/>
              <a:t>Some languages let you derive a class from multiple base classes; this has issues!</a:t>
            </a:r>
          </a:p>
        </p:txBody>
      </p:sp>
      <p:sp>
        <p:nvSpPr>
          <p:cNvPr id="10" name="TextBox 9">
            <a:extLst>
              <a:ext uri="{FF2B5EF4-FFF2-40B4-BE49-F238E27FC236}">
                <a16:creationId xmlns:a16="http://schemas.microsoft.com/office/drawing/2014/main" id="{0A172B45-608A-4861-8EED-97AD4F1BDF8A}"/>
              </a:ext>
            </a:extLst>
          </p:cNvPr>
          <p:cNvSpPr txBox="1"/>
          <p:nvPr/>
        </p:nvSpPr>
        <p:spPr>
          <a:xfrm>
            <a:off x="1352742" y="1177121"/>
            <a:ext cx="9934842" cy="892552"/>
          </a:xfrm>
          <a:prstGeom prst="rect">
            <a:avLst/>
          </a:prstGeom>
          <a:noFill/>
        </p:spPr>
        <p:txBody>
          <a:bodyPr wrap="square">
            <a:spAutoFit/>
          </a:bodyPr>
          <a:lstStyle/>
          <a:p>
            <a:pPr algn="ctr"/>
            <a:r>
              <a:rPr lang="en-US" sz="2800" dirty="0">
                <a:solidFill>
                  <a:srgbClr val="00B0F0"/>
                </a:solidFill>
              </a:rPr>
              <a:t>Construction, Destruction and Finalization</a:t>
            </a:r>
          </a:p>
          <a:p>
            <a:pPr algn="ctr"/>
            <a:r>
              <a:rPr lang="en-US" sz="2400" dirty="0"/>
              <a:t>How construction/destruction/finalization works with inheritance</a:t>
            </a:r>
          </a:p>
        </p:txBody>
      </p:sp>
    </p:spTree>
    <p:extLst>
      <p:ext uri="{BB962C8B-B14F-4D97-AF65-F5344CB8AC3E}">
        <p14:creationId xmlns:p14="http://schemas.microsoft.com/office/powerpoint/2010/main" val="148400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151914"/>
            <a:ext cx="11229329" cy="1143000"/>
          </a:xfrm>
        </p:spPr>
        <p:txBody>
          <a:bodyPr/>
          <a:lstStyle/>
          <a:p>
            <a:r>
              <a:rPr lang="en-US" dirty="0"/>
              <a:t>Inheritance: Construction, Destruction and Finalization</a:t>
            </a:r>
          </a:p>
        </p:txBody>
      </p:sp>
      <p:pic>
        <p:nvPicPr>
          <p:cNvPr id="3" name="Picture 2">
            <a:extLst>
              <a:ext uri="{FF2B5EF4-FFF2-40B4-BE49-F238E27FC236}">
                <a16:creationId xmlns:a16="http://schemas.microsoft.com/office/drawing/2014/main" id="{1D5497C3-22CC-46B9-A703-70DB04696B16}"/>
              </a:ext>
            </a:extLst>
          </p:cNvPr>
          <p:cNvPicPr>
            <a:picLocks noChangeAspect="1"/>
          </p:cNvPicPr>
          <p:nvPr/>
        </p:nvPicPr>
        <p:blipFill>
          <a:blip r:embed="rId3"/>
          <a:stretch>
            <a:fillRect/>
          </a:stretch>
        </p:blipFill>
        <p:spPr>
          <a:xfrm>
            <a:off x="8113619" y="2633007"/>
            <a:ext cx="3115710" cy="1754146"/>
          </a:xfrm>
          <a:prstGeom prst="rect">
            <a:avLst/>
          </a:prstGeom>
        </p:spPr>
      </p:pic>
      <p:pic>
        <p:nvPicPr>
          <p:cNvPr id="5" name="Picture 4">
            <a:extLst>
              <a:ext uri="{FF2B5EF4-FFF2-40B4-BE49-F238E27FC236}">
                <a16:creationId xmlns:a16="http://schemas.microsoft.com/office/drawing/2014/main" id="{E6C7417A-8CF3-4AAC-8EDD-059E334453A1}"/>
              </a:ext>
            </a:extLst>
          </p:cNvPr>
          <p:cNvPicPr>
            <a:picLocks noChangeAspect="1"/>
          </p:cNvPicPr>
          <p:nvPr/>
        </p:nvPicPr>
        <p:blipFill>
          <a:blip r:embed="rId4"/>
          <a:stretch>
            <a:fillRect/>
          </a:stretch>
        </p:blipFill>
        <p:spPr>
          <a:xfrm>
            <a:off x="1179703" y="2680243"/>
            <a:ext cx="2486404" cy="1659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1B76E46-3D4E-40F5-8606-ACF738120EFF}"/>
              </a:ext>
            </a:extLst>
          </p:cNvPr>
          <p:cNvPicPr>
            <a:picLocks noChangeAspect="1"/>
          </p:cNvPicPr>
          <p:nvPr/>
        </p:nvPicPr>
        <p:blipFill rotWithShape="1">
          <a:blip r:embed="rId5"/>
          <a:srcRect b="11628"/>
          <a:stretch/>
        </p:blipFill>
        <p:spPr>
          <a:xfrm>
            <a:off x="4346543" y="2680243"/>
            <a:ext cx="3239926" cy="1659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28A3605-B56F-40D1-82D4-F0D1DF2B1732}"/>
              </a:ext>
            </a:extLst>
          </p:cNvPr>
          <p:cNvSpPr txBox="1"/>
          <p:nvPr/>
        </p:nvSpPr>
        <p:spPr>
          <a:xfrm>
            <a:off x="1373852" y="5387302"/>
            <a:ext cx="9648497" cy="400110"/>
          </a:xfrm>
          <a:prstGeom prst="rect">
            <a:avLst/>
          </a:prstGeom>
          <a:noFill/>
        </p:spPr>
        <p:txBody>
          <a:bodyPr wrap="square" rtlCol="0">
            <a:spAutoFit/>
          </a:bodyPr>
          <a:lstStyle/>
          <a:p>
            <a:pPr algn="ctr"/>
            <a:r>
              <a:rPr lang="en-US" sz="2000" dirty="0">
                <a:latin typeface="+mj-lt"/>
                <a:cs typeface="Times New Roman" pitchFamily="18" charset="0"/>
              </a:rPr>
              <a:t>Let's see how construction, destruction and finalization work with inheritance.</a:t>
            </a:r>
          </a:p>
        </p:txBody>
      </p:sp>
    </p:spTree>
    <p:extLst>
      <p:ext uri="{BB962C8B-B14F-4D97-AF65-F5344CB8AC3E}">
        <p14:creationId xmlns:p14="http://schemas.microsoft.com/office/powerpoint/2010/main" val="370889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72739" y="-263630"/>
            <a:ext cx="11229329" cy="1143000"/>
          </a:xfrm>
        </p:spPr>
        <p:txBody>
          <a:bodyPr>
            <a:normAutofit/>
          </a:bodyPr>
          <a:lstStyle/>
          <a:p>
            <a:r>
              <a:rPr lang="en-US" sz="2800" dirty="0"/>
              <a:t>Inheritance: Construction</a:t>
            </a:r>
          </a:p>
        </p:txBody>
      </p:sp>
      <p:sp>
        <p:nvSpPr>
          <p:cNvPr id="9" name="TextBox 8">
            <a:extLst>
              <a:ext uri="{FF2B5EF4-FFF2-40B4-BE49-F238E27FC236}">
                <a16:creationId xmlns:a16="http://schemas.microsoft.com/office/drawing/2014/main" id="{386CC4B7-2A28-49D0-BE5D-6E4A57505AFF}"/>
              </a:ext>
            </a:extLst>
          </p:cNvPr>
          <p:cNvSpPr txBox="1"/>
          <p:nvPr/>
        </p:nvSpPr>
        <p:spPr>
          <a:xfrm>
            <a:off x="617989" y="608864"/>
            <a:ext cx="5025638" cy="707886"/>
          </a:xfrm>
          <a:prstGeom prst="rect">
            <a:avLst/>
          </a:prstGeom>
          <a:noFill/>
        </p:spPr>
        <p:txBody>
          <a:bodyPr wrap="square">
            <a:spAutoFit/>
          </a:bodyPr>
          <a:lstStyle/>
          <a:p>
            <a:pPr algn="ctr"/>
            <a:r>
              <a:rPr lang="en-US" sz="2000" dirty="0"/>
              <a:t>Construction follows the same basic pattern in all languages!</a:t>
            </a:r>
          </a:p>
        </p:txBody>
      </p:sp>
      <p:sp>
        <p:nvSpPr>
          <p:cNvPr id="10" name="Rectangle 9">
            <a:extLst>
              <a:ext uri="{FF2B5EF4-FFF2-40B4-BE49-F238E27FC236}">
                <a16:creationId xmlns:a16="http://schemas.microsoft.com/office/drawing/2014/main" id="{88C5A124-71D7-46F8-90D1-5B02195B6920}"/>
              </a:ext>
            </a:extLst>
          </p:cNvPr>
          <p:cNvSpPr/>
          <p:nvPr/>
        </p:nvSpPr>
        <p:spPr>
          <a:xfrm>
            <a:off x="89587" y="3627973"/>
            <a:ext cx="3027156" cy="16540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a:t>
            </a:r>
            <a:r>
              <a:rPr lang="en-US" sz="2000" dirty="0">
                <a:solidFill>
                  <a:srgbClr val="FFC9C9"/>
                </a:solidFill>
              </a:rPr>
              <a:t>calls its superclass's constructor </a:t>
            </a:r>
            <a:r>
              <a:rPr lang="en-US" sz="2000" dirty="0">
                <a:solidFill>
                  <a:schemeClr val="bg1"/>
                </a:solidFill>
              </a:rPr>
              <a:t>to initialize the base parts of the object</a:t>
            </a:r>
          </a:p>
        </p:txBody>
      </p:sp>
      <p:sp>
        <p:nvSpPr>
          <p:cNvPr id="11" name="Rectangle 10">
            <a:extLst>
              <a:ext uri="{FF2B5EF4-FFF2-40B4-BE49-F238E27FC236}">
                <a16:creationId xmlns:a16="http://schemas.microsoft.com/office/drawing/2014/main" id="{73FCEEF7-8923-44D6-B9D0-39897D043BA2}"/>
              </a:ext>
            </a:extLst>
          </p:cNvPr>
          <p:cNvSpPr/>
          <p:nvPr/>
        </p:nvSpPr>
        <p:spPr>
          <a:xfrm>
            <a:off x="3178982" y="3627973"/>
            <a:ext cx="3027156" cy="16540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It </a:t>
            </a:r>
            <a:r>
              <a:rPr lang="en-US" sz="2000" dirty="0">
                <a:solidFill>
                  <a:schemeClr val="accent6">
                    <a:lumMod val="40000"/>
                    <a:lumOff val="60000"/>
                  </a:schemeClr>
                </a:solidFill>
              </a:rPr>
              <a:t>initializes its own parts </a:t>
            </a:r>
            <a:r>
              <a:rPr lang="en-US" sz="2000" dirty="0">
                <a:solidFill>
                  <a:schemeClr val="bg1"/>
                </a:solidFill>
              </a:rPr>
              <a:t>of the object</a:t>
            </a:r>
          </a:p>
        </p:txBody>
      </p:sp>
      <p:sp>
        <p:nvSpPr>
          <p:cNvPr id="19" name="TextBox 18">
            <a:extLst>
              <a:ext uri="{FF2B5EF4-FFF2-40B4-BE49-F238E27FC236}">
                <a16:creationId xmlns:a16="http://schemas.microsoft.com/office/drawing/2014/main" id="{42F03426-0E98-48D3-904E-9E9BC7E90DA6}"/>
              </a:ext>
            </a:extLst>
          </p:cNvPr>
          <p:cNvSpPr txBox="1"/>
          <p:nvPr/>
        </p:nvSpPr>
        <p:spPr>
          <a:xfrm>
            <a:off x="6264317" y="571980"/>
            <a:ext cx="5804992" cy="6221851"/>
          </a:xfrm>
          <a:prstGeom prst="rect">
            <a:avLst/>
          </a:prstGeom>
          <a:solidFill>
            <a:srgbClr val="FDF1E9"/>
          </a:solidFill>
          <a:ln>
            <a:solidFill>
              <a:schemeClr val="tx1"/>
            </a:solidFill>
          </a:ln>
        </p:spPr>
        <p:txBody>
          <a:bodyPr wrap="square" rtlCol="0">
            <a:noAutofit/>
          </a:bodyPr>
          <a:lstStyle/>
          <a:p>
            <a:endParaRPr lang="en-US" dirty="0">
              <a:solidFill>
                <a:srgbClr val="7030A0"/>
              </a:solidFill>
              <a:latin typeface="Consolas" panose="020B0609020204030204" pitchFamily="49" charset="0"/>
            </a:endParaRPr>
          </a:p>
        </p:txBody>
      </p:sp>
      <p:sp>
        <p:nvSpPr>
          <p:cNvPr id="31" name="TextBox 30">
            <a:extLst>
              <a:ext uri="{FF2B5EF4-FFF2-40B4-BE49-F238E27FC236}">
                <a16:creationId xmlns:a16="http://schemas.microsoft.com/office/drawing/2014/main" id="{792401CE-8D3D-4CBA-A78D-93B0259944A5}"/>
              </a:ext>
            </a:extLst>
          </p:cNvPr>
          <p:cNvSpPr txBox="1"/>
          <p:nvPr/>
        </p:nvSpPr>
        <p:spPr>
          <a:xfrm>
            <a:off x="272739" y="1896125"/>
            <a:ext cx="5716138" cy="672210"/>
          </a:xfrm>
          <a:prstGeom prst="rect">
            <a:avLst/>
          </a:prstGeom>
          <a:solidFill>
            <a:srgbClr val="FDF1E9"/>
          </a:solidFill>
          <a:ln>
            <a:solidFill>
              <a:schemeClr val="tx1"/>
            </a:solidFill>
          </a:ln>
        </p:spPr>
        <p:txBody>
          <a:bodyPr wrap="square" rtlCol="0">
            <a:noAutofit/>
          </a:bodyPr>
          <a:lstStyle/>
          <a:p>
            <a:r>
              <a:rPr lang="en-US" dirty="0" err="1">
                <a:solidFill>
                  <a:srgbClr val="7030A0"/>
                </a:solidFill>
                <a:latin typeface="Consolas" panose="020B0609020204030204" pitchFamily="49" charset="0"/>
              </a:rPr>
              <a:t>ComedianNerd</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cn</a:t>
            </a:r>
            <a:r>
              <a:rPr lang="en-US" dirty="0">
                <a:solidFill>
                  <a:srgbClr val="7030A0"/>
                </a:solidFill>
                <a:latin typeface="Consolas" panose="020B0609020204030204" pitchFamily="49" charset="0"/>
              </a:rPr>
              <a:t> = new </a:t>
            </a:r>
            <a:r>
              <a:rPr lang="en-US" dirty="0" err="1">
                <a:solidFill>
                  <a:srgbClr val="7030A0"/>
                </a:solidFill>
                <a:latin typeface="Consolas" panose="020B0609020204030204" pitchFamily="49" charset="0"/>
              </a:rPr>
              <a:t>ComedianNerd</a:t>
            </a:r>
            <a:r>
              <a:rPr lang="en-US" dirty="0">
                <a:solidFill>
                  <a:srgbClr val="7030A0"/>
                </a:solidFill>
                <a:latin typeface="Consolas" panose="020B0609020204030204" pitchFamily="49" charset="0"/>
              </a:rPr>
              <a:t>("Paul", </a:t>
            </a:r>
          </a:p>
          <a:p>
            <a:r>
              <a:rPr lang="en-US" dirty="0">
                <a:solidFill>
                  <a:srgbClr val="7030A0"/>
                </a:solidFill>
                <a:latin typeface="Consolas" panose="020B0609020204030204" pitchFamily="49" charset="0"/>
              </a:rPr>
              <a:t>                       150, "Knock knock!");</a:t>
            </a:r>
          </a:p>
          <a:p>
            <a:endParaRPr lang="en-US" dirty="0">
              <a:latin typeface="Consolas" panose="020B0609020204030204" pitchFamily="49" charset="0"/>
            </a:endParaRPr>
          </a:p>
        </p:txBody>
      </p:sp>
      <p:sp>
        <p:nvSpPr>
          <p:cNvPr id="32" name="TextBox 31">
            <a:extLst>
              <a:ext uri="{FF2B5EF4-FFF2-40B4-BE49-F238E27FC236}">
                <a16:creationId xmlns:a16="http://schemas.microsoft.com/office/drawing/2014/main" id="{15066103-F6DD-443F-A370-D613C280F751}"/>
              </a:ext>
            </a:extLst>
          </p:cNvPr>
          <p:cNvSpPr txBox="1"/>
          <p:nvPr/>
        </p:nvSpPr>
        <p:spPr>
          <a:xfrm>
            <a:off x="254469" y="1347611"/>
            <a:ext cx="5632934" cy="400110"/>
          </a:xfrm>
          <a:prstGeom prst="rect">
            <a:avLst/>
          </a:prstGeom>
          <a:noFill/>
        </p:spPr>
        <p:txBody>
          <a:bodyPr wrap="square">
            <a:spAutoFit/>
          </a:bodyPr>
          <a:lstStyle/>
          <a:p>
            <a:pPr algn="ctr"/>
            <a:r>
              <a:rPr lang="en-US" sz="2000" dirty="0"/>
              <a:t>When you </a:t>
            </a:r>
            <a:r>
              <a:rPr lang="en-US" sz="2000" dirty="0">
                <a:solidFill>
                  <a:srgbClr val="7030A0"/>
                </a:solidFill>
              </a:rPr>
              <a:t>instantiate</a:t>
            </a:r>
            <a:r>
              <a:rPr lang="en-US" sz="2000" dirty="0"/>
              <a:t> an object of a derived class:</a:t>
            </a:r>
          </a:p>
        </p:txBody>
      </p:sp>
      <p:sp>
        <p:nvSpPr>
          <p:cNvPr id="33" name="TextBox 32">
            <a:extLst>
              <a:ext uri="{FF2B5EF4-FFF2-40B4-BE49-F238E27FC236}">
                <a16:creationId xmlns:a16="http://schemas.microsoft.com/office/drawing/2014/main" id="{2A582F48-0943-44F9-83BE-CEA676BF0C27}"/>
              </a:ext>
            </a:extLst>
          </p:cNvPr>
          <p:cNvSpPr txBox="1"/>
          <p:nvPr/>
        </p:nvSpPr>
        <p:spPr>
          <a:xfrm>
            <a:off x="651355" y="2641422"/>
            <a:ext cx="4739373" cy="400110"/>
          </a:xfrm>
          <a:prstGeom prst="rect">
            <a:avLst/>
          </a:prstGeom>
          <a:noFill/>
        </p:spPr>
        <p:txBody>
          <a:bodyPr wrap="square">
            <a:spAutoFit/>
          </a:bodyPr>
          <a:lstStyle/>
          <a:p>
            <a:pPr algn="ctr"/>
            <a:r>
              <a:rPr lang="en-US" sz="2000" dirty="0"/>
              <a:t>This calls the derived class's </a:t>
            </a:r>
            <a:r>
              <a:rPr lang="en-US" sz="2000" dirty="0">
                <a:solidFill>
                  <a:srgbClr val="0070C0"/>
                </a:solidFill>
              </a:rPr>
              <a:t>constructor.</a:t>
            </a:r>
          </a:p>
        </p:txBody>
      </p:sp>
      <p:sp>
        <p:nvSpPr>
          <p:cNvPr id="35" name="TextBox 34">
            <a:extLst>
              <a:ext uri="{FF2B5EF4-FFF2-40B4-BE49-F238E27FC236}">
                <a16:creationId xmlns:a16="http://schemas.microsoft.com/office/drawing/2014/main" id="{313B5C8A-89B4-48D5-93C0-B8171B0C15A0}"/>
              </a:ext>
            </a:extLst>
          </p:cNvPr>
          <p:cNvSpPr txBox="1"/>
          <p:nvPr/>
        </p:nvSpPr>
        <p:spPr>
          <a:xfrm>
            <a:off x="6276794" y="4526760"/>
            <a:ext cx="6096688" cy="2308324"/>
          </a:xfrm>
          <a:prstGeom prst="rect">
            <a:avLst/>
          </a:prstGeom>
          <a:noFill/>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ComedianNerd</a:t>
            </a:r>
            <a:r>
              <a:rPr lang="en-US" dirty="0">
                <a:latin typeface="Consolas" panose="020B0609020204030204" pitchFamily="49" charset="0"/>
              </a:rPr>
              <a:t> extends Nerd {</a:t>
            </a:r>
          </a:p>
          <a:p>
            <a:r>
              <a:rPr lang="en-US" dirty="0">
                <a:latin typeface="Consolas" panose="020B0609020204030204" pitchFamily="49" charset="0"/>
              </a:rPr>
              <a:t>  </a:t>
            </a:r>
            <a:r>
              <a:rPr lang="en-US" dirty="0">
                <a:solidFill>
                  <a:srgbClr val="0070C0"/>
                </a:solidFill>
                <a:latin typeface="Consolas" panose="020B0609020204030204" pitchFamily="49" charset="0"/>
              </a:rPr>
              <a:t>public </a:t>
            </a:r>
            <a:r>
              <a:rPr lang="en-US" dirty="0" err="1">
                <a:solidFill>
                  <a:srgbClr val="0070C0"/>
                </a:solidFill>
                <a:latin typeface="Consolas" panose="020B0609020204030204" pitchFamily="49" charset="0"/>
              </a:rPr>
              <a:t>ComedianNerd</a:t>
            </a:r>
            <a:r>
              <a:rPr lang="en-US" dirty="0">
                <a:solidFill>
                  <a:srgbClr val="0070C0"/>
                </a:solidFill>
                <a:latin typeface="Consolas" panose="020B0609020204030204" pitchFamily="49" charset="0"/>
              </a:rPr>
              <a:t>(String name,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int IQ, String joke) {</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String joke;</a:t>
            </a:r>
          </a:p>
          <a:p>
            <a:r>
              <a:rPr lang="en-US" dirty="0">
                <a:latin typeface="Consolas" panose="020B0609020204030204" pitchFamily="49" charset="0"/>
              </a:rPr>
              <a:t>}</a:t>
            </a:r>
          </a:p>
        </p:txBody>
      </p:sp>
      <p:sp>
        <p:nvSpPr>
          <p:cNvPr id="37" name="TextBox 36">
            <a:extLst>
              <a:ext uri="{FF2B5EF4-FFF2-40B4-BE49-F238E27FC236}">
                <a16:creationId xmlns:a16="http://schemas.microsoft.com/office/drawing/2014/main" id="{91EEFE5F-77BB-4A22-86F6-6D6166C4D189}"/>
              </a:ext>
            </a:extLst>
          </p:cNvPr>
          <p:cNvSpPr txBox="1"/>
          <p:nvPr/>
        </p:nvSpPr>
        <p:spPr>
          <a:xfrm>
            <a:off x="6276794" y="2522297"/>
            <a:ext cx="6096688" cy="2031325"/>
          </a:xfrm>
          <a:prstGeom prst="rect">
            <a:avLst/>
          </a:prstGeom>
          <a:noFill/>
        </p:spPr>
        <p:txBody>
          <a:bodyPr wrap="square">
            <a:spAutoFit/>
          </a:bodyPr>
          <a:lstStyle/>
          <a:p>
            <a:r>
              <a:rPr lang="en-US" dirty="0">
                <a:latin typeface="Consolas" panose="020B0609020204030204" pitchFamily="49" charset="0"/>
              </a:rPr>
              <a:t>class Nerd extends Person {</a:t>
            </a:r>
          </a:p>
          <a:p>
            <a:r>
              <a:rPr lang="en-US" dirty="0">
                <a:latin typeface="Consolas" panose="020B0609020204030204" pitchFamily="49" charset="0"/>
              </a:rPr>
              <a:t>  </a:t>
            </a:r>
            <a:r>
              <a:rPr lang="en-US" dirty="0">
                <a:solidFill>
                  <a:srgbClr val="0070C0"/>
                </a:solidFill>
                <a:latin typeface="Consolas" panose="020B0609020204030204" pitchFamily="49" charset="0"/>
              </a:rPr>
              <a:t>public Nerd(String name, int IQ) {</a:t>
            </a:r>
          </a:p>
          <a:p>
            <a:r>
              <a:rPr lang="en-US" dirty="0">
                <a:solidFill>
                  <a:srgbClr val="FF0000"/>
                </a:solidFill>
                <a:latin typeface="Consolas" panose="020B0609020204030204" pitchFamily="49" charset="0"/>
              </a:rPr>
              <a:t>    super(name);</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this.IQ = IQ;</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int IQ;</a:t>
            </a:r>
          </a:p>
          <a:p>
            <a:r>
              <a:rPr lang="en-US" dirty="0">
                <a:latin typeface="Consolas" panose="020B0609020204030204" pitchFamily="49" charset="0"/>
              </a:rPr>
              <a:t>}</a:t>
            </a:r>
          </a:p>
        </p:txBody>
      </p:sp>
      <p:sp>
        <p:nvSpPr>
          <p:cNvPr id="39" name="TextBox 38">
            <a:extLst>
              <a:ext uri="{FF2B5EF4-FFF2-40B4-BE49-F238E27FC236}">
                <a16:creationId xmlns:a16="http://schemas.microsoft.com/office/drawing/2014/main" id="{65E31D82-1D8B-4FA8-A399-8B3EEA00D16B}"/>
              </a:ext>
            </a:extLst>
          </p:cNvPr>
          <p:cNvSpPr txBox="1"/>
          <p:nvPr/>
        </p:nvSpPr>
        <p:spPr>
          <a:xfrm>
            <a:off x="6275780" y="852520"/>
            <a:ext cx="4932861" cy="1754326"/>
          </a:xfrm>
          <a:prstGeom prst="rect">
            <a:avLst/>
          </a:prstGeom>
          <a:noFill/>
        </p:spPr>
        <p:txBody>
          <a:bodyPr wrap="square">
            <a:spAutoFit/>
          </a:bodyPr>
          <a:lstStyle/>
          <a:p>
            <a:r>
              <a:rPr lang="en-US" dirty="0">
                <a:latin typeface="Consolas" panose="020B0609020204030204" pitchFamily="49" charset="0"/>
              </a:rPr>
              <a:t>class Person {</a:t>
            </a:r>
          </a:p>
          <a:p>
            <a:r>
              <a:rPr lang="en-US" dirty="0">
                <a:latin typeface="Consolas" panose="020B0609020204030204" pitchFamily="49" charset="0"/>
              </a:rPr>
              <a:t> </a:t>
            </a:r>
            <a:r>
              <a:rPr lang="en-US" dirty="0">
                <a:solidFill>
                  <a:srgbClr val="00B0F0"/>
                </a:solidFill>
                <a:latin typeface="Consolas" panose="020B0609020204030204" pitchFamily="49" charset="0"/>
              </a:rPr>
              <a:t>public Person(String name) { </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this.name = name;</a:t>
            </a:r>
          </a:p>
          <a:p>
            <a:r>
              <a:rPr lang="en-US" dirty="0">
                <a:solidFill>
                  <a:srgbClr val="00B0F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a:t>
            </a:r>
          </a:p>
        </p:txBody>
      </p:sp>
      <p:cxnSp>
        <p:nvCxnSpPr>
          <p:cNvPr id="26" name="Straight Arrow Connector 25">
            <a:extLst>
              <a:ext uri="{FF2B5EF4-FFF2-40B4-BE49-F238E27FC236}">
                <a16:creationId xmlns:a16="http://schemas.microsoft.com/office/drawing/2014/main" id="{97326FD6-4754-4844-B230-40E0C55DEBF6}"/>
              </a:ext>
            </a:extLst>
          </p:cNvPr>
          <p:cNvCxnSpPr/>
          <p:nvPr/>
        </p:nvCxnSpPr>
        <p:spPr>
          <a:xfrm>
            <a:off x="15628" y="20680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320A198-A59B-4B46-AB31-FE5C44DBF088}"/>
              </a:ext>
            </a:extLst>
          </p:cNvPr>
          <p:cNvSpPr txBox="1"/>
          <p:nvPr/>
        </p:nvSpPr>
        <p:spPr>
          <a:xfrm>
            <a:off x="103100" y="3186339"/>
            <a:ext cx="5935672" cy="400110"/>
          </a:xfrm>
          <a:prstGeom prst="rect">
            <a:avLst/>
          </a:prstGeom>
          <a:noFill/>
        </p:spPr>
        <p:txBody>
          <a:bodyPr wrap="square">
            <a:spAutoFit/>
          </a:bodyPr>
          <a:lstStyle/>
          <a:p>
            <a:pPr algn="ctr"/>
            <a:r>
              <a:rPr lang="en-US" sz="2000" dirty="0"/>
              <a:t>Every derived class </a:t>
            </a:r>
            <a:r>
              <a:rPr lang="en-US" sz="2000" dirty="0">
                <a:solidFill>
                  <a:srgbClr val="0070C0"/>
                </a:solidFill>
              </a:rPr>
              <a:t>constructor</a:t>
            </a:r>
            <a:r>
              <a:rPr lang="en-US" sz="2000" dirty="0"/>
              <a:t> does two things:</a:t>
            </a:r>
            <a:endParaRPr lang="en-US" sz="2000" dirty="0">
              <a:solidFill>
                <a:srgbClr val="0070C0"/>
              </a:solidFill>
            </a:endParaRPr>
          </a:p>
        </p:txBody>
      </p:sp>
      <p:sp>
        <p:nvSpPr>
          <p:cNvPr id="44" name="TextBox 43">
            <a:extLst>
              <a:ext uri="{FF2B5EF4-FFF2-40B4-BE49-F238E27FC236}">
                <a16:creationId xmlns:a16="http://schemas.microsoft.com/office/drawing/2014/main" id="{66D1ABEB-9E3A-4616-8627-AB17581DA72A}"/>
              </a:ext>
            </a:extLst>
          </p:cNvPr>
          <p:cNvSpPr txBox="1"/>
          <p:nvPr/>
        </p:nvSpPr>
        <p:spPr>
          <a:xfrm>
            <a:off x="6749509" y="5346570"/>
            <a:ext cx="2575629" cy="369332"/>
          </a:xfrm>
          <a:prstGeom prst="rect">
            <a:avLst/>
          </a:prstGeom>
          <a:noFill/>
        </p:spPr>
        <p:txBody>
          <a:bodyPr wrap="square">
            <a:spAutoFit/>
          </a:bodyPr>
          <a:lstStyle/>
          <a:p>
            <a:r>
              <a:rPr lang="en-US" dirty="0">
                <a:solidFill>
                  <a:srgbClr val="FF0000"/>
                </a:solidFill>
                <a:latin typeface="Consolas" panose="020B0609020204030204" pitchFamily="49" charset="0"/>
              </a:rPr>
              <a:t>super(name, IQ);</a:t>
            </a:r>
          </a:p>
        </p:txBody>
      </p:sp>
      <p:sp>
        <p:nvSpPr>
          <p:cNvPr id="46" name="TextBox 45">
            <a:extLst>
              <a:ext uri="{FF2B5EF4-FFF2-40B4-BE49-F238E27FC236}">
                <a16:creationId xmlns:a16="http://schemas.microsoft.com/office/drawing/2014/main" id="{EC26C158-A042-4CC0-B605-4A51754C37B6}"/>
              </a:ext>
            </a:extLst>
          </p:cNvPr>
          <p:cNvSpPr txBox="1"/>
          <p:nvPr/>
        </p:nvSpPr>
        <p:spPr>
          <a:xfrm>
            <a:off x="6761986" y="5615159"/>
            <a:ext cx="2575629" cy="369332"/>
          </a:xfrm>
          <a:prstGeom prst="rect">
            <a:avLst/>
          </a:prstGeom>
          <a:noFill/>
        </p:spPr>
        <p:txBody>
          <a:bodyPr wrap="square">
            <a:spAutoFit/>
          </a:bodyPr>
          <a:lstStyle/>
          <a:p>
            <a:r>
              <a:rPr lang="en-US" dirty="0" err="1">
                <a:solidFill>
                  <a:srgbClr val="00B050"/>
                </a:solidFill>
                <a:latin typeface="Consolas" panose="020B0609020204030204" pitchFamily="49" charset="0"/>
              </a:rPr>
              <a:t>this.joke</a:t>
            </a:r>
            <a:r>
              <a:rPr lang="en-US" dirty="0">
                <a:solidFill>
                  <a:srgbClr val="00B050"/>
                </a:solidFill>
                <a:latin typeface="Consolas" panose="020B0609020204030204" pitchFamily="49" charset="0"/>
              </a:rPr>
              <a:t> = joke;</a:t>
            </a:r>
          </a:p>
        </p:txBody>
      </p:sp>
      <p:sp>
        <p:nvSpPr>
          <p:cNvPr id="47" name="TextBox 46">
            <a:extLst>
              <a:ext uri="{FF2B5EF4-FFF2-40B4-BE49-F238E27FC236}">
                <a16:creationId xmlns:a16="http://schemas.microsoft.com/office/drawing/2014/main" id="{93531E3F-4B26-46FF-8012-638454133424}"/>
              </a:ext>
            </a:extLst>
          </p:cNvPr>
          <p:cNvSpPr txBox="1"/>
          <p:nvPr/>
        </p:nvSpPr>
        <p:spPr>
          <a:xfrm>
            <a:off x="177716" y="5399715"/>
            <a:ext cx="6057512" cy="400110"/>
          </a:xfrm>
          <a:prstGeom prst="rect">
            <a:avLst/>
          </a:prstGeom>
          <a:noFill/>
        </p:spPr>
        <p:txBody>
          <a:bodyPr wrap="square">
            <a:spAutoFit/>
          </a:bodyPr>
          <a:lstStyle/>
          <a:p>
            <a:pPr algn="ctr"/>
            <a:r>
              <a:rPr lang="en-US" sz="2000" dirty="0"/>
              <a:t>Every </a:t>
            </a:r>
            <a:r>
              <a:rPr lang="en-US" sz="2000" dirty="0">
                <a:solidFill>
                  <a:srgbClr val="0070C0"/>
                </a:solidFill>
              </a:rPr>
              <a:t>derived class constructor</a:t>
            </a:r>
            <a:r>
              <a:rPr lang="en-US" sz="2000" dirty="0"/>
              <a:t> follows this model...</a:t>
            </a:r>
            <a:endParaRPr lang="en-US" sz="2000" dirty="0">
              <a:solidFill>
                <a:srgbClr val="0070C0"/>
              </a:solidFill>
            </a:endParaRPr>
          </a:p>
        </p:txBody>
      </p:sp>
      <p:sp>
        <p:nvSpPr>
          <p:cNvPr id="49" name="TextBox 48">
            <a:extLst>
              <a:ext uri="{FF2B5EF4-FFF2-40B4-BE49-F238E27FC236}">
                <a16:creationId xmlns:a16="http://schemas.microsoft.com/office/drawing/2014/main" id="{A25C8B2D-67EF-4148-9D57-8BFCCB20DB19}"/>
              </a:ext>
            </a:extLst>
          </p:cNvPr>
          <p:cNvSpPr txBox="1"/>
          <p:nvPr/>
        </p:nvSpPr>
        <p:spPr>
          <a:xfrm>
            <a:off x="6275780" y="571980"/>
            <a:ext cx="6268398" cy="369332"/>
          </a:xfrm>
          <a:prstGeom prst="rect">
            <a:avLst/>
          </a:prstGeom>
          <a:noFill/>
        </p:spPr>
        <p:txBody>
          <a:bodyPr wrap="square">
            <a:spAutoFit/>
          </a:bodyPr>
          <a:lstStyle/>
          <a:p>
            <a:r>
              <a:rPr lang="en-US" dirty="0">
                <a:latin typeface="Consolas" panose="020B0609020204030204" pitchFamily="49" charset="0"/>
              </a:rPr>
              <a:t>// Java </a:t>
            </a:r>
            <a:r>
              <a:rPr lang="en-US" dirty="0" err="1">
                <a:latin typeface="Consolas" panose="020B0609020204030204" pitchFamily="49" charset="0"/>
              </a:rPr>
              <a:t>inheritance+construction</a:t>
            </a:r>
            <a:r>
              <a:rPr lang="en-US" dirty="0">
                <a:latin typeface="Consolas" panose="020B0609020204030204" pitchFamily="49" charset="0"/>
              </a:rPr>
              <a:t> example</a:t>
            </a:r>
          </a:p>
        </p:txBody>
      </p:sp>
      <p:sp>
        <p:nvSpPr>
          <p:cNvPr id="50" name="TextBox 49">
            <a:extLst>
              <a:ext uri="{FF2B5EF4-FFF2-40B4-BE49-F238E27FC236}">
                <a16:creationId xmlns:a16="http://schemas.microsoft.com/office/drawing/2014/main" id="{01126770-44A2-4176-A104-293B69814A09}"/>
              </a:ext>
            </a:extLst>
          </p:cNvPr>
          <p:cNvSpPr txBox="1"/>
          <p:nvPr/>
        </p:nvSpPr>
        <p:spPr>
          <a:xfrm>
            <a:off x="1059182" y="5922205"/>
            <a:ext cx="4239600" cy="707886"/>
          </a:xfrm>
          <a:prstGeom prst="rect">
            <a:avLst/>
          </a:prstGeom>
          <a:noFill/>
        </p:spPr>
        <p:txBody>
          <a:bodyPr wrap="square">
            <a:spAutoFit/>
          </a:bodyPr>
          <a:lstStyle/>
          <a:p>
            <a:pPr algn="ctr"/>
            <a:r>
              <a:rPr lang="en-US" sz="2000" dirty="0"/>
              <a:t>Finally, the </a:t>
            </a:r>
            <a:r>
              <a:rPr lang="en-US" sz="2000" dirty="0">
                <a:solidFill>
                  <a:srgbClr val="00B0F0"/>
                </a:solidFill>
              </a:rPr>
              <a:t>base class constructor </a:t>
            </a:r>
            <a:r>
              <a:rPr lang="en-US" sz="2000" dirty="0"/>
              <a:t>just </a:t>
            </a:r>
            <a:r>
              <a:rPr lang="en-US" sz="2000" dirty="0">
                <a:solidFill>
                  <a:srgbClr val="00B050"/>
                </a:solidFill>
              </a:rPr>
              <a:t>initializes the base part </a:t>
            </a:r>
            <a:r>
              <a:rPr lang="en-US" sz="2000" dirty="0"/>
              <a:t>of the object.</a:t>
            </a:r>
            <a:endParaRPr lang="en-US" sz="2000" dirty="0">
              <a:solidFill>
                <a:srgbClr val="0070C0"/>
              </a:solidFill>
            </a:endParaRPr>
          </a:p>
        </p:txBody>
      </p:sp>
      <p:cxnSp>
        <p:nvCxnSpPr>
          <p:cNvPr id="51" name="Straight Arrow Connector 50">
            <a:extLst>
              <a:ext uri="{FF2B5EF4-FFF2-40B4-BE49-F238E27FC236}">
                <a16:creationId xmlns:a16="http://schemas.microsoft.com/office/drawing/2014/main" id="{CC1A045F-B5FF-49AD-866D-DBCCE0F091BE}"/>
              </a:ext>
            </a:extLst>
          </p:cNvPr>
          <p:cNvCxnSpPr/>
          <p:nvPr/>
        </p:nvCxnSpPr>
        <p:spPr>
          <a:xfrm>
            <a:off x="6279199" y="50008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8047A9-6C4D-452D-94F9-56517B41EFF7}"/>
              </a:ext>
            </a:extLst>
          </p:cNvPr>
          <p:cNvCxnSpPr/>
          <p:nvPr/>
        </p:nvCxnSpPr>
        <p:spPr>
          <a:xfrm>
            <a:off x="6514350" y="55573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EA3D1B8-B875-46C3-9047-6FC4B0A14B16}"/>
              </a:ext>
            </a:extLst>
          </p:cNvPr>
          <p:cNvCxnSpPr/>
          <p:nvPr/>
        </p:nvCxnSpPr>
        <p:spPr>
          <a:xfrm>
            <a:off x="6306782" y="29831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C2B169-D86C-4AFB-A243-5B50CBD2D7D0}"/>
              </a:ext>
            </a:extLst>
          </p:cNvPr>
          <p:cNvCxnSpPr/>
          <p:nvPr/>
        </p:nvCxnSpPr>
        <p:spPr>
          <a:xfrm>
            <a:off x="6550209" y="32637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413CAA8-DB7A-461D-9A2D-17AF3CD7984A}"/>
              </a:ext>
            </a:extLst>
          </p:cNvPr>
          <p:cNvCxnSpPr/>
          <p:nvPr/>
        </p:nvCxnSpPr>
        <p:spPr>
          <a:xfrm>
            <a:off x="6177139" y="13225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Speech Bubble: Rectangle with Corners Rounded 56">
            <a:extLst>
              <a:ext uri="{FF2B5EF4-FFF2-40B4-BE49-F238E27FC236}">
                <a16:creationId xmlns:a16="http://schemas.microsoft.com/office/drawing/2014/main" id="{B9AD32FF-D160-400F-A6C1-10E156D62A5B}"/>
              </a:ext>
            </a:extLst>
          </p:cNvPr>
          <p:cNvSpPr/>
          <p:nvPr/>
        </p:nvSpPr>
        <p:spPr>
          <a:xfrm>
            <a:off x="8545835" y="3871965"/>
            <a:ext cx="3610652" cy="971370"/>
          </a:xfrm>
          <a:prstGeom prst="wedgeRoundRectCallout">
            <a:avLst>
              <a:gd name="adj1" fmla="val -73388"/>
              <a:gd name="adj2" fmla="val 1116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Java, and most languages, you must </a:t>
            </a:r>
            <a:r>
              <a:rPr lang="en-US" sz="2000" dirty="0">
                <a:solidFill>
                  <a:srgbClr val="FFC9C9"/>
                </a:solidFill>
              </a:rPr>
              <a:t>call the superclass constructor</a:t>
            </a:r>
            <a:r>
              <a:rPr lang="en-US" sz="2000" dirty="0">
                <a:solidFill>
                  <a:schemeClr val="bg1"/>
                </a:solidFill>
              </a:rPr>
              <a:t> first.</a:t>
            </a:r>
          </a:p>
        </p:txBody>
      </p:sp>
      <p:sp>
        <p:nvSpPr>
          <p:cNvPr id="58" name="Speech Bubble: Rectangle with Corners Rounded 57">
            <a:extLst>
              <a:ext uri="{FF2B5EF4-FFF2-40B4-BE49-F238E27FC236}">
                <a16:creationId xmlns:a16="http://schemas.microsoft.com/office/drawing/2014/main" id="{557065DF-868A-40AB-AD90-5725977F44DC}"/>
              </a:ext>
            </a:extLst>
          </p:cNvPr>
          <p:cNvSpPr/>
          <p:nvPr/>
        </p:nvSpPr>
        <p:spPr>
          <a:xfrm>
            <a:off x="8458657" y="6005480"/>
            <a:ext cx="3610652" cy="752536"/>
          </a:xfrm>
          <a:prstGeom prst="wedgeRoundRectCallout">
            <a:avLst>
              <a:gd name="adj1" fmla="val -72013"/>
              <a:gd name="adj2" fmla="val -60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then </a:t>
            </a:r>
            <a:r>
              <a:rPr lang="en-US" sz="2000" dirty="0">
                <a:solidFill>
                  <a:schemeClr val="accent6">
                    <a:lumMod val="40000"/>
                    <a:lumOff val="60000"/>
                  </a:schemeClr>
                </a:solidFill>
              </a:rPr>
              <a:t>initialize the fields </a:t>
            </a:r>
            <a:r>
              <a:rPr lang="en-US" sz="2000" dirty="0">
                <a:solidFill>
                  <a:schemeClr val="bg1"/>
                </a:solidFill>
              </a:rPr>
              <a:t>of the derived class.</a:t>
            </a:r>
          </a:p>
        </p:txBody>
      </p:sp>
      <p:cxnSp>
        <p:nvCxnSpPr>
          <p:cNvPr id="27" name="Straight Arrow Connector 26">
            <a:extLst>
              <a:ext uri="{FF2B5EF4-FFF2-40B4-BE49-F238E27FC236}">
                <a16:creationId xmlns:a16="http://schemas.microsoft.com/office/drawing/2014/main" id="{12F2942E-D8D9-4088-B781-DB537257915A}"/>
              </a:ext>
            </a:extLst>
          </p:cNvPr>
          <p:cNvCxnSpPr/>
          <p:nvPr/>
        </p:nvCxnSpPr>
        <p:spPr>
          <a:xfrm>
            <a:off x="6399510" y="15919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43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xEl>
                                              <p:pRg st="1" end="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xEl>
                                              <p:pRg st="4" end="4"/>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xEl>
                                              <p:pRg st="5" end="5"/>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7">
                                            <p:txEl>
                                              <p:pRg st="2" end="2"/>
                                            </p:txEl>
                                          </p:spTgt>
                                        </p:tgtEl>
                                        <p:attrNameLst>
                                          <p:attrName>style.visibility</p:attrName>
                                        </p:attrNameLst>
                                      </p:cBhvr>
                                      <p:to>
                                        <p:strVal val="visible"/>
                                      </p:to>
                                    </p:set>
                                    <p:animEffect transition="in" filter="wipe(left)">
                                      <p:cBhvr>
                                        <p:cTn id="91" dur="500"/>
                                        <p:tgtEl>
                                          <p:spTgt spid="37">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7">
                                            <p:txEl>
                                              <p:pRg st="3" end="3"/>
                                            </p:txEl>
                                          </p:spTgt>
                                        </p:tgtEl>
                                        <p:attrNameLst>
                                          <p:attrName>style.visibility</p:attrName>
                                        </p:attrNameLst>
                                      </p:cBhvr>
                                      <p:to>
                                        <p:strVal val="visible"/>
                                      </p:to>
                                    </p:set>
                                    <p:animEffect transition="in" filter="wipe(left)">
                                      <p:cBhvr>
                                        <p:cTn id="96" dur="500"/>
                                        <p:tgtEl>
                                          <p:spTgt spid="37">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5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9">
                                            <p:txEl>
                                              <p:pRg st="0" end="0"/>
                                            </p:txEl>
                                          </p:spTgt>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9">
                                            <p:txEl>
                                              <p:pRg st="1" end="1"/>
                                            </p:txEl>
                                          </p:spTgt>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xEl>
                                              <p:pRg st="3" end="3"/>
                                            </p:txEl>
                                          </p:spTgt>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9">
                                            <p:txEl>
                                              <p:pRg st="4" end="4"/>
                                            </p:txEl>
                                          </p:spTgt>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39">
                                            <p:txEl>
                                              <p:pRg st="2" end="2"/>
                                            </p:txEl>
                                          </p:spTgt>
                                        </p:tgtEl>
                                        <p:attrNameLst>
                                          <p:attrName>style.visibility</p:attrName>
                                        </p:attrNameLst>
                                      </p:cBhvr>
                                      <p:to>
                                        <p:strVal val="visible"/>
                                      </p:to>
                                    </p:set>
                                    <p:animEffect transition="in" filter="wipe(left)">
                                      <p:cBhvr>
                                        <p:cTn id="133" dur="500"/>
                                        <p:tgtEl>
                                          <p:spTgt spid="39">
                                            <p:txEl>
                                              <p:pRg st="2" end="2"/>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54"/>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55"/>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55"/>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27"/>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27"/>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wipe(down)">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wipe(down)">
                                      <p:cBhvr>
                                        <p:cTn id="163" dur="500"/>
                                        <p:tgtEl>
                                          <p:spTgt spid="58"/>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58"/>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9" grpId="0" animBg="1"/>
      <p:bldP spid="31" grpId="0" animBg="1"/>
      <p:bldP spid="32" grpId="0"/>
      <p:bldP spid="33" grpId="0"/>
      <p:bldP spid="35" grpId="0"/>
      <p:bldP spid="37" grpId="0" uiExpand="1" build="p"/>
      <p:bldP spid="39" grpId="0" uiExpand="1" build="p"/>
      <p:bldP spid="41" grpId="0"/>
      <p:bldP spid="44" grpId="0"/>
      <p:bldP spid="46" grpId="0"/>
      <p:bldP spid="47" grpId="0"/>
      <p:bldP spid="49" grpId="0"/>
      <p:bldP spid="50" grpId="0"/>
      <p:bldP spid="57" grpId="0" animBg="1"/>
      <p:bldP spid="57" grpId="1" animBg="1"/>
      <p:bldP spid="58" grpId="0" animBg="1"/>
      <p:bldP spid="58"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2F03426-0E98-48D3-904E-9E9BC7E90DA6}"/>
              </a:ext>
            </a:extLst>
          </p:cNvPr>
          <p:cNvSpPr txBox="1"/>
          <p:nvPr/>
        </p:nvSpPr>
        <p:spPr>
          <a:xfrm>
            <a:off x="272739" y="571980"/>
            <a:ext cx="5572973" cy="6221851"/>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 C++ </a:t>
            </a:r>
            <a:r>
              <a:rPr lang="en-US" dirty="0" err="1">
                <a:latin typeface="Consolas" panose="020B0609020204030204" pitchFamily="49" charset="0"/>
              </a:rPr>
              <a:t>inheritance+construction</a:t>
            </a:r>
            <a:endParaRPr lang="en-US" dirty="0">
              <a:latin typeface="Consolas" panose="020B0609020204030204" pitchFamily="49" charset="0"/>
            </a:endParaRPr>
          </a:p>
          <a:p>
            <a:r>
              <a:rPr lang="en-US" dirty="0">
                <a:latin typeface="Consolas" panose="020B0609020204030204" pitchFamily="49" charset="0"/>
              </a:rPr>
              <a:t>class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F0"/>
                </a:solidFill>
                <a:latin typeface="Consolas" panose="020B0609020204030204" pitchFamily="49" charset="0"/>
              </a:rPr>
              <a:t>Person(string name) { </a:t>
            </a:r>
            <a:r>
              <a:rPr lang="en-US" dirty="0">
                <a:solidFill>
                  <a:srgbClr val="00B050"/>
                </a:solidFill>
                <a:latin typeface="Consolas" panose="020B0609020204030204" pitchFamily="49" charset="0"/>
              </a:rPr>
              <a:t>name_ = name; </a:t>
            </a:r>
            <a:r>
              <a:rPr lang="en-US" dirty="0">
                <a:solidFill>
                  <a:srgbClr val="00B0F0"/>
                </a:solidFill>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a:p>
            <a:endParaRPr lang="en-US" sz="1200" dirty="0">
              <a:latin typeface="Consolas" panose="020B0609020204030204" pitchFamily="49" charset="0"/>
            </a:endParaRPr>
          </a:p>
          <a:p>
            <a:r>
              <a:rPr lang="en-US" dirty="0">
                <a:latin typeface="Consolas" panose="020B0609020204030204" pitchFamily="49" charset="0"/>
              </a:rPr>
              <a:t>class Nerd: 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70C0"/>
                </a:solidFill>
                <a:latin typeface="Consolas" panose="020B0609020204030204" pitchFamily="49" charset="0"/>
              </a:rPr>
              <a:t>Nerd(string name, int IQ) : </a:t>
            </a:r>
            <a:r>
              <a:rPr lang="en-US" dirty="0">
                <a:solidFill>
                  <a:srgbClr val="FF0000"/>
                </a:solidFill>
                <a:latin typeface="Consolas" panose="020B0609020204030204" pitchFamily="49" charset="0"/>
              </a:rPr>
              <a:t>Person(name)</a:t>
            </a:r>
          </a:p>
          <a:p>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IQ_ = IQ; </a:t>
            </a:r>
            <a:r>
              <a:rPr lang="en-US" dirty="0">
                <a:solidFill>
                  <a:srgbClr val="0070C0"/>
                </a:solidFill>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a:t>
            </a:r>
            <a:r>
              <a:rPr lang="en-US" dirty="0" err="1">
                <a:latin typeface="Consolas" panose="020B0609020204030204" pitchFamily="49" charset="0"/>
              </a:rPr>
              <a:t>ComedianNerd</a:t>
            </a:r>
            <a:r>
              <a:rPr lang="en-US" dirty="0">
                <a:latin typeface="Consolas" panose="020B0609020204030204" pitchFamily="49" charset="0"/>
              </a:rPr>
              <a:t>: public Nerd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ComedianNerd</a:t>
            </a:r>
            <a:r>
              <a:rPr lang="en-US" dirty="0">
                <a:solidFill>
                  <a:srgbClr val="0070C0"/>
                </a:solidFill>
                <a:latin typeface="Consolas" panose="020B0609020204030204" pitchFamily="49" charset="0"/>
              </a:rPr>
              <a:t>(string name,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int IQ, string joke) : </a:t>
            </a:r>
            <a:r>
              <a:rPr lang="en-US" dirty="0">
                <a:solidFill>
                  <a:srgbClr val="FF0000"/>
                </a:solidFill>
                <a:latin typeface="Consolas" panose="020B0609020204030204" pitchFamily="49" charset="0"/>
              </a:rPr>
              <a:t>Nerd(name, IQ)</a:t>
            </a:r>
          </a:p>
          <a:p>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joke_ = joke; </a:t>
            </a:r>
            <a:r>
              <a:rPr lang="en-US" dirty="0">
                <a:solidFill>
                  <a:srgbClr val="0070C0"/>
                </a:solidFill>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grpSp>
        <p:nvGrpSpPr>
          <p:cNvPr id="3" name="Group 2">
            <a:extLst>
              <a:ext uri="{FF2B5EF4-FFF2-40B4-BE49-F238E27FC236}">
                <a16:creationId xmlns:a16="http://schemas.microsoft.com/office/drawing/2014/main" id="{814D4647-6C7F-4868-B52D-F3E3DB65FD72}"/>
              </a:ext>
            </a:extLst>
          </p:cNvPr>
          <p:cNvGrpSpPr/>
          <p:nvPr/>
        </p:nvGrpSpPr>
        <p:grpSpPr>
          <a:xfrm>
            <a:off x="6264317" y="571980"/>
            <a:ext cx="6279861" cy="6263104"/>
            <a:chOff x="6264317" y="571980"/>
            <a:chExt cx="6279861" cy="6263104"/>
          </a:xfrm>
        </p:grpSpPr>
        <p:sp>
          <p:nvSpPr>
            <p:cNvPr id="21" name="TextBox 20">
              <a:extLst>
                <a:ext uri="{FF2B5EF4-FFF2-40B4-BE49-F238E27FC236}">
                  <a16:creationId xmlns:a16="http://schemas.microsoft.com/office/drawing/2014/main" id="{D210BABD-4E84-4622-9B7E-E420A9914784}"/>
                </a:ext>
              </a:extLst>
            </p:cNvPr>
            <p:cNvSpPr txBox="1"/>
            <p:nvPr/>
          </p:nvSpPr>
          <p:spPr>
            <a:xfrm>
              <a:off x="6264317" y="571980"/>
              <a:ext cx="5804992" cy="6221851"/>
            </a:xfrm>
            <a:prstGeom prst="rect">
              <a:avLst/>
            </a:prstGeom>
            <a:solidFill>
              <a:srgbClr val="FDF1E9"/>
            </a:solidFill>
            <a:ln>
              <a:solidFill>
                <a:schemeClr val="tx1"/>
              </a:solidFill>
            </a:ln>
          </p:spPr>
          <p:txBody>
            <a:bodyPr wrap="square" rtlCol="0">
              <a:noAutofit/>
            </a:bodyPr>
            <a:lstStyle/>
            <a:p>
              <a:endParaRPr lang="en-US" dirty="0">
                <a:solidFill>
                  <a:srgbClr val="7030A0"/>
                </a:solidFill>
                <a:latin typeface="Consolas" panose="020B0609020204030204" pitchFamily="49" charset="0"/>
              </a:endParaRPr>
            </a:p>
          </p:txBody>
        </p:sp>
        <p:sp>
          <p:nvSpPr>
            <p:cNvPr id="22" name="TextBox 21">
              <a:extLst>
                <a:ext uri="{FF2B5EF4-FFF2-40B4-BE49-F238E27FC236}">
                  <a16:creationId xmlns:a16="http://schemas.microsoft.com/office/drawing/2014/main" id="{847D05A8-58D2-4998-83E2-3819EDC8EB82}"/>
                </a:ext>
              </a:extLst>
            </p:cNvPr>
            <p:cNvSpPr txBox="1"/>
            <p:nvPr/>
          </p:nvSpPr>
          <p:spPr>
            <a:xfrm>
              <a:off x="6276794" y="4526760"/>
              <a:ext cx="6096688" cy="2308324"/>
            </a:xfrm>
            <a:prstGeom prst="rect">
              <a:avLst/>
            </a:prstGeom>
            <a:noFill/>
          </p:spPr>
          <p:txBody>
            <a:bodyPr wrap="square">
              <a:spAutoFit/>
            </a:bodyPr>
            <a:lstStyle/>
            <a:p>
              <a:r>
                <a:rPr lang="en-US" dirty="0">
                  <a:latin typeface="Consolas" panose="020B0609020204030204" pitchFamily="49" charset="0"/>
                </a:rPr>
                <a:t>class </a:t>
              </a:r>
              <a:r>
                <a:rPr lang="en-US" dirty="0" err="1">
                  <a:latin typeface="Consolas" panose="020B0609020204030204" pitchFamily="49" charset="0"/>
                </a:rPr>
                <a:t>ComedianNerd</a:t>
              </a:r>
              <a:r>
                <a:rPr lang="en-US" dirty="0">
                  <a:latin typeface="Consolas" panose="020B0609020204030204" pitchFamily="49" charset="0"/>
                </a:rPr>
                <a:t> extends Nerd {</a:t>
              </a:r>
            </a:p>
            <a:p>
              <a:r>
                <a:rPr lang="en-US" dirty="0">
                  <a:latin typeface="Consolas" panose="020B0609020204030204" pitchFamily="49" charset="0"/>
                </a:rPr>
                <a:t>  </a:t>
              </a:r>
              <a:r>
                <a:rPr lang="en-US" dirty="0">
                  <a:solidFill>
                    <a:srgbClr val="0070C0"/>
                  </a:solidFill>
                  <a:latin typeface="Consolas" panose="020B0609020204030204" pitchFamily="49" charset="0"/>
                </a:rPr>
                <a:t>public </a:t>
              </a:r>
              <a:r>
                <a:rPr lang="en-US" dirty="0" err="1">
                  <a:solidFill>
                    <a:srgbClr val="0070C0"/>
                  </a:solidFill>
                  <a:latin typeface="Consolas" panose="020B0609020204030204" pitchFamily="49" charset="0"/>
                </a:rPr>
                <a:t>ComedianNerd</a:t>
              </a:r>
              <a:r>
                <a:rPr lang="en-US" dirty="0">
                  <a:solidFill>
                    <a:srgbClr val="0070C0"/>
                  </a:solidFill>
                  <a:latin typeface="Consolas" panose="020B0609020204030204" pitchFamily="49" charset="0"/>
                </a:rPr>
                <a:t>(String name,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int IQ, String joke) {</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String joke;</a:t>
              </a:r>
            </a:p>
            <a:p>
              <a:r>
                <a:rPr lang="en-US" dirty="0">
                  <a:latin typeface="Consolas" panose="020B0609020204030204" pitchFamily="49" charset="0"/>
                </a:rPr>
                <a:t>}</a:t>
              </a:r>
            </a:p>
          </p:txBody>
        </p:sp>
        <p:sp>
          <p:nvSpPr>
            <p:cNvPr id="31" name="TextBox 30">
              <a:extLst>
                <a:ext uri="{FF2B5EF4-FFF2-40B4-BE49-F238E27FC236}">
                  <a16:creationId xmlns:a16="http://schemas.microsoft.com/office/drawing/2014/main" id="{39E297AF-D5E7-45F6-9A7A-91D1301AFD27}"/>
                </a:ext>
              </a:extLst>
            </p:cNvPr>
            <p:cNvSpPr txBox="1"/>
            <p:nvPr/>
          </p:nvSpPr>
          <p:spPr>
            <a:xfrm>
              <a:off x="6276794" y="2522297"/>
              <a:ext cx="6096688" cy="2031325"/>
            </a:xfrm>
            <a:prstGeom prst="rect">
              <a:avLst/>
            </a:prstGeom>
            <a:noFill/>
          </p:spPr>
          <p:txBody>
            <a:bodyPr wrap="square">
              <a:spAutoFit/>
            </a:bodyPr>
            <a:lstStyle/>
            <a:p>
              <a:r>
                <a:rPr lang="en-US" dirty="0">
                  <a:latin typeface="Consolas" panose="020B0609020204030204" pitchFamily="49" charset="0"/>
                </a:rPr>
                <a:t>class Nerd extends Person {</a:t>
              </a:r>
            </a:p>
            <a:p>
              <a:r>
                <a:rPr lang="en-US" dirty="0">
                  <a:latin typeface="Consolas" panose="020B0609020204030204" pitchFamily="49" charset="0"/>
                </a:rPr>
                <a:t>  </a:t>
              </a:r>
              <a:r>
                <a:rPr lang="en-US" dirty="0">
                  <a:solidFill>
                    <a:srgbClr val="0070C0"/>
                  </a:solidFill>
                  <a:latin typeface="Consolas" panose="020B0609020204030204" pitchFamily="49" charset="0"/>
                </a:rPr>
                <a:t>public Nerd(String name, int IQ) {</a:t>
              </a:r>
            </a:p>
            <a:p>
              <a:r>
                <a:rPr lang="en-US" dirty="0">
                  <a:solidFill>
                    <a:srgbClr val="FF0000"/>
                  </a:solidFill>
                  <a:latin typeface="Consolas" panose="020B0609020204030204" pitchFamily="49" charset="0"/>
                </a:rPr>
                <a:t>    super(name);</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this.IQ = IQ;</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int IQ;</a:t>
              </a:r>
            </a:p>
            <a:p>
              <a:r>
                <a:rPr lang="en-US" dirty="0">
                  <a:latin typeface="Consolas" panose="020B0609020204030204" pitchFamily="49" charset="0"/>
                </a:rPr>
                <a:t>}</a:t>
              </a:r>
            </a:p>
          </p:txBody>
        </p:sp>
        <p:sp>
          <p:nvSpPr>
            <p:cNvPr id="32" name="TextBox 31">
              <a:extLst>
                <a:ext uri="{FF2B5EF4-FFF2-40B4-BE49-F238E27FC236}">
                  <a16:creationId xmlns:a16="http://schemas.microsoft.com/office/drawing/2014/main" id="{1DDE533A-7C04-4D86-A069-6A2F186D10C5}"/>
                </a:ext>
              </a:extLst>
            </p:cNvPr>
            <p:cNvSpPr txBox="1"/>
            <p:nvPr/>
          </p:nvSpPr>
          <p:spPr>
            <a:xfrm>
              <a:off x="6275780" y="852520"/>
              <a:ext cx="4932861" cy="1754326"/>
            </a:xfrm>
            <a:prstGeom prst="rect">
              <a:avLst/>
            </a:prstGeom>
            <a:noFill/>
          </p:spPr>
          <p:txBody>
            <a:bodyPr wrap="square">
              <a:spAutoFit/>
            </a:bodyPr>
            <a:lstStyle/>
            <a:p>
              <a:r>
                <a:rPr lang="en-US" dirty="0">
                  <a:latin typeface="Consolas" panose="020B0609020204030204" pitchFamily="49" charset="0"/>
                </a:rPr>
                <a:t>class Person {</a:t>
              </a:r>
            </a:p>
            <a:p>
              <a:r>
                <a:rPr lang="en-US" dirty="0">
                  <a:latin typeface="Consolas" panose="020B0609020204030204" pitchFamily="49" charset="0"/>
                </a:rPr>
                <a:t> </a:t>
              </a:r>
              <a:r>
                <a:rPr lang="en-US" dirty="0">
                  <a:solidFill>
                    <a:srgbClr val="00B0F0"/>
                  </a:solidFill>
                  <a:latin typeface="Consolas" panose="020B0609020204030204" pitchFamily="49" charset="0"/>
                </a:rPr>
                <a:t>public Person(String name) { </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this.name = name;</a:t>
              </a:r>
            </a:p>
            <a:p>
              <a:r>
                <a:rPr lang="en-US" dirty="0">
                  <a:solidFill>
                    <a:srgbClr val="00B0F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a:t>
              </a:r>
            </a:p>
          </p:txBody>
        </p:sp>
        <p:sp>
          <p:nvSpPr>
            <p:cNvPr id="33" name="TextBox 32">
              <a:extLst>
                <a:ext uri="{FF2B5EF4-FFF2-40B4-BE49-F238E27FC236}">
                  <a16:creationId xmlns:a16="http://schemas.microsoft.com/office/drawing/2014/main" id="{A86D9A80-7AA0-41DD-82EB-91242CD9EE8C}"/>
                </a:ext>
              </a:extLst>
            </p:cNvPr>
            <p:cNvSpPr txBox="1"/>
            <p:nvPr/>
          </p:nvSpPr>
          <p:spPr>
            <a:xfrm>
              <a:off x="6749509" y="5346570"/>
              <a:ext cx="2575629" cy="369332"/>
            </a:xfrm>
            <a:prstGeom prst="rect">
              <a:avLst/>
            </a:prstGeom>
            <a:noFill/>
          </p:spPr>
          <p:txBody>
            <a:bodyPr wrap="square">
              <a:spAutoFit/>
            </a:bodyPr>
            <a:lstStyle/>
            <a:p>
              <a:r>
                <a:rPr lang="en-US" dirty="0">
                  <a:solidFill>
                    <a:srgbClr val="FF0000"/>
                  </a:solidFill>
                  <a:latin typeface="Consolas" panose="020B0609020204030204" pitchFamily="49" charset="0"/>
                </a:rPr>
                <a:t>super(name, IQ);</a:t>
              </a:r>
            </a:p>
          </p:txBody>
        </p:sp>
        <p:sp>
          <p:nvSpPr>
            <p:cNvPr id="34" name="TextBox 33">
              <a:extLst>
                <a:ext uri="{FF2B5EF4-FFF2-40B4-BE49-F238E27FC236}">
                  <a16:creationId xmlns:a16="http://schemas.microsoft.com/office/drawing/2014/main" id="{6F3B3716-B24A-45F7-802B-CB4FB02D7A99}"/>
                </a:ext>
              </a:extLst>
            </p:cNvPr>
            <p:cNvSpPr txBox="1"/>
            <p:nvPr/>
          </p:nvSpPr>
          <p:spPr>
            <a:xfrm>
              <a:off x="6761986" y="5615159"/>
              <a:ext cx="2575629" cy="369332"/>
            </a:xfrm>
            <a:prstGeom prst="rect">
              <a:avLst/>
            </a:prstGeom>
            <a:noFill/>
          </p:spPr>
          <p:txBody>
            <a:bodyPr wrap="square">
              <a:spAutoFit/>
            </a:bodyPr>
            <a:lstStyle/>
            <a:p>
              <a:r>
                <a:rPr lang="en-US" dirty="0" err="1">
                  <a:solidFill>
                    <a:srgbClr val="00B050"/>
                  </a:solidFill>
                  <a:latin typeface="Consolas" panose="020B0609020204030204" pitchFamily="49" charset="0"/>
                </a:rPr>
                <a:t>this.joke</a:t>
              </a:r>
              <a:r>
                <a:rPr lang="en-US" dirty="0">
                  <a:solidFill>
                    <a:srgbClr val="00B050"/>
                  </a:solidFill>
                  <a:latin typeface="Consolas" panose="020B0609020204030204" pitchFamily="49" charset="0"/>
                </a:rPr>
                <a:t> = joke;</a:t>
              </a:r>
            </a:p>
          </p:txBody>
        </p:sp>
        <p:sp>
          <p:nvSpPr>
            <p:cNvPr id="35" name="TextBox 34">
              <a:extLst>
                <a:ext uri="{FF2B5EF4-FFF2-40B4-BE49-F238E27FC236}">
                  <a16:creationId xmlns:a16="http://schemas.microsoft.com/office/drawing/2014/main" id="{0F583566-41C1-4096-A943-4C7B9126F932}"/>
                </a:ext>
              </a:extLst>
            </p:cNvPr>
            <p:cNvSpPr txBox="1"/>
            <p:nvPr/>
          </p:nvSpPr>
          <p:spPr>
            <a:xfrm>
              <a:off x="6275780" y="571980"/>
              <a:ext cx="6268398" cy="369332"/>
            </a:xfrm>
            <a:prstGeom prst="rect">
              <a:avLst/>
            </a:prstGeom>
            <a:noFill/>
          </p:spPr>
          <p:txBody>
            <a:bodyPr wrap="square">
              <a:spAutoFit/>
            </a:bodyPr>
            <a:lstStyle/>
            <a:p>
              <a:r>
                <a:rPr lang="en-US" dirty="0">
                  <a:latin typeface="Consolas" panose="020B0609020204030204" pitchFamily="49" charset="0"/>
                </a:rPr>
                <a:t>// Java </a:t>
              </a:r>
              <a:r>
                <a:rPr lang="en-US" dirty="0" err="1">
                  <a:latin typeface="Consolas" panose="020B0609020204030204" pitchFamily="49" charset="0"/>
                </a:rPr>
                <a:t>inheritance+construction</a:t>
              </a:r>
              <a:r>
                <a:rPr lang="en-US" dirty="0">
                  <a:latin typeface="Consolas" panose="020B0609020204030204" pitchFamily="49" charset="0"/>
                </a:rPr>
                <a:t> example</a:t>
              </a:r>
            </a:p>
          </p:txBody>
        </p:sp>
      </p:grpSp>
      <p:sp>
        <p:nvSpPr>
          <p:cNvPr id="41" name="TextBox 40">
            <a:extLst>
              <a:ext uri="{FF2B5EF4-FFF2-40B4-BE49-F238E27FC236}">
                <a16:creationId xmlns:a16="http://schemas.microsoft.com/office/drawing/2014/main" id="{6CB7591D-99D9-4C7F-88CA-EB78F380C024}"/>
              </a:ext>
            </a:extLst>
          </p:cNvPr>
          <p:cNvSpPr txBox="1"/>
          <p:nvPr/>
        </p:nvSpPr>
        <p:spPr>
          <a:xfrm>
            <a:off x="342234" y="636149"/>
            <a:ext cx="5572973" cy="6221851"/>
          </a:xfrm>
          <a:prstGeom prst="rect">
            <a:avLst/>
          </a:prstGeom>
          <a:solidFill>
            <a:schemeClr val="accent5">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Python </a:t>
            </a:r>
            <a:r>
              <a:rPr lang="en-US" dirty="0" err="1">
                <a:latin typeface="Consolas" panose="020B0609020204030204" pitchFamily="49" charset="0"/>
              </a:rPr>
              <a:t>inheritance+construction</a:t>
            </a:r>
            <a:endParaRPr lang="en-US" dirty="0">
              <a:latin typeface="Consolas" panose="020B0609020204030204" pitchFamily="49" charset="0"/>
            </a:endParaRPr>
          </a:p>
          <a:p>
            <a:r>
              <a:rPr lang="en-US" dirty="0">
                <a:latin typeface="Consolas" panose="020B0609020204030204" pitchFamily="49" charset="0"/>
              </a:rPr>
              <a:t>class Person:</a:t>
            </a:r>
          </a:p>
          <a:p>
            <a:r>
              <a:rPr lang="en-US" dirty="0">
                <a:latin typeface="Consolas" panose="020B0609020204030204" pitchFamily="49" charset="0"/>
              </a:rPr>
              <a:t>  </a:t>
            </a:r>
            <a:r>
              <a:rPr lang="en-US" dirty="0">
                <a:solidFill>
                  <a:srgbClr val="00B0F0"/>
                </a:solidFill>
                <a:latin typeface="Consolas" panose="020B0609020204030204" pitchFamily="49" charset="0"/>
              </a:rPr>
              <a:t>def __</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__(self, name):</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self.name = name</a:t>
            </a:r>
          </a:p>
          <a:p>
            <a:endParaRPr lang="en-US" dirty="0">
              <a:latin typeface="Consolas" panose="020B0609020204030204" pitchFamily="49" charset="0"/>
            </a:endParaRP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class Nerd(Person):</a:t>
            </a:r>
          </a:p>
          <a:p>
            <a:r>
              <a:rPr lang="en-US" dirty="0">
                <a:latin typeface="Consolas" panose="020B0609020204030204" pitchFamily="49" charset="0"/>
              </a:rPr>
              <a:t>  </a:t>
            </a:r>
            <a:r>
              <a:rPr lang="en-US" dirty="0">
                <a:solidFill>
                  <a:srgbClr val="0070C0"/>
                </a:solidFill>
                <a:latin typeface="Consolas" panose="020B0609020204030204" pitchFamily="49" charset="0"/>
              </a:rPr>
              <a:t>def __</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__(self, name, IQ):</a:t>
            </a:r>
          </a:p>
          <a:p>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super().__</a:t>
            </a:r>
            <a:r>
              <a:rPr lang="en-US" dirty="0" err="1">
                <a:solidFill>
                  <a:srgbClr val="FF0000"/>
                </a:solidFill>
                <a:latin typeface="Consolas" panose="020B0609020204030204" pitchFamily="49" charset="0"/>
              </a:rPr>
              <a:t>init</a:t>
            </a:r>
            <a:r>
              <a:rPr lang="en-US" dirty="0">
                <a:solidFill>
                  <a:srgbClr val="FF0000"/>
                </a:solidFill>
                <a:latin typeface="Consolas" panose="020B0609020204030204" pitchFamily="49" charset="0"/>
              </a:rPr>
              <a:t>__(name)</a:t>
            </a:r>
          </a:p>
          <a:p>
            <a:r>
              <a:rPr lang="en-US" dirty="0">
                <a:solidFill>
                  <a:srgbClr val="00B050"/>
                </a:solidFill>
                <a:latin typeface="Consolas" panose="020B0609020204030204" pitchFamily="49" charset="0"/>
              </a:rPr>
              <a:t>    self.IQ = IQ</a:t>
            </a:r>
          </a:p>
          <a:p>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class </a:t>
            </a:r>
            <a:r>
              <a:rPr lang="en-US" dirty="0" err="1">
                <a:latin typeface="Consolas" panose="020B0609020204030204" pitchFamily="49" charset="0"/>
              </a:rPr>
              <a:t>ComedianNerd</a:t>
            </a:r>
            <a:r>
              <a:rPr lang="en-US" dirty="0">
                <a:latin typeface="Consolas" panose="020B0609020204030204" pitchFamily="49" charset="0"/>
              </a:rPr>
              <a:t>(Nerd):</a:t>
            </a:r>
          </a:p>
          <a:p>
            <a:r>
              <a:rPr lang="en-US" dirty="0">
                <a:latin typeface="Consolas" panose="020B0609020204030204" pitchFamily="49" charset="0"/>
              </a:rPr>
              <a:t>  </a:t>
            </a:r>
            <a:r>
              <a:rPr lang="en-US" dirty="0">
                <a:solidFill>
                  <a:srgbClr val="0070C0"/>
                </a:solidFill>
                <a:latin typeface="Consolas" panose="020B0609020204030204" pitchFamily="49" charset="0"/>
              </a:rPr>
              <a:t>def __</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__(self, name, IQ, joke):</a:t>
            </a:r>
          </a:p>
          <a:p>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super().__</a:t>
            </a:r>
            <a:r>
              <a:rPr lang="en-US" dirty="0" err="1">
                <a:solidFill>
                  <a:srgbClr val="FF0000"/>
                </a:solidFill>
                <a:latin typeface="Consolas" panose="020B0609020204030204" pitchFamily="49" charset="0"/>
              </a:rPr>
              <a:t>init</a:t>
            </a:r>
            <a:r>
              <a:rPr lang="en-US" dirty="0">
                <a:solidFill>
                  <a:srgbClr val="FF0000"/>
                </a:solidFill>
                <a:latin typeface="Consolas" panose="020B0609020204030204" pitchFamily="49" charset="0"/>
              </a:rPr>
              <a:t>__(name, IQ)</a:t>
            </a:r>
          </a:p>
          <a:p>
            <a:r>
              <a:rPr lang="en-US" dirty="0">
                <a:solidFill>
                  <a:srgbClr val="0070C0"/>
                </a:solidFill>
                <a:latin typeface="Consolas" panose="020B0609020204030204" pitchFamily="49" charset="0"/>
              </a:rPr>
              <a:t>    </a:t>
            </a:r>
            <a:r>
              <a:rPr lang="en-US" dirty="0" err="1">
                <a:solidFill>
                  <a:srgbClr val="00B050"/>
                </a:solidFill>
                <a:latin typeface="Consolas" panose="020B0609020204030204" pitchFamily="49" charset="0"/>
              </a:rPr>
              <a:t>self.joke</a:t>
            </a:r>
            <a:r>
              <a:rPr lang="en-US" dirty="0">
                <a:solidFill>
                  <a:srgbClr val="00B050"/>
                </a:solidFill>
                <a:latin typeface="Consolas" panose="020B0609020204030204" pitchFamily="49" charset="0"/>
              </a:rPr>
              <a:t> = joke</a:t>
            </a:r>
          </a:p>
          <a:p>
            <a:endParaRPr lang="en-US" dirty="0">
              <a:solidFill>
                <a:srgbClr val="00B050"/>
              </a:solidFill>
              <a:latin typeface="Consolas" panose="020B0609020204030204" pitchFamily="49" charset="0"/>
            </a:endParaRPr>
          </a:p>
          <a:p>
            <a:r>
              <a:rPr lang="en-US" dirty="0">
                <a:solidFill>
                  <a:srgbClr val="00B050"/>
                </a:solidFill>
                <a:latin typeface="Consolas" panose="020B0609020204030204" pitchFamily="49" charset="0"/>
              </a:rPr>
              <a:t>  </a:t>
            </a:r>
            <a:r>
              <a:rPr lang="en-US" dirty="0">
                <a:latin typeface="Consolas" panose="020B0609020204030204" pitchFamily="49" charset="0"/>
              </a:rPr>
              <a:t>...</a:t>
            </a:r>
          </a:p>
        </p:txBody>
      </p:sp>
      <p:sp>
        <p:nvSpPr>
          <p:cNvPr id="42" name="TextBox 41">
            <a:extLst>
              <a:ext uri="{FF2B5EF4-FFF2-40B4-BE49-F238E27FC236}">
                <a16:creationId xmlns:a16="http://schemas.microsoft.com/office/drawing/2014/main" id="{F97A2056-B5F4-49D6-A7C2-CFB8D496051B}"/>
              </a:ext>
            </a:extLst>
          </p:cNvPr>
          <p:cNvSpPr txBox="1"/>
          <p:nvPr/>
        </p:nvSpPr>
        <p:spPr>
          <a:xfrm>
            <a:off x="6333812" y="636149"/>
            <a:ext cx="5607482" cy="6221851"/>
          </a:xfrm>
          <a:prstGeom prst="rect">
            <a:avLst/>
          </a:prstGeom>
          <a:solidFill>
            <a:schemeClr val="accent2">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Swift inheritance+ construction example</a:t>
            </a:r>
          </a:p>
          <a:p>
            <a:r>
              <a:rPr lang="en-US" dirty="0">
                <a:latin typeface="Consolas" panose="020B0609020204030204" pitchFamily="49" charset="0"/>
              </a:rPr>
              <a:t>class Person {</a:t>
            </a:r>
          </a:p>
          <a:p>
            <a:r>
              <a:rPr lang="en-US" dirty="0">
                <a:latin typeface="Consolas" panose="020B0609020204030204" pitchFamily="49" charset="0"/>
              </a:rPr>
              <a:t>  </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name:String</a:t>
            </a:r>
            <a:r>
              <a:rPr lang="en-US" dirty="0">
                <a:solidFill>
                  <a:srgbClr val="00B0F0"/>
                </a:solidFill>
                <a:latin typeface="Consolas" panose="020B0609020204030204" pitchFamily="49" charset="0"/>
              </a:rPr>
              <a:t>) {</a:t>
            </a:r>
          </a:p>
          <a:p>
            <a:r>
              <a:rPr lang="en-US" dirty="0">
                <a:solidFill>
                  <a:srgbClr val="00B050"/>
                </a:solidFill>
                <a:latin typeface="Consolas" panose="020B0609020204030204" pitchFamily="49" charset="0"/>
              </a:rPr>
              <a:t>    self.name = name</a:t>
            </a:r>
          </a:p>
          <a:p>
            <a:r>
              <a:rPr lang="en-US" dirty="0">
                <a:solidFill>
                  <a:srgbClr val="00B0F0"/>
                </a:solidFill>
                <a:latin typeface="Consolas" panose="020B0609020204030204" pitchFamily="49" charset="0"/>
              </a:rPr>
              <a:t>  }</a:t>
            </a:r>
          </a:p>
          <a:p>
            <a:r>
              <a:rPr lang="en-US" dirty="0">
                <a:latin typeface="Consolas" panose="020B0609020204030204" pitchFamily="49" charset="0"/>
              </a:rPr>
              <a:t>  var </a:t>
            </a:r>
            <a:r>
              <a:rPr lang="en-US" dirty="0" err="1">
                <a:latin typeface="Consolas" panose="020B0609020204030204" pitchFamily="49" charset="0"/>
              </a:rPr>
              <a:t>name:String</a:t>
            </a:r>
            <a:endParaRPr lang="en-US" dirty="0">
              <a:latin typeface="Consolas" panose="020B0609020204030204" pitchFamily="49" charset="0"/>
            </a:endParaRPr>
          </a:p>
          <a:p>
            <a:r>
              <a:rPr lang="en-US" dirty="0">
                <a:latin typeface="Consolas" panose="020B0609020204030204" pitchFamily="49" charset="0"/>
              </a:rPr>
              <a:t>}</a:t>
            </a:r>
          </a:p>
          <a:p>
            <a:endParaRPr lang="en-US" sz="1050" dirty="0">
              <a:latin typeface="Consolas" panose="020B0609020204030204" pitchFamily="49" charset="0"/>
            </a:endParaRPr>
          </a:p>
          <a:p>
            <a:r>
              <a:rPr lang="en-US" dirty="0">
                <a:latin typeface="Consolas" panose="020B0609020204030204" pitchFamily="49" charset="0"/>
              </a:rPr>
              <a:t>class Nerd: Person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(name: String, IQ: Int) {</a:t>
            </a:r>
          </a:p>
          <a:p>
            <a:r>
              <a:rPr lang="en-US" dirty="0">
                <a:solidFill>
                  <a:srgbClr val="00B050"/>
                </a:solidFill>
                <a:latin typeface="Consolas" panose="020B0609020204030204" pitchFamily="49" charset="0"/>
              </a:rPr>
              <a:t>    self.IQ = IQ</a:t>
            </a:r>
          </a:p>
          <a:p>
            <a:r>
              <a:rPr lang="en-US" dirty="0">
                <a:solidFill>
                  <a:srgbClr val="0070C0"/>
                </a:solidFill>
                <a:latin typeface="Consolas" panose="020B0609020204030204" pitchFamily="49" charset="0"/>
              </a:rPr>
              <a:t>    </a:t>
            </a:r>
            <a:r>
              <a:rPr lang="en-US" dirty="0" err="1">
                <a:solidFill>
                  <a:srgbClr val="FF0000"/>
                </a:solidFill>
                <a:latin typeface="Consolas" panose="020B0609020204030204" pitchFamily="49" charset="0"/>
              </a:rPr>
              <a:t>super.init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name:name</a:t>
            </a:r>
            <a:r>
              <a:rPr lang="en-US" dirty="0">
                <a:solidFill>
                  <a:srgbClr val="FF000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latin typeface="Consolas" panose="020B0609020204030204" pitchFamily="49" charset="0"/>
              </a:rPr>
              <a:t>  var IQ: Int</a:t>
            </a:r>
          </a:p>
          <a:p>
            <a:r>
              <a:rPr lang="en-US" dirty="0">
                <a:latin typeface="Consolas" panose="020B0609020204030204" pitchFamily="49" charset="0"/>
              </a:rPr>
              <a:t>}</a:t>
            </a:r>
          </a:p>
          <a:p>
            <a:r>
              <a:rPr lang="en-US" sz="1050" dirty="0">
                <a:latin typeface="Consolas" panose="020B0609020204030204" pitchFamily="49" charset="0"/>
              </a:rPr>
              <a:t> </a:t>
            </a:r>
          </a:p>
          <a:p>
            <a:r>
              <a:rPr lang="en-US" dirty="0">
                <a:latin typeface="Consolas" panose="020B0609020204030204" pitchFamily="49" charset="0"/>
              </a:rPr>
              <a:t>class </a:t>
            </a:r>
            <a:r>
              <a:rPr lang="en-US" dirty="0" err="1">
                <a:latin typeface="Consolas" panose="020B0609020204030204" pitchFamily="49" charset="0"/>
              </a:rPr>
              <a:t>ComedianNerd</a:t>
            </a:r>
            <a:r>
              <a:rPr lang="en-US" dirty="0">
                <a:latin typeface="Consolas" panose="020B0609020204030204" pitchFamily="49" charset="0"/>
              </a:rPr>
              <a:t>: Nerd {</a:t>
            </a:r>
          </a:p>
          <a:p>
            <a:r>
              <a:rPr lang="en-US" dirty="0">
                <a:latin typeface="Consolas" panose="020B0609020204030204" pitchFamily="49" charset="0"/>
              </a:rPr>
              <a:t>  </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(name:</a:t>
            </a:r>
            <a:r>
              <a:rPr lang="en-US" sz="1100" dirty="0">
                <a:solidFill>
                  <a:srgbClr val="0070C0"/>
                </a:solidFill>
                <a:latin typeface="Consolas" panose="020B0609020204030204" pitchFamily="49" charset="0"/>
              </a:rPr>
              <a:t> </a:t>
            </a:r>
            <a:r>
              <a:rPr lang="en-US" dirty="0">
                <a:solidFill>
                  <a:srgbClr val="0070C0"/>
                </a:solidFill>
                <a:latin typeface="Consolas" panose="020B0609020204030204" pitchFamily="49" charset="0"/>
              </a:rPr>
              <a:t>String,</a:t>
            </a:r>
            <a:r>
              <a:rPr lang="en-US" sz="1100" dirty="0">
                <a:solidFill>
                  <a:srgbClr val="0070C0"/>
                </a:solidFill>
                <a:latin typeface="Consolas" panose="020B0609020204030204" pitchFamily="49" charset="0"/>
              </a:rPr>
              <a:t> </a:t>
            </a:r>
            <a:r>
              <a:rPr lang="en-US" dirty="0">
                <a:solidFill>
                  <a:srgbClr val="0070C0"/>
                </a:solidFill>
                <a:latin typeface="Consolas" panose="020B0609020204030204" pitchFamily="49" charset="0"/>
              </a:rPr>
              <a:t>IQ:</a:t>
            </a:r>
            <a:r>
              <a:rPr lang="en-US" sz="1050" dirty="0">
                <a:solidFill>
                  <a:srgbClr val="0070C0"/>
                </a:solidFill>
                <a:latin typeface="Consolas" panose="020B0609020204030204" pitchFamily="49" charset="0"/>
              </a:rPr>
              <a:t> </a:t>
            </a:r>
            <a:r>
              <a:rPr lang="en-US" dirty="0">
                <a:solidFill>
                  <a:srgbClr val="0070C0"/>
                </a:solidFill>
                <a:latin typeface="Consolas" panose="020B0609020204030204" pitchFamily="49" charset="0"/>
              </a:rPr>
              <a:t>Int,</a:t>
            </a:r>
            <a:r>
              <a:rPr lang="en-US" sz="1050" dirty="0">
                <a:solidFill>
                  <a:srgbClr val="0070C0"/>
                </a:solidFill>
                <a:latin typeface="Consolas" panose="020B0609020204030204" pitchFamily="49" charset="0"/>
              </a:rPr>
              <a:t> </a:t>
            </a:r>
            <a:r>
              <a:rPr lang="en-US" dirty="0">
                <a:solidFill>
                  <a:srgbClr val="0070C0"/>
                </a:solidFill>
                <a:latin typeface="Consolas" panose="020B0609020204030204" pitchFamily="49" charset="0"/>
              </a:rPr>
              <a:t>joke:</a:t>
            </a:r>
            <a:r>
              <a:rPr lang="en-US" sz="1050" dirty="0">
                <a:solidFill>
                  <a:srgbClr val="0070C0"/>
                </a:solidFill>
                <a:latin typeface="Consolas" panose="020B0609020204030204" pitchFamily="49" charset="0"/>
              </a:rPr>
              <a:t> </a:t>
            </a:r>
            <a:r>
              <a:rPr lang="en-US" dirty="0">
                <a:solidFill>
                  <a:srgbClr val="0070C0"/>
                </a:solidFill>
                <a:latin typeface="Consolas" panose="020B0609020204030204" pitchFamily="49" charset="0"/>
              </a:rPr>
              <a:t>String) {</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self.joke</a:t>
            </a:r>
            <a:r>
              <a:rPr lang="en-US" dirty="0">
                <a:solidFill>
                  <a:srgbClr val="00B050"/>
                </a:solidFill>
                <a:latin typeface="Consolas" panose="020B0609020204030204" pitchFamily="49" charset="0"/>
              </a:rPr>
              <a:t> = joke</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super.init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name:name</a:t>
            </a:r>
            <a:r>
              <a:rPr lang="en-US" dirty="0">
                <a:solidFill>
                  <a:srgbClr val="FF0000"/>
                </a:solidFill>
                <a:latin typeface="Consolas" panose="020B0609020204030204" pitchFamily="49" charset="0"/>
              </a:rPr>
              <a:t>, IQ:IQ)</a:t>
            </a:r>
          </a:p>
          <a:p>
            <a:r>
              <a:rPr lang="en-US" dirty="0">
                <a:solidFill>
                  <a:srgbClr val="0070C0"/>
                </a:solidFill>
                <a:latin typeface="Consolas" panose="020B0609020204030204" pitchFamily="49" charset="0"/>
              </a:rPr>
              <a:t>  }</a:t>
            </a:r>
          </a:p>
          <a:p>
            <a:r>
              <a:rPr lang="en-US" dirty="0">
                <a:latin typeface="Consolas" panose="020B0609020204030204" pitchFamily="49" charset="0"/>
              </a:rPr>
              <a:t>  var joke: String</a:t>
            </a:r>
          </a:p>
          <a:p>
            <a:r>
              <a:rPr lang="en-US" dirty="0">
                <a:latin typeface="Consolas" panose="020B0609020204030204" pitchFamily="49" charset="0"/>
              </a:rPr>
              <a:t>}</a:t>
            </a:r>
          </a:p>
        </p:txBody>
      </p:sp>
      <p:sp>
        <p:nvSpPr>
          <p:cNvPr id="43" name="Speech Bubble: Rectangle with Corners Rounded 42">
            <a:extLst>
              <a:ext uri="{FF2B5EF4-FFF2-40B4-BE49-F238E27FC236}">
                <a16:creationId xmlns:a16="http://schemas.microsoft.com/office/drawing/2014/main" id="{D8F087CD-884F-42D2-B024-4EF341706917}"/>
              </a:ext>
            </a:extLst>
          </p:cNvPr>
          <p:cNvSpPr/>
          <p:nvPr/>
        </p:nvSpPr>
        <p:spPr>
          <a:xfrm>
            <a:off x="8515675" y="3861470"/>
            <a:ext cx="3610652" cy="971370"/>
          </a:xfrm>
          <a:prstGeom prst="wedgeRoundRectCallout">
            <a:avLst>
              <a:gd name="adj1" fmla="val -73388"/>
              <a:gd name="adj2" fmla="val 1116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Interestingly, in Swift you must </a:t>
            </a:r>
            <a:r>
              <a:rPr lang="en-US" sz="2000" dirty="0">
                <a:solidFill>
                  <a:schemeClr val="accent6">
                    <a:lumMod val="40000"/>
                    <a:lumOff val="60000"/>
                  </a:schemeClr>
                </a:solidFill>
              </a:rPr>
              <a:t>initialize the fields </a:t>
            </a:r>
            <a:r>
              <a:rPr lang="en-US" sz="2000" dirty="0">
                <a:solidFill>
                  <a:schemeClr val="bg1"/>
                </a:solidFill>
              </a:rPr>
              <a:t>of the derived class first...</a:t>
            </a:r>
          </a:p>
        </p:txBody>
      </p:sp>
      <p:sp>
        <p:nvSpPr>
          <p:cNvPr id="44" name="Speech Bubble: Rectangle with Corners Rounded 43">
            <a:extLst>
              <a:ext uri="{FF2B5EF4-FFF2-40B4-BE49-F238E27FC236}">
                <a16:creationId xmlns:a16="http://schemas.microsoft.com/office/drawing/2014/main" id="{4B5F249A-8CD7-49FB-B13A-CC2AD0664D43}"/>
              </a:ext>
            </a:extLst>
          </p:cNvPr>
          <p:cNvSpPr/>
          <p:nvPr/>
        </p:nvSpPr>
        <p:spPr>
          <a:xfrm>
            <a:off x="8308609" y="6041295"/>
            <a:ext cx="3610652" cy="752536"/>
          </a:xfrm>
          <a:prstGeom prst="wedgeRoundRectCallout">
            <a:avLst>
              <a:gd name="adj1" fmla="val -72013"/>
              <a:gd name="adj2" fmla="val -60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then </a:t>
            </a:r>
            <a:r>
              <a:rPr lang="en-US" sz="2000" dirty="0">
                <a:solidFill>
                  <a:srgbClr val="FFC9C9"/>
                </a:solidFill>
              </a:rPr>
              <a:t>call the constructor</a:t>
            </a:r>
            <a:r>
              <a:rPr lang="en-US" sz="2000" dirty="0">
                <a:solidFill>
                  <a:schemeClr val="bg1"/>
                </a:solidFill>
              </a:rPr>
              <a:t> of the superclass.</a:t>
            </a:r>
          </a:p>
        </p:txBody>
      </p:sp>
      <p:sp>
        <p:nvSpPr>
          <p:cNvPr id="45" name="Title 1">
            <a:extLst>
              <a:ext uri="{FF2B5EF4-FFF2-40B4-BE49-F238E27FC236}">
                <a16:creationId xmlns:a16="http://schemas.microsoft.com/office/drawing/2014/main" id="{D22B814A-BC15-42AA-91B9-2ACA8B23DA66}"/>
              </a:ext>
            </a:extLst>
          </p:cNvPr>
          <p:cNvSpPr txBox="1">
            <a:spLocks/>
          </p:cNvSpPr>
          <p:nvPr/>
        </p:nvSpPr>
        <p:spPr>
          <a:xfrm>
            <a:off x="272739" y="-263630"/>
            <a:ext cx="1122932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800"/>
              <a:t>Inheritance: Construction</a:t>
            </a:r>
            <a:endParaRPr lang="en-US" sz="2800" dirty="0"/>
          </a:p>
        </p:txBody>
      </p:sp>
    </p:spTree>
    <p:extLst>
      <p:ext uri="{BB962C8B-B14F-4D97-AF65-F5344CB8AC3E}">
        <p14:creationId xmlns:p14="http://schemas.microsoft.com/office/powerpoint/2010/main" val="420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14" end="1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15" end="1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6" end="1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17" end="1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18" end="1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19" end="1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bg/>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xEl>
                                              <p:pRg st="16" end="1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xEl>
                                              <p:pRg st="17" end="17"/>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xEl>
                                              <p:pRg st="7" end="7"/>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xEl>
                                              <p:pRg st="8" end="8"/>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xEl>
                                              <p:pRg st="9" end="9"/>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xEl>
                                              <p:pRg st="10" end="1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xEl>
                                              <p:pRg st="12" end="12"/>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xEl>
                                              <p:pRg st="2" end="2"/>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xEl>
                                              <p:pRg st="3" end="3"/>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2">
                                            <p:bg/>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2">
                                            <p:txEl>
                                              <p:pRg st="16" end="16"/>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
                                            <p:txEl>
                                              <p:pRg st="17" end="17"/>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
                                            <p:txEl>
                                              <p:pRg st="18" end="18"/>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xEl>
                                              <p:pRg st="19" end="19"/>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xEl>
                                              <p:pRg st="20" end="20"/>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2">
                                            <p:txEl>
                                              <p:pRg st="21" end="21"/>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xEl>
                                              <p:pRg st="22" end="22"/>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down)">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wipe(down)">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44"/>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2">
                                            <p:txEl>
                                              <p:pRg st="8" end="8"/>
                                            </p:txEl>
                                          </p:spTgt>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2">
                                            <p:txEl>
                                              <p:pRg st="9" end="9"/>
                                            </p:txEl>
                                          </p:spTgt>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2">
                                            <p:txEl>
                                              <p:pRg st="10" end="10"/>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2">
                                            <p:txEl>
                                              <p:pRg st="11" end="11"/>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2">
                                            <p:txEl>
                                              <p:pRg st="12" end="12"/>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2">
                                            <p:txEl>
                                              <p:pRg st="13" end="13"/>
                                            </p:txEl>
                                          </p:spTgt>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2">
                                            <p:txEl>
                                              <p:pRg st="14" end="14"/>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2">
                                            <p:txEl>
                                              <p:pRg st="15" end="15"/>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2">
                                            <p:txEl>
                                              <p:pRg st="1" end="1"/>
                                            </p:txEl>
                                          </p:spTgt>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2">
                                            <p:txEl>
                                              <p:pRg st="2" end="2"/>
                                            </p:txEl>
                                          </p:spTgt>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2">
                                            <p:txEl>
                                              <p:pRg st="3" end="3"/>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2">
                                            <p:txEl>
                                              <p:pRg st="4" end="4"/>
                                            </p:txEl>
                                          </p:spTgt>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2">
                                            <p:txEl>
                                              <p:pRg st="5" end="5"/>
                                            </p:txEl>
                                          </p:spTgt>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41" grpId="0" uiExpand="1" build="p" animBg="1"/>
      <p:bldP spid="42" grpId="0" uiExpand="1" build="p" animBg="1"/>
      <p:bldP spid="43" grpId="0" animBg="1"/>
      <p:bldP spid="43" grpId="1" animBg="1"/>
      <p:bldP spid="44" grpId="0" animBg="1"/>
      <p:bldP spid="44"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72739" y="-263630"/>
            <a:ext cx="11229329" cy="1143000"/>
          </a:xfrm>
        </p:spPr>
        <p:txBody>
          <a:bodyPr>
            <a:normAutofit/>
          </a:bodyPr>
          <a:lstStyle/>
          <a:p>
            <a:r>
              <a:rPr lang="en-US" sz="2800" dirty="0"/>
              <a:t>Inheritance: Construction</a:t>
            </a:r>
          </a:p>
        </p:txBody>
      </p:sp>
      <p:sp>
        <p:nvSpPr>
          <p:cNvPr id="9" name="TextBox 8">
            <a:extLst>
              <a:ext uri="{FF2B5EF4-FFF2-40B4-BE49-F238E27FC236}">
                <a16:creationId xmlns:a16="http://schemas.microsoft.com/office/drawing/2014/main" id="{386CC4B7-2A28-49D0-BE5D-6E4A57505AFF}"/>
              </a:ext>
            </a:extLst>
          </p:cNvPr>
          <p:cNvSpPr txBox="1"/>
          <p:nvPr/>
        </p:nvSpPr>
        <p:spPr>
          <a:xfrm>
            <a:off x="452574" y="582104"/>
            <a:ext cx="5377812" cy="707886"/>
          </a:xfrm>
          <a:prstGeom prst="rect">
            <a:avLst/>
          </a:prstGeom>
          <a:noFill/>
        </p:spPr>
        <p:txBody>
          <a:bodyPr wrap="square">
            <a:spAutoFit/>
          </a:bodyPr>
          <a:lstStyle/>
          <a:p>
            <a:pPr algn="ctr"/>
            <a:r>
              <a:rPr lang="en-US" sz="2000" dirty="0"/>
              <a:t>In most languages, if a </a:t>
            </a:r>
            <a:r>
              <a:rPr lang="en-US" sz="2000" dirty="0">
                <a:solidFill>
                  <a:srgbClr val="00B0F0"/>
                </a:solidFill>
              </a:rPr>
              <a:t>base class constructor</a:t>
            </a:r>
            <a:r>
              <a:rPr lang="en-US" sz="2000" dirty="0"/>
              <a:t> takes no parameters...</a:t>
            </a:r>
          </a:p>
        </p:txBody>
      </p:sp>
      <p:sp>
        <p:nvSpPr>
          <p:cNvPr id="19" name="TextBox 18">
            <a:extLst>
              <a:ext uri="{FF2B5EF4-FFF2-40B4-BE49-F238E27FC236}">
                <a16:creationId xmlns:a16="http://schemas.microsoft.com/office/drawing/2014/main" id="{42F03426-0E98-48D3-904E-9E9BC7E90DA6}"/>
              </a:ext>
            </a:extLst>
          </p:cNvPr>
          <p:cNvSpPr txBox="1"/>
          <p:nvPr/>
        </p:nvSpPr>
        <p:spPr>
          <a:xfrm>
            <a:off x="6715309" y="571980"/>
            <a:ext cx="5237751" cy="4148971"/>
          </a:xfrm>
          <a:prstGeom prst="rect">
            <a:avLst/>
          </a:prstGeom>
          <a:solidFill>
            <a:srgbClr val="FDF1E9"/>
          </a:solidFill>
          <a:ln>
            <a:solidFill>
              <a:schemeClr val="tx1"/>
            </a:solidFill>
          </a:ln>
        </p:spPr>
        <p:txBody>
          <a:bodyPr wrap="square" rtlCol="0">
            <a:noAutofit/>
          </a:bodyPr>
          <a:lstStyle/>
          <a:p>
            <a:endParaRPr lang="en-US" dirty="0">
              <a:solidFill>
                <a:srgbClr val="7030A0"/>
              </a:solidFill>
              <a:latin typeface="Consolas" panose="020B0609020204030204" pitchFamily="49" charset="0"/>
            </a:endParaRPr>
          </a:p>
        </p:txBody>
      </p:sp>
      <p:sp>
        <p:nvSpPr>
          <p:cNvPr id="32" name="TextBox 31">
            <a:extLst>
              <a:ext uri="{FF2B5EF4-FFF2-40B4-BE49-F238E27FC236}">
                <a16:creationId xmlns:a16="http://schemas.microsoft.com/office/drawing/2014/main" id="{15066103-F6DD-443F-A370-D613C280F751}"/>
              </a:ext>
            </a:extLst>
          </p:cNvPr>
          <p:cNvSpPr txBox="1"/>
          <p:nvPr/>
        </p:nvSpPr>
        <p:spPr>
          <a:xfrm>
            <a:off x="341797" y="1244268"/>
            <a:ext cx="5822834" cy="707886"/>
          </a:xfrm>
          <a:prstGeom prst="rect">
            <a:avLst/>
          </a:prstGeom>
          <a:noFill/>
        </p:spPr>
        <p:txBody>
          <a:bodyPr wrap="square">
            <a:spAutoFit/>
          </a:bodyPr>
          <a:lstStyle/>
          <a:p>
            <a:pPr algn="ctr"/>
            <a:r>
              <a:rPr lang="en-US" sz="2000" dirty="0"/>
              <a:t>Then your </a:t>
            </a:r>
            <a:r>
              <a:rPr lang="en-US" sz="2000" dirty="0">
                <a:solidFill>
                  <a:srgbClr val="0070C0"/>
                </a:solidFill>
              </a:rPr>
              <a:t>derived constructor</a:t>
            </a:r>
            <a:r>
              <a:rPr lang="en-US" sz="2000" dirty="0"/>
              <a:t> need not </a:t>
            </a:r>
            <a:r>
              <a:rPr lang="en-US" sz="2000" dirty="0">
                <a:solidFill>
                  <a:srgbClr val="FF0000"/>
                </a:solidFill>
              </a:rPr>
              <a:t>explicitly call</a:t>
            </a:r>
            <a:r>
              <a:rPr lang="en-US" sz="2000" dirty="0"/>
              <a:t> it – the language will call it automatically!</a:t>
            </a:r>
          </a:p>
        </p:txBody>
      </p:sp>
      <p:sp>
        <p:nvSpPr>
          <p:cNvPr id="37" name="TextBox 36">
            <a:extLst>
              <a:ext uri="{FF2B5EF4-FFF2-40B4-BE49-F238E27FC236}">
                <a16:creationId xmlns:a16="http://schemas.microsoft.com/office/drawing/2014/main" id="{91EEFE5F-77BB-4A22-86F6-6D6166C4D189}"/>
              </a:ext>
            </a:extLst>
          </p:cNvPr>
          <p:cNvSpPr txBox="1"/>
          <p:nvPr/>
        </p:nvSpPr>
        <p:spPr>
          <a:xfrm>
            <a:off x="6727786" y="2654705"/>
            <a:ext cx="4843462" cy="2031325"/>
          </a:xfrm>
          <a:prstGeom prst="rect">
            <a:avLst/>
          </a:prstGeom>
          <a:noFill/>
        </p:spPr>
        <p:txBody>
          <a:bodyPr wrap="square">
            <a:spAutoFit/>
          </a:bodyPr>
          <a:lstStyle/>
          <a:p>
            <a:r>
              <a:rPr lang="en-US" dirty="0">
                <a:latin typeface="Consolas" panose="020B0609020204030204" pitchFamily="49" charset="0"/>
              </a:rPr>
              <a:t>class Nerd extends Person {</a:t>
            </a:r>
          </a:p>
          <a:p>
            <a:r>
              <a:rPr lang="en-US" dirty="0">
                <a:latin typeface="Consolas" panose="020B0609020204030204" pitchFamily="49" charset="0"/>
              </a:rPr>
              <a:t>  </a:t>
            </a:r>
            <a:r>
              <a:rPr lang="en-US" dirty="0">
                <a:solidFill>
                  <a:srgbClr val="0070C0"/>
                </a:solidFill>
                <a:latin typeface="Consolas" panose="020B0609020204030204" pitchFamily="49" charset="0"/>
              </a:rPr>
              <a:t>public Nerd(int IQ) {</a:t>
            </a:r>
          </a:p>
          <a:p>
            <a:r>
              <a:rPr lang="en-US" dirty="0">
                <a:solidFill>
                  <a:srgbClr val="FF0000"/>
                </a:solidFill>
                <a:latin typeface="Consolas" panose="020B0609020204030204" pitchFamily="49" charset="0"/>
              </a:rPr>
              <a:t>    super();</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this.IQ = IQ;</a:t>
            </a:r>
          </a:p>
          <a:p>
            <a:r>
              <a:rPr lang="en-US" dirty="0">
                <a:solidFill>
                  <a:srgbClr val="0070C0"/>
                </a:solidFill>
                <a:latin typeface="Consolas" panose="020B0609020204030204" pitchFamily="49" charset="0"/>
              </a:rPr>
              <a:t>  }</a:t>
            </a:r>
          </a:p>
          <a:p>
            <a:r>
              <a:rPr lang="en-US" dirty="0">
                <a:latin typeface="Consolas" panose="020B0609020204030204" pitchFamily="49" charset="0"/>
              </a:rPr>
              <a:t>  private int IQ;</a:t>
            </a:r>
          </a:p>
          <a:p>
            <a:r>
              <a:rPr lang="en-US" dirty="0">
                <a:latin typeface="Consolas" panose="020B0609020204030204" pitchFamily="49" charset="0"/>
              </a:rPr>
              <a:t>}</a:t>
            </a:r>
          </a:p>
        </p:txBody>
      </p:sp>
      <p:sp>
        <p:nvSpPr>
          <p:cNvPr id="39" name="TextBox 38">
            <a:extLst>
              <a:ext uri="{FF2B5EF4-FFF2-40B4-BE49-F238E27FC236}">
                <a16:creationId xmlns:a16="http://schemas.microsoft.com/office/drawing/2014/main" id="{65E31D82-1D8B-4FA8-A399-8B3EEA00D16B}"/>
              </a:ext>
            </a:extLst>
          </p:cNvPr>
          <p:cNvSpPr txBox="1"/>
          <p:nvPr/>
        </p:nvSpPr>
        <p:spPr>
          <a:xfrm>
            <a:off x="6726772" y="852520"/>
            <a:ext cx="4932861" cy="1754326"/>
          </a:xfrm>
          <a:prstGeom prst="rect">
            <a:avLst/>
          </a:prstGeom>
          <a:noFill/>
        </p:spPr>
        <p:txBody>
          <a:bodyPr wrap="square">
            <a:spAutoFit/>
          </a:bodyPr>
          <a:lstStyle/>
          <a:p>
            <a:r>
              <a:rPr lang="en-US" dirty="0">
                <a:latin typeface="Consolas" panose="020B0609020204030204" pitchFamily="49" charset="0"/>
              </a:rPr>
              <a:t>class Person {</a:t>
            </a:r>
          </a:p>
          <a:p>
            <a:r>
              <a:rPr lang="en-US" dirty="0">
                <a:latin typeface="Consolas" panose="020B0609020204030204" pitchFamily="49" charset="0"/>
              </a:rPr>
              <a:t> </a:t>
            </a:r>
            <a:r>
              <a:rPr lang="en-US" dirty="0">
                <a:solidFill>
                  <a:srgbClr val="00B0F0"/>
                </a:solidFill>
                <a:latin typeface="Consolas" panose="020B0609020204030204" pitchFamily="49" charset="0"/>
              </a:rPr>
              <a:t>public Person() { </a:t>
            </a:r>
          </a:p>
          <a:p>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this.name = "anonymous";</a:t>
            </a:r>
          </a:p>
          <a:p>
            <a:r>
              <a:rPr lang="en-US" dirty="0">
                <a:solidFill>
                  <a:srgbClr val="00B0F0"/>
                </a:solidFill>
                <a:latin typeface="Consolas" panose="020B0609020204030204" pitchFamily="49" charset="0"/>
              </a:rPr>
              <a:t> }</a:t>
            </a:r>
          </a:p>
          <a:p>
            <a:r>
              <a:rPr lang="en-US" dirty="0">
                <a:latin typeface="Consolas" panose="020B0609020204030204" pitchFamily="49" charset="0"/>
              </a:rPr>
              <a:t> private String name;</a:t>
            </a:r>
          </a:p>
          <a:p>
            <a:r>
              <a:rPr lang="en-US" dirty="0">
                <a:latin typeface="Consolas" panose="020B0609020204030204" pitchFamily="49" charset="0"/>
              </a:rPr>
              <a:t>}</a:t>
            </a:r>
          </a:p>
        </p:txBody>
      </p:sp>
      <p:sp>
        <p:nvSpPr>
          <p:cNvPr id="49" name="TextBox 48">
            <a:extLst>
              <a:ext uri="{FF2B5EF4-FFF2-40B4-BE49-F238E27FC236}">
                <a16:creationId xmlns:a16="http://schemas.microsoft.com/office/drawing/2014/main" id="{A25C8B2D-67EF-4148-9D57-8BFCCB20DB19}"/>
              </a:ext>
            </a:extLst>
          </p:cNvPr>
          <p:cNvSpPr txBox="1"/>
          <p:nvPr/>
        </p:nvSpPr>
        <p:spPr>
          <a:xfrm>
            <a:off x="6726772" y="571980"/>
            <a:ext cx="5451833" cy="369332"/>
          </a:xfrm>
          <a:prstGeom prst="rect">
            <a:avLst/>
          </a:prstGeom>
          <a:noFill/>
        </p:spPr>
        <p:txBody>
          <a:bodyPr wrap="square">
            <a:spAutoFit/>
          </a:bodyPr>
          <a:lstStyle/>
          <a:p>
            <a:r>
              <a:rPr lang="en-US" dirty="0">
                <a:latin typeface="Consolas" panose="020B0609020204030204" pitchFamily="49" charset="0"/>
              </a:rPr>
              <a:t>// Java </a:t>
            </a:r>
            <a:r>
              <a:rPr lang="en-US" dirty="0" err="1">
                <a:latin typeface="Consolas" panose="020B0609020204030204" pitchFamily="49" charset="0"/>
              </a:rPr>
              <a:t>inheritance+construction</a:t>
            </a:r>
            <a:r>
              <a:rPr lang="en-US" dirty="0">
                <a:latin typeface="Consolas" panose="020B0609020204030204" pitchFamily="49" charset="0"/>
              </a:rPr>
              <a:t> example</a:t>
            </a:r>
          </a:p>
        </p:txBody>
      </p:sp>
      <p:cxnSp>
        <p:nvCxnSpPr>
          <p:cNvPr id="4" name="Straight Connector 3">
            <a:extLst>
              <a:ext uri="{FF2B5EF4-FFF2-40B4-BE49-F238E27FC236}">
                <a16:creationId xmlns:a16="http://schemas.microsoft.com/office/drawing/2014/main" id="{2A2C9744-C3CD-425D-885A-FC47CE8B0D95}"/>
              </a:ext>
            </a:extLst>
          </p:cNvPr>
          <p:cNvCxnSpPr/>
          <p:nvPr/>
        </p:nvCxnSpPr>
        <p:spPr>
          <a:xfrm>
            <a:off x="7240722" y="3310045"/>
            <a:ext cx="1113003" cy="198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EAA4F45-81D0-4849-85AF-638356E2E95E}"/>
              </a:ext>
            </a:extLst>
          </p:cNvPr>
          <p:cNvSpPr/>
          <p:nvPr/>
        </p:nvSpPr>
        <p:spPr>
          <a:xfrm>
            <a:off x="7134212" y="3213167"/>
            <a:ext cx="1356052" cy="373282"/>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FF6B87-EFC4-47CE-B613-379D70DF75BA}"/>
              </a:ext>
            </a:extLst>
          </p:cNvPr>
          <p:cNvSpPr txBox="1"/>
          <p:nvPr/>
        </p:nvSpPr>
        <p:spPr>
          <a:xfrm>
            <a:off x="1631811" y="2088277"/>
            <a:ext cx="3313652" cy="672210"/>
          </a:xfrm>
          <a:prstGeom prst="rect">
            <a:avLst/>
          </a:prstGeom>
          <a:solidFill>
            <a:srgbClr val="FDF1E9"/>
          </a:solidFill>
          <a:ln>
            <a:solidFill>
              <a:schemeClr val="tx1"/>
            </a:solidFill>
          </a:ln>
        </p:spPr>
        <p:txBody>
          <a:bodyPr wrap="square" rtlCol="0">
            <a:noAutofit/>
          </a:bodyPr>
          <a:lstStyle/>
          <a:p>
            <a:r>
              <a:rPr lang="en-US" dirty="0">
                <a:solidFill>
                  <a:srgbClr val="7030A0"/>
                </a:solidFill>
                <a:latin typeface="Consolas" panose="020B0609020204030204" pitchFamily="49" charset="0"/>
              </a:rPr>
              <a:t>Nerd </a:t>
            </a:r>
            <a:r>
              <a:rPr lang="en-US" dirty="0" err="1">
                <a:solidFill>
                  <a:srgbClr val="7030A0"/>
                </a:solidFill>
                <a:latin typeface="Consolas" panose="020B0609020204030204" pitchFamily="49" charset="0"/>
              </a:rPr>
              <a:t>cn</a:t>
            </a:r>
            <a:r>
              <a:rPr lang="en-US" dirty="0">
                <a:solidFill>
                  <a:srgbClr val="7030A0"/>
                </a:solidFill>
                <a:latin typeface="Consolas" panose="020B0609020204030204" pitchFamily="49" charset="0"/>
              </a:rPr>
              <a:t> = new Nerd(100);</a:t>
            </a:r>
          </a:p>
          <a:p>
            <a:endParaRPr lang="en-US" dirty="0">
              <a:latin typeface="Consolas" panose="020B0609020204030204" pitchFamily="49" charset="0"/>
            </a:endParaRPr>
          </a:p>
        </p:txBody>
      </p:sp>
      <p:cxnSp>
        <p:nvCxnSpPr>
          <p:cNvPr id="34" name="Straight Arrow Connector 33">
            <a:extLst>
              <a:ext uri="{FF2B5EF4-FFF2-40B4-BE49-F238E27FC236}">
                <a16:creationId xmlns:a16="http://schemas.microsoft.com/office/drawing/2014/main" id="{35D4778D-710A-478A-9FC8-CDF8F16875A0}"/>
              </a:ext>
            </a:extLst>
          </p:cNvPr>
          <p:cNvCxnSpPr/>
          <p:nvPr/>
        </p:nvCxnSpPr>
        <p:spPr>
          <a:xfrm>
            <a:off x="1374700" y="226018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4B5C7C-6A9D-4C66-9D20-57BE48A7114A}"/>
              </a:ext>
            </a:extLst>
          </p:cNvPr>
          <p:cNvCxnSpPr/>
          <p:nvPr/>
        </p:nvCxnSpPr>
        <p:spPr>
          <a:xfrm>
            <a:off x="6718648" y="31248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8B03888-3B69-4135-AEFD-5DC9D84178E7}"/>
              </a:ext>
            </a:extLst>
          </p:cNvPr>
          <p:cNvCxnSpPr/>
          <p:nvPr/>
        </p:nvCxnSpPr>
        <p:spPr>
          <a:xfrm>
            <a:off x="6618657" y="13284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7D02D7A-E5A8-4EE9-AA92-EE7E2DF634D4}"/>
              </a:ext>
            </a:extLst>
          </p:cNvPr>
          <p:cNvCxnSpPr/>
          <p:nvPr/>
        </p:nvCxnSpPr>
        <p:spPr>
          <a:xfrm>
            <a:off x="6866221" y="15925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93115E1-83CA-453D-9005-635124226568}"/>
              </a:ext>
            </a:extLst>
          </p:cNvPr>
          <p:cNvCxnSpPr/>
          <p:nvPr/>
        </p:nvCxnSpPr>
        <p:spPr>
          <a:xfrm>
            <a:off x="6993795" y="36813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Arrow: Down 5">
            <a:extLst>
              <a:ext uri="{FF2B5EF4-FFF2-40B4-BE49-F238E27FC236}">
                <a16:creationId xmlns:a16="http://schemas.microsoft.com/office/drawing/2014/main" id="{F611A459-DCE6-44CD-9E7B-095C57554679}"/>
              </a:ext>
            </a:extLst>
          </p:cNvPr>
          <p:cNvSpPr/>
          <p:nvPr/>
        </p:nvSpPr>
        <p:spPr>
          <a:xfrm>
            <a:off x="7687577" y="172624"/>
            <a:ext cx="2035680" cy="1034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Takes no params!</a:t>
            </a:r>
          </a:p>
        </p:txBody>
      </p:sp>
      <p:sp>
        <p:nvSpPr>
          <p:cNvPr id="43" name="TextBox 42">
            <a:extLst>
              <a:ext uri="{FF2B5EF4-FFF2-40B4-BE49-F238E27FC236}">
                <a16:creationId xmlns:a16="http://schemas.microsoft.com/office/drawing/2014/main" id="{AEBADF63-8295-413A-A588-A22E43B14E7A}"/>
              </a:ext>
            </a:extLst>
          </p:cNvPr>
          <p:cNvSpPr txBox="1"/>
          <p:nvPr/>
        </p:nvSpPr>
        <p:spPr>
          <a:xfrm>
            <a:off x="809673" y="2859224"/>
            <a:ext cx="4887082" cy="707886"/>
          </a:xfrm>
          <a:prstGeom prst="rect">
            <a:avLst/>
          </a:prstGeom>
          <a:noFill/>
        </p:spPr>
        <p:txBody>
          <a:bodyPr wrap="square">
            <a:spAutoFit/>
          </a:bodyPr>
          <a:lstStyle/>
          <a:p>
            <a:pPr algn="ctr"/>
            <a:r>
              <a:rPr lang="en-US" sz="2000" dirty="0"/>
              <a:t>But some languages, like Python, always require an </a:t>
            </a:r>
            <a:r>
              <a:rPr lang="en-US" sz="2000" dirty="0">
                <a:solidFill>
                  <a:srgbClr val="FF0000"/>
                </a:solidFill>
              </a:rPr>
              <a:t>explicit constructor call</a:t>
            </a:r>
            <a:r>
              <a:rPr lang="en-US" sz="2000" dirty="0"/>
              <a:t>!</a:t>
            </a:r>
          </a:p>
        </p:txBody>
      </p:sp>
      <p:sp>
        <p:nvSpPr>
          <p:cNvPr id="45" name="TextBox 44">
            <a:extLst>
              <a:ext uri="{FF2B5EF4-FFF2-40B4-BE49-F238E27FC236}">
                <a16:creationId xmlns:a16="http://schemas.microsoft.com/office/drawing/2014/main" id="{9F2D1838-4266-4551-8838-09BDCF7FC0E6}"/>
              </a:ext>
            </a:extLst>
          </p:cNvPr>
          <p:cNvSpPr txBox="1"/>
          <p:nvPr/>
        </p:nvSpPr>
        <p:spPr>
          <a:xfrm>
            <a:off x="627834" y="3571248"/>
            <a:ext cx="5572973" cy="3187270"/>
          </a:xfrm>
          <a:prstGeom prst="rect">
            <a:avLst/>
          </a:prstGeom>
          <a:solidFill>
            <a:schemeClr val="accent5">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Python </a:t>
            </a:r>
            <a:r>
              <a:rPr lang="en-US" dirty="0" err="1">
                <a:latin typeface="Consolas" panose="020B0609020204030204" pitchFamily="49" charset="0"/>
              </a:rPr>
              <a:t>inheritance+construction</a:t>
            </a:r>
            <a:endParaRPr lang="en-US" dirty="0">
              <a:latin typeface="Consolas" panose="020B0609020204030204" pitchFamily="49" charset="0"/>
            </a:endParaRPr>
          </a:p>
          <a:p>
            <a:r>
              <a:rPr lang="en-US" dirty="0">
                <a:latin typeface="Consolas" panose="020B0609020204030204" pitchFamily="49" charset="0"/>
              </a:rPr>
              <a:t>class Person:</a:t>
            </a:r>
          </a:p>
          <a:p>
            <a:r>
              <a:rPr lang="en-US" dirty="0">
                <a:latin typeface="Consolas" panose="020B0609020204030204" pitchFamily="49" charset="0"/>
              </a:rPr>
              <a:t>  </a:t>
            </a:r>
            <a:r>
              <a:rPr lang="en-US" dirty="0">
                <a:solidFill>
                  <a:srgbClr val="00B0F0"/>
                </a:solidFill>
                <a:latin typeface="Consolas" panose="020B0609020204030204" pitchFamily="49" charset="0"/>
              </a:rPr>
              <a:t>def __</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__(self):</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self.name = "anonymous"</a:t>
            </a:r>
          </a:p>
          <a:p>
            <a:endParaRPr lang="en-US" sz="600" dirty="0">
              <a:latin typeface="Consolas" panose="020B0609020204030204" pitchFamily="49" charset="0"/>
            </a:endParaRPr>
          </a:p>
          <a:p>
            <a:r>
              <a:rPr lang="en-US" dirty="0">
                <a:latin typeface="Consolas" panose="020B0609020204030204" pitchFamily="49" charset="0"/>
              </a:rPr>
              <a:t>  ...</a:t>
            </a:r>
          </a:p>
          <a:p>
            <a:endParaRPr lang="en-US" sz="700" dirty="0">
              <a:latin typeface="Consolas" panose="020B0609020204030204" pitchFamily="49" charset="0"/>
            </a:endParaRPr>
          </a:p>
          <a:p>
            <a:r>
              <a:rPr lang="en-US" dirty="0">
                <a:latin typeface="Consolas" panose="020B0609020204030204" pitchFamily="49" charset="0"/>
              </a:rPr>
              <a:t>class Nerd(Person):</a:t>
            </a:r>
          </a:p>
          <a:p>
            <a:r>
              <a:rPr lang="en-US" dirty="0">
                <a:latin typeface="Consolas" panose="020B0609020204030204" pitchFamily="49" charset="0"/>
              </a:rPr>
              <a:t>  </a:t>
            </a:r>
            <a:r>
              <a:rPr lang="en-US" dirty="0">
                <a:solidFill>
                  <a:srgbClr val="0070C0"/>
                </a:solidFill>
                <a:latin typeface="Consolas" panose="020B0609020204030204" pitchFamily="49" charset="0"/>
              </a:rPr>
              <a:t>def __</a:t>
            </a:r>
            <a:r>
              <a:rPr lang="en-US" dirty="0" err="1">
                <a:solidFill>
                  <a:srgbClr val="0070C0"/>
                </a:solidFill>
                <a:latin typeface="Consolas" panose="020B0609020204030204" pitchFamily="49" charset="0"/>
              </a:rPr>
              <a:t>init</a:t>
            </a:r>
            <a:r>
              <a:rPr lang="en-US" dirty="0">
                <a:solidFill>
                  <a:srgbClr val="0070C0"/>
                </a:solidFill>
                <a:latin typeface="Consolas" panose="020B0609020204030204" pitchFamily="49" charset="0"/>
              </a:rPr>
              <a:t>__(self, IQ):</a:t>
            </a:r>
          </a:p>
          <a:p>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super().__</a:t>
            </a:r>
            <a:r>
              <a:rPr lang="en-US" dirty="0" err="1">
                <a:solidFill>
                  <a:srgbClr val="FF0000"/>
                </a:solidFill>
                <a:latin typeface="Consolas" panose="020B0609020204030204" pitchFamily="49" charset="0"/>
              </a:rPr>
              <a:t>init</a:t>
            </a:r>
            <a:r>
              <a:rPr lang="en-US" dirty="0">
                <a:solidFill>
                  <a:srgbClr val="FF0000"/>
                </a:solidFill>
                <a:latin typeface="Consolas" panose="020B0609020204030204" pitchFamily="49" charset="0"/>
              </a:rPr>
              <a:t>__()</a:t>
            </a:r>
          </a:p>
          <a:p>
            <a:r>
              <a:rPr lang="en-US" dirty="0">
                <a:solidFill>
                  <a:srgbClr val="00B050"/>
                </a:solidFill>
                <a:latin typeface="Consolas" panose="020B0609020204030204" pitchFamily="49" charset="0"/>
              </a:rPr>
              <a:t>    self.IQ = IQ</a:t>
            </a:r>
          </a:p>
          <a:p>
            <a:endParaRPr lang="en-US" sz="1100" dirty="0">
              <a:latin typeface="Consolas" panose="020B0609020204030204" pitchFamily="49" charset="0"/>
            </a:endParaRPr>
          </a:p>
          <a:p>
            <a:r>
              <a:rPr lang="en-US" dirty="0">
                <a:latin typeface="Consolas" panose="020B0609020204030204" pitchFamily="49" charset="0"/>
              </a:rPr>
              <a:t>  ...</a:t>
            </a:r>
          </a:p>
        </p:txBody>
      </p:sp>
      <p:sp>
        <p:nvSpPr>
          <p:cNvPr id="7" name="Arrow: Left 6">
            <a:extLst>
              <a:ext uri="{FF2B5EF4-FFF2-40B4-BE49-F238E27FC236}">
                <a16:creationId xmlns:a16="http://schemas.microsoft.com/office/drawing/2014/main" id="{0F7F8581-CE4C-4422-87B5-5E180029EF7D}"/>
              </a:ext>
            </a:extLst>
          </p:cNvPr>
          <p:cNvSpPr/>
          <p:nvPr/>
        </p:nvSpPr>
        <p:spPr>
          <a:xfrm>
            <a:off x="3551106" y="5208724"/>
            <a:ext cx="2788714" cy="13427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omit </a:t>
            </a:r>
            <a:r>
              <a:rPr lang="en-US" dirty="0">
                <a:solidFill>
                  <a:srgbClr val="FFC9C9"/>
                </a:solidFill>
              </a:rPr>
              <a:t>this</a:t>
            </a:r>
            <a:r>
              <a:rPr lang="en-US" dirty="0"/>
              <a:t>...</a:t>
            </a:r>
          </a:p>
        </p:txBody>
      </p:sp>
      <p:sp>
        <p:nvSpPr>
          <p:cNvPr id="48" name="Arrow: Left 47">
            <a:extLst>
              <a:ext uri="{FF2B5EF4-FFF2-40B4-BE49-F238E27FC236}">
                <a16:creationId xmlns:a16="http://schemas.microsoft.com/office/drawing/2014/main" id="{0EF11671-3C46-4BCB-B507-5CEA3706189D}"/>
              </a:ext>
            </a:extLst>
          </p:cNvPr>
          <p:cNvSpPr/>
          <p:nvPr/>
        </p:nvSpPr>
        <p:spPr>
          <a:xfrm>
            <a:off x="4117938" y="3716546"/>
            <a:ext cx="2788714" cy="13427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won't call </a:t>
            </a:r>
            <a:r>
              <a:rPr lang="en-US" dirty="0">
                <a:solidFill>
                  <a:srgbClr val="00FFFF"/>
                </a:solidFill>
              </a:rPr>
              <a:t>this</a:t>
            </a:r>
            <a:r>
              <a:rPr lang="en-US" dirty="0"/>
              <a:t>!</a:t>
            </a:r>
          </a:p>
        </p:txBody>
      </p:sp>
    </p:spTree>
    <p:extLst>
      <p:ext uri="{BB962C8B-B14F-4D97-AF65-F5344CB8AC3E}">
        <p14:creationId xmlns:p14="http://schemas.microsoft.com/office/powerpoint/2010/main" val="1057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3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4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4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5">
                                            <p:bg/>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5">
                                            <p:txEl>
                                              <p:pRg st="1" end="1"/>
                                            </p:txEl>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5">
                                            <p:txEl>
                                              <p:pRg st="2" end="2"/>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5">
                                            <p:txEl>
                                              <p:pRg st="3" end="3"/>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5">
                                            <p:txEl>
                                              <p:pRg st="7" end="7"/>
                                            </p:txEl>
                                          </p:spTgt>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5">
                                            <p:txEl>
                                              <p:pRg st="8" end="8"/>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5">
                                            <p:txEl>
                                              <p:pRg st="9" end="9"/>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5">
                                            <p:txEl>
                                              <p:pRg st="10" end="10"/>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45">
                                            <p:txEl>
                                              <p:pRg st="12" end="12"/>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wipe(right)">
                                      <p:cBhvr>
                                        <p:cTn id="124" dur="500"/>
                                        <p:tgtEl>
                                          <p:spTgt spid="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right)">
                                      <p:cBhvr>
                                        <p:cTn id="1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32" grpId="0"/>
      <p:bldP spid="37" grpId="0" uiExpand="1"/>
      <p:bldP spid="39" grpId="0" uiExpand="1"/>
      <p:bldP spid="49" grpId="0"/>
      <p:bldP spid="5" grpId="0" animBg="1"/>
      <p:bldP spid="30" grpId="0" animBg="1"/>
      <p:bldP spid="6" grpId="0" animBg="1"/>
      <p:bldP spid="6" grpId="1" animBg="1"/>
      <p:bldP spid="43" grpId="0"/>
      <p:bldP spid="45" grpId="0" uiExpand="1" build="p" animBg="1"/>
      <p:bldP spid="7" grpId="0" animBg="1"/>
      <p:bldP spid="4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72739" y="-151914"/>
            <a:ext cx="11229329" cy="1143000"/>
          </a:xfrm>
        </p:spPr>
        <p:txBody>
          <a:bodyPr>
            <a:normAutofit/>
          </a:bodyPr>
          <a:lstStyle/>
          <a:p>
            <a:r>
              <a:rPr lang="en-US" sz="2800" dirty="0"/>
              <a:t>Inheritance: Destruction and Finalization</a:t>
            </a:r>
          </a:p>
        </p:txBody>
      </p:sp>
      <p:sp>
        <p:nvSpPr>
          <p:cNvPr id="9" name="TextBox 8">
            <a:extLst>
              <a:ext uri="{FF2B5EF4-FFF2-40B4-BE49-F238E27FC236}">
                <a16:creationId xmlns:a16="http://schemas.microsoft.com/office/drawing/2014/main" id="{386CC4B7-2A28-49D0-BE5D-6E4A57505AFF}"/>
              </a:ext>
            </a:extLst>
          </p:cNvPr>
          <p:cNvSpPr txBox="1"/>
          <p:nvPr/>
        </p:nvSpPr>
        <p:spPr>
          <a:xfrm>
            <a:off x="0" y="754034"/>
            <a:ext cx="5974632" cy="707886"/>
          </a:xfrm>
          <a:prstGeom prst="rect">
            <a:avLst/>
          </a:prstGeom>
          <a:noFill/>
        </p:spPr>
        <p:txBody>
          <a:bodyPr wrap="square">
            <a:spAutoFit/>
          </a:bodyPr>
          <a:lstStyle/>
          <a:p>
            <a:pPr algn="ctr"/>
            <a:r>
              <a:rPr lang="en-US" sz="2000" dirty="0"/>
              <a:t>As we learned in CS32, in C++ destruction starts with the most </a:t>
            </a:r>
            <a:r>
              <a:rPr lang="en-US" sz="2000" dirty="0">
                <a:solidFill>
                  <a:srgbClr val="00B0F0"/>
                </a:solidFill>
              </a:rPr>
              <a:t>derived subclass </a:t>
            </a:r>
            <a:r>
              <a:rPr lang="en-US" sz="2000" dirty="0"/>
              <a:t>and ends with the </a:t>
            </a:r>
            <a:r>
              <a:rPr lang="en-US" sz="2000" dirty="0">
                <a:solidFill>
                  <a:srgbClr val="0070C0"/>
                </a:solidFill>
              </a:rPr>
              <a:t>base class</a:t>
            </a:r>
            <a:r>
              <a:rPr lang="en-US" sz="2000" dirty="0"/>
              <a:t>.</a:t>
            </a:r>
          </a:p>
        </p:txBody>
      </p:sp>
      <p:sp>
        <p:nvSpPr>
          <p:cNvPr id="22" name="TextBox 21">
            <a:extLst>
              <a:ext uri="{FF2B5EF4-FFF2-40B4-BE49-F238E27FC236}">
                <a16:creationId xmlns:a16="http://schemas.microsoft.com/office/drawing/2014/main" id="{5B9DC157-455E-4C4E-83A2-A3A641163158}"/>
              </a:ext>
            </a:extLst>
          </p:cNvPr>
          <p:cNvSpPr txBox="1"/>
          <p:nvPr/>
        </p:nvSpPr>
        <p:spPr>
          <a:xfrm>
            <a:off x="168961" y="1695859"/>
            <a:ext cx="5644987" cy="707886"/>
          </a:xfrm>
          <a:prstGeom prst="rect">
            <a:avLst/>
          </a:prstGeom>
          <a:noFill/>
        </p:spPr>
        <p:txBody>
          <a:bodyPr wrap="square">
            <a:spAutoFit/>
          </a:bodyPr>
          <a:lstStyle/>
          <a:p>
            <a:pPr algn="ctr"/>
            <a:r>
              <a:rPr lang="en-US" sz="2000" dirty="0"/>
              <a:t>Each </a:t>
            </a:r>
            <a:r>
              <a:rPr lang="en-US" sz="2000" dirty="0">
                <a:solidFill>
                  <a:srgbClr val="00B0F0"/>
                </a:solidFill>
              </a:rPr>
              <a:t>destructor</a:t>
            </a:r>
            <a:r>
              <a:rPr lang="en-US" sz="2000" dirty="0"/>
              <a:t> runs its </a:t>
            </a:r>
            <a:r>
              <a:rPr lang="en-US" sz="2000" dirty="0">
                <a:solidFill>
                  <a:srgbClr val="FF0000"/>
                </a:solidFill>
              </a:rPr>
              <a:t>{ code } </a:t>
            </a:r>
            <a:r>
              <a:rPr lang="en-US" sz="2000" dirty="0"/>
              <a:t>and then implicitly calls the </a:t>
            </a:r>
            <a:r>
              <a:rPr lang="en-US" sz="2000" dirty="0">
                <a:solidFill>
                  <a:srgbClr val="0070C0"/>
                </a:solidFill>
              </a:rPr>
              <a:t>destructor</a:t>
            </a:r>
            <a:r>
              <a:rPr lang="en-US" sz="2000" dirty="0"/>
              <a:t> of its superclass. </a:t>
            </a:r>
          </a:p>
        </p:txBody>
      </p:sp>
      <p:sp>
        <p:nvSpPr>
          <p:cNvPr id="31" name="TextBox 30">
            <a:extLst>
              <a:ext uri="{FF2B5EF4-FFF2-40B4-BE49-F238E27FC236}">
                <a16:creationId xmlns:a16="http://schemas.microsoft.com/office/drawing/2014/main" id="{1548510F-8F1F-4637-B418-35CD79BB43B5}"/>
              </a:ext>
            </a:extLst>
          </p:cNvPr>
          <p:cNvSpPr txBox="1"/>
          <p:nvPr/>
        </p:nvSpPr>
        <p:spPr>
          <a:xfrm>
            <a:off x="6395461" y="754034"/>
            <a:ext cx="5069887" cy="707886"/>
          </a:xfrm>
          <a:prstGeom prst="rect">
            <a:avLst/>
          </a:prstGeom>
          <a:noFill/>
        </p:spPr>
        <p:txBody>
          <a:bodyPr wrap="square">
            <a:spAutoFit/>
          </a:bodyPr>
          <a:lstStyle/>
          <a:p>
            <a:pPr algn="ctr"/>
            <a:r>
              <a:rPr lang="en-US" sz="2000" dirty="0"/>
              <a:t>But what about </a:t>
            </a:r>
            <a:r>
              <a:rPr lang="en-US" sz="2000" dirty="0">
                <a:solidFill>
                  <a:srgbClr val="7030A0"/>
                </a:solidFill>
              </a:rPr>
              <a:t>finalizers</a:t>
            </a:r>
            <a:r>
              <a:rPr lang="en-US" sz="2000" dirty="0"/>
              <a:t> – how do they work with inherited classes?</a:t>
            </a:r>
          </a:p>
        </p:txBody>
      </p:sp>
      <p:sp>
        <p:nvSpPr>
          <p:cNvPr id="35" name="TextBox 34">
            <a:extLst>
              <a:ext uri="{FF2B5EF4-FFF2-40B4-BE49-F238E27FC236}">
                <a16:creationId xmlns:a16="http://schemas.microsoft.com/office/drawing/2014/main" id="{54B7FEDB-C331-4D5E-9E42-AD81D65CFD82}"/>
              </a:ext>
            </a:extLst>
          </p:cNvPr>
          <p:cNvSpPr txBox="1"/>
          <p:nvPr/>
        </p:nvSpPr>
        <p:spPr>
          <a:xfrm>
            <a:off x="5882582" y="1537834"/>
            <a:ext cx="6095644" cy="707886"/>
          </a:xfrm>
          <a:prstGeom prst="rect">
            <a:avLst/>
          </a:prstGeom>
          <a:noFill/>
        </p:spPr>
        <p:txBody>
          <a:bodyPr wrap="square">
            <a:spAutoFit/>
          </a:bodyPr>
          <a:lstStyle/>
          <a:p>
            <a:pPr algn="ctr"/>
            <a:r>
              <a:rPr lang="en-US" sz="2000" dirty="0"/>
              <a:t>It depends! Some languages, like Java, require a subclass to </a:t>
            </a:r>
            <a:r>
              <a:rPr lang="en-US" sz="2000" dirty="0">
                <a:solidFill>
                  <a:srgbClr val="FF0000"/>
                </a:solidFill>
              </a:rPr>
              <a:t>explicitly call </a:t>
            </a:r>
            <a:r>
              <a:rPr lang="en-US" sz="2000" dirty="0"/>
              <a:t>its superclass's finalizer.</a:t>
            </a:r>
          </a:p>
        </p:txBody>
      </p:sp>
      <p:sp>
        <p:nvSpPr>
          <p:cNvPr id="37" name="TextBox 36">
            <a:extLst>
              <a:ext uri="{FF2B5EF4-FFF2-40B4-BE49-F238E27FC236}">
                <a16:creationId xmlns:a16="http://schemas.microsoft.com/office/drawing/2014/main" id="{9D8C6A80-BBB8-429E-BAB3-23CCD7A471D3}"/>
              </a:ext>
            </a:extLst>
          </p:cNvPr>
          <p:cNvSpPr txBox="1"/>
          <p:nvPr/>
        </p:nvSpPr>
        <p:spPr>
          <a:xfrm>
            <a:off x="690972" y="2799053"/>
            <a:ext cx="4592688" cy="3416320"/>
          </a:xfrm>
          <a:prstGeom prst="rect">
            <a:avLst/>
          </a:prstGeom>
          <a:solidFill>
            <a:srgbClr val="FDF1E9"/>
          </a:solidFill>
          <a:ln>
            <a:solidFill>
              <a:schemeClr val="tx1"/>
            </a:solidFill>
          </a:ln>
        </p:spPr>
        <p:txBody>
          <a:bodyPr wrap="square">
            <a:spAutoFit/>
          </a:bodyPr>
          <a:lstStyle/>
          <a:p>
            <a:r>
              <a:rPr lang="en-US" dirty="0">
                <a:solidFill>
                  <a:srgbClr val="0070C0"/>
                </a:solidFill>
                <a:latin typeface="Consolas" panose="020B0609020204030204" pitchFamily="49" charset="0"/>
              </a:rPr>
              <a:t>class Person {</a:t>
            </a:r>
          </a:p>
          <a:p>
            <a:r>
              <a:rPr lang="en-US" dirty="0">
                <a:solidFill>
                  <a:srgbClr val="0070C0"/>
                </a:solidFill>
                <a:latin typeface="Consolas" panose="020B0609020204030204" pitchFamily="49" charset="0"/>
              </a:rPr>
              <a:t>public:</a:t>
            </a:r>
          </a:p>
          <a:p>
            <a:r>
              <a:rPr lang="en-US" dirty="0">
                <a:solidFill>
                  <a:srgbClr val="0070C0"/>
                </a:solidFill>
                <a:latin typeface="Consolas" panose="020B0609020204030204" pitchFamily="49" charset="0"/>
              </a:rPr>
              <a:t>  virtual ~Person() </a:t>
            </a:r>
            <a:r>
              <a:rPr lang="en-US" dirty="0">
                <a:solidFill>
                  <a:srgbClr val="FF0000"/>
                </a:solidFill>
                <a:latin typeface="Consolas" panose="020B0609020204030204" pitchFamily="49" charset="0"/>
              </a:rPr>
              <a:t>{ ... }</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chemeClr val="accent1">
                    <a:lumMod val="75000"/>
                  </a:schemeClr>
                </a:solidFill>
                <a:latin typeface="Consolas" panose="020B0609020204030204" pitchFamily="49" charset="0"/>
              </a:rPr>
              <a:t>class Nerd: public Person {</a:t>
            </a:r>
          </a:p>
          <a:p>
            <a:r>
              <a:rPr lang="en-US" dirty="0">
                <a:solidFill>
                  <a:schemeClr val="accent1">
                    <a:lumMod val="75000"/>
                  </a:schemeClr>
                </a:solidFill>
                <a:latin typeface="Consolas" panose="020B0609020204030204" pitchFamily="49" charset="0"/>
              </a:rPr>
              <a:t>  virtual ~Nerd() </a:t>
            </a:r>
            <a:r>
              <a:rPr lang="en-US" dirty="0">
                <a:solidFill>
                  <a:srgbClr val="FF0000"/>
                </a:solidFill>
                <a:latin typeface="Consolas" panose="020B0609020204030204" pitchFamily="49" charset="0"/>
              </a:rPr>
              <a:t>{ ... }</a:t>
            </a:r>
          </a:p>
          <a:p>
            <a:r>
              <a:rPr lang="en-US" dirty="0">
                <a:solidFill>
                  <a:schemeClr val="accent1">
                    <a:lumMod val="75000"/>
                  </a:schemeClr>
                </a:solidFill>
                <a:latin typeface="Consolas" panose="020B0609020204030204" pitchFamily="49" charset="0"/>
              </a:rPr>
              <a:t>};</a:t>
            </a:r>
          </a:p>
          <a:p>
            <a:endParaRPr lang="en-US" dirty="0">
              <a:latin typeface="Consolas" panose="020B0609020204030204" pitchFamily="49" charset="0"/>
            </a:endParaRPr>
          </a:p>
          <a:p>
            <a:r>
              <a:rPr lang="en-US" dirty="0">
                <a:solidFill>
                  <a:srgbClr val="00B0F0"/>
                </a:solidFill>
                <a:latin typeface="Consolas" panose="020B0609020204030204" pitchFamily="49" charset="0"/>
              </a:rPr>
              <a:t>class </a:t>
            </a:r>
            <a:r>
              <a:rPr lang="en-US" dirty="0" err="1">
                <a:solidFill>
                  <a:srgbClr val="00B0F0"/>
                </a:solidFill>
                <a:latin typeface="Consolas" panose="020B0609020204030204" pitchFamily="49" charset="0"/>
              </a:rPr>
              <a:t>ComedianNerd</a:t>
            </a:r>
            <a:r>
              <a:rPr lang="en-US" dirty="0">
                <a:solidFill>
                  <a:srgbClr val="00B0F0"/>
                </a:solidFill>
                <a:latin typeface="Consolas" panose="020B0609020204030204" pitchFamily="49" charset="0"/>
              </a:rPr>
              <a:t>: public Nerd {</a:t>
            </a:r>
          </a:p>
          <a:p>
            <a:r>
              <a:rPr lang="en-US" dirty="0">
                <a:solidFill>
                  <a:srgbClr val="00B0F0"/>
                </a:solidFill>
                <a:latin typeface="Consolas" panose="020B0609020204030204" pitchFamily="49" charset="0"/>
              </a:rPr>
              <a:t>  virtual ~</a:t>
            </a:r>
            <a:r>
              <a:rPr lang="en-US" dirty="0" err="1">
                <a:solidFill>
                  <a:srgbClr val="00B0F0"/>
                </a:solidFill>
                <a:latin typeface="Consolas" panose="020B0609020204030204" pitchFamily="49" charset="0"/>
              </a:rPr>
              <a:t>ComedianNerd</a:t>
            </a:r>
            <a:r>
              <a:rPr lang="en-US" dirty="0">
                <a:solidFill>
                  <a:srgbClr val="00B0F0"/>
                </a:solidFill>
                <a:latin typeface="Consolas" panose="020B0609020204030204" pitchFamily="49" charset="0"/>
              </a:rPr>
              <a:t>() </a:t>
            </a:r>
            <a:r>
              <a:rPr lang="en-US" dirty="0">
                <a:solidFill>
                  <a:srgbClr val="FF0000"/>
                </a:solidFill>
                <a:latin typeface="Consolas" panose="020B0609020204030204" pitchFamily="49" charset="0"/>
              </a:rPr>
              <a:t>{ ... }</a:t>
            </a:r>
          </a:p>
          <a:p>
            <a:r>
              <a:rPr lang="en-US" dirty="0">
                <a:solidFill>
                  <a:srgbClr val="00B0F0"/>
                </a:solidFill>
                <a:latin typeface="Consolas" panose="020B0609020204030204" pitchFamily="49" charset="0"/>
              </a:rPr>
              <a:t>};</a:t>
            </a:r>
          </a:p>
        </p:txBody>
      </p:sp>
      <p:sp>
        <p:nvSpPr>
          <p:cNvPr id="8" name="Arrow: Left 7">
            <a:extLst>
              <a:ext uri="{FF2B5EF4-FFF2-40B4-BE49-F238E27FC236}">
                <a16:creationId xmlns:a16="http://schemas.microsoft.com/office/drawing/2014/main" id="{4C3AA33C-B211-4E1D-9A03-9EAA65FBAA6C}"/>
              </a:ext>
            </a:extLst>
          </p:cNvPr>
          <p:cNvSpPr/>
          <p:nvPr/>
        </p:nvSpPr>
        <p:spPr>
          <a:xfrm>
            <a:off x="4961975" y="5352414"/>
            <a:ext cx="1841213" cy="8026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runs first</a:t>
            </a:r>
          </a:p>
        </p:txBody>
      </p:sp>
      <p:sp>
        <p:nvSpPr>
          <p:cNvPr id="38" name="Arrow: Left 37">
            <a:extLst>
              <a:ext uri="{FF2B5EF4-FFF2-40B4-BE49-F238E27FC236}">
                <a16:creationId xmlns:a16="http://schemas.microsoft.com/office/drawing/2014/main" id="{5C41D9F9-2FEB-4247-8690-947B62AE534B}"/>
              </a:ext>
            </a:extLst>
          </p:cNvPr>
          <p:cNvSpPr/>
          <p:nvPr/>
        </p:nvSpPr>
        <p:spPr>
          <a:xfrm>
            <a:off x="3979995" y="4254348"/>
            <a:ext cx="1841213" cy="8026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Then this runs</a:t>
            </a:r>
          </a:p>
        </p:txBody>
      </p:sp>
      <p:sp>
        <p:nvSpPr>
          <p:cNvPr id="39" name="Arrow: Left 38">
            <a:extLst>
              <a:ext uri="{FF2B5EF4-FFF2-40B4-BE49-F238E27FC236}">
                <a16:creationId xmlns:a16="http://schemas.microsoft.com/office/drawing/2014/main" id="{31916C8B-C985-404F-8D29-26DC7AFE7DA3}"/>
              </a:ext>
            </a:extLst>
          </p:cNvPr>
          <p:cNvSpPr/>
          <p:nvPr/>
        </p:nvSpPr>
        <p:spPr>
          <a:xfrm>
            <a:off x="4198419" y="3144796"/>
            <a:ext cx="2004906" cy="8026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Finally, this runs</a:t>
            </a:r>
          </a:p>
        </p:txBody>
      </p:sp>
      <p:sp>
        <p:nvSpPr>
          <p:cNvPr id="40" name="TextBox 39">
            <a:extLst>
              <a:ext uri="{FF2B5EF4-FFF2-40B4-BE49-F238E27FC236}">
                <a16:creationId xmlns:a16="http://schemas.microsoft.com/office/drawing/2014/main" id="{A66F9E12-41AD-4D12-9143-2643ED508F7D}"/>
              </a:ext>
            </a:extLst>
          </p:cNvPr>
          <p:cNvSpPr txBox="1"/>
          <p:nvPr/>
        </p:nvSpPr>
        <p:spPr>
          <a:xfrm>
            <a:off x="201283" y="6457890"/>
            <a:ext cx="11737030" cy="400110"/>
          </a:xfrm>
          <a:prstGeom prst="rect">
            <a:avLst/>
          </a:prstGeom>
          <a:noFill/>
        </p:spPr>
        <p:txBody>
          <a:bodyPr wrap="square">
            <a:spAutoFit/>
          </a:bodyPr>
          <a:lstStyle/>
          <a:p>
            <a:pPr algn="ctr"/>
            <a:r>
              <a:rPr lang="en-US" sz="2000" dirty="0">
                <a:solidFill>
                  <a:srgbClr val="C00000"/>
                </a:solidFill>
              </a:rPr>
              <a:t>Check your language spec for details! </a:t>
            </a:r>
            <a:r>
              <a:rPr lang="en-US" sz="2000" dirty="0"/>
              <a:t>And remember, </a:t>
            </a:r>
            <a:r>
              <a:rPr lang="en-US" sz="2000" dirty="0">
                <a:solidFill>
                  <a:srgbClr val="FF0000"/>
                </a:solidFill>
              </a:rPr>
              <a:t>finalizers often don't run at all</a:t>
            </a:r>
            <a:r>
              <a:rPr lang="en-US" sz="2000" dirty="0"/>
              <a:t> - so try to avoid them!</a:t>
            </a:r>
          </a:p>
        </p:txBody>
      </p:sp>
      <p:sp>
        <p:nvSpPr>
          <p:cNvPr id="41" name="TextBox 40">
            <a:extLst>
              <a:ext uri="{FF2B5EF4-FFF2-40B4-BE49-F238E27FC236}">
                <a16:creationId xmlns:a16="http://schemas.microsoft.com/office/drawing/2014/main" id="{8DDF4A13-792A-4A1C-8463-B2956D15D6D1}"/>
              </a:ext>
            </a:extLst>
          </p:cNvPr>
          <p:cNvSpPr txBox="1"/>
          <p:nvPr/>
        </p:nvSpPr>
        <p:spPr>
          <a:xfrm>
            <a:off x="5766041" y="2269745"/>
            <a:ext cx="6095644" cy="400110"/>
          </a:xfrm>
          <a:prstGeom prst="rect">
            <a:avLst/>
          </a:prstGeom>
          <a:noFill/>
        </p:spPr>
        <p:txBody>
          <a:bodyPr wrap="square">
            <a:spAutoFit/>
          </a:bodyPr>
          <a:lstStyle/>
          <a:p>
            <a:pPr algn="ctr"/>
            <a:r>
              <a:rPr lang="en-US" sz="2000" dirty="0"/>
              <a:t>Other languages do this </a:t>
            </a:r>
            <a:r>
              <a:rPr lang="en-US" sz="2000" dirty="0">
                <a:solidFill>
                  <a:srgbClr val="7030A0"/>
                </a:solidFill>
              </a:rPr>
              <a:t>implicitly</a:t>
            </a:r>
            <a:r>
              <a:rPr lang="en-US" sz="2000" dirty="0"/>
              <a:t> like C++ destructors.</a:t>
            </a:r>
          </a:p>
        </p:txBody>
      </p:sp>
      <p:sp>
        <p:nvSpPr>
          <p:cNvPr id="33" name="TextBox 32">
            <a:extLst>
              <a:ext uri="{FF2B5EF4-FFF2-40B4-BE49-F238E27FC236}">
                <a16:creationId xmlns:a16="http://schemas.microsoft.com/office/drawing/2014/main" id="{2C329912-1B55-4B7F-BD5A-D9F408960791}"/>
              </a:ext>
            </a:extLst>
          </p:cNvPr>
          <p:cNvSpPr txBox="1"/>
          <p:nvPr/>
        </p:nvSpPr>
        <p:spPr>
          <a:xfrm>
            <a:off x="5821208" y="2799053"/>
            <a:ext cx="6218393" cy="369331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Java's explicit calls to super finalizers</a:t>
            </a:r>
          </a:p>
          <a:p>
            <a:r>
              <a:rPr lang="en-US" dirty="0">
                <a:latin typeface="Consolas" panose="020B0609020204030204" pitchFamily="49" charset="0"/>
              </a:rPr>
              <a:t>class Nerd extends Person</a:t>
            </a:r>
          </a:p>
          <a:p>
            <a:r>
              <a:rPr lang="en-US" dirty="0">
                <a:latin typeface="Consolas" panose="020B0609020204030204" pitchFamily="49" charset="0"/>
              </a:rPr>
              <a:t>{</a:t>
            </a:r>
          </a:p>
          <a:p>
            <a:r>
              <a:rPr lang="en-US" dirty="0">
                <a:latin typeface="Consolas" panose="020B0609020204030204" pitchFamily="49" charset="0"/>
              </a:rPr>
              <a:t>  protected void finalize() throws Throwable {</a:t>
            </a:r>
          </a:p>
          <a:p>
            <a:r>
              <a:rPr lang="en-US" dirty="0">
                <a:latin typeface="Consolas" panose="020B0609020204030204" pitchFamily="49" charset="0"/>
              </a:rPr>
              <a:t>    try {</a:t>
            </a:r>
          </a:p>
          <a:p>
            <a:r>
              <a:rPr lang="en-US" dirty="0">
                <a:latin typeface="Consolas" panose="020B0609020204030204" pitchFamily="49" charset="0"/>
              </a:rPr>
              <a:t>      </a:t>
            </a:r>
            <a:r>
              <a:rPr lang="en-US" dirty="0">
                <a:solidFill>
                  <a:srgbClr val="00B050"/>
                </a:solidFill>
                <a:latin typeface="Consolas" panose="020B0609020204030204" pitchFamily="49" charset="0"/>
              </a:rPr>
              <a:t>// Add your finalizer code for Nerd here</a:t>
            </a:r>
          </a:p>
          <a:p>
            <a:r>
              <a:rPr lang="en-US" dirty="0">
                <a:latin typeface="Consolas" panose="020B0609020204030204" pitchFamily="49" charset="0"/>
              </a:rPr>
              <a:t>    } </a:t>
            </a:r>
          </a:p>
          <a:p>
            <a:r>
              <a:rPr lang="en-US" dirty="0">
                <a:latin typeface="Consolas" panose="020B0609020204030204" pitchFamily="49" charset="0"/>
              </a:rPr>
              <a:t>    finally {</a:t>
            </a:r>
          </a:p>
          <a:p>
            <a:r>
              <a:rPr lang="en-US" dirty="0">
                <a:latin typeface="Consolas" panose="020B0609020204030204" pitchFamily="49" charset="0"/>
              </a:rPr>
              <a:t>      // Then explicitly call Person's finalizer</a:t>
            </a:r>
          </a:p>
          <a:p>
            <a:r>
              <a:rPr lang="en-US" dirty="0">
                <a:latin typeface="Consolas" panose="020B0609020204030204" pitchFamily="49" charset="0"/>
              </a:rPr>
              <a:t>      </a:t>
            </a:r>
            <a:r>
              <a:rPr lang="en-US" dirty="0" err="1">
                <a:solidFill>
                  <a:srgbClr val="FF0000"/>
                </a:solidFill>
                <a:latin typeface="Consolas" panose="020B0609020204030204" pitchFamily="49" charset="0"/>
              </a:rPr>
              <a:t>super.finalize</a:t>
            </a:r>
            <a:r>
              <a:rPr lang="en-US" dirty="0">
                <a:solidFill>
                  <a:srgbClr val="FF0000"/>
                </a:solidFill>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Tree>
    <p:extLst>
      <p:ext uri="{BB962C8B-B14F-4D97-AF65-F5344CB8AC3E}">
        <p14:creationId xmlns:p14="http://schemas.microsoft.com/office/powerpoint/2010/main" val="20427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bg/>
                                          </p:spTgt>
                                        </p:tgtEl>
                                        <p:attrNameLst>
                                          <p:attrName>style.visibility</p:attrName>
                                        </p:attrNameLst>
                                      </p:cBhvr>
                                      <p:to>
                                        <p:strVal val="visible"/>
                                      </p:to>
                                    </p:set>
                                  </p:childTnLst>
                                </p:cTn>
                              </p:par>
                              <p:par>
                                <p:cTn id="42" presetID="10" presetClass="exit" presetSubtype="0" fill="hold" grpId="1" nodeType="with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8"/>
                                        </p:tgtEl>
                                      </p:cBhvr>
                                    </p:animEffect>
                                    <p:set>
                                      <p:cBhvr>
                                        <p:cTn id="47" dur="1" fill="hold">
                                          <p:stCondLst>
                                            <p:cond delay="499"/>
                                          </p:stCondLst>
                                        </p:cTn>
                                        <p:tgtEl>
                                          <p:spTgt spid="3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9"/>
                                        </p:tgtEl>
                                      </p:cBhvr>
                                    </p:animEffect>
                                    <p:set>
                                      <p:cBhvr>
                                        <p:cTn id="50" dur="1" fill="hold">
                                          <p:stCondLst>
                                            <p:cond delay="499"/>
                                          </p:stCondLst>
                                        </p:cTn>
                                        <p:tgtEl>
                                          <p:spTgt spid="3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xEl>
                                              <p:pRg st="3" end="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xEl>
                                              <p:pRg st="4" end="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xEl>
                                              <p:pRg st="7" end="7"/>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xEl>
                                              <p:pRg st="10" end="1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xEl>
                                              <p:pRg st="11" end="1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3">
                                            <p:txEl>
                                              <p:pRg st="5" end="5"/>
                                            </p:txEl>
                                          </p:spTgt>
                                        </p:tgtEl>
                                        <p:attrNameLst>
                                          <p:attrName>style.visibility</p:attrName>
                                        </p:attrNameLst>
                                      </p:cBhvr>
                                      <p:to>
                                        <p:strVal val="visible"/>
                                      </p:to>
                                    </p:set>
                                    <p:animEffect transition="in" filter="wipe(left)">
                                      <p:cBhvr>
                                        <p:cTn id="75" dur="500"/>
                                        <p:tgtEl>
                                          <p:spTgt spid="33">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3">
                                            <p:txEl>
                                              <p:pRg st="8" end="8"/>
                                            </p:txEl>
                                          </p:spTgt>
                                        </p:tgtEl>
                                        <p:attrNameLst>
                                          <p:attrName>style.visibility</p:attrName>
                                        </p:attrNameLst>
                                      </p:cBhvr>
                                      <p:to>
                                        <p:strVal val="visible"/>
                                      </p:to>
                                    </p:set>
                                    <p:animEffect transition="in" filter="wipe(left)">
                                      <p:cBhvr>
                                        <p:cTn id="80" dur="500"/>
                                        <p:tgtEl>
                                          <p:spTgt spid="33">
                                            <p:txEl>
                                              <p:pRg st="8" end="8"/>
                                            </p:txEl>
                                          </p:spTgt>
                                        </p:tgtEl>
                                      </p:cBhvr>
                                    </p:animEffect>
                                  </p:childTnLst>
                                </p:cTn>
                              </p:par>
                            </p:childTnLst>
                          </p:cTn>
                        </p:par>
                        <p:par>
                          <p:cTn id="81" fill="hold">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3">
                                            <p:txEl>
                                              <p:pRg st="9" end="9"/>
                                            </p:txEl>
                                          </p:spTgt>
                                        </p:tgtEl>
                                        <p:attrNameLst>
                                          <p:attrName>style.visibility</p:attrName>
                                        </p:attrNameLst>
                                      </p:cBhvr>
                                      <p:to>
                                        <p:strVal val="visible"/>
                                      </p:to>
                                    </p:set>
                                    <p:animEffect transition="in" filter="wipe(left)">
                                      <p:cBhvr>
                                        <p:cTn id="84" dur="500"/>
                                        <p:tgtEl>
                                          <p:spTgt spid="33">
                                            <p:txEl>
                                              <p:pRg st="9" end="9"/>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31" grpId="0"/>
      <p:bldP spid="35" grpId="0"/>
      <p:bldP spid="37" grpId="0" animBg="1"/>
      <p:bldP spid="8" grpId="0" animBg="1"/>
      <p:bldP spid="8" grpId="1" animBg="1"/>
      <p:bldP spid="38" grpId="0" animBg="1"/>
      <p:bldP spid="38" grpId="1" animBg="1"/>
      <p:bldP spid="39" grpId="0" animBg="1"/>
      <p:bldP spid="39" grpId="1" animBg="1"/>
      <p:bldP spid="40" grpId="0"/>
      <p:bldP spid="41" grpId="0"/>
      <p:bldP spid="33"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591222" y="65246"/>
            <a:ext cx="10477500" cy="1143000"/>
          </a:xfrm>
        </p:spPr>
        <p:txBody>
          <a:bodyPr>
            <a:normAutofit/>
          </a:bodyPr>
          <a:lstStyle/>
          <a:p>
            <a:r>
              <a:rPr lang="en-US" dirty="0"/>
              <a:t>Inheritance: Construction, Destruction and Finalization</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6096000" y="2981053"/>
            <a:ext cx="5791541"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Why do you think</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languages construct super-classes before their subclasses?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398001"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8377814" y="1715811"/>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6236495" y="4224826"/>
            <a:ext cx="552976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6239866" y="4230395"/>
            <a:ext cx="553182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sp>
        <p:nvSpPr>
          <p:cNvPr id="9" name="TextBox 8">
            <a:extLst>
              <a:ext uri="{FF2B5EF4-FFF2-40B4-BE49-F238E27FC236}">
                <a16:creationId xmlns:a16="http://schemas.microsoft.com/office/drawing/2014/main" id="{1054A1FB-FC8D-4EEE-8DBF-004A74F4BDBB}"/>
              </a:ext>
            </a:extLst>
          </p:cNvPr>
          <p:cNvSpPr txBox="1"/>
          <p:nvPr/>
        </p:nvSpPr>
        <p:spPr>
          <a:xfrm>
            <a:off x="530037" y="1811502"/>
            <a:ext cx="5198307" cy="4247317"/>
          </a:xfrm>
          <a:prstGeom prst="rect">
            <a:avLst/>
          </a:prstGeom>
          <a:solidFill>
            <a:srgbClr val="FDF1E9"/>
          </a:solidFill>
          <a:ln>
            <a:solidFill>
              <a:schemeClr val="tx1"/>
            </a:solidFill>
          </a:ln>
        </p:spPr>
        <p:txBody>
          <a:bodyPr wrap="square">
            <a:spAutoFit/>
          </a:bodyPr>
          <a:lstStyle/>
          <a:p>
            <a:r>
              <a:rPr lang="en-US" dirty="0">
                <a:solidFill>
                  <a:srgbClr val="FF0000"/>
                </a:solidFill>
                <a:latin typeface="Consolas" panose="020B0609020204030204" pitchFamily="49" charset="0"/>
              </a:rPr>
              <a:t>// Hint!</a:t>
            </a:r>
          </a:p>
          <a:p>
            <a:r>
              <a:rPr lang="en-US" dirty="0">
                <a:solidFill>
                  <a:srgbClr val="0070C0"/>
                </a:solidFill>
                <a:latin typeface="Consolas" panose="020B0609020204030204" pitchFamily="49" charset="0"/>
              </a:rPr>
              <a:t>class Base {</a:t>
            </a:r>
          </a:p>
          <a:p>
            <a:r>
              <a:rPr lang="en-US" dirty="0">
                <a:solidFill>
                  <a:srgbClr val="0070C0"/>
                </a:solidFill>
                <a:latin typeface="Consolas" panose="020B0609020204030204" pitchFamily="49" charset="0"/>
              </a:rPr>
              <a:t>public:</a:t>
            </a:r>
          </a:p>
          <a:p>
            <a:r>
              <a:rPr lang="en-US" dirty="0">
                <a:solidFill>
                  <a:srgbClr val="0070C0"/>
                </a:solidFill>
                <a:latin typeface="Consolas" panose="020B0609020204030204" pitchFamily="49" charset="0"/>
              </a:rPr>
              <a:t>  Base() { foo_ =  0; }</a:t>
            </a:r>
          </a:p>
          <a:p>
            <a:r>
              <a:rPr lang="en-US" dirty="0">
                <a:solidFill>
                  <a:srgbClr val="0070C0"/>
                </a:solidFill>
                <a:latin typeface="Consolas" panose="020B0609020204030204" pitchFamily="49" charset="0"/>
              </a:rPr>
              <a:t>  int </a:t>
            </a:r>
            <a:r>
              <a:rPr lang="en-US" dirty="0" err="1">
                <a:solidFill>
                  <a:srgbClr val="0070C0"/>
                </a:solidFill>
                <a:latin typeface="Consolas" panose="020B0609020204030204" pitchFamily="49" charset="0"/>
              </a:rPr>
              <a:t>get_foo</a:t>
            </a:r>
            <a:r>
              <a:rPr lang="en-US" dirty="0">
                <a:solidFill>
                  <a:srgbClr val="0070C0"/>
                </a:solidFill>
                <a:latin typeface="Consolas" panose="020B0609020204030204" pitchFamily="49" charset="0"/>
              </a:rPr>
              <a:t>() const { return foo_; }</a:t>
            </a:r>
          </a:p>
          <a:p>
            <a:r>
              <a:rPr lang="en-US" dirty="0">
                <a:solidFill>
                  <a:srgbClr val="0070C0"/>
                </a:solidFill>
                <a:latin typeface="Consolas" panose="020B0609020204030204" pitchFamily="49" charset="0"/>
              </a:rPr>
              <a:t>private:</a:t>
            </a:r>
          </a:p>
          <a:p>
            <a:r>
              <a:rPr lang="en-US" dirty="0">
                <a:solidFill>
                  <a:srgbClr val="0070C0"/>
                </a:solidFill>
                <a:latin typeface="Consolas" panose="020B0609020204030204" pitchFamily="49" charset="0"/>
              </a:rPr>
              <a:t>  int foo_;</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chemeClr val="accent1">
                    <a:lumMod val="75000"/>
                  </a:schemeClr>
                </a:solidFill>
                <a:latin typeface="Consolas" panose="020B0609020204030204" pitchFamily="49" charset="0"/>
              </a:rPr>
              <a:t>class Derived: public Base {</a:t>
            </a:r>
          </a:p>
          <a:p>
            <a:r>
              <a:rPr lang="en-US" dirty="0">
                <a:solidFill>
                  <a:schemeClr val="accent1">
                    <a:lumMod val="75000"/>
                  </a:schemeClr>
                </a:solidFill>
                <a:latin typeface="Consolas" panose="020B0609020204030204" pitchFamily="49" charset="0"/>
              </a:rPr>
              <a:t>  Derived() {</a:t>
            </a:r>
          </a:p>
          <a:p>
            <a:r>
              <a:rPr lang="en-US" dirty="0">
                <a:solidFill>
                  <a:schemeClr val="accent1">
                    <a:lumMod val="75000"/>
                  </a:schemeClr>
                </a:solidFill>
                <a:latin typeface="Consolas" panose="020B0609020204030204" pitchFamily="49" charset="0"/>
              </a:rPr>
              <a:t>     </a:t>
            </a:r>
            <a:r>
              <a:rPr lang="en-US" dirty="0" err="1">
                <a:solidFill>
                  <a:schemeClr val="accent1">
                    <a:lumMod val="75000"/>
                  </a:schemeClr>
                </a:solidFill>
                <a:latin typeface="Consolas" panose="020B0609020204030204" pitchFamily="49" charset="0"/>
              </a:rPr>
              <a:t>cout</a:t>
            </a:r>
            <a:r>
              <a:rPr lang="en-US" dirty="0">
                <a:solidFill>
                  <a:schemeClr val="accent1">
                    <a:lumMod val="75000"/>
                  </a:schemeClr>
                </a:solidFill>
                <a:latin typeface="Consolas" panose="020B0609020204030204" pitchFamily="49" charset="0"/>
              </a:rPr>
              <a:t> &lt;&lt; "foo is " &lt;&lt; </a:t>
            </a:r>
            <a:r>
              <a:rPr lang="en-US" dirty="0" err="1">
                <a:solidFill>
                  <a:schemeClr val="accent1">
                    <a:lumMod val="75000"/>
                  </a:schemeClr>
                </a:solidFill>
                <a:latin typeface="Consolas" panose="020B0609020204030204" pitchFamily="49" charset="0"/>
              </a:rPr>
              <a:t>get_foo</a:t>
            </a:r>
            <a:r>
              <a:rPr lang="en-US" dirty="0">
                <a:solidFill>
                  <a:schemeClr val="accent1">
                    <a:lumMod val="75000"/>
                  </a:schemeClr>
                </a:solidFill>
                <a:latin typeface="Consolas" panose="020B0609020204030204" pitchFamily="49" charset="0"/>
              </a:rPr>
              <a:t>();</a:t>
            </a:r>
          </a:p>
          <a:p>
            <a:r>
              <a:rPr lang="en-US" dirty="0">
                <a:solidFill>
                  <a:schemeClr val="accent1">
                    <a:lumMod val="75000"/>
                  </a:schemeClr>
                </a:solidFill>
                <a:latin typeface="Consolas" panose="020B0609020204030204" pitchFamily="49" charset="0"/>
              </a:rPr>
              <a:t>  }</a:t>
            </a:r>
          </a:p>
          <a:p>
            <a:r>
              <a:rPr lang="en-US" dirty="0">
                <a:solidFill>
                  <a:schemeClr val="accent1">
                    <a:lumMod val="75000"/>
                  </a:schemeClr>
                </a:solidFill>
                <a:latin typeface="Consolas" panose="020B0609020204030204" pitchFamily="49" charset="0"/>
              </a:rPr>
              <a:t>  ...</a:t>
            </a:r>
            <a:endParaRPr lang="en-US" dirty="0">
              <a:solidFill>
                <a:srgbClr val="FF0000"/>
              </a:solidFill>
              <a:latin typeface="Consolas" panose="020B0609020204030204" pitchFamily="49" charset="0"/>
            </a:endParaRPr>
          </a:p>
          <a:p>
            <a:r>
              <a:rPr lang="en-US" dirty="0">
                <a:solidFill>
                  <a:schemeClr val="accent1">
                    <a:lumMod val="75000"/>
                  </a:schemeClr>
                </a:solidFill>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7F7D0E0A-BFD1-48F8-9378-A1B0F00AE187}"/>
              </a:ext>
            </a:extLst>
          </p:cNvPr>
          <p:cNvSpPr/>
          <p:nvPr/>
        </p:nvSpPr>
        <p:spPr>
          <a:xfrm>
            <a:off x="3814187" y="1144311"/>
            <a:ext cx="3610652" cy="1143000"/>
          </a:xfrm>
          <a:prstGeom prst="wedgeRoundRectCallout">
            <a:avLst>
              <a:gd name="adj1" fmla="val -109424"/>
              <a:gd name="adj2" fmla="val 877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If our Base class isn't initialized before the Derived class is...</a:t>
            </a:r>
          </a:p>
        </p:txBody>
      </p:sp>
      <p:sp>
        <p:nvSpPr>
          <p:cNvPr id="11" name="Speech Bubble: Rectangle with Corners Rounded 10">
            <a:extLst>
              <a:ext uri="{FF2B5EF4-FFF2-40B4-BE49-F238E27FC236}">
                <a16:creationId xmlns:a16="http://schemas.microsoft.com/office/drawing/2014/main" id="{E5F3DC8B-18DC-4A61-B318-A4DF0284A56F}"/>
              </a:ext>
            </a:extLst>
          </p:cNvPr>
          <p:cNvSpPr/>
          <p:nvPr/>
        </p:nvSpPr>
        <p:spPr>
          <a:xfrm>
            <a:off x="5619513" y="5487319"/>
            <a:ext cx="3610652" cy="1143000"/>
          </a:xfrm>
          <a:prstGeom prst="wedgeRoundRectCallout">
            <a:avLst>
              <a:gd name="adj1" fmla="val -81870"/>
              <a:gd name="adj2" fmla="val -741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there will be bugs if the Derived c0nstructor tries to call methods from the Base class!</a:t>
            </a:r>
          </a:p>
        </p:txBody>
      </p:sp>
    </p:spTree>
    <p:extLst>
      <p:ext uri="{BB962C8B-B14F-4D97-AF65-F5344CB8AC3E}">
        <p14:creationId xmlns:p14="http://schemas.microsoft.com/office/powerpoint/2010/main" val="254597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90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6"/>
                                        </p:tgtEl>
                                      </p:cBhvr>
                                    </p:animEffect>
                                    <p:set>
                                      <p:cBhvr>
                                        <p:cTn id="27" dur="1" fill="hold">
                                          <p:stCondLst>
                                            <p:cond delay="499"/>
                                          </p:stCondLst>
                                        </p:cTn>
                                        <p:tgtEl>
                                          <p:spTgt spid="5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9" grpId="0" animBg="1"/>
      <p:bldP spid="10" grpId="0" animBg="1"/>
      <p:bldP spid="10" grpId="1" animBg="1"/>
      <p:bldP spid="11" grpId="0" animBg="1"/>
      <p:bldP spid="11"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414452" y="-125445"/>
            <a:ext cx="11949635" cy="1143000"/>
            <a:chOff x="1080564" y="-4627"/>
            <a:chExt cx="11949635"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Inheritance + </a:t>
              </a:r>
              <a:r>
                <a:rPr lang="en-US" sz="3200" dirty="0" err="1">
                  <a:latin typeface="Corbel" panose="020B0503020204020204" pitchFamily="34" charset="0"/>
                </a:rPr>
                <a:t>C'tors</a:t>
              </a:r>
              <a:r>
                <a:rPr lang="en-US" sz="3200" dirty="0">
                  <a:latin typeface="Corbel" panose="020B0503020204020204" pitchFamily="34" charset="0"/>
                </a:rPr>
                <a:t>, </a:t>
              </a:r>
              <a:r>
                <a:rPr lang="en-US" sz="3200" dirty="0" err="1">
                  <a:latin typeface="Corbel" panose="020B0503020204020204" pitchFamily="34" charset="0"/>
                </a:rPr>
                <a:t>D'tors</a:t>
              </a:r>
              <a:r>
                <a:rPr lang="en-US" sz="3200" dirty="0">
                  <a:latin typeface="Corbel" panose="020B0503020204020204" pitchFamily="34" charset="0"/>
                </a:rPr>
                <a:t>, Finalizers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564"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68501" y="425485"/>
            <a:ext cx="5927500" cy="60950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Person    </a:t>
            </a:r>
          </a:p>
          <a:p>
            <a:r>
              <a:rPr lang="en-US" dirty="0">
                <a:latin typeface="Consolas" panose="020B0609020204030204" pitchFamily="49" charset="0"/>
              </a:rPr>
              <a:t>  def initialize(name="anonymous")</a:t>
            </a:r>
          </a:p>
          <a:p>
            <a:r>
              <a:rPr lang="en-US" dirty="0">
                <a:latin typeface="Consolas" panose="020B0609020204030204" pitchFamily="49" charset="0"/>
              </a:rPr>
              <a:t>    @name = name</a:t>
            </a:r>
          </a:p>
          <a:p>
            <a:r>
              <a:rPr lang="en-US" dirty="0">
                <a:latin typeface="Consolas" panose="020B0609020204030204" pitchFamily="49" charset="0"/>
              </a:rPr>
              <a:t>  end   </a:t>
            </a:r>
          </a:p>
          <a:p>
            <a:r>
              <a:rPr lang="en-US" dirty="0">
                <a:latin typeface="Consolas" panose="020B0609020204030204" pitchFamily="49" charset="0"/>
              </a:rPr>
              <a:t>  def greet()</a:t>
            </a:r>
          </a:p>
          <a:p>
            <a:r>
              <a:rPr lang="en-US" dirty="0">
                <a:latin typeface="Consolas" panose="020B0609020204030204" pitchFamily="49" charset="0"/>
              </a:rPr>
              <a:t>    puts "#{@name} says hi!"</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class Nerd &lt; Person</a:t>
            </a:r>
          </a:p>
          <a:p>
            <a:r>
              <a:rPr lang="en-US" dirty="0">
                <a:latin typeface="Consolas" panose="020B0609020204030204" pitchFamily="49" charset="0"/>
              </a:rPr>
              <a:t>  def initialize(</a:t>
            </a:r>
            <a:r>
              <a:rPr lang="en-US" dirty="0" err="1">
                <a:latin typeface="Consolas" panose="020B0609020204030204" pitchFamily="49" charset="0"/>
              </a:rPr>
              <a:t>iq</a:t>
            </a:r>
            <a:r>
              <a:rPr lang="en-US" dirty="0">
                <a:latin typeface="Consolas" panose="020B0609020204030204" pitchFamily="49" charset="0"/>
              </a:rPr>
              <a:t>)</a:t>
            </a:r>
          </a:p>
          <a:p>
            <a:r>
              <a:rPr lang="en-US" dirty="0">
                <a:latin typeface="Consolas" panose="020B0609020204030204" pitchFamily="49" charset="0"/>
              </a:rPr>
              <a:t>    @iq = </a:t>
            </a:r>
            <a:r>
              <a:rPr lang="en-US" dirty="0" err="1">
                <a:latin typeface="Consolas" panose="020B0609020204030204" pitchFamily="49" charset="0"/>
              </a:rPr>
              <a:t>iq</a:t>
            </a:r>
            <a:endParaRPr lang="en-US" dirty="0">
              <a:latin typeface="Consolas" panose="020B0609020204030204" pitchFamily="49" charset="0"/>
            </a:endParaRPr>
          </a:p>
          <a:p>
            <a:r>
              <a:rPr lang="en-US" dirty="0">
                <a:latin typeface="Consolas" panose="020B0609020204030204" pitchFamily="49" charset="0"/>
              </a:rPr>
              <a:t>  end</a:t>
            </a:r>
          </a:p>
          <a:p>
            <a:r>
              <a:rPr lang="en-US" dirty="0">
                <a:latin typeface="Consolas" panose="020B0609020204030204" pitchFamily="49" charset="0"/>
              </a:rPr>
              <a:t>  def study()</a:t>
            </a:r>
          </a:p>
          <a:p>
            <a:r>
              <a:rPr lang="en-US" dirty="0">
                <a:latin typeface="Consolas" panose="020B0609020204030204" pitchFamily="49" charset="0"/>
              </a:rPr>
              <a:t>    @iq = @iq + 10</a:t>
            </a:r>
          </a:p>
          <a:p>
            <a:r>
              <a:rPr lang="en-US" dirty="0">
                <a:latin typeface="Consolas" panose="020B0609020204030204" pitchFamily="49" charset="0"/>
              </a:rPr>
              <a:t>    puts "#{@name}'s IQ just rose to #{@iq}."</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n = </a:t>
            </a:r>
            <a:r>
              <a:rPr lang="en-US" dirty="0" err="1">
                <a:latin typeface="Consolas" panose="020B0609020204030204" pitchFamily="49" charset="0"/>
              </a:rPr>
              <a:t>Nerd.new</a:t>
            </a:r>
            <a:r>
              <a:rPr lang="en-US" dirty="0">
                <a:latin typeface="Consolas" panose="020B0609020204030204" pitchFamily="49" charset="0"/>
              </a:rPr>
              <a:t>(200)</a:t>
            </a:r>
          </a:p>
          <a:p>
            <a:r>
              <a:rPr lang="en-US" dirty="0" err="1">
                <a:latin typeface="Consolas" panose="020B0609020204030204" pitchFamily="49" charset="0"/>
              </a:rPr>
              <a:t>n.greet</a:t>
            </a:r>
            <a:r>
              <a:rPr lang="en-US" dirty="0">
                <a:latin typeface="Consolas" panose="020B0609020204030204" pitchFamily="49" charset="0"/>
              </a:rPr>
              <a:t>()</a:t>
            </a:r>
          </a:p>
          <a:p>
            <a:r>
              <a:rPr lang="en-US" dirty="0" err="1">
                <a:latin typeface="Consolas" panose="020B0609020204030204" pitchFamily="49" charset="0"/>
              </a:rPr>
              <a:t>n.study</a:t>
            </a:r>
            <a:r>
              <a:rPr lang="en-US" dirty="0">
                <a:latin typeface="Consolas" panose="020B0609020204030204" pitchFamily="49" charset="0"/>
              </a:rPr>
              <a:t>()</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260360" y="5051367"/>
            <a:ext cx="3532677" cy="769441"/>
          </a:xfrm>
          <a:prstGeom prst="rect">
            <a:avLst/>
          </a:prstGeom>
          <a:noFill/>
        </p:spPr>
        <p:txBody>
          <a:bodyPr wrap="square">
            <a:spAutoFit/>
          </a:bodyPr>
          <a:lstStyle/>
          <a:p>
            <a:pPr algn="ctr"/>
            <a:r>
              <a:rPr lang="en-US" sz="4400" dirty="0">
                <a:latin typeface="Corbel" panose="020B0503020204020204" pitchFamily="34" charset="0"/>
              </a:rPr>
              <a:t>This is Ruby!</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6764222" y="4459111"/>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6763396" y="4465583"/>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417091" y="1273832"/>
            <a:ext cx="5069887" cy="461665"/>
          </a:xfrm>
          <a:prstGeom prst="rect">
            <a:avLst/>
          </a:prstGeom>
          <a:noFill/>
        </p:spPr>
        <p:txBody>
          <a:bodyPr wrap="square">
            <a:spAutoFit/>
          </a:bodyPr>
          <a:lstStyle/>
          <a:p>
            <a:pPr algn="ctr"/>
            <a:r>
              <a:rPr lang="en-US" sz="2400" dirty="0"/>
              <a:t>The program to the left prints out:</a:t>
            </a:r>
          </a:p>
        </p:txBody>
      </p:sp>
      <p:sp>
        <p:nvSpPr>
          <p:cNvPr id="26" name="TextBox 25">
            <a:extLst>
              <a:ext uri="{FF2B5EF4-FFF2-40B4-BE49-F238E27FC236}">
                <a16:creationId xmlns:a16="http://schemas.microsoft.com/office/drawing/2014/main" id="{77A71E01-1408-4176-BBFA-E21F873EC392}"/>
              </a:ext>
            </a:extLst>
          </p:cNvPr>
          <p:cNvSpPr txBox="1"/>
          <p:nvPr/>
        </p:nvSpPr>
        <p:spPr>
          <a:xfrm>
            <a:off x="7048811" y="2001465"/>
            <a:ext cx="3806446" cy="830997"/>
          </a:xfrm>
          <a:prstGeom prst="rect">
            <a:avLst/>
          </a:prstGeom>
          <a:solidFill>
            <a:schemeClr val="bg1">
              <a:lumMod val="85000"/>
            </a:schemeClr>
          </a:solidFill>
        </p:spPr>
        <p:txBody>
          <a:bodyPr wrap="square">
            <a:spAutoFit/>
          </a:bodyPr>
          <a:lstStyle/>
          <a:p>
            <a:r>
              <a:rPr lang="en-US" sz="2400" dirty="0">
                <a:solidFill>
                  <a:srgbClr val="7030A0"/>
                </a:solidFill>
              </a:rPr>
              <a:t> says hi!</a:t>
            </a:r>
          </a:p>
          <a:p>
            <a:r>
              <a:rPr lang="en-US" sz="2400" dirty="0">
                <a:solidFill>
                  <a:srgbClr val="7030A0"/>
                </a:solidFill>
              </a:rPr>
              <a:t>'s IQ just rose to 210.</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454114" y="3098429"/>
            <a:ext cx="4995840" cy="1200329"/>
          </a:xfrm>
          <a:prstGeom prst="rect">
            <a:avLst/>
          </a:prstGeom>
          <a:noFill/>
        </p:spPr>
        <p:txBody>
          <a:bodyPr wrap="square">
            <a:spAutoFit/>
          </a:bodyPr>
          <a:lstStyle/>
          <a:p>
            <a:pPr algn="ctr"/>
            <a:r>
              <a:rPr lang="en-US" sz="2400" dirty="0"/>
              <a:t>What can we conclude about how this language handles construction in inherited classes?</a:t>
            </a:r>
          </a:p>
        </p:txBody>
      </p:sp>
      <p:sp>
        <p:nvSpPr>
          <p:cNvPr id="33" name="Rectangle 32">
            <a:extLst>
              <a:ext uri="{FF2B5EF4-FFF2-40B4-BE49-F238E27FC236}">
                <a16:creationId xmlns:a16="http://schemas.microsoft.com/office/drawing/2014/main" id="{E15F5E68-8463-4752-8FCC-6973E8D8C417}"/>
              </a:ext>
            </a:extLst>
          </p:cNvPr>
          <p:cNvSpPr/>
          <p:nvPr/>
        </p:nvSpPr>
        <p:spPr>
          <a:xfrm>
            <a:off x="168501" y="425485"/>
            <a:ext cx="5927500" cy="63399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Person    </a:t>
            </a:r>
          </a:p>
          <a:p>
            <a:r>
              <a:rPr lang="en-US" dirty="0">
                <a:latin typeface="Consolas" panose="020B0609020204030204" pitchFamily="49" charset="0"/>
              </a:rPr>
              <a:t>  def initialize(name="anonymous")</a:t>
            </a:r>
          </a:p>
          <a:p>
            <a:r>
              <a:rPr lang="en-US" dirty="0">
                <a:latin typeface="Consolas" panose="020B0609020204030204" pitchFamily="49" charset="0"/>
              </a:rPr>
              <a:t>    @name = name</a:t>
            </a:r>
          </a:p>
          <a:p>
            <a:r>
              <a:rPr lang="en-US" dirty="0">
                <a:latin typeface="Consolas" panose="020B0609020204030204" pitchFamily="49" charset="0"/>
              </a:rPr>
              <a:t>  end   </a:t>
            </a:r>
          </a:p>
          <a:p>
            <a:r>
              <a:rPr lang="en-US" dirty="0">
                <a:latin typeface="Consolas" panose="020B0609020204030204" pitchFamily="49" charset="0"/>
              </a:rPr>
              <a:t>  def greet()</a:t>
            </a:r>
          </a:p>
          <a:p>
            <a:r>
              <a:rPr lang="en-US" dirty="0">
                <a:latin typeface="Consolas" panose="020B0609020204030204" pitchFamily="49" charset="0"/>
              </a:rPr>
              <a:t>    puts "#{@name} says hi!"</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class Nerd &lt; Person</a:t>
            </a:r>
          </a:p>
          <a:p>
            <a:r>
              <a:rPr lang="en-US" dirty="0">
                <a:latin typeface="Consolas" panose="020B0609020204030204" pitchFamily="49" charset="0"/>
              </a:rPr>
              <a:t>  def initialize(</a:t>
            </a:r>
            <a:r>
              <a:rPr lang="en-US" dirty="0" err="1">
                <a:latin typeface="Consolas" panose="020B0609020204030204" pitchFamily="49" charset="0"/>
              </a:rPr>
              <a:t>iq</a:t>
            </a:r>
            <a:r>
              <a:rPr lang="en-US" dirty="0">
                <a:latin typeface="Consolas" panose="020B0609020204030204" pitchFamily="49" charset="0"/>
              </a:rPr>
              <a:t>)</a:t>
            </a:r>
          </a:p>
          <a:p>
            <a:r>
              <a:rPr lang="en-US" dirty="0">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super() # This is correct now!</a:t>
            </a:r>
          </a:p>
          <a:p>
            <a:r>
              <a:rPr lang="en-US" dirty="0">
                <a:latin typeface="Consolas" panose="020B0609020204030204" pitchFamily="49" charset="0"/>
              </a:rPr>
              <a:t>    @iq = </a:t>
            </a:r>
            <a:r>
              <a:rPr lang="en-US" dirty="0" err="1">
                <a:latin typeface="Consolas" panose="020B0609020204030204" pitchFamily="49" charset="0"/>
              </a:rPr>
              <a:t>iq</a:t>
            </a:r>
            <a:endParaRPr lang="en-US" dirty="0">
              <a:latin typeface="Consolas" panose="020B0609020204030204" pitchFamily="49" charset="0"/>
            </a:endParaRPr>
          </a:p>
          <a:p>
            <a:r>
              <a:rPr lang="en-US" dirty="0">
                <a:latin typeface="Consolas" panose="020B0609020204030204" pitchFamily="49" charset="0"/>
              </a:rPr>
              <a:t>  end</a:t>
            </a:r>
          </a:p>
          <a:p>
            <a:r>
              <a:rPr lang="en-US" dirty="0">
                <a:latin typeface="Consolas" panose="020B0609020204030204" pitchFamily="49" charset="0"/>
              </a:rPr>
              <a:t>  def study()</a:t>
            </a:r>
          </a:p>
          <a:p>
            <a:r>
              <a:rPr lang="en-US" dirty="0">
                <a:latin typeface="Consolas" panose="020B0609020204030204" pitchFamily="49" charset="0"/>
              </a:rPr>
              <a:t>    @iq = @iq + 10</a:t>
            </a:r>
          </a:p>
          <a:p>
            <a:r>
              <a:rPr lang="en-US" dirty="0">
                <a:latin typeface="Consolas" panose="020B0609020204030204" pitchFamily="49" charset="0"/>
              </a:rPr>
              <a:t>    puts "#{@name}'s IQ just rose to #{@iq}."</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n = </a:t>
            </a:r>
            <a:r>
              <a:rPr lang="en-US" dirty="0" err="1">
                <a:latin typeface="Consolas" panose="020B0609020204030204" pitchFamily="49" charset="0"/>
              </a:rPr>
              <a:t>Nerd.new</a:t>
            </a:r>
            <a:r>
              <a:rPr lang="en-US" dirty="0">
                <a:latin typeface="Consolas" panose="020B0609020204030204" pitchFamily="49" charset="0"/>
              </a:rPr>
              <a:t>(200)</a:t>
            </a:r>
          </a:p>
          <a:p>
            <a:r>
              <a:rPr lang="en-US" dirty="0" err="1">
                <a:latin typeface="Consolas" panose="020B0609020204030204" pitchFamily="49" charset="0"/>
              </a:rPr>
              <a:t>n.greet</a:t>
            </a:r>
            <a:r>
              <a:rPr lang="en-US" dirty="0">
                <a:latin typeface="Consolas" panose="020B0609020204030204" pitchFamily="49" charset="0"/>
              </a:rPr>
              <a:t>()</a:t>
            </a:r>
          </a:p>
          <a:p>
            <a:r>
              <a:rPr lang="en-US" dirty="0" err="1">
                <a:latin typeface="Consolas" panose="020B0609020204030204" pitchFamily="49" charset="0"/>
              </a:rPr>
              <a:t>n.study</a:t>
            </a:r>
            <a:r>
              <a:rPr lang="en-US" dirty="0">
                <a:latin typeface="Consolas" panose="020B0609020204030204" pitchFamily="49" charset="0"/>
              </a:rPr>
              <a:t>()</a:t>
            </a:r>
          </a:p>
        </p:txBody>
      </p:sp>
      <p:sp>
        <p:nvSpPr>
          <p:cNvPr id="34" name="Speech Bubble: Rectangle with Corners Rounded 33">
            <a:extLst>
              <a:ext uri="{FF2B5EF4-FFF2-40B4-BE49-F238E27FC236}">
                <a16:creationId xmlns:a16="http://schemas.microsoft.com/office/drawing/2014/main" id="{793995E7-2190-488F-90B7-702670EFFBE2}"/>
              </a:ext>
            </a:extLst>
          </p:cNvPr>
          <p:cNvSpPr/>
          <p:nvPr/>
        </p:nvSpPr>
        <p:spPr>
          <a:xfrm>
            <a:off x="3649708" y="1795076"/>
            <a:ext cx="3610652" cy="1143000"/>
          </a:xfrm>
          <a:prstGeom prst="wedgeRoundRectCallout">
            <a:avLst>
              <a:gd name="adj1" fmla="val -75387"/>
              <a:gd name="adj2" fmla="val 98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We have to explicitly call the superclass's constructor –  even if it's a default constructor!</a:t>
            </a:r>
          </a:p>
        </p:txBody>
      </p:sp>
    </p:spTree>
    <p:extLst>
      <p:ext uri="{BB962C8B-B14F-4D97-AF65-F5344CB8AC3E}">
        <p14:creationId xmlns:p14="http://schemas.microsoft.com/office/powerpoint/2010/main" val="103473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9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animBg="1"/>
      <p:bldP spid="46" grpId="0"/>
      <p:bldP spid="17" grpId="0" animBg="1"/>
      <p:bldP spid="17" grpId="1" animBg="1"/>
      <p:bldP spid="18" grpId="0" animBg="1"/>
      <p:bldP spid="18" grpId="1" animBg="1"/>
      <p:bldP spid="24" grpId="0"/>
      <p:bldP spid="26" grpId="0" animBg="1"/>
      <p:bldP spid="31" grpId="0"/>
      <p:bldP spid="33" grpId="0" animBg="1"/>
      <p:bldP spid="34" grpId="0" animBg="1"/>
      <p:bldP spid="34"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151914"/>
            <a:ext cx="11229329" cy="1143000"/>
          </a:xfrm>
        </p:spPr>
        <p:txBody>
          <a:bodyPr/>
          <a:lstStyle/>
          <a:p>
            <a:r>
              <a:rPr lang="en-US" dirty="0"/>
              <a:t>Inheritance: Overriding Method and Classes</a:t>
            </a:r>
          </a:p>
        </p:txBody>
      </p:sp>
      <p:pic>
        <p:nvPicPr>
          <p:cNvPr id="4" name="Picture 3">
            <a:extLst>
              <a:ext uri="{FF2B5EF4-FFF2-40B4-BE49-F238E27FC236}">
                <a16:creationId xmlns:a16="http://schemas.microsoft.com/office/drawing/2014/main" id="{CFAD37D0-04E1-48F8-8104-BB7AFA00F1C1}"/>
              </a:ext>
            </a:extLst>
          </p:cNvPr>
          <p:cNvPicPr>
            <a:picLocks noChangeAspect="1"/>
          </p:cNvPicPr>
          <p:nvPr/>
        </p:nvPicPr>
        <p:blipFill>
          <a:blip r:embed="rId3"/>
          <a:stretch>
            <a:fillRect/>
          </a:stretch>
        </p:blipFill>
        <p:spPr>
          <a:xfrm>
            <a:off x="3600311" y="1570655"/>
            <a:ext cx="4723420" cy="4416398"/>
          </a:xfrm>
          <a:prstGeom prst="rect">
            <a:avLst/>
          </a:prstGeom>
        </p:spPr>
      </p:pic>
    </p:spTree>
    <p:extLst>
      <p:ext uri="{BB962C8B-B14F-4D97-AF65-F5344CB8AC3E}">
        <p14:creationId xmlns:p14="http://schemas.microsoft.com/office/powerpoint/2010/main" val="3798742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409899" y="-151914"/>
            <a:ext cx="11229329" cy="1143000"/>
          </a:xfrm>
        </p:spPr>
        <p:txBody>
          <a:bodyPr/>
          <a:lstStyle/>
          <a:p>
            <a:r>
              <a:rPr lang="en-US" dirty="0"/>
              <a:t>Inheritance: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1566863" y="863343"/>
            <a:ext cx="8915400" cy="461665"/>
          </a:xfrm>
          <a:prstGeom prst="rect">
            <a:avLst/>
          </a:prstGeom>
          <a:noFill/>
        </p:spPr>
        <p:txBody>
          <a:bodyPr wrap="square">
            <a:spAutoFit/>
          </a:bodyPr>
          <a:lstStyle/>
          <a:p>
            <a:pPr algn="ctr"/>
            <a:r>
              <a:rPr lang="en-US" sz="2400" dirty="0"/>
              <a:t>Let's discuss three topics related to overriding methods and classes.</a:t>
            </a:r>
          </a:p>
        </p:txBody>
      </p:sp>
      <p:sp>
        <p:nvSpPr>
          <p:cNvPr id="5" name="Rectangle 4">
            <a:extLst>
              <a:ext uri="{FF2B5EF4-FFF2-40B4-BE49-F238E27FC236}">
                <a16:creationId xmlns:a16="http://schemas.microsoft.com/office/drawing/2014/main" id="{F36AAB1C-1C6F-4DA8-9501-C27A35CD7AA2}"/>
              </a:ext>
            </a:extLst>
          </p:cNvPr>
          <p:cNvSpPr/>
          <p:nvPr/>
        </p:nvSpPr>
        <p:spPr>
          <a:xfrm>
            <a:off x="93876" y="2054273"/>
            <a:ext cx="3900610" cy="2179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How does the </a:t>
            </a:r>
            <a:r>
              <a:rPr lang="en-US" sz="2400" dirty="0">
                <a:solidFill>
                  <a:srgbClr val="00FFFF"/>
                </a:solidFill>
              </a:rPr>
              <a:t>base class </a:t>
            </a:r>
            <a:r>
              <a:rPr lang="en-US" sz="2400" dirty="0">
                <a:solidFill>
                  <a:srgbClr val="FFC9C9"/>
                </a:solidFill>
              </a:rPr>
              <a:t>control which of its methods may be overridden</a:t>
            </a:r>
            <a:r>
              <a:rPr lang="en-US" sz="2400" dirty="0">
                <a:solidFill>
                  <a:schemeClr val="bg1"/>
                </a:solidFill>
              </a:rPr>
              <a:t>?</a:t>
            </a:r>
          </a:p>
        </p:txBody>
      </p:sp>
      <p:sp>
        <p:nvSpPr>
          <p:cNvPr id="6" name="Rectangle 5">
            <a:extLst>
              <a:ext uri="{FF2B5EF4-FFF2-40B4-BE49-F238E27FC236}">
                <a16:creationId xmlns:a16="http://schemas.microsoft.com/office/drawing/2014/main" id="{7C9064E5-B4BC-41D5-A562-FA1A67CEE1E7}"/>
              </a:ext>
            </a:extLst>
          </p:cNvPr>
          <p:cNvSpPr/>
          <p:nvPr/>
        </p:nvSpPr>
        <p:spPr>
          <a:xfrm>
            <a:off x="4141497" y="2054273"/>
            <a:ext cx="3900610" cy="2179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How does the </a:t>
            </a:r>
            <a:r>
              <a:rPr lang="en-US" sz="2400" dirty="0">
                <a:solidFill>
                  <a:srgbClr val="00FFFF"/>
                </a:solidFill>
              </a:rPr>
              <a:t>derived class </a:t>
            </a:r>
            <a:r>
              <a:rPr lang="en-US" sz="2400" dirty="0">
                <a:solidFill>
                  <a:schemeClr val="bg1"/>
                </a:solidFill>
              </a:rPr>
              <a:t>ensure base </a:t>
            </a:r>
            <a:r>
              <a:rPr lang="en-US" sz="2400" dirty="0">
                <a:solidFill>
                  <a:srgbClr val="FFC9C9"/>
                </a:solidFill>
              </a:rPr>
              <a:t>methods are properly overridden</a:t>
            </a:r>
            <a:r>
              <a:rPr lang="en-US" sz="2400" dirty="0">
                <a:solidFill>
                  <a:schemeClr val="bg1"/>
                </a:solidFill>
              </a:rPr>
              <a:t>?</a:t>
            </a:r>
          </a:p>
        </p:txBody>
      </p:sp>
      <p:sp>
        <p:nvSpPr>
          <p:cNvPr id="7" name="Rectangle 6">
            <a:extLst>
              <a:ext uri="{FF2B5EF4-FFF2-40B4-BE49-F238E27FC236}">
                <a16:creationId xmlns:a16="http://schemas.microsoft.com/office/drawing/2014/main" id="{24D8FAC4-2EE4-489B-8460-37F08C13EE80}"/>
              </a:ext>
            </a:extLst>
          </p:cNvPr>
          <p:cNvSpPr/>
          <p:nvPr/>
        </p:nvSpPr>
        <p:spPr>
          <a:xfrm>
            <a:off x="8189118" y="2054273"/>
            <a:ext cx="3900610" cy="21792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How does an </a:t>
            </a:r>
            <a:r>
              <a:rPr lang="en-US" sz="2400" dirty="0">
                <a:solidFill>
                  <a:srgbClr val="00FFFF"/>
                </a:solidFill>
              </a:rPr>
              <a:t>overriding method</a:t>
            </a:r>
            <a:r>
              <a:rPr lang="en-US" sz="2400" dirty="0">
                <a:solidFill>
                  <a:schemeClr val="bg1"/>
                </a:solidFill>
              </a:rPr>
              <a:t> </a:t>
            </a:r>
            <a:r>
              <a:rPr lang="en-US" sz="2400" dirty="0">
                <a:solidFill>
                  <a:srgbClr val="FFC9C9"/>
                </a:solidFill>
              </a:rPr>
              <a:t>access an overridden method </a:t>
            </a:r>
            <a:r>
              <a:rPr lang="en-US" sz="2400" dirty="0">
                <a:solidFill>
                  <a:schemeClr val="bg1"/>
                </a:solidFill>
              </a:rPr>
              <a:t>in the base class?</a:t>
            </a:r>
          </a:p>
        </p:txBody>
      </p:sp>
    </p:spTree>
    <p:extLst>
      <p:ext uri="{BB962C8B-B14F-4D97-AF65-F5344CB8AC3E}">
        <p14:creationId xmlns:p14="http://schemas.microsoft.com/office/powerpoint/2010/main" val="15387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5BA69D-946E-49D9-BCE7-094CDD3D63F2}"/>
              </a:ext>
            </a:extLst>
          </p:cNvPr>
          <p:cNvPicPr>
            <a:picLocks noChangeAspect="1"/>
          </p:cNvPicPr>
          <p:nvPr/>
        </p:nvPicPr>
        <p:blipFill>
          <a:blip r:embed="rId3"/>
          <a:stretch>
            <a:fillRect/>
          </a:stretch>
        </p:blipFill>
        <p:spPr>
          <a:xfrm>
            <a:off x="4175931" y="1523902"/>
            <a:ext cx="3409174" cy="5196908"/>
          </a:xfrm>
          <a:prstGeom prst="rect">
            <a:avLst/>
          </a:prstGeom>
          <a:ln>
            <a:solidFill>
              <a:schemeClr val="tx1"/>
            </a:solidFill>
          </a:ln>
        </p:spPr>
      </p:pic>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2 – </a:t>
            </a:r>
            <a:r>
              <a:rPr lang="en-US" dirty="0" err="1"/>
              <a:t>Simula</a:t>
            </a:r>
            <a:endParaRPr lang="en-US" dirty="0"/>
          </a:p>
        </p:txBody>
      </p:sp>
      <p:sp>
        <p:nvSpPr>
          <p:cNvPr id="11" name="TextBox 10">
            <a:extLst>
              <a:ext uri="{FF2B5EF4-FFF2-40B4-BE49-F238E27FC236}">
                <a16:creationId xmlns:a16="http://schemas.microsoft.com/office/drawing/2014/main" id="{9776261B-C248-4FAC-8FF4-9846FEFE76E7}"/>
              </a:ext>
            </a:extLst>
          </p:cNvPr>
          <p:cNvSpPr txBox="1"/>
          <p:nvPr/>
        </p:nvSpPr>
        <p:spPr>
          <a:xfrm>
            <a:off x="1634370" y="855842"/>
            <a:ext cx="9050914" cy="400110"/>
          </a:xfrm>
          <a:prstGeom prst="rect">
            <a:avLst/>
          </a:prstGeom>
          <a:noFill/>
        </p:spPr>
        <p:txBody>
          <a:bodyPr wrap="square">
            <a:spAutoFit/>
          </a:bodyPr>
          <a:lstStyle/>
          <a:p>
            <a:pPr algn="ctr"/>
            <a:r>
              <a:rPr lang="en-US" sz="2000" dirty="0"/>
              <a:t>In 1967, they published a seminal paper on the </a:t>
            </a:r>
            <a:r>
              <a:rPr lang="en-US" sz="2000" dirty="0" err="1"/>
              <a:t>Simula</a:t>
            </a:r>
            <a:r>
              <a:rPr lang="en-US" sz="2000" dirty="0"/>
              <a:t> language...</a:t>
            </a:r>
          </a:p>
        </p:txBody>
      </p:sp>
      <p:sp>
        <p:nvSpPr>
          <p:cNvPr id="14" name="Rectangle 13">
            <a:extLst>
              <a:ext uri="{FF2B5EF4-FFF2-40B4-BE49-F238E27FC236}">
                <a16:creationId xmlns:a16="http://schemas.microsoft.com/office/drawing/2014/main" id="{586DED74-0DB8-4CF8-B791-24C4253550D5}"/>
              </a:ext>
            </a:extLst>
          </p:cNvPr>
          <p:cNvSpPr/>
          <p:nvPr/>
        </p:nvSpPr>
        <p:spPr>
          <a:xfrm>
            <a:off x="262233" y="1752113"/>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Classes have both data and functions</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objects had built-in "actions" that can operate on the object's data.</a:t>
            </a:r>
          </a:p>
        </p:txBody>
      </p:sp>
      <p:sp>
        <p:nvSpPr>
          <p:cNvPr id="15" name="Rectangle 14">
            <a:extLst>
              <a:ext uri="{FF2B5EF4-FFF2-40B4-BE49-F238E27FC236}">
                <a16:creationId xmlns:a16="http://schemas.microsoft.com/office/drawing/2014/main" id="{EC481F6E-BA50-41B4-817B-91004FB272DE}"/>
              </a:ext>
            </a:extLst>
          </p:cNvPr>
          <p:cNvSpPr/>
          <p:nvPr/>
        </p:nvSpPr>
        <p:spPr>
          <a:xfrm>
            <a:off x="4431693" y="1752113"/>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Instantiation of objects from a class</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had a "new" command to allocate new object instances of a class.</a:t>
            </a:r>
          </a:p>
        </p:txBody>
      </p:sp>
      <p:sp>
        <p:nvSpPr>
          <p:cNvPr id="16" name="Rectangle 15">
            <a:extLst>
              <a:ext uri="{FF2B5EF4-FFF2-40B4-BE49-F238E27FC236}">
                <a16:creationId xmlns:a16="http://schemas.microsoft.com/office/drawing/2014/main" id="{E34840B6-47CC-48A9-B6CD-B0BFB0DD57C1}"/>
              </a:ext>
            </a:extLst>
          </p:cNvPr>
          <p:cNvSpPr/>
          <p:nvPr/>
        </p:nvSpPr>
        <p:spPr>
          <a:xfrm>
            <a:off x="8608097" y="1752113"/>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Dot notation for method calls</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introduced the dot notation for method calls:</a:t>
            </a:r>
          </a:p>
          <a:p>
            <a:pPr algn="ctr"/>
            <a:r>
              <a:rPr lang="en-US" dirty="0" err="1">
                <a:solidFill>
                  <a:srgbClr val="7030A0"/>
                </a:solidFill>
              </a:rPr>
              <a:t>car.acelerate</a:t>
            </a:r>
            <a:r>
              <a:rPr lang="en-US" dirty="0">
                <a:solidFill>
                  <a:srgbClr val="7030A0"/>
                </a:solidFill>
              </a:rPr>
              <a:t>(10);</a:t>
            </a:r>
          </a:p>
        </p:txBody>
      </p:sp>
      <p:sp>
        <p:nvSpPr>
          <p:cNvPr id="17" name="Rectangle 16">
            <a:extLst>
              <a:ext uri="{FF2B5EF4-FFF2-40B4-BE49-F238E27FC236}">
                <a16:creationId xmlns:a16="http://schemas.microsoft.com/office/drawing/2014/main" id="{9E4EEA4D-5A47-4B41-87CA-FD2EFFEB0765}"/>
              </a:ext>
            </a:extLst>
          </p:cNvPr>
          <p:cNvSpPr/>
          <p:nvPr/>
        </p:nvSpPr>
        <p:spPr>
          <a:xfrm>
            <a:off x="262233" y="4219680"/>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Inheritance</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let you define a derived class that inherits the data and functions of a base class.</a:t>
            </a:r>
          </a:p>
        </p:txBody>
      </p:sp>
      <p:sp>
        <p:nvSpPr>
          <p:cNvPr id="18" name="Rectangle 17">
            <a:extLst>
              <a:ext uri="{FF2B5EF4-FFF2-40B4-BE49-F238E27FC236}">
                <a16:creationId xmlns:a16="http://schemas.microsoft.com/office/drawing/2014/main" id="{BECE95EC-8A54-4F3F-B621-AC0B5B42DE1C}"/>
              </a:ext>
            </a:extLst>
          </p:cNvPr>
          <p:cNvSpPr/>
          <p:nvPr/>
        </p:nvSpPr>
        <p:spPr>
          <a:xfrm>
            <a:off x="8608097" y="4219680"/>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Polymorphism/</a:t>
            </a:r>
          </a:p>
          <a:p>
            <a:pPr algn="ctr"/>
            <a:r>
              <a:rPr lang="en-US" sz="2000" dirty="0">
                <a:solidFill>
                  <a:srgbClr val="0070C0"/>
                </a:solidFill>
              </a:rPr>
              <a:t>Dynamic Dispatch</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ensured that every method call is directed to the proper function based on the target object's type.</a:t>
            </a:r>
          </a:p>
        </p:txBody>
      </p:sp>
      <p:sp>
        <p:nvSpPr>
          <p:cNvPr id="19" name="TextBox 18">
            <a:extLst>
              <a:ext uri="{FF2B5EF4-FFF2-40B4-BE49-F238E27FC236}">
                <a16:creationId xmlns:a16="http://schemas.microsoft.com/office/drawing/2014/main" id="{8BE90F9E-7DB8-4033-8270-B77732E2BC60}"/>
              </a:ext>
            </a:extLst>
          </p:cNvPr>
          <p:cNvSpPr txBox="1"/>
          <p:nvPr/>
        </p:nvSpPr>
        <p:spPr>
          <a:xfrm>
            <a:off x="1375137" y="1295011"/>
            <a:ext cx="9050914" cy="400110"/>
          </a:xfrm>
          <a:prstGeom prst="rect">
            <a:avLst/>
          </a:prstGeom>
          <a:noFill/>
        </p:spPr>
        <p:txBody>
          <a:bodyPr wrap="square">
            <a:spAutoFit/>
          </a:bodyPr>
          <a:lstStyle/>
          <a:p>
            <a:pPr algn="ctr"/>
            <a:r>
              <a:rPr lang="en-US" sz="2000" dirty="0"/>
              <a:t>It described the following major innovations:</a:t>
            </a:r>
          </a:p>
        </p:txBody>
      </p:sp>
      <p:grpSp>
        <p:nvGrpSpPr>
          <p:cNvPr id="20" name="Group 19">
            <a:extLst>
              <a:ext uri="{FF2B5EF4-FFF2-40B4-BE49-F238E27FC236}">
                <a16:creationId xmlns:a16="http://schemas.microsoft.com/office/drawing/2014/main" id="{A682FC76-3410-41E5-B762-2511F2398003}"/>
              </a:ext>
            </a:extLst>
          </p:cNvPr>
          <p:cNvGrpSpPr/>
          <p:nvPr/>
        </p:nvGrpSpPr>
        <p:grpSpPr>
          <a:xfrm>
            <a:off x="7512341" y="35859"/>
            <a:ext cx="4648281" cy="2056414"/>
            <a:chOff x="7023227" y="1855960"/>
            <a:chExt cx="4648281" cy="2056414"/>
          </a:xfrm>
        </p:grpSpPr>
        <p:grpSp>
          <p:nvGrpSpPr>
            <p:cNvPr id="21" name="Group 20">
              <a:extLst>
                <a:ext uri="{FF2B5EF4-FFF2-40B4-BE49-F238E27FC236}">
                  <a16:creationId xmlns:a16="http://schemas.microsoft.com/office/drawing/2014/main" id="{4AAE546F-B873-4F69-B0C9-33BCE5E20A94}"/>
                </a:ext>
              </a:extLst>
            </p:cNvPr>
            <p:cNvGrpSpPr/>
            <p:nvPr/>
          </p:nvGrpSpPr>
          <p:grpSpPr>
            <a:xfrm>
              <a:off x="7023227" y="1855960"/>
              <a:ext cx="4648281" cy="2056414"/>
              <a:chOff x="8093636" y="4792602"/>
              <a:chExt cx="4648281" cy="2056414"/>
            </a:xfrm>
          </p:grpSpPr>
          <p:grpSp>
            <p:nvGrpSpPr>
              <p:cNvPr id="23" name="Group 22">
                <a:extLst>
                  <a:ext uri="{FF2B5EF4-FFF2-40B4-BE49-F238E27FC236}">
                    <a16:creationId xmlns:a16="http://schemas.microsoft.com/office/drawing/2014/main" id="{149C5BCB-EB5A-4D1D-99D5-BAE896701066}"/>
                  </a:ext>
                </a:extLst>
              </p:cNvPr>
              <p:cNvGrpSpPr/>
              <p:nvPr/>
            </p:nvGrpSpPr>
            <p:grpSpPr>
              <a:xfrm>
                <a:off x="8093636" y="4792602"/>
                <a:ext cx="4648281" cy="2056414"/>
                <a:chOff x="8332177" y="4415064"/>
                <a:chExt cx="4648281" cy="2056414"/>
              </a:xfrm>
            </p:grpSpPr>
            <p:sp>
              <p:nvSpPr>
                <p:cNvPr id="25" name="Rectangle: Rounded Corners 24">
                  <a:extLst>
                    <a:ext uri="{FF2B5EF4-FFF2-40B4-BE49-F238E27FC236}">
                      <a16:creationId xmlns:a16="http://schemas.microsoft.com/office/drawing/2014/main" id="{F92372D7-4381-46BB-93B1-D3AD0AD8AECE}"/>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0AFA6C2-A73A-45F6-9140-B8E9993C9AE7}"/>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4" name="TextBox 23">
                <a:extLst>
                  <a:ext uri="{FF2B5EF4-FFF2-40B4-BE49-F238E27FC236}">
                    <a16:creationId xmlns:a16="http://schemas.microsoft.com/office/drawing/2014/main" id="{B833A9EB-8AB8-43D8-9203-926200F513EA}"/>
                  </a:ext>
                </a:extLst>
              </p:cNvPr>
              <p:cNvSpPr txBox="1"/>
              <p:nvPr/>
            </p:nvSpPr>
            <p:spPr>
              <a:xfrm>
                <a:off x="9189393" y="5243519"/>
                <a:ext cx="3215972" cy="1569660"/>
              </a:xfrm>
              <a:prstGeom prst="rect">
                <a:avLst/>
              </a:prstGeom>
              <a:noFill/>
            </p:spPr>
            <p:txBody>
              <a:bodyPr wrap="square" rtlCol="0">
                <a:spAutoFit/>
              </a:bodyPr>
              <a:lstStyle/>
              <a:p>
                <a:pPr algn="ctr"/>
                <a:r>
                  <a:rPr lang="en-US" sz="1600" dirty="0">
                    <a:solidFill>
                      <a:schemeClr val="accent1">
                        <a:lumMod val="75000"/>
                      </a:schemeClr>
                    </a:solidFill>
                    <a:latin typeface="Comic Sans MS" panose="030F0702030302020204" pitchFamily="66" charset="0"/>
                  </a:rPr>
                  <a:t>“Think about how momentous this work was! </a:t>
                </a:r>
              </a:p>
              <a:p>
                <a:pPr algn="ctr"/>
                <a:endParaRPr lang="en-US" sz="1600" dirty="0">
                  <a:solidFill>
                    <a:schemeClr val="accent1">
                      <a:lumMod val="75000"/>
                    </a:schemeClr>
                  </a:solidFill>
                  <a:latin typeface="Comic Sans MS" panose="030F0702030302020204" pitchFamily="66" charset="0"/>
                </a:endParaRPr>
              </a:p>
              <a:p>
                <a:pPr algn="ctr"/>
                <a:r>
                  <a:rPr lang="en-US" sz="1600" dirty="0">
                    <a:solidFill>
                      <a:schemeClr val="accent1">
                        <a:lumMod val="75000"/>
                      </a:schemeClr>
                    </a:solidFill>
                    <a:latin typeface="Comic Sans MS" panose="030F0702030302020204" pitchFamily="66" charset="0"/>
                  </a:rPr>
                  <a:t>These are almost all of the major concepts that underlie modern OOP languages!"</a:t>
                </a:r>
              </a:p>
            </p:txBody>
          </p:sp>
        </p:grpSp>
        <p:pic>
          <p:nvPicPr>
            <p:cNvPr id="22" name="Picture 21">
              <a:extLst>
                <a:ext uri="{FF2B5EF4-FFF2-40B4-BE49-F238E27FC236}">
                  <a16:creationId xmlns:a16="http://schemas.microsoft.com/office/drawing/2014/main" id="{C9D2108D-202D-401E-9D17-C883617EB225}"/>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8" name="Rectangle 27">
            <a:extLst>
              <a:ext uri="{FF2B5EF4-FFF2-40B4-BE49-F238E27FC236}">
                <a16:creationId xmlns:a16="http://schemas.microsoft.com/office/drawing/2014/main" id="{4E9ED8AF-D39F-49D6-9564-00EBC9C52835}"/>
              </a:ext>
            </a:extLst>
          </p:cNvPr>
          <p:cNvSpPr/>
          <p:nvPr/>
        </p:nvSpPr>
        <p:spPr>
          <a:xfrm>
            <a:off x="4431693" y="4225579"/>
            <a:ext cx="2897650" cy="22926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rPr>
              <a:t>Virtual Procedures</a:t>
            </a:r>
          </a:p>
          <a:p>
            <a:pPr algn="ctr"/>
            <a:endParaRPr lang="en-US" sz="2000" dirty="0">
              <a:solidFill>
                <a:srgbClr val="0070C0"/>
              </a:solidFill>
            </a:endParaRPr>
          </a:p>
          <a:p>
            <a:pPr algn="ctr"/>
            <a:r>
              <a:rPr lang="en-US" dirty="0" err="1">
                <a:solidFill>
                  <a:srgbClr val="7030A0"/>
                </a:solidFill>
              </a:rPr>
              <a:t>Simula</a:t>
            </a:r>
            <a:r>
              <a:rPr lang="en-US" dirty="0">
                <a:solidFill>
                  <a:srgbClr val="7030A0"/>
                </a:solidFill>
              </a:rPr>
              <a:t> let you redefine methods in a derived class and have them override versions from the base.</a:t>
            </a:r>
          </a:p>
        </p:txBody>
      </p:sp>
    </p:spTree>
    <p:extLst>
      <p:ext uri="{BB962C8B-B14F-4D97-AF65-F5344CB8AC3E}">
        <p14:creationId xmlns:p14="http://schemas.microsoft.com/office/powerpoint/2010/main" val="38281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xit" presetSubtype="2" fill="hold" nodeType="clickEffect">
                                  <p:stCondLst>
                                    <p:cond delay="0"/>
                                  </p:stCondLst>
                                  <p:childTnLst>
                                    <p:anim calcmode="lin" valueType="num">
                                      <p:cBhvr additive="base">
                                        <p:cTn id="49" dur="500"/>
                                        <p:tgtEl>
                                          <p:spTgt spid="20"/>
                                        </p:tgtEl>
                                        <p:attrNameLst>
                                          <p:attrName>ppt_x</p:attrName>
                                        </p:attrNameLst>
                                      </p:cBhvr>
                                      <p:tavLst>
                                        <p:tav tm="0">
                                          <p:val>
                                            <p:strVal val="ppt_x"/>
                                          </p:val>
                                        </p:tav>
                                        <p:tav tm="100000">
                                          <p:val>
                                            <p:strVal val="1+ppt_w/2"/>
                                          </p:val>
                                        </p:tav>
                                      </p:tavLst>
                                    </p:anim>
                                    <p:anim calcmode="lin" valueType="num">
                                      <p:cBhvr additive="base">
                                        <p:cTn id="50" dur="500"/>
                                        <p:tgtEl>
                                          <p:spTgt spid="20"/>
                                        </p:tgtEl>
                                        <p:attrNameLst>
                                          <p:attrName>ppt_y</p:attrName>
                                        </p:attrNameLst>
                                      </p:cBhvr>
                                      <p:tavLst>
                                        <p:tav tm="0">
                                          <p:val>
                                            <p:strVal val="ppt_y"/>
                                          </p:val>
                                        </p:tav>
                                        <p:tav tm="100000">
                                          <p:val>
                                            <p:strVal val="ppt_y"/>
                                          </p:val>
                                        </p:tav>
                                      </p:tavLst>
                                    </p:anim>
                                    <p:set>
                                      <p:cBhvr>
                                        <p:cTn id="5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481335" y="-137451"/>
            <a:ext cx="11229329" cy="1143000"/>
          </a:xfrm>
        </p:spPr>
        <p:txBody>
          <a:bodyPr/>
          <a:lstStyle/>
          <a:p>
            <a:r>
              <a:rPr lang="en-US" dirty="0"/>
              <a:t>Controlling Method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1795244" y="745933"/>
            <a:ext cx="8601510" cy="707886"/>
          </a:xfrm>
          <a:prstGeom prst="rect">
            <a:avLst/>
          </a:prstGeom>
          <a:noFill/>
        </p:spPr>
        <p:txBody>
          <a:bodyPr wrap="square">
            <a:spAutoFit/>
          </a:bodyPr>
          <a:lstStyle/>
          <a:p>
            <a:pPr algn="ctr"/>
            <a:r>
              <a:rPr lang="en-US" sz="2000" dirty="0"/>
              <a:t>When designing a base class, you must designate which methods can </a:t>
            </a:r>
            <a:r>
              <a:rPr lang="en-US" sz="2000" dirty="0">
                <a:solidFill>
                  <a:srgbClr val="00B050"/>
                </a:solidFill>
              </a:rPr>
              <a:t>safely be overridden </a:t>
            </a:r>
            <a:r>
              <a:rPr lang="en-US" sz="2000" dirty="0"/>
              <a:t>and methods </a:t>
            </a:r>
            <a:r>
              <a:rPr lang="en-US" sz="2000" dirty="0">
                <a:solidFill>
                  <a:srgbClr val="FF0000"/>
                </a:solidFill>
              </a:rPr>
              <a:t>that shouldn't be overridden.</a:t>
            </a:r>
            <a:endParaRPr lang="en-US" sz="2000" dirty="0"/>
          </a:p>
        </p:txBody>
      </p:sp>
      <p:sp>
        <p:nvSpPr>
          <p:cNvPr id="8" name="TextBox 7">
            <a:extLst>
              <a:ext uri="{FF2B5EF4-FFF2-40B4-BE49-F238E27FC236}">
                <a16:creationId xmlns:a16="http://schemas.microsoft.com/office/drawing/2014/main" id="{2A0B1E43-AF72-4993-9C02-DA420BDF5D9F}"/>
              </a:ext>
            </a:extLst>
          </p:cNvPr>
          <p:cNvSpPr txBox="1"/>
          <p:nvPr/>
        </p:nvSpPr>
        <p:spPr>
          <a:xfrm>
            <a:off x="1911380" y="1580398"/>
            <a:ext cx="8369238" cy="400110"/>
          </a:xfrm>
          <a:prstGeom prst="rect">
            <a:avLst/>
          </a:prstGeom>
          <a:noFill/>
        </p:spPr>
        <p:txBody>
          <a:bodyPr wrap="square">
            <a:spAutoFit/>
          </a:bodyPr>
          <a:lstStyle/>
          <a:p>
            <a:pPr algn="ctr"/>
            <a:r>
              <a:rPr lang="en-US" sz="2000" dirty="0"/>
              <a:t>In some languages you declare explicitly which methods </a:t>
            </a:r>
            <a:r>
              <a:rPr lang="en-US" sz="2000" dirty="0">
                <a:solidFill>
                  <a:srgbClr val="00B050"/>
                </a:solidFill>
              </a:rPr>
              <a:t>MAY</a:t>
            </a:r>
            <a:r>
              <a:rPr lang="en-US" sz="2000" dirty="0"/>
              <a:t> be overridden.</a:t>
            </a:r>
          </a:p>
        </p:txBody>
      </p:sp>
      <p:sp>
        <p:nvSpPr>
          <p:cNvPr id="10" name="TextBox 9">
            <a:extLst>
              <a:ext uri="{FF2B5EF4-FFF2-40B4-BE49-F238E27FC236}">
                <a16:creationId xmlns:a16="http://schemas.microsoft.com/office/drawing/2014/main" id="{0AA64D1D-C96E-4EB6-A7FD-4CF4345C68CD}"/>
              </a:ext>
            </a:extLst>
          </p:cNvPr>
          <p:cNvSpPr txBox="1"/>
          <p:nvPr/>
        </p:nvSpPr>
        <p:spPr>
          <a:xfrm>
            <a:off x="272287" y="2159603"/>
            <a:ext cx="5511405" cy="4524315"/>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C++ uses virtual to allow overriding</a:t>
            </a:r>
          </a:p>
          <a:p>
            <a:r>
              <a:rPr lang="en-US" dirty="0">
                <a:latin typeface="Consolas" panose="020B0609020204030204" pitchFamily="49" charset="0"/>
              </a:rPr>
              <a:t>class Person {</a:t>
            </a:r>
            <a:br>
              <a:rPr lang="en-US" dirty="0">
                <a:latin typeface="Consolas" panose="020B0609020204030204" pitchFamily="49" charset="0"/>
              </a:rPr>
            </a:br>
            <a:r>
              <a:rPr lang="en-US" dirty="0">
                <a:latin typeface="Consolas" panose="020B0609020204030204" pitchFamily="49" charset="0"/>
              </a:rPr>
              <a:t>public:</a:t>
            </a:r>
          </a:p>
          <a:p>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string </a:t>
            </a:r>
            <a:r>
              <a:rPr lang="en-US" dirty="0" err="1">
                <a:solidFill>
                  <a:srgbClr val="FF0000"/>
                </a:solidFill>
                <a:latin typeface="Consolas" panose="020B0609020204030204" pitchFamily="49" charset="0"/>
              </a:rPr>
              <a:t>getName</a:t>
            </a:r>
            <a:r>
              <a:rPr lang="en-US" dirty="0">
                <a:solidFill>
                  <a:srgbClr val="FF0000"/>
                </a:solidFill>
                <a:latin typeface="Consolas" panose="020B0609020204030204" pitchFamily="49" charset="0"/>
              </a:rPr>
              <a:t>() const</a:t>
            </a:r>
          </a:p>
          <a:p>
            <a:r>
              <a:rPr lang="en-US" dirty="0">
                <a:solidFill>
                  <a:srgbClr val="FF0000"/>
                </a:solidFill>
                <a:latin typeface="Consolas" panose="020B0609020204030204" pitchFamily="49" charset="0"/>
              </a:rPr>
              <a:t>   { ... }</a:t>
            </a:r>
          </a:p>
          <a:p>
            <a:r>
              <a:rPr lang="en-US" dirty="0">
                <a:solidFill>
                  <a:srgbClr val="0070C0"/>
                </a:solidFill>
                <a:latin typeface="Consolas" panose="020B0609020204030204" pitchFamily="49" charset="0"/>
              </a:rPr>
              <a:t>  </a:t>
            </a:r>
            <a:r>
              <a:rPr lang="en-US" u="sng" dirty="0">
                <a:solidFill>
                  <a:srgbClr val="00B050"/>
                </a:solidFill>
                <a:latin typeface="Consolas" panose="020B0609020204030204" pitchFamily="49" charset="0"/>
              </a:rPr>
              <a:t>virtual</a:t>
            </a:r>
            <a:r>
              <a:rPr lang="en-US" dirty="0">
                <a:solidFill>
                  <a:srgbClr val="00B050"/>
                </a:solidFill>
                <a:latin typeface="Consolas" panose="020B0609020204030204" pitchFamily="49" charset="0"/>
              </a:rPr>
              <a:t> void talk() const</a:t>
            </a:r>
          </a:p>
          <a:p>
            <a:r>
              <a:rPr lang="en-US" dirty="0">
                <a:solidFill>
                  <a:srgbClr val="00B050"/>
                </a:solidFill>
                <a:latin typeface="Consolas" panose="020B0609020204030204" pitchFamily="49" charset="0"/>
              </a:rPr>
              <a:t>   { ... }</a:t>
            </a:r>
          </a:p>
          <a:p>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talk() const </a:t>
            </a:r>
            <a:r>
              <a:rPr lang="en-US" dirty="0">
                <a:solidFill>
                  <a:srgbClr val="7030A0"/>
                </a:solidFill>
                <a:latin typeface="Consolas" panose="020B0609020204030204" pitchFamily="49" charset="0"/>
              </a:rPr>
              <a:t>override</a:t>
            </a:r>
          </a:p>
          <a:p>
            <a:r>
              <a:rPr lang="en-US" dirty="0">
                <a:solidFill>
                  <a:srgbClr val="00B050"/>
                </a:solidFill>
                <a:latin typeface="Consolas" panose="020B0609020204030204" pitchFamily="49" charset="0"/>
              </a:rPr>
              <a:t>    { /* OK to override! */ }</a:t>
            </a:r>
          </a:p>
          <a:p>
            <a:r>
              <a:rPr lang="en-US" dirty="0">
                <a:latin typeface="Consolas" panose="020B0609020204030204" pitchFamily="49" charset="0"/>
              </a:rPr>
              <a:t>  ...</a:t>
            </a:r>
          </a:p>
          <a:p>
            <a:r>
              <a:rPr lang="en-US" dirty="0">
                <a:latin typeface="Consolas" panose="020B0609020204030204" pitchFamily="49" charset="0"/>
              </a:rPr>
              <a:t>};</a:t>
            </a:r>
          </a:p>
        </p:txBody>
      </p:sp>
      <p:sp>
        <p:nvSpPr>
          <p:cNvPr id="25" name="Speech Bubble: Rectangle with Corners Rounded 24">
            <a:extLst>
              <a:ext uri="{FF2B5EF4-FFF2-40B4-BE49-F238E27FC236}">
                <a16:creationId xmlns:a16="http://schemas.microsoft.com/office/drawing/2014/main" id="{98C5FE29-6C64-432B-9F8B-2397BC3C894E}"/>
              </a:ext>
            </a:extLst>
          </p:cNvPr>
          <p:cNvSpPr/>
          <p:nvPr/>
        </p:nvSpPr>
        <p:spPr>
          <a:xfrm>
            <a:off x="2196839" y="1391567"/>
            <a:ext cx="3610652" cy="1143000"/>
          </a:xfrm>
          <a:prstGeom prst="wedgeRoundRectCallout">
            <a:avLst>
              <a:gd name="adj1" fmla="val -75387"/>
              <a:gd name="adj2" fmla="val 98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method without </a:t>
            </a:r>
            <a:r>
              <a:rPr lang="en-US" sz="2000" dirty="0">
                <a:solidFill>
                  <a:srgbClr val="FFC9C9"/>
                </a:solidFill>
              </a:rPr>
              <a:t>virtual </a:t>
            </a:r>
            <a:r>
              <a:rPr lang="en-US" sz="2000" dirty="0">
                <a:solidFill>
                  <a:schemeClr val="bg1"/>
                </a:solidFill>
              </a:rPr>
              <a:t>indicates that it must not have its implementation overridden.</a:t>
            </a:r>
          </a:p>
        </p:txBody>
      </p:sp>
      <p:sp>
        <p:nvSpPr>
          <p:cNvPr id="27" name="TextBox 26">
            <a:extLst>
              <a:ext uri="{FF2B5EF4-FFF2-40B4-BE49-F238E27FC236}">
                <a16:creationId xmlns:a16="http://schemas.microsoft.com/office/drawing/2014/main" id="{CAE1BBF9-C2FE-4CA8-A9ED-57BA070BFE32}"/>
              </a:ext>
            </a:extLst>
          </p:cNvPr>
          <p:cNvSpPr txBox="1"/>
          <p:nvPr/>
        </p:nvSpPr>
        <p:spPr>
          <a:xfrm>
            <a:off x="6133580" y="2159603"/>
            <a:ext cx="5429301"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Kotlin uses "open" to allow overriding </a:t>
            </a:r>
          </a:p>
          <a:p>
            <a:r>
              <a:rPr lang="en-US" dirty="0">
                <a:latin typeface="Consolas" panose="020B0609020204030204" pitchFamily="49" charset="0"/>
              </a:rPr>
              <a:t>open class Person {</a:t>
            </a:r>
            <a:br>
              <a:rPr lang="en-US" dirty="0">
                <a:solidFill>
                  <a:srgbClr val="0070C0"/>
                </a:solidFill>
                <a:latin typeface="Consolas" panose="020B0609020204030204" pitchFamily="49" charset="0"/>
              </a:rPr>
            </a:br>
            <a:r>
              <a:rPr lang="en-US" dirty="0">
                <a:solidFill>
                  <a:srgbClr val="FF0000"/>
                </a:solidFill>
                <a:latin typeface="Consolas" panose="020B0609020204030204" pitchFamily="49" charset="0"/>
              </a:rPr>
              <a:t>  fun </a:t>
            </a:r>
            <a:r>
              <a:rPr lang="en-US" dirty="0" err="1">
                <a:solidFill>
                  <a:srgbClr val="FF0000"/>
                </a:solidFill>
                <a:latin typeface="Consolas" panose="020B0609020204030204" pitchFamily="49" charset="0"/>
              </a:rPr>
              <a:t>getName</a:t>
            </a:r>
            <a:r>
              <a:rPr lang="en-US" dirty="0">
                <a:solidFill>
                  <a:srgbClr val="FF0000"/>
                </a:solidFill>
                <a:latin typeface="Consolas" panose="020B0609020204030204" pitchFamily="49" charset="0"/>
              </a:rPr>
              <a:t>(): String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solidFill>
                  <a:srgbClr val="00B050"/>
                </a:solidFill>
                <a:latin typeface="Consolas" panose="020B0609020204030204" pitchFamily="49" charset="0"/>
              </a:rPr>
              <a:t>  open fun talk()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Person() {</a:t>
            </a:r>
          </a:p>
          <a:p>
            <a:r>
              <a:rPr lang="en-US" dirty="0">
                <a:latin typeface="Consolas" panose="020B0609020204030204" pitchFamily="49" charset="0"/>
              </a:rPr>
              <a:t>  </a:t>
            </a:r>
            <a:r>
              <a:rPr lang="en-US" dirty="0">
                <a:solidFill>
                  <a:srgbClr val="7030A0"/>
                </a:solidFill>
                <a:latin typeface="Consolas" panose="020B0609020204030204" pitchFamily="49" charset="0"/>
              </a:rPr>
              <a:t>override</a:t>
            </a:r>
            <a:r>
              <a:rPr lang="en-US" dirty="0">
                <a:solidFill>
                  <a:srgbClr val="00B050"/>
                </a:solidFill>
                <a:latin typeface="Consolas" panose="020B0609020204030204" pitchFamily="49" charset="0"/>
              </a:rPr>
              <a:t> fun talk() </a:t>
            </a:r>
          </a:p>
          <a:p>
            <a:r>
              <a:rPr lang="en-US" dirty="0">
                <a:solidFill>
                  <a:srgbClr val="00B050"/>
                </a:solidFill>
                <a:latin typeface="Consolas" panose="020B0609020204030204" pitchFamily="49" charset="0"/>
              </a:rPr>
              <a:t>    { /* OK to override! */ }</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29" name="Speech Bubble: Rectangle with Corners Rounded 28">
            <a:extLst>
              <a:ext uri="{FF2B5EF4-FFF2-40B4-BE49-F238E27FC236}">
                <a16:creationId xmlns:a16="http://schemas.microsoft.com/office/drawing/2014/main" id="{A4343A7B-6745-41FF-86D8-A9BB0A437A69}"/>
              </a:ext>
            </a:extLst>
          </p:cNvPr>
          <p:cNvSpPr/>
          <p:nvPr/>
        </p:nvSpPr>
        <p:spPr>
          <a:xfrm>
            <a:off x="8047348" y="3211130"/>
            <a:ext cx="3249771" cy="1143000"/>
          </a:xfrm>
          <a:prstGeom prst="wedgeRoundRectCallout">
            <a:avLst>
              <a:gd name="adj1" fmla="val -83496"/>
              <a:gd name="adj2" fmla="val 1070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Kotlin, the </a:t>
            </a:r>
            <a:r>
              <a:rPr lang="en-US" sz="2000" dirty="0">
                <a:solidFill>
                  <a:srgbClr val="DDC5ED"/>
                </a:solidFill>
              </a:rPr>
              <a:t>override</a:t>
            </a:r>
            <a:r>
              <a:rPr lang="en-US" sz="2000" dirty="0">
                <a:solidFill>
                  <a:schemeClr val="bg1"/>
                </a:solidFill>
              </a:rPr>
              <a:t> keyword is </a:t>
            </a:r>
            <a:r>
              <a:rPr lang="en-US" sz="2000" dirty="0">
                <a:solidFill>
                  <a:srgbClr val="FFC9C9"/>
                </a:solidFill>
              </a:rPr>
              <a:t>mandatory</a:t>
            </a:r>
            <a:r>
              <a:rPr lang="en-US" sz="2000" dirty="0">
                <a:solidFill>
                  <a:schemeClr val="bg1"/>
                </a:solidFill>
              </a:rPr>
              <a:t>!</a:t>
            </a:r>
          </a:p>
        </p:txBody>
      </p:sp>
      <p:sp>
        <p:nvSpPr>
          <p:cNvPr id="24" name="Speech Bubble: Rectangle with Corners Rounded 23">
            <a:extLst>
              <a:ext uri="{FF2B5EF4-FFF2-40B4-BE49-F238E27FC236}">
                <a16:creationId xmlns:a16="http://schemas.microsoft.com/office/drawing/2014/main" id="{20A36783-1F23-4E02-BB32-31A8B777F4EF}"/>
              </a:ext>
            </a:extLst>
          </p:cNvPr>
          <p:cNvSpPr/>
          <p:nvPr/>
        </p:nvSpPr>
        <p:spPr>
          <a:xfrm>
            <a:off x="2121808" y="3886723"/>
            <a:ext cx="4715921" cy="865454"/>
          </a:xfrm>
          <a:prstGeom prst="wedgeRoundRectCallout">
            <a:avLst>
              <a:gd name="adj1" fmla="val -63257"/>
              <a:gd name="adj2" fmla="val -602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C++, the </a:t>
            </a:r>
            <a:r>
              <a:rPr lang="en-US" sz="2000" dirty="0">
                <a:solidFill>
                  <a:schemeClr val="accent6">
                    <a:lumMod val="40000"/>
                    <a:lumOff val="60000"/>
                  </a:schemeClr>
                </a:solidFill>
              </a:rPr>
              <a:t>virtual</a:t>
            </a:r>
            <a:r>
              <a:rPr lang="en-US" sz="2000" dirty="0">
                <a:solidFill>
                  <a:schemeClr val="bg1"/>
                </a:solidFill>
              </a:rPr>
              <a:t> keyword indicates that it's safe to override a method.</a:t>
            </a:r>
          </a:p>
        </p:txBody>
      </p:sp>
      <p:sp>
        <p:nvSpPr>
          <p:cNvPr id="26" name="Speech Bubble: Rectangle with Corners Rounded 25">
            <a:extLst>
              <a:ext uri="{FF2B5EF4-FFF2-40B4-BE49-F238E27FC236}">
                <a16:creationId xmlns:a16="http://schemas.microsoft.com/office/drawing/2014/main" id="{A082C4DA-37C4-45DE-80CB-6684E9209FB1}"/>
              </a:ext>
            </a:extLst>
          </p:cNvPr>
          <p:cNvSpPr/>
          <p:nvPr/>
        </p:nvSpPr>
        <p:spPr>
          <a:xfrm>
            <a:off x="5238126" y="3349632"/>
            <a:ext cx="4459919" cy="1643628"/>
          </a:xfrm>
          <a:prstGeom prst="wedgeRoundRectCallout">
            <a:avLst>
              <a:gd name="adj1" fmla="val -71953"/>
              <a:gd name="adj2" fmla="val 845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C++'s </a:t>
            </a:r>
            <a:r>
              <a:rPr lang="en-US" sz="2000" dirty="0">
                <a:solidFill>
                  <a:srgbClr val="DDC5ED"/>
                </a:solidFill>
              </a:rPr>
              <a:t>override</a:t>
            </a:r>
            <a:r>
              <a:rPr lang="en-US" sz="2000" dirty="0">
                <a:solidFill>
                  <a:schemeClr val="bg1"/>
                </a:solidFill>
              </a:rPr>
              <a:t> keyword is optional </a:t>
            </a:r>
            <a:br>
              <a:rPr lang="en-US" sz="2000" dirty="0">
                <a:solidFill>
                  <a:schemeClr val="bg1"/>
                </a:solidFill>
              </a:rPr>
            </a:br>
            <a:r>
              <a:rPr lang="en-US" sz="2000" dirty="0">
                <a:solidFill>
                  <a:schemeClr val="bg1"/>
                </a:solidFill>
              </a:rPr>
              <a:t>(but good style!)</a:t>
            </a:r>
          </a:p>
          <a:p>
            <a:pPr algn="ctr"/>
            <a:endParaRPr lang="en-US" sz="1100" dirty="0">
              <a:solidFill>
                <a:schemeClr val="bg1"/>
              </a:solidFill>
            </a:endParaRPr>
          </a:p>
          <a:p>
            <a:pPr algn="ctr"/>
            <a:r>
              <a:rPr lang="en-US" sz="2000" dirty="0">
                <a:solidFill>
                  <a:schemeClr val="bg1"/>
                </a:solidFill>
              </a:rPr>
              <a:t>It indicates that a method is overriding the base implementation.</a:t>
            </a:r>
          </a:p>
        </p:txBody>
      </p:sp>
      <p:sp>
        <p:nvSpPr>
          <p:cNvPr id="28" name="Speech Bubble: Rectangle with Corners Rounded 27">
            <a:extLst>
              <a:ext uri="{FF2B5EF4-FFF2-40B4-BE49-F238E27FC236}">
                <a16:creationId xmlns:a16="http://schemas.microsoft.com/office/drawing/2014/main" id="{6B39A252-EBF4-48AE-9FDA-7550F9B8F12F}"/>
              </a:ext>
            </a:extLst>
          </p:cNvPr>
          <p:cNvSpPr/>
          <p:nvPr/>
        </p:nvSpPr>
        <p:spPr>
          <a:xfrm>
            <a:off x="8047348" y="3656546"/>
            <a:ext cx="3610652" cy="1143000"/>
          </a:xfrm>
          <a:prstGeom prst="wedgeRoundRectCallout">
            <a:avLst>
              <a:gd name="adj1" fmla="val -84369"/>
              <a:gd name="adj2" fmla="val -584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Kotlin, </a:t>
            </a:r>
            <a:r>
              <a:rPr lang="en-US" sz="2000" dirty="0">
                <a:solidFill>
                  <a:schemeClr val="accent6">
                    <a:lumMod val="40000"/>
                    <a:lumOff val="60000"/>
                  </a:schemeClr>
                </a:solidFill>
              </a:rPr>
              <a:t>open</a:t>
            </a:r>
            <a:r>
              <a:rPr lang="en-US" sz="2000" dirty="0">
                <a:solidFill>
                  <a:schemeClr val="bg1"/>
                </a:solidFill>
              </a:rPr>
              <a:t> indicates that a method is OK for overriding.</a:t>
            </a:r>
          </a:p>
        </p:txBody>
      </p:sp>
      <p:sp>
        <p:nvSpPr>
          <p:cNvPr id="30" name="Speech Bubble: Rectangle with Corners Rounded 29">
            <a:extLst>
              <a:ext uri="{FF2B5EF4-FFF2-40B4-BE49-F238E27FC236}">
                <a16:creationId xmlns:a16="http://schemas.microsoft.com/office/drawing/2014/main" id="{008D7BE4-8DB1-4C3C-AC9F-72E11EF7B62D}"/>
              </a:ext>
            </a:extLst>
          </p:cNvPr>
          <p:cNvSpPr/>
          <p:nvPr/>
        </p:nvSpPr>
        <p:spPr>
          <a:xfrm>
            <a:off x="8047348" y="698117"/>
            <a:ext cx="3610652" cy="1836450"/>
          </a:xfrm>
          <a:prstGeom prst="wedgeRoundRectCallout">
            <a:avLst>
              <a:gd name="adj1" fmla="val -85118"/>
              <a:gd name="adj2" fmla="val 64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Kotlin, the default is that you can't override methods!</a:t>
            </a:r>
          </a:p>
          <a:p>
            <a:pPr algn="ctr"/>
            <a:endParaRPr lang="en-US" sz="1000" dirty="0">
              <a:solidFill>
                <a:schemeClr val="bg1"/>
              </a:solidFill>
            </a:endParaRPr>
          </a:p>
          <a:p>
            <a:pPr algn="ctr"/>
            <a:r>
              <a:rPr lang="en-US" sz="2000" dirty="0">
                <a:solidFill>
                  <a:schemeClr val="bg1"/>
                </a:solidFill>
              </a:rPr>
              <a:t> This forces the programmer to explicitly plan/design for inheritance or it's prohibited.</a:t>
            </a:r>
          </a:p>
        </p:txBody>
      </p:sp>
    </p:spTree>
    <p:extLst>
      <p:ext uri="{BB962C8B-B14F-4D97-AF65-F5344CB8AC3E}">
        <p14:creationId xmlns:p14="http://schemas.microsoft.com/office/powerpoint/2010/main" val="2844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2.08333E-6 3.7037E-7 L 0.00039 0.28333 " pathEditMode="relative" rAng="0" ptsTypes="AA">
                                      <p:cBhvr>
                                        <p:cTn id="23" dur="2000" fill="hold"/>
                                        <p:tgtEl>
                                          <p:spTgt spid="24"/>
                                        </p:tgtEl>
                                        <p:attrNameLst>
                                          <p:attrName>ppt_x</p:attrName>
                                          <p:attrName>ppt_y</p:attrName>
                                        </p:attrNameLst>
                                      </p:cBhvr>
                                      <p:rCtr x="13" y="14167"/>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animBg="1"/>
      <p:bldP spid="25" grpId="0" animBg="1"/>
      <p:bldP spid="25" grpId="1" animBg="1"/>
      <p:bldP spid="27" grpId="0" animBg="1"/>
      <p:bldP spid="29" grpId="0" animBg="1"/>
      <p:bldP spid="29" grpId="1" animBg="1"/>
      <p:bldP spid="24" grpId="0" animBg="1"/>
      <p:bldP spid="24" grpId="1" animBg="1"/>
      <p:bldP spid="24" grpId="2" animBg="1"/>
      <p:bldP spid="26" grpId="0" animBg="1"/>
      <p:bldP spid="26" grpId="1" animBg="1"/>
      <p:bldP spid="28" grpId="0" animBg="1"/>
      <p:bldP spid="28" grpId="1" animBg="1"/>
      <p:bldP spid="30" grpId="0" animBg="1"/>
      <p:bldP spid="30"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481335" y="-137451"/>
            <a:ext cx="11229329" cy="1143000"/>
          </a:xfrm>
        </p:spPr>
        <p:txBody>
          <a:bodyPr/>
          <a:lstStyle/>
          <a:p>
            <a:r>
              <a:rPr lang="en-US" dirty="0"/>
              <a:t>Controlling Method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1795244" y="745933"/>
            <a:ext cx="8601510" cy="707886"/>
          </a:xfrm>
          <a:prstGeom prst="rect">
            <a:avLst/>
          </a:prstGeom>
          <a:noFill/>
        </p:spPr>
        <p:txBody>
          <a:bodyPr wrap="square">
            <a:spAutoFit/>
          </a:bodyPr>
          <a:lstStyle/>
          <a:p>
            <a:pPr algn="ctr"/>
            <a:r>
              <a:rPr lang="en-US" sz="2000" dirty="0"/>
              <a:t>When designing a base class, you must designate which methods can </a:t>
            </a:r>
            <a:r>
              <a:rPr lang="en-US" sz="2000" dirty="0">
                <a:solidFill>
                  <a:srgbClr val="00B050"/>
                </a:solidFill>
              </a:rPr>
              <a:t>safely be overridden </a:t>
            </a:r>
            <a:r>
              <a:rPr lang="en-US" sz="2000" dirty="0"/>
              <a:t>and methods </a:t>
            </a:r>
            <a:r>
              <a:rPr lang="en-US" sz="2000" dirty="0">
                <a:solidFill>
                  <a:srgbClr val="FF0000"/>
                </a:solidFill>
              </a:rPr>
              <a:t>that shouldn't be overridden.</a:t>
            </a:r>
            <a:endParaRPr lang="en-US" sz="2000" dirty="0"/>
          </a:p>
        </p:txBody>
      </p:sp>
      <p:sp>
        <p:nvSpPr>
          <p:cNvPr id="8" name="TextBox 7">
            <a:extLst>
              <a:ext uri="{FF2B5EF4-FFF2-40B4-BE49-F238E27FC236}">
                <a16:creationId xmlns:a16="http://schemas.microsoft.com/office/drawing/2014/main" id="{2A0B1E43-AF72-4993-9C02-DA420BDF5D9F}"/>
              </a:ext>
            </a:extLst>
          </p:cNvPr>
          <p:cNvSpPr txBox="1"/>
          <p:nvPr/>
        </p:nvSpPr>
        <p:spPr>
          <a:xfrm>
            <a:off x="1064546" y="1580398"/>
            <a:ext cx="10062906" cy="400110"/>
          </a:xfrm>
          <a:prstGeom prst="rect">
            <a:avLst/>
          </a:prstGeom>
          <a:noFill/>
        </p:spPr>
        <p:txBody>
          <a:bodyPr wrap="square">
            <a:spAutoFit/>
          </a:bodyPr>
          <a:lstStyle/>
          <a:p>
            <a:pPr algn="ctr"/>
            <a:r>
              <a:rPr lang="en-US" sz="2000" dirty="0"/>
              <a:t>In other languages you declare explicitly which methods </a:t>
            </a:r>
            <a:r>
              <a:rPr lang="en-US" sz="2000" dirty="0">
                <a:solidFill>
                  <a:srgbClr val="FF0000"/>
                </a:solidFill>
              </a:rPr>
              <a:t>MUST NOT </a:t>
            </a:r>
            <a:r>
              <a:rPr lang="en-US" sz="2000" dirty="0"/>
              <a:t>be overridden.</a:t>
            </a:r>
          </a:p>
        </p:txBody>
      </p:sp>
      <p:sp>
        <p:nvSpPr>
          <p:cNvPr id="13" name="TextBox 12">
            <a:extLst>
              <a:ext uri="{FF2B5EF4-FFF2-40B4-BE49-F238E27FC236}">
                <a16:creationId xmlns:a16="http://schemas.microsoft.com/office/drawing/2014/main" id="{1F5289EC-B593-4842-AA8C-BFF17C64881A}"/>
              </a:ext>
            </a:extLst>
          </p:cNvPr>
          <p:cNvSpPr txBox="1"/>
          <p:nvPr/>
        </p:nvSpPr>
        <p:spPr>
          <a:xfrm>
            <a:off x="1122336" y="2282679"/>
            <a:ext cx="4796497" cy="4247317"/>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Java uses final to ban overriding</a:t>
            </a:r>
          </a:p>
          <a:p>
            <a:r>
              <a:rPr lang="en-US" dirty="0">
                <a:latin typeface="Consolas" panose="020B0609020204030204" pitchFamily="49" charset="0"/>
              </a:rPr>
              <a:t>class Person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u="sng" dirty="0">
                <a:solidFill>
                  <a:srgbClr val="FF0000"/>
                </a:solidFill>
                <a:latin typeface="Consolas" panose="020B0609020204030204" pitchFamily="49" charset="0"/>
              </a:rPr>
              <a:t>final</a:t>
            </a:r>
            <a:r>
              <a:rPr lang="en-US" dirty="0">
                <a:solidFill>
                  <a:srgbClr val="FF0000"/>
                </a:solidFill>
                <a:latin typeface="Consolas" panose="020B0609020204030204" pitchFamily="49" charset="0"/>
              </a:rPr>
              <a:t> public String </a:t>
            </a:r>
            <a:r>
              <a:rPr lang="en-US" dirty="0" err="1">
                <a:solidFill>
                  <a:srgbClr val="FF0000"/>
                </a:solidFill>
                <a:latin typeface="Consolas" panose="020B0609020204030204" pitchFamily="49" charset="0"/>
              </a:rPr>
              <a:t>getName</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solidFill>
                  <a:srgbClr val="00B050"/>
                </a:solidFill>
                <a:latin typeface="Consolas" panose="020B0609020204030204" pitchFamily="49" charset="0"/>
              </a:rPr>
              <a:t> public void talk()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extends Person {</a:t>
            </a:r>
          </a:p>
          <a:p>
            <a:r>
              <a:rPr lang="en-US" dirty="0">
                <a:latin typeface="Consolas" panose="020B0609020204030204" pitchFamily="49" charset="0"/>
              </a:rPr>
              <a:t>  </a:t>
            </a:r>
            <a:r>
              <a:rPr lang="en-US" dirty="0">
                <a:solidFill>
                  <a:srgbClr val="7030A0"/>
                </a:solidFill>
                <a:latin typeface="Consolas" panose="020B0609020204030204" pitchFamily="49" charset="0"/>
              </a:rPr>
              <a:t>@Override</a:t>
            </a:r>
          </a:p>
          <a:p>
            <a:r>
              <a:rPr lang="en-US" dirty="0">
                <a:solidFill>
                  <a:srgbClr val="00B050"/>
                </a:solidFill>
                <a:latin typeface="Consolas" panose="020B0609020204030204" pitchFamily="49" charset="0"/>
              </a:rPr>
              <a:t>  public void talk() </a:t>
            </a:r>
          </a:p>
          <a:p>
            <a:r>
              <a:rPr lang="en-US" dirty="0">
                <a:solidFill>
                  <a:srgbClr val="00B050"/>
                </a:solidFill>
                <a:latin typeface="Consolas" panose="020B0609020204030204" pitchFamily="49" charset="0"/>
              </a:rPr>
              <a:t>    { /* OK to override! */ }</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9FA504CF-1904-45A9-8AE2-176F3FF38423}"/>
              </a:ext>
            </a:extLst>
          </p:cNvPr>
          <p:cNvSpPr txBox="1"/>
          <p:nvPr/>
        </p:nvSpPr>
        <p:spPr>
          <a:xfrm>
            <a:off x="6381422" y="2282679"/>
            <a:ext cx="4987777" cy="4247317"/>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uses final to ban overriding</a:t>
            </a:r>
          </a:p>
          <a:p>
            <a:r>
              <a:rPr lang="en-US" dirty="0">
                <a:latin typeface="Consolas" panose="020B0609020204030204" pitchFamily="49" charset="0"/>
              </a:rPr>
              <a:t>from typing import final</a:t>
            </a:r>
          </a:p>
          <a:p>
            <a:endParaRPr lang="en-US" dirty="0">
              <a:latin typeface="Consolas" panose="020B0609020204030204" pitchFamily="49" charset="0"/>
            </a:endParaRPr>
          </a:p>
          <a:p>
            <a:r>
              <a:rPr lang="en-US" dirty="0">
                <a:latin typeface="Consolas" panose="020B0609020204030204" pitchFamily="49" charset="0"/>
              </a:rPr>
              <a:t>class Person:</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u="sng" dirty="0">
                <a:solidFill>
                  <a:srgbClr val="FF0000"/>
                </a:solidFill>
                <a:latin typeface="Consolas" panose="020B0609020204030204" pitchFamily="49" charset="0"/>
              </a:rPr>
              <a:t>@final</a:t>
            </a:r>
          </a:p>
          <a:p>
            <a:r>
              <a:rPr lang="en-US" dirty="0">
                <a:solidFill>
                  <a:srgbClr val="FF0000"/>
                </a:solidFill>
                <a:latin typeface="Consolas" panose="020B0609020204030204" pitchFamily="49" charset="0"/>
              </a:rPr>
              <a:t> def </a:t>
            </a:r>
            <a:r>
              <a:rPr lang="en-US" dirty="0" err="1">
                <a:solidFill>
                  <a:srgbClr val="FF0000"/>
                </a:solidFill>
                <a:latin typeface="Consolas" panose="020B0609020204030204" pitchFamily="49" charset="0"/>
              </a:rPr>
              <a:t>get_name</a:t>
            </a:r>
            <a:r>
              <a:rPr lang="en-US" dirty="0">
                <a:solidFill>
                  <a:srgbClr val="FF0000"/>
                </a:solidFill>
                <a:latin typeface="Consolas" panose="020B0609020204030204" pitchFamily="49" charset="0"/>
              </a:rPr>
              <a:t>(self):</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a:t>
            </a:r>
          </a:p>
          <a:p>
            <a:r>
              <a:rPr lang="en-US" dirty="0">
                <a:solidFill>
                  <a:srgbClr val="00B050"/>
                </a:solidFill>
                <a:latin typeface="Consolas" panose="020B0609020204030204" pitchFamily="49" charset="0"/>
              </a:rPr>
              <a:t> def talk(self):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Student(Person):</a:t>
            </a:r>
          </a:p>
          <a:p>
            <a:r>
              <a:rPr lang="en-US" dirty="0">
                <a:latin typeface="Consolas" panose="020B0609020204030204" pitchFamily="49" charset="0"/>
              </a:rPr>
              <a:t>  </a:t>
            </a:r>
            <a:r>
              <a:rPr lang="en-US" dirty="0">
                <a:solidFill>
                  <a:srgbClr val="00B050"/>
                </a:solidFill>
                <a:latin typeface="Consolas" panose="020B0609020204030204" pitchFamily="49" charset="0"/>
              </a:rPr>
              <a:t>def talk(self): </a:t>
            </a:r>
          </a:p>
          <a:p>
            <a:r>
              <a:rPr lang="en-US" dirty="0">
                <a:solidFill>
                  <a:srgbClr val="00B050"/>
                </a:solidFill>
                <a:latin typeface="Consolas" panose="020B0609020204030204" pitchFamily="49" charset="0"/>
              </a:rPr>
              <a:t>    # OK to override!</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15" name="Speech Bubble: Rectangle with Corners Rounded 14">
            <a:extLst>
              <a:ext uri="{FF2B5EF4-FFF2-40B4-BE49-F238E27FC236}">
                <a16:creationId xmlns:a16="http://schemas.microsoft.com/office/drawing/2014/main" id="{89D9B61A-3C2C-494E-BA19-DBCCBCBF624D}"/>
              </a:ext>
            </a:extLst>
          </p:cNvPr>
          <p:cNvSpPr/>
          <p:nvPr/>
        </p:nvSpPr>
        <p:spPr>
          <a:xfrm>
            <a:off x="9556694" y="2999416"/>
            <a:ext cx="2524824" cy="1986992"/>
          </a:xfrm>
          <a:prstGeom prst="wedgeRoundRectCallout">
            <a:avLst>
              <a:gd name="adj1" fmla="val -134413"/>
              <a:gd name="adj2" fmla="val -233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rPr>
              <a:t>@final</a:t>
            </a:r>
            <a:r>
              <a:rPr lang="en-US" sz="2000" dirty="0">
                <a:solidFill>
                  <a:schemeClr val="bg1"/>
                </a:solidFill>
              </a:rPr>
              <a:t> indicates a method must not be overridden – but it's not enforced by the interpreter!!!</a:t>
            </a:r>
          </a:p>
        </p:txBody>
      </p:sp>
      <p:sp>
        <p:nvSpPr>
          <p:cNvPr id="17" name="Speech Bubble: Rectangle with Corners Rounded 16">
            <a:extLst>
              <a:ext uri="{FF2B5EF4-FFF2-40B4-BE49-F238E27FC236}">
                <a16:creationId xmlns:a16="http://schemas.microsoft.com/office/drawing/2014/main" id="{35E8FA33-A12D-4AD9-8BD0-30574E5DC972}"/>
              </a:ext>
            </a:extLst>
          </p:cNvPr>
          <p:cNvSpPr/>
          <p:nvPr/>
        </p:nvSpPr>
        <p:spPr>
          <a:xfrm>
            <a:off x="4045033" y="3198206"/>
            <a:ext cx="3724267" cy="1143000"/>
          </a:xfrm>
          <a:prstGeom prst="wedgeRoundRectCallout">
            <a:avLst>
              <a:gd name="adj1" fmla="val -107801"/>
              <a:gd name="adj2" fmla="val -552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method with the </a:t>
            </a:r>
            <a:r>
              <a:rPr lang="en-US" sz="2000" dirty="0">
                <a:solidFill>
                  <a:srgbClr val="FFC9C9"/>
                </a:solidFill>
              </a:rPr>
              <a:t>final keyword </a:t>
            </a:r>
            <a:r>
              <a:rPr lang="en-US" sz="2000" dirty="0">
                <a:solidFill>
                  <a:schemeClr val="bg1"/>
                </a:solidFill>
              </a:rPr>
              <a:t>indicates that a method must not be overridden.</a:t>
            </a:r>
          </a:p>
        </p:txBody>
      </p:sp>
      <p:sp>
        <p:nvSpPr>
          <p:cNvPr id="18" name="Speech Bubble: Rectangle with Corners Rounded 17">
            <a:extLst>
              <a:ext uri="{FF2B5EF4-FFF2-40B4-BE49-F238E27FC236}">
                <a16:creationId xmlns:a16="http://schemas.microsoft.com/office/drawing/2014/main" id="{D58B1E5B-AF3C-4EEB-876A-99BDD5AAEBD5}"/>
              </a:ext>
            </a:extLst>
          </p:cNvPr>
          <p:cNvSpPr/>
          <p:nvPr/>
        </p:nvSpPr>
        <p:spPr>
          <a:xfrm>
            <a:off x="4172423" y="4426951"/>
            <a:ext cx="3724267" cy="1143000"/>
          </a:xfrm>
          <a:prstGeom prst="wedgeRoundRectCallout">
            <a:avLst>
              <a:gd name="adj1" fmla="val -91836"/>
              <a:gd name="adj2" fmla="val 188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a:solidFill>
                  <a:srgbClr val="DDC5ED"/>
                </a:solidFill>
              </a:rPr>
              <a:t>@Override</a:t>
            </a:r>
            <a:r>
              <a:rPr lang="en-US" sz="2000" dirty="0">
                <a:solidFill>
                  <a:schemeClr val="bg1"/>
                </a:solidFill>
              </a:rPr>
              <a:t> annotation tells Java that a method overrides one in the base class.</a:t>
            </a:r>
          </a:p>
        </p:txBody>
      </p:sp>
      <p:sp>
        <p:nvSpPr>
          <p:cNvPr id="19" name="Speech Bubble: Rectangle with Corners Rounded 18">
            <a:extLst>
              <a:ext uri="{FF2B5EF4-FFF2-40B4-BE49-F238E27FC236}">
                <a16:creationId xmlns:a16="http://schemas.microsoft.com/office/drawing/2014/main" id="{58E8A2E1-177F-44F9-986F-24ADDA68153E}"/>
              </a:ext>
            </a:extLst>
          </p:cNvPr>
          <p:cNvSpPr/>
          <p:nvPr/>
        </p:nvSpPr>
        <p:spPr>
          <a:xfrm>
            <a:off x="5437273" y="3641541"/>
            <a:ext cx="3182959" cy="1143000"/>
          </a:xfrm>
          <a:prstGeom prst="wedgeRoundRectCallout">
            <a:avLst>
              <a:gd name="adj1" fmla="val -107801"/>
              <a:gd name="adj2" fmla="val -552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So by default, methods may be overridden.</a:t>
            </a:r>
          </a:p>
        </p:txBody>
      </p:sp>
    </p:spTree>
    <p:extLst>
      <p:ext uri="{BB962C8B-B14F-4D97-AF65-F5344CB8AC3E}">
        <p14:creationId xmlns:p14="http://schemas.microsoft.com/office/powerpoint/2010/main" val="27481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2.29167E-6 -1.85185E-6 L 0.01276 0.27685 " pathEditMode="relative" rAng="0" ptsTypes="AA">
                                      <p:cBhvr>
                                        <p:cTn id="28" dur="2000" fill="hold"/>
                                        <p:tgtEl>
                                          <p:spTgt spid="19"/>
                                        </p:tgtEl>
                                        <p:attrNameLst>
                                          <p:attrName>ppt_x</p:attrName>
                                          <p:attrName>ppt_y</p:attrName>
                                        </p:attrNameLst>
                                      </p:cBhvr>
                                      <p:rCtr x="638" y="1384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animBg="1"/>
      <p:bldP spid="15" grpId="0" animBg="1"/>
      <p:bldP spid="15" grpId="1" animBg="1"/>
      <p:bldP spid="17" grpId="0" animBg="1"/>
      <p:bldP spid="17" grpId="1" animBg="1"/>
      <p:bldP spid="18" grpId="0" animBg="1"/>
      <p:bldP spid="18" grpId="1" animBg="1"/>
      <p:bldP spid="19" grpId="0" animBg="1"/>
      <p:bldP spid="19" grpId="1" animBg="1"/>
      <p:bldP spid="19"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481335" y="-126030"/>
            <a:ext cx="11229329" cy="1143000"/>
          </a:xfrm>
        </p:spPr>
        <p:txBody>
          <a:bodyPr/>
          <a:lstStyle/>
          <a:p>
            <a:r>
              <a:rPr lang="en-US" dirty="0"/>
              <a:t>Ensuring Proper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2384950" y="889227"/>
            <a:ext cx="7422098" cy="707886"/>
          </a:xfrm>
          <a:prstGeom prst="rect">
            <a:avLst/>
          </a:prstGeom>
          <a:noFill/>
        </p:spPr>
        <p:txBody>
          <a:bodyPr wrap="square">
            <a:spAutoFit/>
          </a:bodyPr>
          <a:lstStyle/>
          <a:p>
            <a:pPr algn="ctr"/>
            <a:r>
              <a:rPr lang="en-US" sz="2000" dirty="0"/>
              <a:t>As we've seen, many OOP languages offer a way to indicate that derived class is </a:t>
            </a:r>
            <a:r>
              <a:rPr lang="en-US" sz="2000" dirty="0">
                <a:solidFill>
                  <a:srgbClr val="00B0F0"/>
                </a:solidFill>
              </a:rPr>
              <a:t>explicitly overriding a method </a:t>
            </a:r>
            <a:r>
              <a:rPr lang="en-US" sz="2000" dirty="0"/>
              <a:t>from a base class.</a:t>
            </a:r>
          </a:p>
        </p:txBody>
      </p:sp>
      <p:sp>
        <p:nvSpPr>
          <p:cNvPr id="18" name="TextBox 17">
            <a:extLst>
              <a:ext uri="{FF2B5EF4-FFF2-40B4-BE49-F238E27FC236}">
                <a16:creationId xmlns:a16="http://schemas.microsoft.com/office/drawing/2014/main" id="{05D2E8FA-76E9-4BD2-83AB-8AC7278611F0}"/>
              </a:ext>
            </a:extLst>
          </p:cNvPr>
          <p:cNvSpPr txBox="1"/>
          <p:nvPr/>
        </p:nvSpPr>
        <p:spPr>
          <a:xfrm>
            <a:off x="5961458" y="5840672"/>
            <a:ext cx="5866753" cy="707886"/>
          </a:xfrm>
          <a:prstGeom prst="rect">
            <a:avLst/>
          </a:prstGeom>
          <a:noFill/>
        </p:spPr>
        <p:txBody>
          <a:bodyPr wrap="square">
            <a:spAutoFit/>
          </a:bodyPr>
          <a:lstStyle/>
          <a:p>
            <a:pPr algn="ctr"/>
            <a:r>
              <a:rPr lang="en-US" sz="2000" dirty="0"/>
              <a:t>Good OOP style dictates that you should use </a:t>
            </a:r>
            <a:r>
              <a:rPr lang="en-US" sz="2000" dirty="0">
                <a:solidFill>
                  <a:srgbClr val="00B0F0"/>
                </a:solidFill>
              </a:rPr>
              <a:t>override indicators </a:t>
            </a:r>
            <a:r>
              <a:rPr lang="en-US" sz="2000" dirty="0"/>
              <a:t>to prevents bugs/make code readable!</a:t>
            </a:r>
          </a:p>
        </p:txBody>
      </p:sp>
      <p:sp>
        <p:nvSpPr>
          <p:cNvPr id="14" name="TextBox 13">
            <a:extLst>
              <a:ext uri="{FF2B5EF4-FFF2-40B4-BE49-F238E27FC236}">
                <a16:creationId xmlns:a16="http://schemas.microsoft.com/office/drawing/2014/main" id="{6DF63365-30A2-428D-A913-C5952575F1B6}"/>
              </a:ext>
            </a:extLst>
          </p:cNvPr>
          <p:cNvSpPr txBox="1"/>
          <p:nvPr/>
        </p:nvSpPr>
        <p:spPr>
          <a:xfrm>
            <a:off x="674432" y="1755287"/>
            <a:ext cx="4821544" cy="369331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br>
              <a:rPr lang="en-US" dirty="0">
                <a:latin typeface="Consolas" panose="020B0609020204030204" pitchFamily="49" charset="0"/>
              </a:rPr>
            </a:br>
            <a:r>
              <a:rPr lang="en-US" dirty="0">
                <a:latin typeface="Consolas" panose="020B0609020204030204" pitchFamily="49" charset="0"/>
              </a:rPr>
              <a:t>public:</a:t>
            </a:r>
          </a:p>
          <a:p>
            <a:r>
              <a:rPr lang="en-US" dirty="0">
                <a:solidFill>
                  <a:srgbClr val="00B050"/>
                </a:solidFill>
                <a:latin typeface="Consolas" panose="020B0609020204030204" pitchFamily="49" charset="0"/>
              </a:rPr>
              <a:t>  virtual void talk() const</a:t>
            </a:r>
          </a:p>
          <a:p>
            <a:r>
              <a:rPr lang="en-US" dirty="0">
                <a:solidFill>
                  <a:srgbClr val="00B050"/>
                </a:solidFill>
                <a:latin typeface="Consolas" panose="020B0609020204030204" pitchFamily="49" charset="0"/>
              </a:rPr>
              <a:t>   { ... }</a:t>
            </a:r>
          </a:p>
          <a:p>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talk() const </a:t>
            </a:r>
            <a:r>
              <a:rPr lang="en-US" dirty="0">
                <a:solidFill>
                  <a:srgbClr val="00B0F0"/>
                </a:solidFill>
                <a:latin typeface="Consolas" panose="020B0609020204030204" pitchFamily="49" charset="0"/>
              </a:rPr>
              <a:t>override</a:t>
            </a:r>
          </a:p>
          <a:p>
            <a:r>
              <a:rPr lang="en-US" dirty="0">
                <a:solidFill>
                  <a:srgbClr val="00B050"/>
                </a:solidFill>
                <a:latin typeface="Consolas" panose="020B0609020204030204" pitchFamily="49" charset="0"/>
              </a:rPr>
              <a:t>    { /* OK to override! */ }</a:t>
            </a:r>
          </a:p>
          <a:p>
            <a:r>
              <a:rPr lang="en-US" dirty="0">
                <a:latin typeface="Consolas" panose="020B0609020204030204" pitchFamily="49" charset="0"/>
              </a:rPr>
              <a:t>  ...</a:t>
            </a:r>
          </a:p>
          <a:p>
            <a:r>
              <a:rPr lang="en-US" dirty="0">
                <a:latin typeface="Consolas" panose="020B0609020204030204" pitchFamily="49" charset="0"/>
              </a:rPr>
              <a:t>};</a:t>
            </a:r>
          </a:p>
        </p:txBody>
      </p:sp>
      <p:sp>
        <p:nvSpPr>
          <p:cNvPr id="31" name="Speech Bubble: Rectangle with Corners Rounded 30">
            <a:extLst>
              <a:ext uri="{FF2B5EF4-FFF2-40B4-BE49-F238E27FC236}">
                <a16:creationId xmlns:a16="http://schemas.microsoft.com/office/drawing/2014/main" id="{DC085282-0504-481D-9C93-C7C479569CB4}"/>
              </a:ext>
            </a:extLst>
          </p:cNvPr>
          <p:cNvSpPr/>
          <p:nvPr/>
        </p:nvSpPr>
        <p:spPr>
          <a:xfrm>
            <a:off x="5556818" y="2621564"/>
            <a:ext cx="3610652" cy="1143000"/>
          </a:xfrm>
          <a:prstGeom prst="wedgeRoundRectCallout">
            <a:avLst>
              <a:gd name="adj1" fmla="val -75387"/>
              <a:gd name="adj2" fmla="val 98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indicates that the talk method is an </a:t>
            </a:r>
            <a:r>
              <a:rPr lang="en-US" sz="2000" dirty="0">
                <a:solidFill>
                  <a:srgbClr val="00FFFF"/>
                </a:solidFill>
              </a:rPr>
              <a:t>override</a:t>
            </a:r>
            <a:r>
              <a:rPr lang="en-US" sz="2000" dirty="0">
                <a:solidFill>
                  <a:schemeClr val="bg1"/>
                </a:solidFill>
              </a:rPr>
              <a:t> of a superclass version.</a:t>
            </a:r>
          </a:p>
        </p:txBody>
      </p:sp>
      <p:grpSp>
        <p:nvGrpSpPr>
          <p:cNvPr id="32" name="Group 31">
            <a:extLst>
              <a:ext uri="{FF2B5EF4-FFF2-40B4-BE49-F238E27FC236}">
                <a16:creationId xmlns:a16="http://schemas.microsoft.com/office/drawing/2014/main" id="{B7C70CB6-7E0B-451D-B7A1-97283364DDA9}"/>
              </a:ext>
            </a:extLst>
          </p:cNvPr>
          <p:cNvGrpSpPr/>
          <p:nvPr/>
        </p:nvGrpSpPr>
        <p:grpSpPr>
          <a:xfrm>
            <a:off x="6230007" y="2079488"/>
            <a:ext cx="6073700" cy="1201035"/>
            <a:chOff x="1130378" y="6019541"/>
            <a:chExt cx="6073700" cy="1201035"/>
          </a:xfrm>
        </p:grpSpPr>
        <p:sp>
          <p:nvSpPr>
            <p:cNvPr id="33" name="TextBox 32">
              <a:extLst>
                <a:ext uri="{FF2B5EF4-FFF2-40B4-BE49-F238E27FC236}">
                  <a16:creationId xmlns:a16="http://schemas.microsoft.com/office/drawing/2014/main" id="{D2C6F286-16A1-46A0-A391-12B15CAB6D5D}"/>
                </a:ext>
              </a:extLst>
            </p:cNvPr>
            <p:cNvSpPr txBox="1"/>
            <p:nvPr/>
          </p:nvSpPr>
          <p:spPr>
            <a:xfrm>
              <a:off x="1794369" y="6020247"/>
              <a:ext cx="5409709" cy="1200329"/>
            </a:xfrm>
            <a:prstGeom prst="rect">
              <a:avLst/>
            </a:prstGeom>
            <a:noFill/>
          </p:spPr>
          <p:txBody>
            <a:bodyPr wrap="square" rtlCol="0">
              <a:spAutoFit/>
            </a:bodyPr>
            <a:lstStyle/>
            <a:p>
              <a:pPr lvl="0">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Why would we need a keyword to indicate that a derived method overrides a base method?</a:t>
              </a:r>
            </a:p>
          </p:txBody>
        </p:sp>
        <p:pic>
          <p:nvPicPr>
            <p:cNvPr id="34" name="Picture 33" descr="Shape&#10;&#10;Description automatically generated with low confidence">
              <a:extLst>
                <a:ext uri="{FF2B5EF4-FFF2-40B4-BE49-F238E27FC236}">
                  <a16:creationId xmlns:a16="http://schemas.microsoft.com/office/drawing/2014/main" id="{F27BE067-629E-43FB-8075-D16688334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35" name="Rectangle 34">
            <a:extLst>
              <a:ext uri="{FF2B5EF4-FFF2-40B4-BE49-F238E27FC236}">
                <a16:creationId xmlns:a16="http://schemas.microsoft.com/office/drawing/2014/main" id="{568B6C2F-9F92-46DE-9037-09EF6371309A}"/>
              </a:ext>
            </a:extLst>
          </p:cNvPr>
          <p:cNvSpPr/>
          <p:nvPr/>
        </p:nvSpPr>
        <p:spPr>
          <a:xfrm>
            <a:off x="6634312" y="4818537"/>
            <a:ext cx="44004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6" name="Rectangle 35">
            <a:extLst>
              <a:ext uri="{FF2B5EF4-FFF2-40B4-BE49-F238E27FC236}">
                <a16:creationId xmlns:a16="http://schemas.microsoft.com/office/drawing/2014/main" id="{60C4946C-D3CB-4BCF-B9CF-27830A313CB4}"/>
              </a:ext>
            </a:extLst>
          </p:cNvPr>
          <p:cNvSpPr/>
          <p:nvPr/>
        </p:nvSpPr>
        <p:spPr>
          <a:xfrm>
            <a:off x="6636950" y="4825009"/>
            <a:ext cx="44021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C1187D1-5EBC-4AFC-919E-EC5389B3CEE6}"/>
              </a:ext>
            </a:extLst>
          </p:cNvPr>
          <p:cNvSpPr txBox="1"/>
          <p:nvPr/>
        </p:nvSpPr>
        <p:spPr>
          <a:xfrm>
            <a:off x="676130" y="1755287"/>
            <a:ext cx="5083154" cy="397031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br>
              <a:rPr lang="en-US" dirty="0">
                <a:latin typeface="Consolas" panose="020B0609020204030204" pitchFamily="49" charset="0"/>
              </a:rPr>
            </a:br>
            <a:r>
              <a:rPr lang="en-US" dirty="0">
                <a:latin typeface="Consolas" panose="020B0609020204030204" pitchFamily="49" charset="0"/>
              </a:rPr>
              <a:t>public:</a:t>
            </a:r>
          </a:p>
          <a:p>
            <a:r>
              <a:rPr lang="en-US" dirty="0">
                <a:solidFill>
                  <a:srgbClr val="00B050"/>
                </a:solidFill>
                <a:latin typeface="Consolas" panose="020B0609020204030204" pitchFamily="49" charset="0"/>
              </a:rPr>
              <a:t>  virtual void talk()</a:t>
            </a:r>
          </a:p>
          <a:p>
            <a:r>
              <a:rPr lang="en-US" dirty="0">
                <a:solidFill>
                  <a:srgbClr val="00B050"/>
                </a:solidFill>
                <a:latin typeface="Consolas" panose="020B0609020204030204" pitchFamily="49" charset="0"/>
              </a:rPr>
              <a:t>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"I'm a person!\n"; }</a:t>
            </a:r>
          </a:p>
          <a:p>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talk(string to) {</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"Hi " &lt;&lt; to &lt;&lt; </a:t>
            </a:r>
          </a:p>
          <a:p>
            <a:r>
              <a:rPr lang="en-US" dirty="0">
                <a:solidFill>
                  <a:srgbClr val="00B050"/>
                </a:solidFill>
                <a:latin typeface="Consolas" panose="020B0609020204030204" pitchFamily="49" charset="0"/>
              </a:rPr>
              <a:t>            " I'm a student!\n";</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E7D3785E-0DBD-45F0-B2E1-4CA8D1F232CD}"/>
              </a:ext>
            </a:extLst>
          </p:cNvPr>
          <p:cNvSpPr txBox="1"/>
          <p:nvPr/>
        </p:nvSpPr>
        <p:spPr>
          <a:xfrm>
            <a:off x="6708690" y="3518055"/>
            <a:ext cx="4870716" cy="400110"/>
          </a:xfrm>
          <a:prstGeom prst="rect">
            <a:avLst/>
          </a:prstGeom>
          <a:noFill/>
        </p:spPr>
        <p:txBody>
          <a:bodyPr wrap="square">
            <a:spAutoFit/>
          </a:bodyPr>
          <a:lstStyle/>
          <a:p>
            <a:pPr algn="ctr"/>
            <a:r>
              <a:rPr lang="en-US" sz="2000" dirty="0"/>
              <a:t>Hint: Consider this updated program...</a:t>
            </a:r>
          </a:p>
        </p:txBody>
      </p:sp>
      <p:sp>
        <p:nvSpPr>
          <p:cNvPr id="45" name="TextBox 44">
            <a:extLst>
              <a:ext uri="{FF2B5EF4-FFF2-40B4-BE49-F238E27FC236}">
                <a16:creationId xmlns:a16="http://schemas.microsoft.com/office/drawing/2014/main" id="{8BB13C94-1266-42FC-B06C-5987F6DC3668}"/>
              </a:ext>
            </a:extLst>
          </p:cNvPr>
          <p:cNvSpPr txBox="1"/>
          <p:nvPr/>
        </p:nvSpPr>
        <p:spPr>
          <a:xfrm>
            <a:off x="674432" y="1476347"/>
            <a:ext cx="5083153" cy="4247317"/>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br>
              <a:rPr lang="en-US" dirty="0">
                <a:latin typeface="Consolas" panose="020B0609020204030204" pitchFamily="49" charset="0"/>
              </a:rPr>
            </a:br>
            <a:r>
              <a:rPr lang="en-US" dirty="0">
                <a:latin typeface="Consolas" panose="020B0609020204030204" pitchFamily="49" charset="0"/>
              </a:rPr>
              <a:t>public:</a:t>
            </a:r>
          </a:p>
          <a:p>
            <a:r>
              <a:rPr lang="en-US" dirty="0">
                <a:solidFill>
                  <a:srgbClr val="00B050"/>
                </a:solidFill>
                <a:latin typeface="Consolas" panose="020B0609020204030204" pitchFamily="49" charset="0"/>
              </a:rPr>
              <a:t>  virtual void talk()</a:t>
            </a:r>
          </a:p>
          <a:p>
            <a:r>
              <a:rPr lang="en-US" dirty="0">
                <a:solidFill>
                  <a:srgbClr val="00B050"/>
                </a:solidFill>
                <a:latin typeface="Consolas" panose="020B0609020204030204" pitchFamily="49" charset="0"/>
              </a:rPr>
              <a:t>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"I'm a person!\n"; }</a:t>
            </a:r>
          </a:p>
          <a:p>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Student: 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talk(string to) </a:t>
            </a:r>
            <a:r>
              <a:rPr lang="en-US" dirty="0">
                <a:solidFill>
                  <a:srgbClr val="00B0F0"/>
                </a:solidFill>
                <a:latin typeface="Consolas" panose="020B0609020204030204" pitchFamily="49" charset="0"/>
              </a:rPr>
              <a:t>override </a:t>
            </a:r>
          </a:p>
          <a:p>
            <a:r>
              <a:rPr lang="en-US" dirty="0">
                <a:solidFill>
                  <a:srgbClr val="00B0F0"/>
                </a:solidFill>
                <a:latin typeface="Consolas" panose="020B0609020204030204" pitchFamily="49" charset="0"/>
              </a:rPr>
              <a:t>  </a:t>
            </a:r>
            <a:r>
              <a:rPr lang="en-US"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"Hi " &lt;&lt; to &lt;&lt; </a:t>
            </a:r>
          </a:p>
          <a:p>
            <a:r>
              <a:rPr lang="en-US" dirty="0">
                <a:solidFill>
                  <a:srgbClr val="00B050"/>
                </a:solidFill>
                <a:latin typeface="Consolas" panose="020B0609020204030204" pitchFamily="49" charset="0"/>
              </a:rPr>
              <a:t>            " I'm a student!\n";</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p:txBody>
      </p:sp>
      <p:grpSp>
        <p:nvGrpSpPr>
          <p:cNvPr id="3" name="Group 2">
            <a:extLst>
              <a:ext uri="{FF2B5EF4-FFF2-40B4-BE49-F238E27FC236}">
                <a16:creationId xmlns:a16="http://schemas.microsoft.com/office/drawing/2014/main" id="{95931FE2-B079-4BF7-B21E-E0576CA6FB9B}"/>
              </a:ext>
            </a:extLst>
          </p:cNvPr>
          <p:cNvGrpSpPr/>
          <p:nvPr/>
        </p:nvGrpSpPr>
        <p:grpSpPr>
          <a:xfrm>
            <a:off x="119296" y="4125848"/>
            <a:ext cx="4694377" cy="1070578"/>
            <a:chOff x="9103654" y="4973801"/>
            <a:chExt cx="4694377" cy="1070578"/>
          </a:xfrm>
        </p:grpSpPr>
        <p:sp>
          <p:nvSpPr>
            <p:cNvPr id="39" name="TextBox 38">
              <a:extLst>
                <a:ext uri="{FF2B5EF4-FFF2-40B4-BE49-F238E27FC236}">
                  <a16:creationId xmlns:a16="http://schemas.microsoft.com/office/drawing/2014/main" id="{51C63D93-8669-4DCD-B936-F81884E3AAE3}"/>
                </a:ext>
              </a:extLst>
            </p:cNvPr>
            <p:cNvSpPr txBox="1"/>
            <p:nvPr/>
          </p:nvSpPr>
          <p:spPr>
            <a:xfrm>
              <a:off x="9949101" y="5121049"/>
              <a:ext cx="3848930"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nsolas" panose="020B0609020204030204" pitchFamily="49" charset="0"/>
                </a:rPr>
                <a:t>error: </a:t>
              </a:r>
              <a:r>
                <a:rPr lang="en-US" sz="1800" dirty="0">
                  <a:solidFill>
                    <a:srgbClr val="000000"/>
                  </a:solidFill>
                  <a:latin typeface="Consolas" panose="020B0609020204030204" pitchFamily="49" charset="0"/>
                </a:rPr>
                <a:t>'talk' marked 'override' but does not override any member functions</a:t>
              </a:r>
              <a:endParaRPr lang="en-US" dirty="0">
                <a:latin typeface="Consolas" panose="020B0609020204030204" pitchFamily="49" charset="0"/>
              </a:endParaRPr>
            </a:p>
          </p:txBody>
        </p:sp>
        <p:pic>
          <p:nvPicPr>
            <p:cNvPr id="40" name="Picture 39">
              <a:extLst>
                <a:ext uri="{FF2B5EF4-FFF2-40B4-BE49-F238E27FC236}">
                  <a16:creationId xmlns:a16="http://schemas.microsoft.com/office/drawing/2014/main" id="{7BA9E4BC-1CF1-4F31-AC16-EBE2D052EF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03654" y="4973801"/>
              <a:ext cx="851146" cy="851146"/>
            </a:xfrm>
            <a:prstGeom prst="rect">
              <a:avLst/>
            </a:prstGeom>
          </p:spPr>
        </p:pic>
      </p:grpSp>
      <p:sp>
        <p:nvSpPr>
          <p:cNvPr id="42" name="Speech Bubble: Rectangle with Corners Rounded 41">
            <a:extLst>
              <a:ext uri="{FF2B5EF4-FFF2-40B4-BE49-F238E27FC236}">
                <a16:creationId xmlns:a16="http://schemas.microsoft.com/office/drawing/2014/main" id="{30CAA520-2080-4100-A9F4-997D21125D48}"/>
              </a:ext>
            </a:extLst>
          </p:cNvPr>
          <p:cNvSpPr/>
          <p:nvPr/>
        </p:nvSpPr>
        <p:spPr>
          <a:xfrm>
            <a:off x="4186521" y="865709"/>
            <a:ext cx="2960827" cy="1034007"/>
          </a:xfrm>
          <a:prstGeom prst="wedgeRoundRectCallout">
            <a:avLst>
              <a:gd name="adj1" fmla="val -75387"/>
              <a:gd name="adj2" fmla="val 98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Our original method takes no parameters...</a:t>
            </a:r>
          </a:p>
        </p:txBody>
      </p:sp>
      <p:sp>
        <p:nvSpPr>
          <p:cNvPr id="43" name="Speech Bubble: Rectangle with Corners Rounded 42">
            <a:extLst>
              <a:ext uri="{FF2B5EF4-FFF2-40B4-BE49-F238E27FC236}">
                <a16:creationId xmlns:a16="http://schemas.microsoft.com/office/drawing/2014/main" id="{FC0B06DD-167A-4825-B744-D5EB015B822A}"/>
              </a:ext>
            </a:extLst>
          </p:cNvPr>
          <p:cNvSpPr/>
          <p:nvPr/>
        </p:nvSpPr>
        <p:spPr>
          <a:xfrm>
            <a:off x="5342022" y="4549707"/>
            <a:ext cx="3610652" cy="1487501"/>
          </a:xfrm>
          <a:prstGeom prst="wedgeRoundRectCallout">
            <a:avLst>
              <a:gd name="adj1" fmla="val -82498"/>
              <a:gd name="adj2" fmla="val -526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we accidentally added a parameter to our derived version, so it defines a whole new </a:t>
            </a:r>
            <a:r>
              <a:rPr lang="en-US" sz="2000" dirty="0">
                <a:solidFill>
                  <a:srgbClr val="FFC9C9"/>
                </a:solidFill>
              </a:rPr>
              <a:t>overloaded</a:t>
            </a:r>
            <a:r>
              <a:rPr lang="en-US" sz="2000" dirty="0">
                <a:solidFill>
                  <a:schemeClr val="bg1"/>
                </a:solidFill>
              </a:rPr>
              <a:t> method!</a:t>
            </a:r>
          </a:p>
        </p:txBody>
      </p:sp>
      <p:sp>
        <p:nvSpPr>
          <p:cNvPr id="44" name="Speech Bubble: Rectangle with Corners Rounded 43">
            <a:extLst>
              <a:ext uri="{FF2B5EF4-FFF2-40B4-BE49-F238E27FC236}">
                <a16:creationId xmlns:a16="http://schemas.microsoft.com/office/drawing/2014/main" id="{69D94374-9B45-4099-960D-C73CEBC29335}"/>
              </a:ext>
            </a:extLst>
          </p:cNvPr>
          <p:cNvSpPr/>
          <p:nvPr/>
        </p:nvSpPr>
        <p:spPr>
          <a:xfrm>
            <a:off x="5073322" y="4432542"/>
            <a:ext cx="4525530" cy="1200122"/>
          </a:xfrm>
          <a:prstGeom prst="wedgeRoundRectCallout">
            <a:avLst>
              <a:gd name="adj1" fmla="val -75520"/>
              <a:gd name="adj2" fmla="val -381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a:t>
            </a:r>
            <a:r>
              <a:rPr lang="en-US" sz="2000" dirty="0">
                <a:solidFill>
                  <a:srgbClr val="FFC9C9"/>
                </a:solidFill>
              </a:rPr>
              <a:t>overloaded</a:t>
            </a:r>
            <a:r>
              <a:rPr lang="en-US" sz="2000" dirty="0">
                <a:solidFill>
                  <a:schemeClr val="bg1"/>
                </a:solidFill>
              </a:rPr>
              <a:t> version of the method exists alongside our original method – it doesn't redefine the original!</a:t>
            </a:r>
          </a:p>
        </p:txBody>
      </p:sp>
      <p:sp>
        <p:nvSpPr>
          <p:cNvPr id="22" name="TextBox 21">
            <a:extLst>
              <a:ext uri="{FF2B5EF4-FFF2-40B4-BE49-F238E27FC236}">
                <a16:creationId xmlns:a16="http://schemas.microsoft.com/office/drawing/2014/main" id="{58C6F39F-7492-415C-8A4D-73B89B6ED1BB}"/>
              </a:ext>
            </a:extLst>
          </p:cNvPr>
          <p:cNvSpPr txBox="1"/>
          <p:nvPr/>
        </p:nvSpPr>
        <p:spPr>
          <a:xfrm>
            <a:off x="674432" y="5793418"/>
            <a:ext cx="5083153" cy="923330"/>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Student s;</a:t>
            </a:r>
          </a:p>
          <a:p>
            <a:r>
              <a:rPr lang="en-US" dirty="0" err="1">
                <a:latin typeface="Consolas" panose="020B0609020204030204" pitchFamily="49" charset="0"/>
              </a:rPr>
              <a:t>s.talk</a:t>
            </a:r>
            <a:r>
              <a:rPr lang="en-US" dirty="0">
                <a:latin typeface="Consolas" panose="020B0609020204030204" pitchFamily="49" charset="0"/>
              </a:rPr>
              <a:t>();       // From Person</a:t>
            </a:r>
          </a:p>
          <a:p>
            <a:r>
              <a:rPr lang="en-US" dirty="0" err="1">
                <a:latin typeface="Consolas" panose="020B0609020204030204" pitchFamily="49" charset="0"/>
              </a:rPr>
              <a:t>s.talk</a:t>
            </a:r>
            <a:r>
              <a:rPr lang="en-US" dirty="0">
                <a:latin typeface="Consolas" panose="020B0609020204030204" pitchFamily="49" charset="0"/>
              </a:rPr>
              <a:t>("Paul"); // From Student!</a:t>
            </a:r>
          </a:p>
        </p:txBody>
      </p:sp>
      <p:sp>
        <p:nvSpPr>
          <p:cNvPr id="41" name="TextBox 40">
            <a:extLst>
              <a:ext uri="{FF2B5EF4-FFF2-40B4-BE49-F238E27FC236}">
                <a16:creationId xmlns:a16="http://schemas.microsoft.com/office/drawing/2014/main" id="{135406DA-10FD-44DB-A853-960F13F5CD84}"/>
              </a:ext>
            </a:extLst>
          </p:cNvPr>
          <p:cNvSpPr txBox="1"/>
          <p:nvPr/>
        </p:nvSpPr>
        <p:spPr>
          <a:xfrm>
            <a:off x="6432515" y="4235550"/>
            <a:ext cx="4959198" cy="1015663"/>
          </a:xfrm>
          <a:prstGeom prst="rect">
            <a:avLst/>
          </a:prstGeom>
          <a:noFill/>
        </p:spPr>
        <p:txBody>
          <a:bodyPr wrap="square">
            <a:spAutoFit/>
          </a:bodyPr>
          <a:lstStyle/>
          <a:p>
            <a:pPr algn="ctr"/>
            <a:r>
              <a:rPr lang="en-US" sz="2000" dirty="0"/>
              <a:t>Answer: It's easy to accidentally define an </a:t>
            </a:r>
            <a:r>
              <a:rPr lang="en-US" sz="2000" dirty="0">
                <a:solidFill>
                  <a:srgbClr val="FF0000"/>
                </a:solidFill>
              </a:rPr>
              <a:t>OVERLOADED</a:t>
            </a:r>
            <a:r>
              <a:rPr lang="en-US" sz="2000" dirty="0"/>
              <a:t> version of a method rather than an </a:t>
            </a:r>
            <a:r>
              <a:rPr lang="en-US" sz="2000" dirty="0">
                <a:solidFill>
                  <a:srgbClr val="FF0000"/>
                </a:solidFill>
              </a:rPr>
              <a:t>OVERRIDING</a:t>
            </a:r>
            <a:r>
              <a:rPr lang="en-US" sz="2000" dirty="0"/>
              <a:t> a method!</a:t>
            </a:r>
          </a:p>
        </p:txBody>
      </p:sp>
    </p:spTree>
    <p:extLst>
      <p:ext uri="{BB962C8B-B14F-4D97-AF65-F5344CB8AC3E}">
        <p14:creationId xmlns:p14="http://schemas.microsoft.com/office/powerpoint/2010/main" val="31490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3.95833E-6 7.40741E-7 L -0.04154 -0.27222 " pathEditMode="relative" rAng="0" ptsTypes="AA">
                                      <p:cBhvr>
                                        <p:cTn id="19" dur="2000" fill="hold"/>
                                        <p:tgtEl>
                                          <p:spTgt spid="31"/>
                                        </p:tgtEl>
                                        <p:attrNameLst>
                                          <p:attrName>ppt_x</p:attrName>
                                          <p:attrName>ppt_y</p:attrName>
                                        </p:attrNameLst>
                                      </p:cBhvr>
                                      <p:rCtr x="-2083" y="-13611"/>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3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22" presetClass="entr" presetSubtype="8"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90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5"/>
                                        </p:tgtEl>
                                      </p:cBhvr>
                                    </p:animEffect>
                                    <p:set>
                                      <p:cBhvr>
                                        <p:cTn id="48" dur="1" fill="hold">
                                          <p:stCondLst>
                                            <p:cond delay="499"/>
                                          </p:stCondLst>
                                        </p:cTn>
                                        <p:tgtEl>
                                          <p:spTgt spid="3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6"/>
                                        </p:tgtEl>
                                      </p:cBhvr>
                                    </p:animEffect>
                                    <p:set>
                                      <p:cBhvr>
                                        <p:cTn id="51" dur="1" fill="hold">
                                          <p:stCondLst>
                                            <p:cond delay="499"/>
                                          </p:stCondLst>
                                        </p:cTn>
                                        <p:tgtEl>
                                          <p:spTgt spid="3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down)">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down)">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2" nodeType="clickEffect">
                                  <p:stCondLst>
                                    <p:cond delay="0"/>
                                  </p:stCondLst>
                                  <p:childTnLst>
                                    <p:animMotion origin="layout" path="M -2.70833E-6 3.7037E-6 L -0.03659 -0.29792 " pathEditMode="relative" rAng="0" ptsTypes="AA">
                                      <p:cBhvr>
                                        <p:cTn id="76" dur="2000" fill="hold"/>
                                        <p:tgtEl>
                                          <p:spTgt spid="44"/>
                                        </p:tgtEl>
                                        <p:attrNameLst>
                                          <p:attrName>ppt_x</p:attrName>
                                          <p:attrName>ppt_y</p:attrName>
                                        </p:attrNameLst>
                                      </p:cBhvr>
                                      <p:rCtr x="-1836" y="-14907"/>
                                    </p:animMotion>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up)">
                                      <p:cBhvr>
                                        <p:cTn id="94" dur="500"/>
                                        <p:tgtEl>
                                          <p:spTgt spid="4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4" grpId="0" animBg="1"/>
      <p:bldP spid="31" grpId="0" animBg="1"/>
      <p:bldP spid="31" grpId="1" animBg="1"/>
      <p:bldP spid="31" grpId="2" animBg="1"/>
      <p:bldP spid="35" grpId="0" animBg="1"/>
      <p:bldP spid="35" grpId="1" animBg="1"/>
      <p:bldP spid="36" grpId="0" animBg="1"/>
      <p:bldP spid="36" grpId="1" animBg="1"/>
      <p:bldP spid="37" grpId="0" animBg="1"/>
      <p:bldP spid="38" grpId="0"/>
      <p:bldP spid="45" grpId="0" animBg="1"/>
      <p:bldP spid="42" grpId="0" animBg="1"/>
      <p:bldP spid="42" grpId="1" animBg="1"/>
      <p:bldP spid="43" grpId="0" animBg="1"/>
      <p:bldP spid="43" grpId="1" animBg="1"/>
      <p:bldP spid="44" grpId="0" animBg="1"/>
      <p:bldP spid="44" grpId="1" animBg="1"/>
      <p:bldP spid="44" grpId="2" animBg="1"/>
      <p:bldP spid="22" grpId="0" animBg="1"/>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151914"/>
            <a:ext cx="11229329" cy="1143000"/>
          </a:xfrm>
        </p:spPr>
        <p:txBody>
          <a:bodyPr/>
          <a:lstStyle/>
          <a:p>
            <a:r>
              <a:rPr lang="en-US" dirty="0"/>
              <a:t>Controlling Class Overriding</a:t>
            </a:r>
          </a:p>
        </p:txBody>
      </p:sp>
      <p:sp>
        <p:nvSpPr>
          <p:cNvPr id="4" name="TextBox 3">
            <a:extLst>
              <a:ext uri="{FF2B5EF4-FFF2-40B4-BE49-F238E27FC236}">
                <a16:creationId xmlns:a16="http://schemas.microsoft.com/office/drawing/2014/main" id="{E166CB9F-77BF-46A3-A0CE-E50B7AAE03C1}"/>
              </a:ext>
            </a:extLst>
          </p:cNvPr>
          <p:cNvSpPr txBox="1"/>
          <p:nvPr/>
        </p:nvSpPr>
        <p:spPr>
          <a:xfrm>
            <a:off x="887930" y="863343"/>
            <a:ext cx="10267750" cy="400110"/>
          </a:xfrm>
          <a:prstGeom prst="rect">
            <a:avLst/>
          </a:prstGeom>
          <a:noFill/>
        </p:spPr>
        <p:txBody>
          <a:bodyPr wrap="square">
            <a:spAutoFit/>
          </a:bodyPr>
          <a:lstStyle/>
          <a:p>
            <a:pPr algn="ctr"/>
            <a:r>
              <a:rPr lang="en-US" sz="2000" dirty="0"/>
              <a:t>In some languages, you can also designate that an </a:t>
            </a:r>
            <a:r>
              <a:rPr lang="en-US" sz="2000" dirty="0">
                <a:solidFill>
                  <a:srgbClr val="FF0000"/>
                </a:solidFill>
              </a:rPr>
              <a:t>entire class </a:t>
            </a:r>
            <a:r>
              <a:rPr lang="en-US" sz="2000" dirty="0"/>
              <a:t>must </a:t>
            </a:r>
            <a:r>
              <a:rPr lang="en-US" sz="2000" dirty="0">
                <a:solidFill>
                  <a:srgbClr val="FF0000"/>
                </a:solidFill>
              </a:rPr>
              <a:t>NOT </a:t>
            </a:r>
            <a:r>
              <a:rPr lang="en-US" sz="2000" dirty="0"/>
              <a:t>be inherited from!</a:t>
            </a:r>
          </a:p>
        </p:txBody>
      </p:sp>
      <p:sp>
        <p:nvSpPr>
          <p:cNvPr id="9" name="TextBox 8">
            <a:extLst>
              <a:ext uri="{FF2B5EF4-FFF2-40B4-BE49-F238E27FC236}">
                <a16:creationId xmlns:a16="http://schemas.microsoft.com/office/drawing/2014/main" id="{A6014D9C-EA0B-464E-B2F7-F770F36D0ACB}"/>
              </a:ext>
            </a:extLst>
          </p:cNvPr>
          <p:cNvSpPr txBox="1"/>
          <p:nvPr/>
        </p:nvSpPr>
        <p:spPr>
          <a:xfrm>
            <a:off x="0" y="1516869"/>
            <a:ext cx="4361628" cy="646331"/>
          </a:xfrm>
          <a:prstGeom prst="rect">
            <a:avLst/>
          </a:prstGeom>
          <a:noFill/>
        </p:spPr>
        <p:txBody>
          <a:bodyPr wrap="square">
            <a:spAutoFit/>
          </a:bodyPr>
          <a:lstStyle/>
          <a:p>
            <a:pPr algn="ctr"/>
            <a:r>
              <a:rPr lang="en-US" dirty="0"/>
              <a:t>In Java, designating the class as </a:t>
            </a:r>
            <a:r>
              <a:rPr lang="en-US" dirty="0">
                <a:solidFill>
                  <a:srgbClr val="FF0000"/>
                </a:solidFill>
              </a:rPr>
              <a:t>final</a:t>
            </a:r>
            <a:r>
              <a:rPr lang="en-US" dirty="0"/>
              <a:t> prevents inheritance from the entire class.</a:t>
            </a:r>
          </a:p>
        </p:txBody>
      </p:sp>
      <p:sp>
        <p:nvSpPr>
          <p:cNvPr id="11" name="TextBox 10">
            <a:extLst>
              <a:ext uri="{FF2B5EF4-FFF2-40B4-BE49-F238E27FC236}">
                <a16:creationId xmlns:a16="http://schemas.microsoft.com/office/drawing/2014/main" id="{D1D76D4C-89CC-4BBE-8A53-AA8F67C330CE}"/>
              </a:ext>
            </a:extLst>
          </p:cNvPr>
          <p:cNvSpPr txBox="1"/>
          <p:nvPr/>
        </p:nvSpPr>
        <p:spPr>
          <a:xfrm>
            <a:off x="266196" y="2282218"/>
            <a:ext cx="3730858" cy="3416320"/>
          </a:xfrm>
          <a:prstGeom prst="rect">
            <a:avLst/>
          </a:prstGeom>
          <a:solidFill>
            <a:srgbClr val="FDF1E9"/>
          </a:solidFill>
          <a:ln>
            <a:solidFill>
              <a:schemeClr val="tx1"/>
            </a:solidFill>
          </a:ln>
        </p:spPr>
        <p:txBody>
          <a:bodyPr wrap="square">
            <a:spAutoFit/>
          </a:bodyPr>
          <a:lstStyle/>
          <a:p>
            <a:r>
              <a:rPr lang="en-US" dirty="0">
                <a:solidFill>
                  <a:srgbClr val="FF0000"/>
                </a:solidFill>
                <a:latin typeface="Consolas" panose="020B0609020204030204" pitchFamily="49" charset="0"/>
              </a:rPr>
              <a:t>final</a:t>
            </a:r>
            <a:r>
              <a:rPr lang="en-US" dirty="0">
                <a:latin typeface="Consolas" panose="020B0609020204030204" pitchFamily="49" charset="0"/>
              </a:rPr>
              <a:t> class Person {</a:t>
            </a:r>
            <a:br>
              <a:rPr lang="en-US" dirty="0">
                <a:solidFill>
                  <a:srgbClr val="0070C0"/>
                </a:solidFill>
                <a:latin typeface="Consolas" panose="020B0609020204030204" pitchFamily="49" charset="0"/>
              </a:rPr>
            </a:br>
            <a:r>
              <a:rPr lang="en-US" dirty="0">
                <a:solidFill>
                  <a:srgbClr val="FF0000"/>
                </a:solidFill>
                <a:latin typeface="Consolas" panose="020B0609020204030204" pitchFamily="49" charset="0"/>
              </a:rPr>
              <a:t> public String </a:t>
            </a:r>
            <a:r>
              <a:rPr lang="en-US" dirty="0" err="1">
                <a:solidFill>
                  <a:srgbClr val="FF0000"/>
                </a:solidFill>
                <a:latin typeface="Consolas" panose="020B0609020204030204" pitchFamily="49" charset="0"/>
              </a:rPr>
              <a:t>getName</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solidFill>
                  <a:srgbClr val="FF0000"/>
                </a:solidFill>
                <a:latin typeface="Consolas" panose="020B0609020204030204" pitchFamily="49" charset="0"/>
              </a:rPr>
              <a:t> public void talk()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FF0000"/>
                </a:solidFill>
                <a:latin typeface="Consolas" panose="020B0609020204030204" pitchFamily="49" charset="0"/>
              </a:rPr>
              <a:t>// ERROR!</a:t>
            </a:r>
          </a:p>
          <a:p>
            <a:r>
              <a:rPr lang="en-US" dirty="0">
                <a:solidFill>
                  <a:srgbClr val="FF0000"/>
                </a:solidFill>
                <a:latin typeface="Consolas" panose="020B0609020204030204" pitchFamily="49" charset="0"/>
              </a:rPr>
              <a:t>class Student extends Person </a:t>
            </a:r>
          </a:p>
          <a:p>
            <a:r>
              <a:rPr lang="en-US" dirty="0">
                <a:solidFill>
                  <a:srgbClr val="FF0000"/>
                </a:solidFill>
                <a:latin typeface="Consolas" panose="020B0609020204030204" pitchFamily="49" charset="0"/>
              </a:rPr>
              <a:t>  { ... }</a:t>
            </a:r>
          </a:p>
        </p:txBody>
      </p:sp>
      <p:sp>
        <p:nvSpPr>
          <p:cNvPr id="12" name="TextBox 11">
            <a:extLst>
              <a:ext uri="{FF2B5EF4-FFF2-40B4-BE49-F238E27FC236}">
                <a16:creationId xmlns:a16="http://schemas.microsoft.com/office/drawing/2014/main" id="{0C48B8E9-3FBC-46B7-A09F-AFCDEEDC1444}"/>
              </a:ext>
            </a:extLst>
          </p:cNvPr>
          <p:cNvSpPr txBox="1"/>
          <p:nvPr/>
        </p:nvSpPr>
        <p:spPr>
          <a:xfrm>
            <a:off x="4276596" y="1516869"/>
            <a:ext cx="3765176" cy="646331"/>
          </a:xfrm>
          <a:prstGeom prst="rect">
            <a:avLst/>
          </a:prstGeom>
          <a:noFill/>
        </p:spPr>
        <p:txBody>
          <a:bodyPr wrap="square">
            <a:spAutoFit/>
          </a:bodyPr>
          <a:lstStyle/>
          <a:p>
            <a:pPr algn="ctr"/>
            <a:r>
              <a:rPr lang="en-US" dirty="0"/>
              <a:t>In C#, we use the </a:t>
            </a:r>
            <a:r>
              <a:rPr lang="en-US" dirty="0">
                <a:solidFill>
                  <a:srgbClr val="FF0000"/>
                </a:solidFill>
              </a:rPr>
              <a:t>sealed</a:t>
            </a:r>
            <a:r>
              <a:rPr lang="en-US" dirty="0"/>
              <a:t> keyword to prevent inheritance</a:t>
            </a:r>
          </a:p>
        </p:txBody>
      </p:sp>
      <p:sp>
        <p:nvSpPr>
          <p:cNvPr id="13" name="TextBox 12">
            <a:extLst>
              <a:ext uri="{FF2B5EF4-FFF2-40B4-BE49-F238E27FC236}">
                <a16:creationId xmlns:a16="http://schemas.microsoft.com/office/drawing/2014/main" id="{52C0CE57-59DC-421B-A0C1-39C2F5FA33E8}"/>
              </a:ext>
            </a:extLst>
          </p:cNvPr>
          <p:cNvSpPr txBox="1"/>
          <p:nvPr/>
        </p:nvSpPr>
        <p:spPr>
          <a:xfrm>
            <a:off x="4240221" y="2282218"/>
            <a:ext cx="3730858" cy="3416320"/>
          </a:xfrm>
          <a:prstGeom prst="rect">
            <a:avLst/>
          </a:prstGeom>
          <a:solidFill>
            <a:srgbClr val="FDF1E9"/>
          </a:solidFill>
          <a:ln>
            <a:solidFill>
              <a:schemeClr val="tx1"/>
            </a:solidFill>
          </a:ln>
        </p:spPr>
        <p:txBody>
          <a:bodyPr wrap="square">
            <a:spAutoFit/>
          </a:bodyPr>
          <a:lstStyle/>
          <a:p>
            <a:r>
              <a:rPr lang="en-US" dirty="0">
                <a:solidFill>
                  <a:srgbClr val="FF0000"/>
                </a:solidFill>
                <a:latin typeface="Consolas" panose="020B0609020204030204" pitchFamily="49" charset="0"/>
              </a:rPr>
              <a:t>sealed</a:t>
            </a:r>
            <a:r>
              <a:rPr lang="en-US" dirty="0">
                <a:latin typeface="Consolas" panose="020B0609020204030204" pitchFamily="49" charset="0"/>
              </a:rPr>
              <a:t> class Person {</a:t>
            </a:r>
            <a:br>
              <a:rPr lang="en-US" dirty="0">
                <a:solidFill>
                  <a:srgbClr val="0070C0"/>
                </a:solidFill>
                <a:latin typeface="Consolas" panose="020B0609020204030204" pitchFamily="49" charset="0"/>
              </a:rPr>
            </a:br>
            <a:r>
              <a:rPr lang="en-US" dirty="0">
                <a:solidFill>
                  <a:srgbClr val="FF0000"/>
                </a:solidFill>
                <a:latin typeface="Consolas" panose="020B0609020204030204" pitchFamily="49" charset="0"/>
              </a:rPr>
              <a:t> public String </a:t>
            </a:r>
            <a:r>
              <a:rPr lang="en-US" dirty="0" err="1">
                <a:solidFill>
                  <a:srgbClr val="FF0000"/>
                </a:solidFill>
                <a:latin typeface="Consolas" panose="020B0609020204030204" pitchFamily="49" charset="0"/>
              </a:rPr>
              <a:t>getName</a:t>
            </a:r>
            <a:r>
              <a:rPr lang="en-US" dirty="0">
                <a:solidFill>
                  <a:srgbClr val="FF0000"/>
                </a:solidFill>
                <a:latin typeface="Consolas" panose="020B0609020204030204" pitchFamily="49" charset="0"/>
              </a:rPr>
              <a:t>()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solidFill>
                  <a:srgbClr val="FF0000"/>
                </a:solidFill>
                <a:latin typeface="Consolas" panose="020B0609020204030204" pitchFamily="49" charset="0"/>
              </a:rPr>
              <a:t> public void talk()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 ...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FF0000"/>
                </a:solidFill>
                <a:latin typeface="Consolas" panose="020B0609020204030204" pitchFamily="49" charset="0"/>
              </a:rPr>
              <a:t>// ERROR!</a:t>
            </a:r>
          </a:p>
          <a:p>
            <a:r>
              <a:rPr lang="en-US" dirty="0">
                <a:solidFill>
                  <a:srgbClr val="FF0000"/>
                </a:solidFill>
                <a:latin typeface="Consolas" panose="020B0609020204030204" pitchFamily="49" charset="0"/>
              </a:rPr>
              <a:t>class Student: Person </a:t>
            </a:r>
          </a:p>
          <a:p>
            <a:r>
              <a:rPr lang="en-US" dirty="0">
                <a:solidFill>
                  <a:srgbClr val="FF0000"/>
                </a:solidFill>
                <a:latin typeface="Consolas" panose="020B0609020204030204" pitchFamily="49" charset="0"/>
              </a:rPr>
              <a:t>  { ... }</a:t>
            </a:r>
          </a:p>
        </p:txBody>
      </p:sp>
      <p:sp>
        <p:nvSpPr>
          <p:cNvPr id="16" name="TextBox 15">
            <a:extLst>
              <a:ext uri="{FF2B5EF4-FFF2-40B4-BE49-F238E27FC236}">
                <a16:creationId xmlns:a16="http://schemas.microsoft.com/office/drawing/2014/main" id="{81266094-1432-4FC7-A183-0CCC646CB382}"/>
              </a:ext>
            </a:extLst>
          </p:cNvPr>
          <p:cNvSpPr txBox="1"/>
          <p:nvPr/>
        </p:nvSpPr>
        <p:spPr>
          <a:xfrm>
            <a:off x="8218569" y="2282218"/>
            <a:ext cx="3661184" cy="3416320"/>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from typing import final</a:t>
            </a:r>
          </a:p>
          <a:p>
            <a:endParaRPr lang="en-US" dirty="0">
              <a:solidFill>
                <a:srgbClr val="0070C0"/>
              </a:solidFill>
              <a:latin typeface="Consolas" panose="020B0609020204030204" pitchFamily="49" charset="0"/>
            </a:endParaRPr>
          </a:p>
          <a:p>
            <a:r>
              <a:rPr lang="en-US" u="sng" dirty="0">
                <a:solidFill>
                  <a:srgbClr val="FF0000"/>
                </a:solidFill>
                <a:latin typeface="Consolas" panose="020B0609020204030204" pitchFamily="49" charset="0"/>
              </a:rPr>
              <a:t>@final</a:t>
            </a:r>
            <a:r>
              <a:rPr lang="en-US" dirty="0">
                <a:solidFill>
                  <a:srgbClr val="FF0000"/>
                </a:solidFill>
                <a:latin typeface="Consolas" panose="020B0609020204030204" pitchFamily="49" charset="0"/>
              </a:rPr>
              <a:t>  # not enforced!</a:t>
            </a:r>
          </a:p>
          <a:p>
            <a:r>
              <a:rPr lang="en-US" dirty="0">
                <a:latin typeface="Consolas" panose="020B0609020204030204" pitchFamily="49" charset="0"/>
              </a:rPr>
              <a:t>class Person:</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def </a:t>
            </a:r>
            <a:r>
              <a:rPr lang="en-US" dirty="0" err="1">
                <a:solidFill>
                  <a:srgbClr val="FF0000"/>
                </a:solidFill>
                <a:latin typeface="Consolas" panose="020B0609020204030204" pitchFamily="49" charset="0"/>
              </a:rPr>
              <a:t>get_name</a:t>
            </a:r>
            <a:r>
              <a:rPr lang="en-US" dirty="0">
                <a:solidFill>
                  <a:srgbClr val="FF0000"/>
                </a:solidFill>
                <a:latin typeface="Consolas" panose="020B0609020204030204" pitchFamily="49" charset="0"/>
              </a:rPr>
              <a:t>(self):</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def talk(self):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a:t>
            </a:r>
          </a:p>
          <a:p>
            <a:endParaRPr lang="en-US" dirty="0">
              <a:solidFill>
                <a:srgbClr val="FF0000"/>
              </a:solidFill>
              <a:latin typeface="Consolas" panose="020B0609020204030204" pitchFamily="49" charset="0"/>
            </a:endParaRPr>
          </a:p>
          <a:p>
            <a:r>
              <a:rPr lang="en-US" dirty="0">
                <a:latin typeface="Consolas" panose="020B0609020204030204" pitchFamily="49" charset="0"/>
              </a:rPr>
              <a:t># Works unfortunately </a:t>
            </a:r>
            <a:r>
              <a:rPr lang="en-US" dirty="0">
                <a:latin typeface="Consolas" panose="020B0609020204030204" pitchFamily="49" charset="0"/>
                <a:sym typeface="Wingdings" panose="05000000000000000000" pitchFamily="2" charset="2"/>
              </a:rPr>
              <a:t> </a:t>
            </a:r>
            <a:endParaRPr lang="en-US" dirty="0">
              <a:latin typeface="Consolas" panose="020B0609020204030204" pitchFamily="49" charset="0"/>
            </a:endParaRPr>
          </a:p>
          <a:p>
            <a:r>
              <a:rPr lang="en-US" dirty="0">
                <a:latin typeface="Consolas" panose="020B0609020204030204" pitchFamily="49" charset="0"/>
              </a:rPr>
              <a:t>class Student(Person):</a:t>
            </a:r>
          </a:p>
          <a:p>
            <a:r>
              <a:rPr lang="en-US" dirty="0">
                <a:latin typeface="Consolas" panose="020B0609020204030204" pitchFamily="49" charset="0"/>
              </a:rPr>
              <a:t>  ...</a:t>
            </a:r>
          </a:p>
        </p:txBody>
      </p:sp>
      <p:sp>
        <p:nvSpPr>
          <p:cNvPr id="17" name="TextBox 16">
            <a:extLst>
              <a:ext uri="{FF2B5EF4-FFF2-40B4-BE49-F238E27FC236}">
                <a16:creationId xmlns:a16="http://schemas.microsoft.com/office/drawing/2014/main" id="{0E48ED57-1772-4022-92B0-9F3AFE19D739}"/>
              </a:ext>
            </a:extLst>
          </p:cNvPr>
          <p:cNvSpPr txBox="1"/>
          <p:nvPr/>
        </p:nvSpPr>
        <p:spPr>
          <a:xfrm>
            <a:off x="8445705" y="1516869"/>
            <a:ext cx="3332480" cy="646331"/>
          </a:xfrm>
          <a:prstGeom prst="rect">
            <a:avLst/>
          </a:prstGeom>
          <a:noFill/>
        </p:spPr>
        <p:txBody>
          <a:bodyPr wrap="square">
            <a:spAutoFit/>
          </a:bodyPr>
          <a:lstStyle/>
          <a:p>
            <a:pPr algn="ctr"/>
            <a:r>
              <a:rPr lang="en-US" dirty="0"/>
              <a:t>In Python, you can apply the </a:t>
            </a:r>
            <a:r>
              <a:rPr lang="en-US" dirty="0">
                <a:solidFill>
                  <a:srgbClr val="FF0000"/>
                </a:solidFill>
              </a:rPr>
              <a:t>final</a:t>
            </a:r>
            <a:r>
              <a:rPr lang="en-US" dirty="0"/>
              <a:t> </a:t>
            </a:r>
            <a:r>
              <a:rPr lang="en-US" dirty="0">
                <a:solidFill>
                  <a:srgbClr val="FF0000"/>
                </a:solidFill>
              </a:rPr>
              <a:t>decorator</a:t>
            </a:r>
            <a:r>
              <a:rPr lang="en-US" dirty="0"/>
              <a:t> to a class.</a:t>
            </a:r>
          </a:p>
        </p:txBody>
      </p:sp>
      <p:sp>
        <p:nvSpPr>
          <p:cNvPr id="18" name="TextBox 17">
            <a:extLst>
              <a:ext uri="{FF2B5EF4-FFF2-40B4-BE49-F238E27FC236}">
                <a16:creationId xmlns:a16="http://schemas.microsoft.com/office/drawing/2014/main" id="{05D2E8FA-76E9-4BD2-83AB-8AC7278611F0}"/>
              </a:ext>
            </a:extLst>
          </p:cNvPr>
          <p:cNvSpPr txBox="1"/>
          <p:nvPr/>
        </p:nvSpPr>
        <p:spPr>
          <a:xfrm>
            <a:off x="961579" y="6005038"/>
            <a:ext cx="10267750" cy="707886"/>
          </a:xfrm>
          <a:prstGeom prst="rect">
            <a:avLst/>
          </a:prstGeom>
          <a:noFill/>
        </p:spPr>
        <p:txBody>
          <a:bodyPr wrap="square">
            <a:spAutoFit/>
          </a:bodyPr>
          <a:lstStyle/>
          <a:p>
            <a:pPr algn="ctr"/>
            <a:r>
              <a:rPr lang="en-US" sz="2000" dirty="0"/>
              <a:t>Good OOP style dictates that you should be rigorous about indicating finality – it helps to reduce bugs and increase code readability.</a:t>
            </a:r>
          </a:p>
        </p:txBody>
      </p:sp>
    </p:spTree>
    <p:extLst>
      <p:ext uri="{BB962C8B-B14F-4D97-AF65-F5344CB8AC3E}">
        <p14:creationId xmlns:p14="http://schemas.microsoft.com/office/powerpoint/2010/main" val="331741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animBg="1"/>
      <p:bldP spid="12" grpId="0"/>
      <p:bldP spid="13" grpId="0" animBg="1"/>
      <p:bldP spid="16" grpId="0" animBg="1"/>
      <p:bldP spid="17"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0" y="-151914"/>
            <a:ext cx="11229329" cy="1143000"/>
          </a:xfrm>
        </p:spPr>
        <p:txBody>
          <a:bodyPr/>
          <a:lstStyle/>
          <a:p>
            <a:r>
              <a:rPr lang="en-US" dirty="0"/>
              <a:t>Accessing a Superclass Version of an </a:t>
            </a:r>
            <a:r>
              <a:rPr lang="en-US" dirty="0" err="1"/>
              <a:t>Overriden</a:t>
            </a:r>
            <a:r>
              <a:rPr lang="en-US" dirty="0"/>
              <a:t> Method</a:t>
            </a:r>
          </a:p>
        </p:txBody>
      </p:sp>
      <p:sp>
        <p:nvSpPr>
          <p:cNvPr id="4" name="TextBox 3">
            <a:extLst>
              <a:ext uri="{FF2B5EF4-FFF2-40B4-BE49-F238E27FC236}">
                <a16:creationId xmlns:a16="http://schemas.microsoft.com/office/drawing/2014/main" id="{E166CB9F-77BF-46A3-A0CE-E50B7AAE03C1}"/>
              </a:ext>
            </a:extLst>
          </p:cNvPr>
          <p:cNvSpPr txBox="1"/>
          <p:nvPr/>
        </p:nvSpPr>
        <p:spPr>
          <a:xfrm>
            <a:off x="294433" y="838756"/>
            <a:ext cx="11466246" cy="400110"/>
          </a:xfrm>
          <a:prstGeom prst="rect">
            <a:avLst/>
          </a:prstGeom>
          <a:noFill/>
        </p:spPr>
        <p:txBody>
          <a:bodyPr wrap="square">
            <a:spAutoFit/>
          </a:bodyPr>
          <a:lstStyle/>
          <a:p>
            <a:pPr algn="ctr"/>
            <a:r>
              <a:rPr lang="en-US" sz="2000" dirty="0"/>
              <a:t>Sometimes a </a:t>
            </a:r>
            <a:r>
              <a:rPr lang="en-US" sz="2000" dirty="0">
                <a:solidFill>
                  <a:srgbClr val="FF0000"/>
                </a:solidFill>
              </a:rPr>
              <a:t>derived version of a method </a:t>
            </a:r>
            <a:r>
              <a:rPr lang="en-US" sz="2000" dirty="0"/>
              <a:t>needs to use a </a:t>
            </a:r>
            <a:r>
              <a:rPr lang="en-US" sz="2000" dirty="0">
                <a:solidFill>
                  <a:srgbClr val="FF0000"/>
                </a:solidFill>
              </a:rPr>
              <a:t>superclass implementation</a:t>
            </a:r>
            <a:r>
              <a:rPr lang="en-US" sz="2000" dirty="0"/>
              <a:t> to get things done. </a:t>
            </a:r>
          </a:p>
        </p:txBody>
      </p:sp>
      <p:sp>
        <p:nvSpPr>
          <p:cNvPr id="8" name="TextBox 7">
            <a:extLst>
              <a:ext uri="{FF2B5EF4-FFF2-40B4-BE49-F238E27FC236}">
                <a16:creationId xmlns:a16="http://schemas.microsoft.com/office/drawing/2014/main" id="{2A0B1E43-AF72-4993-9C02-DA420BDF5D9F}"/>
              </a:ext>
            </a:extLst>
          </p:cNvPr>
          <p:cNvSpPr txBox="1"/>
          <p:nvPr/>
        </p:nvSpPr>
        <p:spPr>
          <a:xfrm>
            <a:off x="94104" y="1463201"/>
            <a:ext cx="4198650" cy="923330"/>
          </a:xfrm>
          <a:prstGeom prst="rect">
            <a:avLst/>
          </a:prstGeom>
          <a:noFill/>
        </p:spPr>
        <p:txBody>
          <a:bodyPr wrap="square">
            <a:spAutoFit/>
          </a:bodyPr>
          <a:lstStyle/>
          <a:p>
            <a:pPr algn="ctr"/>
            <a:r>
              <a:rPr lang="en-US" dirty="0"/>
              <a:t>In C++, a method may call a superclass version of a method by prefixing with the appropriate </a:t>
            </a:r>
            <a:r>
              <a:rPr lang="en-US" dirty="0">
                <a:solidFill>
                  <a:srgbClr val="0070C0"/>
                </a:solidFill>
              </a:rPr>
              <a:t>class name</a:t>
            </a:r>
            <a:r>
              <a:rPr lang="en-US" dirty="0"/>
              <a:t>.</a:t>
            </a:r>
          </a:p>
        </p:txBody>
      </p:sp>
      <p:sp>
        <p:nvSpPr>
          <p:cNvPr id="9" name="TextBox 8">
            <a:extLst>
              <a:ext uri="{FF2B5EF4-FFF2-40B4-BE49-F238E27FC236}">
                <a16:creationId xmlns:a16="http://schemas.microsoft.com/office/drawing/2014/main" id="{A6014D9C-EA0B-464E-B2F7-F770F36D0ACB}"/>
              </a:ext>
            </a:extLst>
          </p:cNvPr>
          <p:cNvSpPr txBox="1"/>
          <p:nvPr/>
        </p:nvSpPr>
        <p:spPr>
          <a:xfrm>
            <a:off x="4883912" y="1463201"/>
            <a:ext cx="3405632" cy="923330"/>
          </a:xfrm>
          <a:prstGeom prst="rect">
            <a:avLst/>
          </a:prstGeom>
          <a:noFill/>
        </p:spPr>
        <p:txBody>
          <a:bodyPr wrap="square">
            <a:spAutoFit/>
          </a:bodyPr>
          <a:lstStyle/>
          <a:p>
            <a:pPr algn="ctr"/>
            <a:r>
              <a:rPr lang="en-US" dirty="0"/>
              <a:t>In Java, you may use the </a:t>
            </a:r>
            <a:r>
              <a:rPr lang="en-US" dirty="0">
                <a:solidFill>
                  <a:srgbClr val="7030A0"/>
                </a:solidFill>
              </a:rPr>
              <a:t>super</a:t>
            </a:r>
            <a:r>
              <a:rPr lang="en-US" dirty="0"/>
              <a:t> </a:t>
            </a:r>
            <a:r>
              <a:rPr lang="en-US" dirty="0">
                <a:solidFill>
                  <a:srgbClr val="7030A0"/>
                </a:solidFill>
              </a:rPr>
              <a:t>keyword</a:t>
            </a:r>
            <a:r>
              <a:rPr lang="en-US" dirty="0"/>
              <a:t> to call the method from the </a:t>
            </a:r>
            <a:r>
              <a:rPr lang="en-US" dirty="0">
                <a:solidFill>
                  <a:srgbClr val="FF0000"/>
                </a:solidFill>
              </a:rPr>
              <a:t>immediate superclass</a:t>
            </a:r>
            <a:r>
              <a:rPr lang="en-US" dirty="0"/>
              <a:t>.</a:t>
            </a:r>
          </a:p>
        </p:txBody>
      </p:sp>
      <p:sp>
        <p:nvSpPr>
          <p:cNvPr id="10" name="TextBox 9">
            <a:extLst>
              <a:ext uri="{FF2B5EF4-FFF2-40B4-BE49-F238E27FC236}">
                <a16:creationId xmlns:a16="http://schemas.microsoft.com/office/drawing/2014/main" id="{0AA64D1D-C96E-4EB6-A7FD-4CF4345C68CD}"/>
              </a:ext>
            </a:extLst>
          </p:cNvPr>
          <p:cNvSpPr txBox="1"/>
          <p:nvPr/>
        </p:nvSpPr>
        <p:spPr>
          <a:xfrm>
            <a:off x="58772" y="2391425"/>
            <a:ext cx="4226716" cy="397031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7030A0"/>
                </a:solidFill>
                <a:latin typeface="Consolas" panose="020B0609020204030204" pitchFamily="49" charset="0"/>
              </a:rPr>
              <a:t>Person</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p>
          <a:p>
            <a:r>
              <a:rPr lang="en-US" dirty="0">
                <a:solidFill>
                  <a:srgbClr val="00B050"/>
                </a:solidFill>
                <a:latin typeface="Consolas" panose="020B0609020204030204" pitchFamily="49" charset="0"/>
              </a:rPr>
              <a:t>  virtual void poop() const</a:t>
            </a:r>
          </a:p>
          <a:p>
            <a:r>
              <a:rPr lang="en-US" dirty="0">
                <a:solidFill>
                  <a:srgbClr val="00B050"/>
                </a:solidFill>
                <a:latin typeface="Consolas" panose="020B0609020204030204" pitchFamily="49" charset="0"/>
              </a:rPr>
              <a:t>   {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"Plop!\n";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a:t>
            </a:r>
            <a:r>
              <a:rPr lang="en-US" sz="1200" dirty="0">
                <a:latin typeface="Consolas" panose="020B0609020204030204" pitchFamily="49" charset="0"/>
              </a:rPr>
              <a:t> </a:t>
            </a:r>
            <a:r>
              <a:rPr lang="en-US" dirty="0" err="1">
                <a:latin typeface="Consolas" panose="020B0609020204030204" pitchFamily="49" charset="0"/>
              </a:rPr>
              <a:t>CleanPerson</a:t>
            </a:r>
            <a:r>
              <a:rPr lang="en-US" dirty="0">
                <a:latin typeface="Consolas" panose="020B0609020204030204" pitchFamily="49" charset="0"/>
              </a:rPr>
              <a:t>:</a:t>
            </a:r>
            <a:r>
              <a:rPr lang="en-US" sz="1200" dirty="0">
                <a:latin typeface="Consolas" panose="020B0609020204030204" pitchFamily="49" charset="0"/>
              </a:rPr>
              <a:t> </a:t>
            </a:r>
            <a:r>
              <a:rPr lang="en-US" dirty="0">
                <a:latin typeface="Consolas" panose="020B0609020204030204" pitchFamily="49" charset="0"/>
              </a:rPr>
              <a:t>public Person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poop() const {</a:t>
            </a:r>
          </a:p>
          <a:p>
            <a:r>
              <a:rPr lang="en-US" dirty="0">
                <a:solidFill>
                  <a:srgbClr val="0070C0"/>
                </a:solidFill>
                <a:latin typeface="Consolas" panose="020B0609020204030204" pitchFamily="49" charset="0"/>
              </a:rPr>
              <a:t>    Person</a:t>
            </a:r>
            <a:r>
              <a:rPr lang="en-US" dirty="0">
                <a:solidFill>
                  <a:srgbClr val="00B050"/>
                </a:solidFill>
                <a:latin typeface="Consolas" panose="020B0609020204030204" pitchFamily="49" charset="0"/>
              </a:rPr>
              <a:t>::poop();</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cout</a:t>
            </a:r>
            <a:r>
              <a:rPr lang="en-US" dirty="0">
                <a:solidFill>
                  <a:srgbClr val="00B050"/>
                </a:solidFill>
                <a:latin typeface="Consolas" panose="020B0609020204030204" pitchFamily="49" charset="0"/>
              </a:rPr>
              <a:t> &lt;&lt; "</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!\n";</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D1D76D4C-89CC-4BBE-8A53-AA8F67C330CE}"/>
              </a:ext>
            </a:extLst>
          </p:cNvPr>
          <p:cNvSpPr txBox="1"/>
          <p:nvPr/>
        </p:nvSpPr>
        <p:spPr>
          <a:xfrm>
            <a:off x="4306345" y="2391425"/>
            <a:ext cx="4321527" cy="397031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Person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public void poop() {     </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System.out.println</a:t>
            </a:r>
            <a:r>
              <a:rPr lang="en-US" dirty="0">
                <a:solidFill>
                  <a:srgbClr val="00B050"/>
                </a:solidFill>
                <a:latin typeface="Consolas" panose="020B0609020204030204" pitchFamily="49" charset="0"/>
              </a:rPr>
              <a:t>("Plop!\n");</a:t>
            </a:r>
          </a:p>
          <a:p>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a:t>
            </a:r>
            <a:r>
              <a:rPr lang="en-US" sz="1200" dirty="0">
                <a:latin typeface="Consolas" panose="020B0609020204030204" pitchFamily="49" charset="0"/>
              </a:rPr>
              <a:t> </a:t>
            </a:r>
            <a:r>
              <a:rPr lang="en-US" dirty="0" err="1">
                <a:latin typeface="Consolas" panose="020B0609020204030204" pitchFamily="49" charset="0"/>
              </a:rPr>
              <a:t>CleanPerson</a:t>
            </a:r>
            <a:r>
              <a:rPr lang="en-US" sz="1200" dirty="0">
                <a:latin typeface="Consolas" panose="020B0609020204030204" pitchFamily="49" charset="0"/>
              </a:rPr>
              <a:t> </a:t>
            </a:r>
            <a:r>
              <a:rPr lang="en-US" dirty="0">
                <a:latin typeface="Consolas" panose="020B0609020204030204" pitchFamily="49" charset="0"/>
              </a:rPr>
              <a:t>extends</a:t>
            </a:r>
            <a:r>
              <a:rPr lang="en-US" sz="1100" dirty="0">
                <a:latin typeface="Consolas" panose="020B0609020204030204" pitchFamily="49" charset="0"/>
              </a:rPr>
              <a:t> </a:t>
            </a:r>
            <a:r>
              <a:rPr lang="en-US" dirty="0">
                <a:latin typeface="Consolas" panose="020B0609020204030204" pitchFamily="49" charset="0"/>
              </a:rPr>
              <a:t>Person {</a:t>
            </a:r>
          </a:p>
          <a:p>
            <a:r>
              <a:rPr lang="en-US" dirty="0">
                <a:latin typeface="Consolas" panose="020B0609020204030204" pitchFamily="49" charset="0"/>
              </a:rPr>
              <a:t> </a:t>
            </a:r>
            <a:r>
              <a:rPr lang="en-US" dirty="0">
                <a:solidFill>
                  <a:srgbClr val="00B050"/>
                </a:solidFill>
                <a:latin typeface="Consolas" panose="020B0609020204030204" pitchFamily="49" charset="0"/>
              </a:rPr>
              <a:t>public void poop() {</a:t>
            </a:r>
          </a:p>
          <a:p>
            <a:r>
              <a:rPr lang="en-US" dirty="0">
                <a:solidFill>
                  <a:srgbClr val="00B050"/>
                </a:solidFill>
                <a:latin typeface="Consolas" panose="020B0609020204030204" pitchFamily="49" charset="0"/>
              </a:rPr>
              <a:t>   </a:t>
            </a:r>
            <a:r>
              <a:rPr lang="en-US" dirty="0" err="1">
                <a:solidFill>
                  <a:srgbClr val="7030A0"/>
                </a:solidFill>
                <a:latin typeface="Consolas" panose="020B0609020204030204" pitchFamily="49" charset="0"/>
              </a:rPr>
              <a:t>super</a:t>
            </a:r>
            <a:r>
              <a:rPr lang="en-US" dirty="0" err="1">
                <a:solidFill>
                  <a:srgbClr val="00B050"/>
                </a:solidFill>
                <a:latin typeface="Consolas" panose="020B0609020204030204" pitchFamily="49" charset="0"/>
              </a:rPr>
              <a:t>.poop</a:t>
            </a:r>
            <a:r>
              <a:rPr lang="en-US"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System.out.println</a:t>
            </a:r>
            <a:r>
              <a:rPr lang="en-US"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!\n");</a:t>
            </a:r>
          </a:p>
          <a:p>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12" name="TextBox 11">
            <a:extLst>
              <a:ext uri="{FF2B5EF4-FFF2-40B4-BE49-F238E27FC236}">
                <a16:creationId xmlns:a16="http://schemas.microsoft.com/office/drawing/2014/main" id="{AB825028-B1D1-45E2-BAD6-C975C4A55496}"/>
              </a:ext>
            </a:extLst>
          </p:cNvPr>
          <p:cNvSpPr txBox="1"/>
          <p:nvPr/>
        </p:nvSpPr>
        <p:spPr>
          <a:xfrm>
            <a:off x="8648730" y="2391425"/>
            <a:ext cx="3484498" cy="3970318"/>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Person:</a:t>
            </a:r>
          </a:p>
          <a:p>
            <a:r>
              <a:rPr lang="en-US" dirty="0">
                <a:solidFill>
                  <a:srgbClr val="00B050"/>
                </a:solidFill>
                <a:latin typeface="Consolas" panose="020B0609020204030204" pitchFamily="49" charset="0"/>
              </a:rPr>
              <a:t>  def poop(self):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print("Plop!")</a:t>
            </a:r>
          </a:p>
          <a:p>
            <a:endParaRPr lang="en-US" dirty="0">
              <a:solidFill>
                <a:srgbClr val="0070C0"/>
              </a:solidFill>
              <a:latin typeface="Consolas" panose="020B0609020204030204" pitchFamily="49" charset="0"/>
            </a:endParaRPr>
          </a:p>
          <a:p>
            <a:r>
              <a:rPr lang="en-US" dirty="0">
                <a:latin typeface="Consolas" panose="020B0609020204030204" pitchFamily="49" charset="0"/>
              </a:rPr>
              <a:t>class </a:t>
            </a:r>
            <a:r>
              <a:rPr lang="en-US" dirty="0" err="1">
                <a:latin typeface="Consolas" panose="020B0609020204030204" pitchFamily="49" charset="0"/>
              </a:rPr>
              <a:t>CleanPerson</a:t>
            </a:r>
            <a:r>
              <a:rPr lang="en-US" dirty="0">
                <a:latin typeface="Consolas" panose="020B0609020204030204" pitchFamily="49" charset="0"/>
              </a:rPr>
              <a:t>(Person):</a:t>
            </a:r>
          </a:p>
          <a:p>
            <a:r>
              <a:rPr lang="en-US" dirty="0">
                <a:latin typeface="Consolas" panose="020B0609020204030204" pitchFamily="49" charset="0"/>
              </a:rPr>
              <a:t>  </a:t>
            </a:r>
            <a:r>
              <a:rPr lang="en-US" dirty="0">
                <a:solidFill>
                  <a:srgbClr val="00B050"/>
                </a:solidFill>
                <a:latin typeface="Consolas" panose="020B0609020204030204" pitchFamily="49" charset="0"/>
              </a:rPr>
              <a:t>def poop(self): </a:t>
            </a:r>
          </a:p>
          <a:p>
            <a:r>
              <a:rPr lang="en-US" dirty="0">
                <a:solidFill>
                  <a:srgbClr val="00B050"/>
                </a:solidFill>
                <a:latin typeface="Consolas" panose="020B0609020204030204" pitchFamily="49" charset="0"/>
              </a:rPr>
              <a:t>    </a:t>
            </a:r>
            <a:r>
              <a:rPr lang="en-US" dirty="0">
                <a:solidFill>
                  <a:srgbClr val="7030A0"/>
                </a:solidFill>
                <a:latin typeface="Consolas" panose="020B0609020204030204" pitchFamily="49" charset="0"/>
              </a:rPr>
              <a:t>super()</a:t>
            </a:r>
            <a:r>
              <a:rPr lang="en-US" dirty="0">
                <a:solidFill>
                  <a:srgbClr val="00B050"/>
                </a:solidFill>
                <a:latin typeface="Consolas" panose="020B0609020204030204" pitchFamily="49" charset="0"/>
              </a:rPr>
              <a:t>.poop()</a:t>
            </a:r>
          </a:p>
          <a:p>
            <a:r>
              <a:rPr lang="en-US" dirty="0">
                <a:solidFill>
                  <a:srgbClr val="00B050"/>
                </a:solidFill>
                <a:latin typeface="Consolas" panose="020B0609020204030204" pitchFamily="49" charset="0"/>
              </a:rPr>
              <a:t>    </a:t>
            </a:r>
            <a:r>
              <a:rPr lang="en-US" dirty="0" err="1">
                <a:solidFill>
                  <a:srgbClr val="0070C0"/>
                </a:solidFill>
                <a:latin typeface="Consolas" panose="020B0609020204030204" pitchFamily="49" charset="0"/>
              </a:rPr>
              <a:t>Person</a:t>
            </a:r>
            <a:r>
              <a:rPr lang="en-US" dirty="0" err="1">
                <a:solidFill>
                  <a:srgbClr val="00B050"/>
                </a:solidFill>
                <a:latin typeface="Consolas" panose="020B0609020204030204" pitchFamily="49" charset="0"/>
              </a:rPr>
              <a:t>.poop</a:t>
            </a:r>
            <a:r>
              <a:rPr lang="en-US" dirty="0">
                <a:solidFill>
                  <a:srgbClr val="00B050"/>
                </a:solidFill>
                <a:latin typeface="Consolas" panose="020B0609020204030204" pitchFamily="49" charset="0"/>
              </a:rPr>
              <a:t>(</a:t>
            </a:r>
            <a:r>
              <a:rPr lang="en-US" dirty="0">
                <a:solidFill>
                  <a:srgbClr val="FF0000"/>
                </a:solidFill>
                <a:latin typeface="Consolas" panose="020B0609020204030204" pitchFamily="49" charset="0"/>
              </a:rPr>
              <a:t>self</a:t>
            </a:r>
            <a:r>
              <a:rPr lang="en-US"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print("</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wipey</a:t>
            </a:r>
            <a:r>
              <a:rPr lang="en-US" dirty="0">
                <a:solidFill>
                  <a:srgbClr val="00B05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13" name="TextBox 12">
            <a:extLst>
              <a:ext uri="{FF2B5EF4-FFF2-40B4-BE49-F238E27FC236}">
                <a16:creationId xmlns:a16="http://schemas.microsoft.com/office/drawing/2014/main" id="{D36E7420-27C2-401E-B315-7650594989D7}"/>
              </a:ext>
            </a:extLst>
          </p:cNvPr>
          <p:cNvSpPr txBox="1"/>
          <p:nvPr/>
        </p:nvSpPr>
        <p:spPr>
          <a:xfrm>
            <a:off x="8723376" y="1463201"/>
            <a:ext cx="3332480" cy="923330"/>
          </a:xfrm>
          <a:prstGeom prst="rect">
            <a:avLst/>
          </a:prstGeom>
          <a:noFill/>
        </p:spPr>
        <p:txBody>
          <a:bodyPr wrap="square">
            <a:spAutoFit/>
          </a:bodyPr>
          <a:lstStyle/>
          <a:p>
            <a:pPr algn="ctr"/>
            <a:r>
              <a:rPr lang="en-US" dirty="0"/>
              <a:t>In Python, you may use a </a:t>
            </a:r>
            <a:r>
              <a:rPr lang="en-US" dirty="0">
                <a:solidFill>
                  <a:srgbClr val="0070C0"/>
                </a:solidFill>
              </a:rPr>
              <a:t>class name </a:t>
            </a:r>
            <a:r>
              <a:rPr lang="en-US" dirty="0"/>
              <a:t>OR a reference to </a:t>
            </a:r>
            <a:r>
              <a:rPr lang="en-US" dirty="0">
                <a:solidFill>
                  <a:srgbClr val="7030A0"/>
                </a:solidFill>
              </a:rPr>
              <a:t>super() </a:t>
            </a:r>
            <a:r>
              <a:rPr lang="en-US" dirty="0"/>
              <a:t>to call a superclass method!</a:t>
            </a:r>
          </a:p>
        </p:txBody>
      </p:sp>
      <p:sp>
        <p:nvSpPr>
          <p:cNvPr id="16" name="Speech Bubble: Rectangle with Corners Rounded 15" hidden="1">
            <a:extLst>
              <a:ext uri="{FF2B5EF4-FFF2-40B4-BE49-F238E27FC236}">
                <a16:creationId xmlns:a16="http://schemas.microsoft.com/office/drawing/2014/main" id="{5783A95D-B3EE-4F08-B641-0C7F948570B8}"/>
              </a:ext>
            </a:extLst>
          </p:cNvPr>
          <p:cNvSpPr/>
          <p:nvPr/>
        </p:nvSpPr>
        <p:spPr>
          <a:xfrm>
            <a:off x="2486919" y="4238557"/>
            <a:ext cx="3926323" cy="1147071"/>
          </a:xfrm>
          <a:prstGeom prst="wedgeRoundRectCallout">
            <a:avLst>
              <a:gd name="adj1" fmla="val -79550"/>
              <a:gd name="adj2" fmla="val 438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You can use any superclass here (e.g., </a:t>
            </a:r>
            <a:r>
              <a:rPr lang="en-US" sz="2000" dirty="0">
                <a:solidFill>
                  <a:srgbClr val="FFC9C9"/>
                </a:solidFill>
              </a:rPr>
              <a:t>Mammal</a:t>
            </a:r>
            <a:r>
              <a:rPr lang="en-US" sz="2000" dirty="0">
                <a:solidFill>
                  <a:schemeClr val="bg1"/>
                </a:solidFill>
              </a:rPr>
              <a:t>), not just the immediate base class name!</a:t>
            </a:r>
          </a:p>
        </p:txBody>
      </p:sp>
      <p:sp>
        <p:nvSpPr>
          <p:cNvPr id="17" name="Speech Bubble: Rectangle with Corners Rounded 16">
            <a:extLst>
              <a:ext uri="{FF2B5EF4-FFF2-40B4-BE49-F238E27FC236}">
                <a16:creationId xmlns:a16="http://schemas.microsoft.com/office/drawing/2014/main" id="{68B6AE38-56BF-410E-A017-55A4CC509AAD}"/>
              </a:ext>
            </a:extLst>
          </p:cNvPr>
          <p:cNvSpPr/>
          <p:nvPr/>
        </p:nvSpPr>
        <p:spPr>
          <a:xfrm>
            <a:off x="359164" y="2988901"/>
            <a:ext cx="3926323" cy="1147071"/>
          </a:xfrm>
          <a:prstGeom prst="wedgeRoundRectCallout">
            <a:avLst>
              <a:gd name="adj1" fmla="val 65603"/>
              <a:gd name="adj2" fmla="val 969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Java only lets you call methods from the </a:t>
            </a:r>
            <a:r>
              <a:rPr lang="en-US" sz="2000" dirty="0">
                <a:solidFill>
                  <a:srgbClr val="FFC9C9"/>
                </a:solidFill>
              </a:rPr>
              <a:t>immediate superclass</a:t>
            </a:r>
            <a:r>
              <a:rPr lang="en-US" sz="2000" dirty="0">
                <a:solidFill>
                  <a:schemeClr val="bg1"/>
                </a:solidFill>
              </a:rPr>
              <a:t>, NOT those above (e.g., </a:t>
            </a:r>
            <a:r>
              <a:rPr lang="en-US" sz="2000" dirty="0">
                <a:solidFill>
                  <a:srgbClr val="FFC9C9"/>
                </a:solidFill>
              </a:rPr>
              <a:t>Mammal</a:t>
            </a:r>
            <a:r>
              <a:rPr lang="en-US" sz="2000" dirty="0">
                <a:solidFill>
                  <a:schemeClr val="bg1"/>
                </a:solidFill>
              </a:rPr>
              <a:t>)</a:t>
            </a:r>
          </a:p>
        </p:txBody>
      </p:sp>
      <p:sp>
        <p:nvSpPr>
          <p:cNvPr id="18" name="Speech Bubble: Rectangle with Corners Rounded 17">
            <a:extLst>
              <a:ext uri="{FF2B5EF4-FFF2-40B4-BE49-F238E27FC236}">
                <a16:creationId xmlns:a16="http://schemas.microsoft.com/office/drawing/2014/main" id="{4E78B756-4637-4E10-B657-86BC4F1A78B0}"/>
              </a:ext>
            </a:extLst>
          </p:cNvPr>
          <p:cNvSpPr/>
          <p:nvPr/>
        </p:nvSpPr>
        <p:spPr>
          <a:xfrm>
            <a:off x="5317744" y="2446286"/>
            <a:ext cx="3405632" cy="1147071"/>
          </a:xfrm>
          <a:prstGeom prst="wedgeRoundRectCallout">
            <a:avLst>
              <a:gd name="adj1" fmla="val 65603"/>
              <a:gd name="adj2" fmla="val 969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Python lets you use </a:t>
            </a:r>
            <a:r>
              <a:rPr lang="en-US" sz="2000" dirty="0">
                <a:solidFill>
                  <a:srgbClr val="DDC5ED"/>
                </a:solidFill>
              </a:rPr>
              <a:t>super() </a:t>
            </a:r>
            <a:r>
              <a:rPr lang="en-US" sz="2000" dirty="0">
                <a:solidFill>
                  <a:schemeClr val="bg1"/>
                </a:solidFill>
              </a:rPr>
              <a:t>to reference the immediate superclass...</a:t>
            </a:r>
          </a:p>
        </p:txBody>
      </p:sp>
      <p:sp>
        <p:nvSpPr>
          <p:cNvPr id="19" name="Speech Bubble: Rectangle with Corners Rounded 18">
            <a:extLst>
              <a:ext uri="{FF2B5EF4-FFF2-40B4-BE49-F238E27FC236}">
                <a16:creationId xmlns:a16="http://schemas.microsoft.com/office/drawing/2014/main" id="{64FEABAA-4531-4104-84FA-0B7DB3D927B6}"/>
              </a:ext>
            </a:extLst>
          </p:cNvPr>
          <p:cNvSpPr/>
          <p:nvPr/>
        </p:nvSpPr>
        <p:spPr>
          <a:xfrm>
            <a:off x="4883913" y="4461826"/>
            <a:ext cx="3764816" cy="852045"/>
          </a:xfrm>
          <a:prstGeom prst="wedgeRoundRectCallout">
            <a:avLst>
              <a:gd name="adj1" fmla="val 64783"/>
              <a:gd name="adj2" fmla="val -471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 directly reference any superclass with the </a:t>
            </a:r>
            <a:r>
              <a:rPr lang="en-US" sz="2000" dirty="0">
                <a:solidFill>
                  <a:srgbClr val="00FFFF"/>
                </a:solidFill>
              </a:rPr>
              <a:t>class's name</a:t>
            </a:r>
            <a:r>
              <a:rPr lang="en-US" sz="2000" dirty="0">
                <a:solidFill>
                  <a:schemeClr val="bg1"/>
                </a:solidFill>
              </a:rPr>
              <a:t>.</a:t>
            </a:r>
          </a:p>
        </p:txBody>
      </p:sp>
      <p:sp>
        <p:nvSpPr>
          <p:cNvPr id="20" name="Speech Bubble: Rectangle with Corners Rounded 19">
            <a:extLst>
              <a:ext uri="{FF2B5EF4-FFF2-40B4-BE49-F238E27FC236}">
                <a16:creationId xmlns:a16="http://schemas.microsoft.com/office/drawing/2014/main" id="{EA50AF8B-C143-4209-8D69-60FCFA862BCD}"/>
              </a:ext>
            </a:extLst>
          </p:cNvPr>
          <p:cNvSpPr/>
          <p:nvPr/>
        </p:nvSpPr>
        <p:spPr>
          <a:xfrm>
            <a:off x="9531636" y="1244354"/>
            <a:ext cx="2615183" cy="1147071"/>
          </a:xfrm>
          <a:prstGeom prst="wedgeRoundRectCallout">
            <a:avLst>
              <a:gd name="adj1" fmla="val 6581"/>
              <a:gd name="adj2" fmla="val 2212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Just don't forget to pass the </a:t>
            </a:r>
            <a:r>
              <a:rPr lang="en-US" sz="2000" dirty="0">
                <a:solidFill>
                  <a:srgbClr val="FFC9C9"/>
                </a:solidFill>
              </a:rPr>
              <a:t>self</a:t>
            </a:r>
            <a:r>
              <a:rPr lang="en-US" sz="2000" dirty="0">
                <a:solidFill>
                  <a:schemeClr val="bg1"/>
                </a:solidFill>
              </a:rPr>
              <a:t> object reference in!</a:t>
            </a:r>
          </a:p>
        </p:txBody>
      </p:sp>
      <p:sp>
        <p:nvSpPr>
          <p:cNvPr id="21" name="TextBox 20">
            <a:extLst>
              <a:ext uri="{FF2B5EF4-FFF2-40B4-BE49-F238E27FC236}">
                <a16:creationId xmlns:a16="http://schemas.microsoft.com/office/drawing/2014/main" id="{0A5A3004-CF1F-4D1B-8A6B-C36700D47F4B}"/>
              </a:ext>
            </a:extLst>
          </p:cNvPr>
          <p:cNvSpPr txBox="1"/>
          <p:nvPr/>
        </p:nvSpPr>
        <p:spPr>
          <a:xfrm>
            <a:off x="190916" y="6429135"/>
            <a:ext cx="11466246" cy="400110"/>
          </a:xfrm>
          <a:prstGeom prst="rect">
            <a:avLst/>
          </a:prstGeom>
          <a:noFill/>
        </p:spPr>
        <p:txBody>
          <a:bodyPr wrap="square">
            <a:spAutoFit/>
          </a:bodyPr>
          <a:lstStyle/>
          <a:p>
            <a:pPr algn="ctr"/>
            <a:r>
              <a:rPr lang="en-US" sz="2000" dirty="0"/>
              <a:t>There are two approaches: using a </a:t>
            </a:r>
            <a:r>
              <a:rPr lang="en-US" sz="2000" dirty="0">
                <a:solidFill>
                  <a:srgbClr val="FF0000"/>
                </a:solidFill>
              </a:rPr>
              <a:t>superclass keyword </a:t>
            </a:r>
            <a:r>
              <a:rPr lang="en-US" sz="2000" dirty="0"/>
              <a:t>(e.g., </a:t>
            </a:r>
            <a:r>
              <a:rPr lang="en-US" sz="2000" dirty="0">
                <a:solidFill>
                  <a:srgbClr val="7030A0"/>
                </a:solidFill>
              </a:rPr>
              <a:t>super</a:t>
            </a:r>
            <a:r>
              <a:rPr lang="en-US" sz="2000" dirty="0"/>
              <a:t>, </a:t>
            </a:r>
            <a:r>
              <a:rPr lang="en-US" sz="2000" dirty="0">
                <a:solidFill>
                  <a:srgbClr val="7030A0"/>
                </a:solidFill>
              </a:rPr>
              <a:t>base</a:t>
            </a:r>
            <a:r>
              <a:rPr lang="en-US" sz="2000" dirty="0"/>
              <a:t>) or using the </a:t>
            </a:r>
            <a:r>
              <a:rPr lang="en-US" sz="2000" dirty="0">
                <a:solidFill>
                  <a:srgbClr val="0070C0"/>
                </a:solidFill>
              </a:rPr>
              <a:t>superclass's name</a:t>
            </a:r>
            <a:r>
              <a:rPr lang="en-US" sz="2000" dirty="0"/>
              <a:t>.</a:t>
            </a:r>
          </a:p>
        </p:txBody>
      </p:sp>
      <p:sp>
        <p:nvSpPr>
          <p:cNvPr id="5" name="Rectangle 4">
            <a:extLst>
              <a:ext uri="{FF2B5EF4-FFF2-40B4-BE49-F238E27FC236}">
                <a16:creationId xmlns:a16="http://schemas.microsoft.com/office/drawing/2014/main" id="{7BC16AE6-CBD2-4BBE-A402-86BF64440284}"/>
              </a:ext>
            </a:extLst>
          </p:cNvPr>
          <p:cNvSpPr/>
          <p:nvPr/>
        </p:nvSpPr>
        <p:spPr>
          <a:xfrm>
            <a:off x="596153" y="5186083"/>
            <a:ext cx="1048871" cy="295835"/>
          </a:xfrm>
          <a:prstGeom prst="rect">
            <a:avLst/>
          </a:prstGeom>
          <a:noFill/>
          <a:ln>
            <a:solidFill>
              <a:srgbClr val="0070C0"/>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92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down)">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animBg="1"/>
      <p:bldP spid="11" grpId="0" animBg="1"/>
      <p:bldP spid="12" grpId="0" animBg="1"/>
      <p:bldP spid="13"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5" grpId="0" animBg="1"/>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591222" y="65246"/>
            <a:ext cx="10477500" cy="1143000"/>
          </a:xfrm>
        </p:spPr>
        <p:txBody>
          <a:bodyPr>
            <a:normAutofit/>
          </a:bodyPr>
          <a:lstStyle/>
          <a:p>
            <a:r>
              <a:rPr lang="en-US" dirty="0"/>
              <a:t>Controlling Method Overriding</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458709" y="222198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Why would Java limit the programmer to</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only calling a method from the immediate superclass rather than </a:t>
            </a:r>
            <a:r>
              <a:rPr kumimoji="0" lang="en-US" sz="2800" b="0" i="0" u="none" strike="noStrike" kern="1200" cap="none" spc="0" normalizeH="0" noProof="0" dirty="0" err="1">
                <a:ln>
                  <a:noFill/>
                </a:ln>
                <a:solidFill>
                  <a:prstClr val="black"/>
                </a:solidFill>
                <a:effectLst/>
                <a:uLnTx/>
                <a:uFillTx/>
                <a:latin typeface="Corbel" panose="020B0503020204020204"/>
                <a:ea typeface="+mn-ea"/>
                <a:cs typeface="+mn-cs"/>
              </a:rPr>
              <a:t>superclasses</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two or more levels removed?</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00056"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sp>
        <p:nvSpPr>
          <p:cNvPr id="16" name="Text Box 26">
            <a:extLst>
              <a:ext uri="{FF2B5EF4-FFF2-40B4-BE49-F238E27FC236}">
                <a16:creationId xmlns:a16="http://schemas.microsoft.com/office/drawing/2014/main" id="{88F6834D-26D5-4AE8-91B7-CCF471AA3CEA}"/>
              </a:ext>
            </a:extLst>
          </p:cNvPr>
          <p:cNvSpPr txBox="1">
            <a:spLocks noChangeArrowheads="1"/>
          </p:cNvSpPr>
          <p:nvPr/>
        </p:nvSpPr>
        <p:spPr bwMode="auto">
          <a:xfrm>
            <a:off x="580288" y="4685113"/>
            <a:ext cx="10971073"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If a compiler or interpreter doesn't enforce </a:t>
            </a: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final</a:t>
            </a: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 or </a:t>
            </a: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override</a:t>
            </a: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 modifiers, are they still useful?</a:t>
            </a:r>
          </a:p>
        </p:txBody>
      </p:sp>
      <p:pic>
        <p:nvPicPr>
          <p:cNvPr id="17" name="Picture 16">
            <a:extLst>
              <a:ext uri="{FF2B5EF4-FFF2-40B4-BE49-F238E27FC236}">
                <a16:creationId xmlns:a16="http://schemas.microsoft.com/office/drawing/2014/main" id="{800FDB2D-93AA-4094-B79E-D6C0123B0BF4}"/>
              </a:ext>
            </a:extLst>
          </p:cNvPr>
          <p:cNvPicPr>
            <a:picLocks noChangeAspect="1"/>
          </p:cNvPicPr>
          <p:nvPr/>
        </p:nvPicPr>
        <p:blipFill>
          <a:blip r:embed="rId4"/>
          <a:stretch>
            <a:fillRect/>
          </a:stretch>
        </p:blipFill>
        <p:spPr>
          <a:xfrm>
            <a:off x="5437103" y="3546500"/>
            <a:ext cx="1472045" cy="1143000"/>
          </a:xfrm>
          <a:prstGeom prst="rect">
            <a:avLst/>
          </a:prstGeom>
        </p:spPr>
      </p:pic>
    </p:spTree>
    <p:extLst>
      <p:ext uri="{BB962C8B-B14F-4D97-AF65-F5344CB8AC3E}">
        <p14:creationId xmlns:p14="http://schemas.microsoft.com/office/powerpoint/2010/main" val="180002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414452" y="-125445"/>
            <a:ext cx="11949635" cy="1143000"/>
            <a:chOff x="1080564" y="-4627"/>
            <a:chExt cx="11949635"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Method Overriding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564" y="118085"/>
              <a:ext cx="780280" cy="897576"/>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235CEAF1-AC33-4405-87DD-DB9D61B70BE5}"/>
              </a:ext>
            </a:extLst>
          </p:cNvPr>
          <p:cNvSpPr txBox="1"/>
          <p:nvPr/>
        </p:nvSpPr>
        <p:spPr>
          <a:xfrm>
            <a:off x="7579211" y="5051367"/>
            <a:ext cx="3532677" cy="769441"/>
          </a:xfrm>
          <a:prstGeom prst="rect">
            <a:avLst/>
          </a:prstGeom>
          <a:noFill/>
        </p:spPr>
        <p:txBody>
          <a:bodyPr wrap="square">
            <a:spAutoFit/>
          </a:bodyPr>
          <a:lstStyle/>
          <a:p>
            <a:pPr algn="ctr"/>
            <a:r>
              <a:rPr lang="en-US" sz="4400" dirty="0">
                <a:latin typeface="Corbel" panose="020B0503020204020204" pitchFamily="34" charset="0"/>
              </a:rPr>
              <a:t>This is Ruby!</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129749" y="4452639"/>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4453825"/>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273832"/>
            <a:ext cx="5069887" cy="461665"/>
          </a:xfrm>
          <a:prstGeom prst="rect">
            <a:avLst/>
          </a:prstGeom>
          <a:noFill/>
        </p:spPr>
        <p:txBody>
          <a:bodyPr wrap="square">
            <a:spAutoFit/>
          </a:bodyPr>
          <a:lstStyle/>
          <a:p>
            <a:pPr algn="ctr"/>
            <a:r>
              <a:rPr lang="en-US" sz="2400" dirty="0"/>
              <a:t>The following program prints out:</a:t>
            </a:r>
          </a:p>
        </p:txBody>
      </p:sp>
      <p:sp>
        <p:nvSpPr>
          <p:cNvPr id="26" name="TextBox 25">
            <a:extLst>
              <a:ext uri="{FF2B5EF4-FFF2-40B4-BE49-F238E27FC236}">
                <a16:creationId xmlns:a16="http://schemas.microsoft.com/office/drawing/2014/main" id="{77A71E01-1408-4176-BBFA-E21F873EC392}"/>
              </a:ext>
            </a:extLst>
          </p:cNvPr>
          <p:cNvSpPr txBox="1"/>
          <p:nvPr/>
        </p:nvSpPr>
        <p:spPr>
          <a:xfrm>
            <a:off x="7442326" y="2001465"/>
            <a:ext cx="3806446" cy="461665"/>
          </a:xfrm>
          <a:prstGeom prst="rect">
            <a:avLst/>
          </a:prstGeom>
          <a:solidFill>
            <a:schemeClr val="bg1">
              <a:lumMod val="85000"/>
            </a:schemeClr>
          </a:solidFill>
        </p:spPr>
        <p:txBody>
          <a:bodyPr wrap="square">
            <a:spAutoFit/>
          </a:bodyPr>
          <a:lstStyle/>
          <a:p>
            <a:r>
              <a:rPr lang="en-US" sz="2400" dirty="0">
                <a:solidFill>
                  <a:srgbClr val="7030A0"/>
                </a:solidFill>
              </a:rPr>
              <a:t> I can move 5 miles by flying.</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810606" y="3049081"/>
            <a:ext cx="5069887" cy="1200329"/>
          </a:xfrm>
          <a:prstGeom prst="rect">
            <a:avLst/>
          </a:prstGeom>
          <a:noFill/>
        </p:spPr>
        <p:txBody>
          <a:bodyPr wrap="square">
            <a:spAutoFit/>
          </a:bodyPr>
          <a:lstStyle/>
          <a:p>
            <a:pPr algn="ctr"/>
            <a:r>
              <a:rPr lang="en-US" sz="2400" dirty="0"/>
              <a:t>What actions are being taken when we reference the </a:t>
            </a:r>
            <a:r>
              <a:rPr lang="en-US" sz="2400" dirty="0">
                <a:solidFill>
                  <a:srgbClr val="FF0000"/>
                </a:solidFill>
              </a:rPr>
              <a:t>super</a:t>
            </a:r>
            <a:r>
              <a:rPr lang="en-US" sz="2400" dirty="0"/>
              <a:t> keyword in Bird's move method?</a:t>
            </a:r>
          </a:p>
        </p:txBody>
      </p:sp>
      <p:sp>
        <p:nvSpPr>
          <p:cNvPr id="33" name="Rectangle 32">
            <a:extLst>
              <a:ext uri="{FF2B5EF4-FFF2-40B4-BE49-F238E27FC236}">
                <a16:creationId xmlns:a16="http://schemas.microsoft.com/office/drawing/2014/main" id="{E15F5E68-8463-4752-8FCC-6973E8D8C417}"/>
              </a:ext>
            </a:extLst>
          </p:cNvPr>
          <p:cNvSpPr/>
          <p:nvPr/>
        </p:nvSpPr>
        <p:spPr>
          <a:xfrm>
            <a:off x="293833" y="1406184"/>
            <a:ext cx="6284787" cy="480211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Animal</a:t>
            </a:r>
          </a:p>
          <a:p>
            <a:r>
              <a:rPr lang="en-US" dirty="0">
                <a:latin typeface="Consolas" panose="020B0609020204030204" pitchFamily="49" charset="0"/>
              </a:rPr>
              <a:t>  def </a:t>
            </a:r>
            <a:r>
              <a:rPr lang="en-US" dirty="0">
                <a:solidFill>
                  <a:schemeClr val="accent6">
                    <a:lumMod val="60000"/>
                    <a:lumOff val="40000"/>
                  </a:schemeClr>
                </a:solidFill>
                <a:latin typeface="Consolas" panose="020B0609020204030204" pitchFamily="49" charset="0"/>
              </a:rPr>
              <a:t>move</a:t>
            </a:r>
            <a:r>
              <a:rPr lang="en-US" dirty="0">
                <a:latin typeface="Consolas" panose="020B0609020204030204" pitchFamily="49" charset="0"/>
              </a:rPr>
              <a:t>(</a:t>
            </a:r>
            <a:r>
              <a:rPr lang="en-US" dirty="0" err="1">
                <a:latin typeface="Consolas" panose="020B0609020204030204" pitchFamily="49" charset="0"/>
              </a:rPr>
              <a:t>dist</a:t>
            </a:r>
            <a:r>
              <a:rPr lang="en-US" dirty="0">
                <a:latin typeface="Consolas" panose="020B0609020204030204" pitchFamily="49" charset="0"/>
              </a:rPr>
              <a:t>)</a:t>
            </a:r>
          </a:p>
          <a:p>
            <a:r>
              <a:rPr lang="en-US" dirty="0">
                <a:latin typeface="Consolas" panose="020B0609020204030204" pitchFamily="49" charset="0"/>
              </a:rPr>
              <a:t>    return "I can move " + </a:t>
            </a:r>
            <a:r>
              <a:rPr lang="en-US" dirty="0" err="1">
                <a:latin typeface="Consolas" panose="020B0609020204030204" pitchFamily="49" charset="0"/>
              </a:rPr>
              <a:t>dist.to_s</a:t>
            </a:r>
            <a:r>
              <a:rPr lang="en-US" dirty="0">
                <a:latin typeface="Consolas" panose="020B0609020204030204" pitchFamily="49" charset="0"/>
              </a:rPr>
              <a:t> + " miles"</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class Bird &lt; Animal</a:t>
            </a:r>
          </a:p>
          <a:p>
            <a:r>
              <a:rPr lang="en-US" dirty="0">
                <a:latin typeface="Consolas" panose="020B0609020204030204" pitchFamily="49" charset="0"/>
              </a:rPr>
              <a:t>  def </a:t>
            </a:r>
            <a:r>
              <a:rPr lang="en-US" dirty="0">
                <a:solidFill>
                  <a:schemeClr val="accent6">
                    <a:lumMod val="60000"/>
                    <a:lumOff val="40000"/>
                  </a:schemeClr>
                </a:solidFill>
                <a:latin typeface="Consolas" panose="020B0609020204030204" pitchFamily="49" charset="0"/>
              </a:rPr>
              <a:t>move</a:t>
            </a:r>
            <a:r>
              <a:rPr lang="en-US" dirty="0">
                <a:latin typeface="Consolas" panose="020B0609020204030204" pitchFamily="49" charset="0"/>
              </a:rPr>
              <a:t>(</a:t>
            </a:r>
            <a:r>
              <a:rPr lang="en-US" dirty="0" err="1">
                <a:solidFill>
                  <a:srgbClr val="00FFFF"/>
                </a:solidFill>
                <a:latin typeface="Consolas" panose="020B0609020204030204" pitchFamily="49" charset="0"/>
              </a:rPr>
              <a:t>dist</a:t>
            </a:r>
            <a:r>
              <a:rPr lang="en-US" dirty="0">
                <a:latin typeface="Consolas" panose="020B0609020204030204" pitchFamily="49" charset="0"/>
              </a:rPr>
              <a:t>)</a:t>
            </a:r>
          </a:p>
          <a:p>
            <a:r>
              <a:rPr lang="en-US" dirty="0">
                <a:latin typeface="Consolas" panose="020B0609020204030204" pitchFamily="49" charset="0"/>
              </a:rPr>
              <a:t>    return </a:t>
            </a:r>
            <a:r>
              <a:rPr lang="en-US" dirty="0">
                <a:solidFill>
                  <a:srgbClr val="FFC9C9"/>
                </a:solidFill>
                <a:latin typeface="Consolas" panose="020B0609020204030204" pitchFamily="49" charset="0"/>
              </a:rPr>
              <a:t>super</a:t>
            </a:r>
            <a:r>
              <a:rPr lang="en-US" dirty="0">
                <a:latin typeface="Consolas" panose="020B0609020204030204" pitchFamily="49" charset="0"/>
              </a:rPr>
              <a:t> + " by flying"</a:t>
            </a:r>
          </a:p>
          <a:p>
            <a:r>
              <a:rPr lang="en-US" dirty="0">
                <a:latin typeface="Consolas" panose="020B0609020204030204" pitchFamily="49" charset="0"/>
              </a:rPr>
              <a:t>  end</a:t>
            </a:r>
          </a:p>
          <a:p>
            <a:r>
              <a:rPr lang="en-US" dirty="0">
                <a:latin typeface="Consolas" panose="020B0609020204030204" pitchFamily="49" charset="0"/>
              </a:rPr>
              <a:t>end</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b = </a:t>
            </a:r>
            <a:r>
              <a:rPr lang="en-US" dirty="0" err="1">
                <a:latin typeface="Consolas" panose="020B0609020204030204" pitchFamily="49" charset="0"/>
              </a:rPr>
              <a:t>Bird.new</a:t>
            </a:r>
            <a:endParaRPr lang="en-US" dirty="0">
              <a:latin typeface="Consolas" panose="020B0609020204030204" pitchFamily="49" charset="0"/>
            </a:endParaRPr>
          </a:p>
          <a:p>
            <a:r>
              <a:rPr lang="en-US" dirty="0" err="1">
                <a:latin typeface="Consolas" panose="020B0609020204030204" pitchFamily="49" charset="0"/>
              </a:rPr>
              <a:t>how_i_move</a:t>
            </a:r>
            <a:r>
              <a:rPr lang="en-US" dirty="0">
                <a:latin typeface="Consolas" panose="020B0609020204030204" pitchFamily="49" charset="0"/>
              </a:rPr>
              <a:t> = </a:t>
            </a:r>
            <a:r>
              <a:rPr lang="en-US" dirty="0" err="1">
                <a:latin typeface="Consolas" panose="020B0609020204030204" pitchFamily="49" charset="0"/>
              </a:rPr>
              <a:t>b.move</a:t>
            </a:r>
            <a:r>
              <a:rPr lang="en-US" dirty="0">
                <a:latin typeface="Consolas" panose="020B0609020204030204" pitchFamily="49" charset="0"/>
              </a:rPr>
              <a:t>(5)</a:t>
            </a:r>
          </a:p>
          <a:p>
            <a:r>
              <a:rPr lang="en-US" dirty="0">
                <a:latin typeface="Consolas" panose="020B0609020204030204" pitchFamily="49" charset="0"/>
              </a:rPr>
              <a:t>puts(</a:t>
            </a:r>
            <a:r>
              <a:rPr lang="en-US" dirty="0" err="1">
                <a:latin typeface="Consolas" panose="020B0609020204030204" pitchFamily="49" charset="0"/>
              </a:rPr>
              <a:t>how_i_move</a:t>
            </a:r>
            <a:r>
              <a:rPr lang="en-US" dirty="0">
                <a:latin typeface="Consolas" panose="020B0609020204030204" pitchFamily="49" charset="0"/>
              </a:rPr>
              <a:t>)</a:t>
            </a:r>
          </a:p>
        </p:txBody>
      </p:sp>
      <p:sp>
        <p:nvSpPr>
          <p:cNvPr id="15" name="Speech Bubble: Rectangle with Corners Rounded 14">
            <a:extLst>
              <a:ext uri="{FF2B5EF4-FFF2-40B4-BE49-F238E27FC236}">
                <a16:creationId xmlns:a16="http://schemas.microsoft.com/office/drawing/2014/main" id="{AEA27194-D1F8-40FC-92C7-9032B25CD831}"/>
              </a:ext>
            </a:extLst>
          </p:cNvPr>
          <p:cNvSpPr/>
          <p:nvPr/>
        </p:nvSpPr>
        <p:spPr>
          <a:xfrm>
            <a:off x="4141178" y="2246839"/>
            <a:ext cx="5426333" cy="1573064"/>
          </a:xfrm>
          <a:prstGeom prst="wedgeRoundRectCallout">
            <a:avLst>
              <a:gd name="adj1" fmla="val -89637"/>
              <a:gd name="adj2" fmla="val 531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 </a:t>
            </a:r>
            <a:r>
              <a:rPr lang="en-US" sz="2000" dirty="0">
                <a:solidFill>
                  <a:srgbClr val="FFC9C9"/>
                </a:solidFill>
              </a:rPr>
              <a:t>super keyword </a:t>
            </a:r>
            <a:r>
              <a:rPr lang="en-US" sz="2000" dirty="0">
                <a:solidFill>
                  <a:schemeClr val="bg1"/>
                </a:solidFill>
              </a:rPr>
              <a:t>calls the superclass's version of the current method (i.e., </a:t>
            </a:r>
            <a:r>
              <a:rPr lang="en-US" sz="2000" dirty="0">
                <a:solidFill>
                  <a:schemeClr val="accent6">
                    <a:lumMod val="40000"/>
                    <a:lumOff val="60000"/>
                  </a:schemeClr>
                </a:solidFill>
              </a:rPr>
              <a:t>move</a:t>
            </a:r>
            <a:r>
              <a:rPr lang="en-US" sz="2000" dirty="0">
                <a:solidFill>
                  <a:schemeClr val="bg1"/>
                </a:solidFill>
              </a:rPr>
              <a:t>) and implicitly passes in all of the </a:t>
            </a:r>
            <a:r>
              <a:rPr lang="en-US" sz="2000" dirty="0">
                <a:solidFill>
                  <a:srgbClr val="00FFFF"/>
                </a:solidFill>
              </a:rPr>
              <a:t>method's arguments</a:t>
            </a:r>
            <a:r>
              <a:rPr lang="en-US" sz="2000" dirty="0">
                <a:solidFill>
                  <a:schemeClr val="bg1"/>
                </a:solidFill>
              </a:rPr>
              <a:t>!</a:t>
            </a:r>
          </a:p>
        </p:txBody>
      </p:sp>
      <p:cxnSp>
        <p:nvCxnSpPr>
          <p:cNvPr id="3" name="Straight Arrow Connector 2">
            <a:extLst>
              <a:ext uri="{FF2B5EF4-FFF2-40B4-BE49-F238E27FC236}">
                <a16:creationId xmlns:a16="http://schemas.microsoft.com/office/drawing/2014/main" id="{E269EFFF-E560-4764-AAA9-AF4E41B27439}"/>
              </a:ext>
            </a:extLst>
          </p:cNvPr>
          <p:cNvCxnSpPr/>
          <p:nvPr/>
        </p:nvCxnSpPr>
        <p:spPr>
          <a:xfrm flipV="1">
            <a:off x="2050181" y="2156059"/>
            <a:ext cx="9625" cy="139566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544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9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7" grpId="0" animBg="1"/>
      <p:bldP spid="17" grpId="1" animBg="1"/>
      <p:bldP spid="18" grpId="0" animBg="1"/>
      <p:bldP spid="18" grpId="1" animBg="1"/>
      <p:bldP spid="24" grpId="0"/>
      <p:bldP spid="26" grpId="0" animBg="1"/>
      <p:bldP spid="31" grpId="0"/>
      <p:bldP spid="33" grpId="0" animBg="1"/>
      <p:bldP spid="15" grpId="0" animBg="1"/>
      <p:bldP spid="1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00D479-C73E-468C-95D0-873B52CE5D6C}"/>
              </a:ext>
            </a:extLst>
          </p:cNvPr>
          <p:cNvSpPr txBox="1"/>
          <p:nvPr/>
        </p:nvSpPr>
        <p:spPr>
          <a:xfrm>
            <a:off x="641638" y="143528"/>
            <a:ext cx="10613842" cy="646331"/>
          </a:xfrm>
          <a:prstGeom prst="rect">
            <a:avLst/>
          </a:prstGeom>
          <a:noFill/>
        </p:spPr>
        <p:txBody>
          <a:bodyPr wrap="square">
            <a:spAutoFit/>
          </a:bodyPr>
          <a:lstStyle/>
          <a:p>
            <a:pPr algn="ctr"/>
            <a:r>
              <a:rPr lang="en-US" sz="3600" dirty="0"/>
              <a:t>Multiple Inheritance and Its </a:t>
            </a:r>
            <a:r>
              <a:rPr lang="en-US" sz="3600" dirty="0">
                <a:solidFill>
                  <a:srgbClr val="FF0000"/>
                </a:solidFill>
              </a:rPr>
              <a:t>Issues</a:t>
            </a:r>
          </a:p>
        </p:txBody>
      </p:sp>
      <p:pic>
        <p:nvPicPr>
          <p:cNvPr id="2" name="Picture 1">
            <a:extLst>
              <a:ext uri="{FF2B5EF4-FFF2-40B4-BE49-F238E27FC236}">
                <a16:creationId xmlns:a16="http://schemas.microsoft.com/office/drawing/2014/main" id="{C408CD7E-7309-42D9-89ED-44960D20CCAD}"/>
              </a:ext>
            </a:extLst>
          </p:cNvPr>
          <p:cNvPicPr>
            <a:picLocks noChangeAspect="1"/>
          </p:cNvPicPr>
          <p:nvPr/>
        </p:nvPicPr>
        <p:blipFill>
          <a:blip r:embed="rId3"/>
          <a:stretch>
            <a:fillRect/>
          </a:stretch>
        </p:blipFill>
        <p:spPr>
          <a:xfrm>
            <a:off x="3361787" y="1754860"/>
            <a:ext cx="5003791" cy="2812130"/>
          </a:xfrm>
          <a:prstGeom prst="rect">
            <a:avLst/>
          </a:prstGeom>
        </p:spPr>
      </p:pic>
    </p:spTree>
    <p:extLst>
      <p:ext uri="{BB962C8B-B14F-4D97-AF65-F5344CB8AC3E}">
        <p14:creationId xmlns:p14="http://schemas.microsoft.com/office/powerpoint/2010/main" val="1344354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641638" y="1000896"/>
            <a:ext cx="10891580" cy="400110"/>
          </a:xfrm>
          <a:prstGeom prst="rect">
            <a:avLst/>
          </a:prstGeom>
          <a:noFill/>
        </p:spPr>
        <p:txBody>
          <a:bodyPr wrap="square">
            <a:spAutoFit/>
          </a:bodyPr>
          <a:lstStyle/>
          <a:p>
            <a:pPr algn="ctr"/>
            <a:r>
              <a:rPr lang="en-US" sz="2000" dirty="0">
                <a:solidFill>
                  <a:srgbClr val="0070C0"/>
                </a:solidFill>
              </a:rPr>
              <a:t>Question</a:t>
            </a:r>
            <a:r>
              <a:rPr lang="en-US" sz="2000" dirty="0"/>
              <a:t>: Can a class be subclassed (derived) from multiple base classes?</a:t>
            </a:r>
          </a:p>
        </p:txBody>
      </p:sp>
      <p:sp>
        <p:nvSpPr>
          <p:cNvPr id="25" name="TextBox 24">
            <a:extLst>
              <a:ext uri="{FF2B5EF4-FFF2-40B4-BE49-F238E27FC236}">
                <a16:creationId xmlns:a16="http://schemas.microsoft.com/office/drawing/2014/main" id="{1A2C69BF-0462-4621-BEBB-443BF580410C}"/>
              </a:ext>
            </a:extLst>
          </p:cNvPr>
          <p:cNvSpPr txBox="1"/>
          <p:nvPr/>
        </p:nvSpPr>
        <p:spPr>
          <a:xfrm>
            <a:off x="641638" y="143528"/>
            <a:ext cx="10613842" cy="646331"/>
          </a:xfrm>
          <a:prstGeom prst="rect">
            <a:avLst/>
          </a:prstGeom>
          <a:noFill/>
        </p:spPr>
        <p:txBody>
          <a:bodyPr wrap="square">
            <a:spAutoFit/>
          </a:bodyPr>
          <a:lstStyle/>
          <a:p>
            <a:pPr algn="ctr"/>
            <a:r>
              <a:rPr lang="en-US" sz="3600" dirty="0"/>
              <a:t>Multiple Inheritance and Its </a:t>
            </a:r>
            <a:r>
              <a:rPr lang="en-US" sz="3600" dirty="0">
                <a:solidFill>
                  <a:srgbClr val="FF0000"/>
                </a:solidFill>
              </a:rPr>
              <a:t>Issues</a:t>
            </a:r>
          </a:p>
        </p:txBody>
      </p:sp>
      <p:sp>
        <p:nvSpPr>
          <p:cNvPr id="4" name="TextBox 3">
            <a:extLst>
              <a:ext uri="{FF2B5EF4-FFF2-40B4-BE49-F238E27FC236}">
                <a16:creationId xmlns:a16="http://schemas.microsoft.com/office/drawing/2014/main" id="{FCAB0528-86CD-4E5C-ABC7-8E3F57DB46F9}"/>
              </a:ext>
            </a:extLst>
          </p:cNvPr>
          <p:cNvSpPr txBox="1"/>
          <p:nvPr/>
        </p:nvSpPr>
        <p:spPr>
          <a:xfrm>
            <a:off x="641638" y="1571338"/>
            <a:ext cx="10891580" cy="400110"/>
          </a:xfrm>
          <a:prstGeom prst="rect">
            <a:avLst/>
          </a:prstGeom>
          <a:noFill/>
        </p:spPr>
        <p:txBody>
          <a:bodyPr wrap="square">
            <a:spAutoFit/>
          </a:bodyPr>
          <a:lstStyle/>
          <a:p>
            <a:pPr algn="ctr"/>
            <a:r>
              <a:rPr lang="en-US" sz="2000" dirty="0">
                <a:solidFill>
                  <a:srgbClr val="0070C0"/>
                </a:solidFill>
              </a:rPr>
              <a:t>Answer</a:t>
            </a:r>
            <a:r>
              <a:rPr lang="en-US" sz="2000" dirty="0"/>
              <a:t>: At least in some languages (like C++), absolutely!</a:t>
            </a:r>
          </a:p>
        </p:txBody>
      </p:sp>
      <p:sp>
        <p:nvSpPr>
          <p:cNvPr id="8" name="TextBox 7">
            <a:extLst>
              <a:ext uri="{FF2B5EF4-FFF2-40B4-BE49-F238E27FC236}">
                <a16:creationId xmlns:a16="http://schemas.microsoft.com/office/drawing/2014/main" id="{4674875F-1924-48FE-B8AF-469AB4E082B1}"/>
              </a:ext>
            </a:extLst>
          </p:cNvPr>
          <p:cNvSpPr txBox="1"/>
          <p:nvPr/>
        </p:nvSpPr>
        <p:spPr>
          <a:xfrm>
            <a:off x="1313139" y="2148214"/>
            <a:ext cx="4670802"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Phone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br>
              <a:rPr lang="en-US" dirty="0">
                <a:latin typeface="Consolas" panose="020B0609020204030204" pitchFamily="49" charset="0"/>
              </a:rPr>
            </a:br>
            <a:r>
              <a:rPr lang="en-US" dirty="0">
                <a:solidFill>
                  <a:srgbClr val="00B050"/>
                </a:solidFill>
                <a:latin typeface="Consolas" panose="020B0609020204030204" pitchFamily="49" charset="0"/>
              </a:rPr>
              <a:t>  Phone(string </a:t>
            </a:r>
            <a:r>
              <a:rPr lang="en-US" dirty="0" err="1">
                <a:solidFill>
                  <a:srgbClr val="00B050"/>
                </a:solidFill>
                <a:latin typeface="Consolas" panose="020B0609020204030204" pitchFamily="49" charset="0"/>
              </a:rPr>
              <a:t>tele_num</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virtual void dial() { ... }</a:t>
            </a:r>
          </a:p>
          <a:p>
            <a:r>
              <a:rPr lang="en-US" dirty="0">
                <a:solidFill>
                  <a:srgbClr val="00B050"/>
                </a:solidFill>
                <a:latin typeface="Consolas" panose="020B0609020204030204" pitchFamily="49" charset="0"/>
              </a:rPr>
              <a:t>  virtual void </a:t>
            </a:r>
            <a:r>
              <a:rPr lang="en-US" dirty="0" err="1">
                <a:solidFill>
                  <a:srgbClr val="00B050"/>
                </a:solidFill>
                <a:latin typeface="Consolas" panose="020B0609020204030204" pitchFamily="49" charset="0"/>
              </a:rPr>
              <a:t>hangup</a:t>
            </a:r>
            <a:r>
              <a:rPr lang="en-US" dirty="0">
                <a:solidFill>
                  <a:srgbClr val="00B050"/>
                </a:solidFill>
                <a:latin typeface="Consolas" panose="020B0609020204030204" pitchFamily="49" charset="0"/>
              </a:rPr>
              <a:t>() { ...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947891C0-C802-43AC-A983-B66F77F6F07E}"/>
              </a:ext>
            </a:extLst>
          </p:cNvPr>
          <p:cNvSpPr txBox="1"/>
          <p:nvPr/>
        </p:nvSpPr>
        <p:spPr>
          <a:xfrm>
            <a:off x="6043290" y="2148214"/>
            <a:ext cx="4670802"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7030A0"/>
                </a:solidFill>
                <a:latin typeface="Consolas" panose="020B0609020204030204" pitchFamily="49" charset="0"/>
              </a:rPr>
              <a:t>Camera</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7030A0"/>
                </a:solidFill>
                <a:latin typeface="Consolas" panose="020B0609020204030204" pitchFamily="49" charset="0"/>
              </a:rPr>
              <a:t>Camera(double resolution) { ... }</a:t>
            </a:r>
          </a:p>
          <a:p>
            <a:r>
              <a:rPr lang="en-US" dirty="0">
                <a:solidFill>
                  <a:srgbClr val="00B050"/>
                </a:solidFill>
                <a:latin typeface="Consolas" panose="020B0609020204030204" pitchFamily="49" charset="0"/>
              </a:rPr>
              <a:t>  </a:t>
            </a:r>
            <a:r>
              <a:rPr lang="en-US" dirty="0">
                <a:solidFill>
                  <a:srgbClr val="7030A0"/>
                </a:solidFill>
                <a:latin typeface="Consolas" panose="020B0609020204030204" pitchFamily="49" charset="0"/>
              </a:rPr>
              <a:t>virtual void </a:t>
            </a:r>
            <a:r>
              <a:rPr lang="en-US" dirty="0" err="1">
                <a:solidFill>
                  <a:srgbClr val="7030A0"/>
                </a:solidFill>
                <a:latin typeface="Consolas" panose="020B0609020204030204" pitchFamily="49" charset="0"/>
              </a:rPr>
              <a:t>takePhoto</a:t>
            </a:r>
            <a:r>
              <a:rPr lang="en-US" dirty="0">
                <a:solidFill>
                  <a:srgbClr val="7030A0"/>
                </a:solidFill>
                <a:latin typeface="Consolas" panose="020B0609020204030204" pitchFamily="49" charset="0"/>
              </a:rPr>
              <a:t>() {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takeVideo</a:t>
            </a:r>
            <a:r>
              <a:rPr lang="en-US" dirty="0">
                <a:solidFill>
                  <a:srgbClr val="7030A0"/>
                </a:solidFill>
                <a:latin typeface="Consolas" panose="020B0609020204030204" pitchFamily="49" charset="0"/>
              </a:rPr>
              <a:t>() { ...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62293EC3-D91D-40EC-8054-6A4FB5074334}"/>
              </a:ext>
            </a:extLst>
          </p:cNvPr>
          <p:cNvSpPr txBox="1"/>
          <p:nvPr/>
        </p:nvSpPr>
        <p:spPr>
          <a:xfrm>
            <a:off x="2367920" y="4006980"/>
            <a:ext cx="7707298" cy="2585323"/>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err="1">
                <a:solidFill>
                  <a:srgbClr val="0070C0"/>
                </a:solidFill>
                <a:latin typeface="Consolas" panose="020B0609020204030204" pitchFamily="49" charset="0"/>
              </a:rPr>
              <a:t>SmartPhone</a:t>
            </a:r>
            <a:r>
              <a:rPr lang="en-US" dirty="0">
                <a:latin typeface="Consolas" panose="020B0609020204030204" pitchFamily="49" charset="0"/>
              </a:rPr>
              <a:t>: public </a:t>
            </a:r>
            <a:r>
              <a:rPr lang="en-US" dirty="0">
                <a:solidFill>
                  <a:srgbClr val="00B050"/>
                </a:solidFill>
                <a:latin typeface="Consolas" panose="020B0609020204030204" pitchFamily="49" charset="0"/>
              </a:rPr>
              <a:t>Phone</a:t>
            </a:r>
            <a:r>
              <a:rPr lang="en-US" dirty="0">
                <a:latin typeface="Consolas" panose="020B0609020204030204" pitchFamily="49" charset="0"/>
              </a:rPr>
              <a:t>, public </a:t>
            </a:r>
            <a:r>
              <a:rPr lang="en-US" dirty="0">
                <a:solidFill>
                  <a:srgbClr val="7030A0"/>
                </a:solidFill>
                <a:latin typeface="Consolas" panose="020B0609020204030204" pitchFamily="49" charset="0"/>
              </a:rPr>
              <a:t>Camera</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p>
          <a:p>
            <a:r>
              <a:rPr lang="en-US" dirty="0">
                <a:latin typeface="Consolas" panose="020B0609020204030204" pitchFamily="49" charset="0"/>
              </a:rPr>
              <a:t>  </a:t>
            </a:r>
            <a:r>
              <a:rPr lang="en-US" dirty="0" err="1">
                <a:solidFill>
                  <a:srgbClr val="0070C0"/>
                </a:solidFill>
                <a:latin typeface="Consolas" panose="020B0609020204030204" pitchFamily="49" charset="0"/>
              </a:rPr>
              <a:t>SmartPhone</a:t>
            </a:r>
            <a:r>
              <a:rPr lang="en-US" dirty="0">
                <a:latin typeface="Consolas" panose="020B0609020204030204" pitchFamily="49" charset="0"/>
              </a:rPr>
              <a:t>(string </a:t>
            </a:r>
            <a:r>
              <a:rPr lang="en-US" dirty="0" err="1">
                <a:latin typeface="Consolas" panose="020B0609020204030204" pitchFamily="49" charset="0"/>
              </a:rPr>
              <a:t>tele_num</a:t>
            </a:r>
            <a:r>
              <a:rPr lang="en-US" dirty="0">
                <a:latin typeface="Consolas" panose="020B0609020204030204" pitchFamily="49" charset="0"/>
              </a:rPr>
              <a:t>, double resolution) :</a:t>
            </a:r>
          </a:p>
          <a:p>
            <a:r>
              <a:rPr lang="en-US" dirty="0">
                <a:latin typeface="Consolas" panose="020B0609020204030204" pitchFamily="49" charset="0"/>
              </a:rPr>
              <a:t>    </a:t>
            </a:r>
            <a:r>
              <a:rPr lang="en-US" dirty="0">
                <a:solidFill>
                  <a:srgbClr val="00B050"/>
                </a:solidFill>
                <a:latin typeface="Consolas" panose="020B0609020204030204" pitchFamily="49" charset="0"/>
              </a:rPr>
              <a:t>Phone</a:t>
            </a:r>
            <a:r>
              <a:rPr lang="en-US" dirty="0">
                <a:latin typeface="Consolas" panose="020B0609020204030204" pitchFamily="49" charset="0"/>
              </a:rPr>
              <a:t>(</a:t>
            </a:r>
            <a:r>
              <a:rPr lang="en-US" dirty="0" err="1">
                <a:latin typeface="Consolas" panose="020B0609020204030204" pitchFamily="49" charset="0"/>
              </a:rPr>
              <a:t>tele_num</a:t>
            </a:r>
            <a:r>
              <a:rPr lang="en-US" dirty="0">
                <a:latin typeface="Consolas" panose="020B0609020204030204" pitchFamily="49" charset="0"/>
              </a:rPr>
              <a:t>), </a:t>
            </a:r>
            <a:r>
              <a:rPr lang="en-US" dirty="0">
                <a:solidFill>
                  <a:srgbClr val="7030A0"/>
                </a:solidFill>
                <a:latin typeface="Consolas" panose="020B0609020204030204" pitchFamily="49" charset="0"/>
              </a:rPr>
              <a:t>Camera</a:t>
            </a:r>
            <a:r>
              <a:rPr lang="en-US" dirty="0">
                <a:latin typeface="Consolas" panose="020B0609020204030204" pitchFamily="49" charset="0"/>
              </a:rPr>
              <a:t>(resolution) </a:t>
            </a:r>
            <a:r>
              <a:rPr lang="en-US" dirty="0">
                <a:solidFill>
                  <a:srgbClr val="0070C0"/>
                </a:solidFill>
                <a:latin typeface="Consolas" panose="020B0609020204030204" pitchFamily="49" charset="0"/>
              </a:rPr>
              <a:t>{ ... }</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dial() override </a:t>
            </a:r>
            <a:r>
              <a:rPr lang="en-US" dirty="0">
                <a:solidFill>
                  <a:srgbClr val="0070C0"/>
                </a:solidFill>
                <a:latin typeface="Consolas" panose="020B0609020204030204" pitchFamily="49" charset="0"/>
              </a:rPr>
              <a:t>{ ... }</a:t>
            </a:r>
          </a:p>
          <a:p>
            <a:r>
              <a:rPr lang="en-US" dirty="0">
                <a:solidFill>
                  <a:srgbClr val="00B050"/>
                </a:solidFill>
                <a:latin typeface="Consolas" panose="020B0609020204030204" pitchFamily="49" charset="0"/>
              </a:rPr>
              <a:t>  virtual void </a:t>
            </a:r>
            <a:r>
              <a:rPr lang="en-US" dirty="0" err="1">
                <a:solidFill>
                  <a:srgbClr val="00B050"/>
                </a:solidFill>
                <a:latin typeface="Consolas" panose="020B0609020204030204" pitchFamily="49" charset="0"/>
              </a:rPr>
              <a:t>hangup</a:t>
            </a:r>
            <a:r>
              <a:rPr lang="en-US" dirty="0">
                <a:solidFill>
                  <a:srgbClr val="00B05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takePhoto</a:t>
            </a:r>
            <a:r>
              <a:rPr lang="en-US" dirty="0">
                <a:solidFill>
                  <a:srgbClr val="7030A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takeVideo</a:t>
            </a:r>
            <a:r>
              <a:rPr lang="en-US" dirty="0">
                <a:solidFill>
                  <a:srgbClr val="7030A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latin typeface="Consolas" panose="020B0609020204030204" pitchFamily="49" charset="0"/>
              </a:rPr>
              <a:t>};</a:t>
            </a:r>
          </a:p>
        </p:txBody>
      </p:sp>
      <p:grpSp>
        <p:nvGrpSpPr>
          <p:cNvPr id="12" name="Group 11">
            <a:extLst>
              <a:ext uri="{FF2B5EF4-FFF2-40B4-BE49-F238E27FC236}">
                <a16:creationId xmlns:a16="http://schemas.microsoft.com/office/drawing/2014/main" id="{0DB20CCA-7076-4CFD-B17F-D1E2347A8CF4}"/>
              </a:ext>
            </a:extLst>
          </p:cNvPr>
          <p:cNvGrpSpPr/>
          <p:nvPr/>
        </p:nvGrpSpPr>
        <p:grpSpPr>
          <a:xfrm>
            <a:off x="8606777" y="4730566"/>
            <a:ext cx="3523053" cy="2077717"/>
            <a:chOff x="8618330" y="-8621"/>
            <a:chExt cx="3523053" cy="2077717"/>
          </a:xfrm>
        </p:grpSpPr>
        <p:grpSp>
          <p:nvGrpSpPr>
            <p:cNvPr id="13" name="Group 12">
              <a:extLst>
                <a:ext uri="{FF2B5EF4-FFF2-40B4-BE49-F238E27FC236}">
                  <a16:creationId xmlns:a16="http://schemas.microsoft.com/office/drawing/2014/main" id="{3D443A75-D588-4031-B3F6-0BE9849ECC8D}"/>
                </a:ext>
              </a:extLst>
            </p:cNvPr>
            <p:cNvGrpSpPr/>
            <p:nvPr/>
          </p:nvGrpSpPr>
          <p:grpSpPr>
            <a:xfrm>
              <a:off x="8618330" y="-8621"/>
              <a:ext cx="3518407" cy="2077717"/>
              <a:chOff x="9223510" y="4771299"/>
              <a:chExt cx="3518407" cy="2077717"/>
            </a:xfrm>
          </p:grpSpPr>
          <p:grpSp>
            <p:nvGrpSpPr>
              <p:cNvPr id="16" name="Group 15">
                <a:extLst>
                  <a:ext uri="{FF2B5EF4-FFF2-40B4-BE49-F238E27FC236}">
                    <a16:creationId xmlns:a16="http://schemas.microsoft.com/office/drawing/2014/main" id="{C789DF88-3D84-4563-BC3F-0484398D14DB}"/>
                  </a:ext>
                </a:extLst>
              </p:cNvPr>
              <p:cNvGrpSpPr/>
              <p:nvPr/>
            </p:nvGrpSpPr>
            <p:grpSpPr>
              <a:xfrm>
                <a:off x="9223510" y="4771299"/>
                <a:ext cx="3518407" cy="2077717"/>
                <a:chOff x="9462051" y="4393761"/>
                <a:chExt cx="3518407" cy="2077717"/>
              </a:xfrm>
            </p:grpSpPr>
            <p:sp>
              <p:nvSpPr>
                <p:cNvPr id="18" name="Rectangle: Rounded Corners 17">
                  <a:extLst>
                    <a:ext uri="{FF2B5EF4-FFF2-40B4-BE49-F238E27FC236}">
                      <a16:creationId xmlns:a16="http://schemas.microsoft.com/office/drawing/2014/main" id="{9B007C19-B554-4BEF-8D50-7DE397330DDE}"/>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C7C34DB-5BDF-4472-BCE0-F6BC654A11F3}"/>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7" name="Picture 45" descr="spinhead">
                <a:extLst>
                  <a:ext uri="{FF2B5EF4-FFF2-40B4-BE49-F238E27FC236}">
                    <a16:creationId xmlns:a16="http://schemas.microsoft.com/office/drawing/2014/main" id="{BB115587-589A-47E2-8E01-50DAD6C2AC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grpSp>
        <p:sp>
          <p:nvSpPr>
            <p:cNvPr id="15" name="TextBox 14">
              <a:extLst>
                <a:ext uri="{FF2B5EF4-FFF2-40B4-BE49-F238E27FC236}">
                  <a16:creationId xmlns:a16="http://schemas.microsoft.com/office/drawing/2014/main" id="{331FEBE1-C78B-4193-B266-0F33A29596C2}"/>
                </a:ext>
              </a:extLst>
            </p:cNvPr>
            <p:cNvSpPr txBox="1"/>
            <p:nvPr/>
          </p:nvSpPr>
          <p:spPr>
            <a:xfrm>
              <a:off x="9551272" y="449591"/>
              <a:ext cx="2590111" cy="1323439"/>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“Hey Carey... so what's the big deal? This works just fine.” </a:t>
              </a:r>
            </a:p>
          </p:txBody>
        </p:sp>
      </p:grpSp>
    </p:spTree>
    <p:extLst>
      <p:ext uri="{BB962C8B-B14F-4D97-AF65-F5344CB8AC3E}">
        <p14:creationId xmlns:p14="http://schemas.microsoft.com/office/powerpoint/2010/main" val="57989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nodeType="click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1+ppt_w/2"/>
                                          </p:val>
                                        </p:tav>
                                      </p:tavLst>
                                    </p:anim>
                                    <p:anim calcmode="lin" valueType="num">
                                      <p:cBhvr additive="base">
                                        <p:cTn id="33" dur="500"/>
                                        <p:tgtEl>
                                          <p:spTgt spid="12"/>
                                        </p:tgtEl>
                                        <p:attrNameLst>
                                          <p:attrName>ppt_y</p:attrName>
                                        </p:attrNameLst>
                                      </p:cBhvr>
                                      <p:tavLst>
                                        <p:tav tm="0">
                                          <p:val>
                                            <p:strVal val="ppt_y"/>
                                          </p:val>
                                        </p:tav>
                                        <p:tav tm="100000">
                                          <p:val>
                                            <p:strVal val="ppt_y"/>
                                          </p:val>
                                        </p:tav>
                                      </p:tavLst>
                                    </p:anim>
                                    <p:set>
                                      <p:cBhvr>
                                        <p:cTn id="3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8" grpId="0" animBg="1"/>
      <p:bldP spid="9" grpId="0" animBg="1"/>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305846" y="508054"/>
            <a:ext cx="10891580" cy="400110"/>
          </a:xfrm>
          <a:prstGeom prst="rect">
            <a:avLst/>
          </a:prstGeom>
          <a:noFill/>
        </p:spPr>
        <p:txBody>
          <a:bodyPr wrap="square">
            <a:spAutoFit/>
          </a:bodyPr>
          <a:lstStyle/>
          <a:p>
            <a:pPr algn="ctr"/>
            <a:r>
              <a:rPr lang="en-US" sz="2000" dirty="0"/>
              <a:t>Consider the following classes...</a:t>
            </a:r>
          </a:p>
        </p:txBody>
      </p:sp>
      <p:sp>
        <p:nvSpPr>
          <p:cNvPr id="25" name="TextBox 24">
            <a:extLst>
              <a:ext uri="{FF2B5EF4-FFF2-40B4-BE49-F238E27FC236}">
                <a16:creationId xmlns:a16="http://schemas.microsoft.com/office/drawing/2014/main" id="{1A2C69BF-0462-4621-BEBB-443BF580410C}"/>
              </a:ext>
            </a:extLst>
          </p:cNvPr>
          <p:cNvSpPr txBox="1"/>
          <p:nvPr/>
        </p:nvSpPr>
        <p:spPr>
          <a:xfrm>
            <a:off x="444715" y="-71847"/>
            <a:ext cx="10613842" cy="646331"/>
          </a:xfrm>
          <a:prstGeom prst="rect">
            <a:avLst/>
          </a:prstGeom>
          <a:noFill/>
        </p:spPr>
        <p:txBody>
          <a:bodyPr wrap="square">
            <a:spAutoFit/>
          </a:bodyPr>
          <a:lstStyle/>
          <a:p>
            <a:pPr algn="ctr"/>
            <a:r>
              <a:rPr lang="en-US" sz="3600" dirty="0"/>
              <a:t>Multiple Inheritance: The Diamond Pattern</a:t>
            </a:r>
          </a:p>
        </p:txBody>
      </p:sp>
      <p:sp>
        <p:nvSpPr>
          <p:cNvPr id="7" name="TextBox 6">
            <a:extLst>
              <a:ext uri="{FF2B5EF4-FFF2-40B4-BE49-F238E27FC236}">
                <a16:creationId xmlns:a16="http://schemas.microsoft.com/office/drawing/2014/main" id="{993A78E8-BC80-430D-A429-A5C5CD93AF51}"/>
              </a:ext>
            </a:extLst>
          </p:cNvPr>
          <p:cNvSpPr txBox="1"/>
          <p:nvPr/>
        </p:nvSpPr>
        <p:spPr>
          <a:xfrm>
            <a:off x="2713405" y="4824477"/>
            <a:ext cx="5939038" cy="2031325"/>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7030A0"/>
                </a:solidFill>
                <a:latin typeface="Consolas" panose="020B0609020204030204" pitchFamily="49" charset="0"/>
              </a:rPr>
              <a:t>TA</a:t>
            </a:r>
            <a:r>
              <a:rPr lang="en-US" dirty="0">
                <a:latin typeface="Consolas" panose="020B0609020204030204" pitchFamily="49" charset="0"/>
              </a:rPr>
              <a:t>: public </a:t>
            </a:r>
            <a:r>
              <a:rPr lang="en-US" dirty="0">
                <a:solidFill>
                  <a:srgbClr val="00B050"/>
                </a:solidFill>
                <a:latin typeface="Consolas" panose="020B0609020204030204" pitchFamily="49" charset="0"/>
              </a:rPr>
              <a:t>Student</a:t>
            </a:r>
            <a:r>
              <a:rPr lang="en-US" dirty="0">
                <a:latin typeface="Consolas" panose="020B0609020204030204" pitchFamily="49" charset="0"/>
              </a:rPr>
              <a:t>, public </a:t>
            </a:r>
            <a:r>
              <a:rPr lang="en-US" dirty="0">
                <a:solidFill>
                  <a:srgbClr val="FF0000"/>
                </a:solidFill>
                <a:latin typeface="Consolas" panose="020B0609020204030204" pitchFamily="49" charset="0"/>
              </a:rPr>
              <a:t>Teacher</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7030A0"/>
                </a:solidFill>
                <a:latin typeface="Consolas" panose="020B0609020204030204" pitchFamily="49" charset="0"/>
              </a:rPr>
              <a:t>TA</a:t>
            </a:r>
            <a:r>
              <a:rPr lang="en-US" dirty="0">
                <a:latin typeface="Consolas" panose="020B0609020204030204" pitchFamily="49" charset="0"/>
              </a:rPr>
              <a:t>(int </a:t>
            </a:r>
            <a:r>
              <a:rPr lang="en-US" dirty="0" err="1">
                <a:latin typeface="Consolas" panose="020B0609020204030204" pitchFamily="49" charset="0"/>
              </a:rPr>
              <a:t>part_time_income</a:t>
            </a:r>
            <a:r>
              <a:rPr lang="en-US" dirty="0">
                <a:latin typeface="Consolas" panose="020B0609020204030204" pitchFamily="49" charset="0"/>
              </a:rPr>
              <a:t>, int </a:t>
            </a:r>
            <a:r>
              <a:rPr lang="en-US" dirty="0" err="1">
                <a:latin typeface="Consolas" panose="020B0609020204030204" pitchFamily="49" charset="0"/>
              </a:rPr>
              <a:t>ta_income</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B050"/>
                </a:solidFill>
                <a:latin typeface="Consolas" panose="020B0609020204030204" pitchFamily="49" charset="0"/>
              </a:rPr>
              <a:t>Student</a:t>
            </a:r>
            <a:r>
              <a:rPr lang="en-US" dirty="0">
                <a:latin typeface="Consolas" panose="020B0609020204030204" pitchFamily="49" charset="0"/>
              </a:rPr>
              <a:t>(</a:t>
            </a:r>
            <a:r>
              <a:rPr lang="en-US" dirty="0" err="1">
                <a:latin typeface="Consolas" panose="020B0609020204030204" pitchFamily="49" charset="0"/>
              </a:rPr>
              <a:t>part_time_income</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Teacher</a:t>
            </a:r>
            <a:r>
              <a:rPr lang="en-US" dirty="0">
                <a:latin typeface="Consolas" panose="020B0609020204030204" pitchFamily="49" charset="0"/>
              </a:rPr>
              <a:t>(</a:t>
            </a:r>
            <a:r>
              <a:rPr lang="en-US" dirty="0" err="1">
                <a:latin typeface="Consolas" panose="020B0609020204030204" pitchFamily="49" charset="0"/>
              </a:rPr>
              <a:t>ta_income</a:t>
            </a:r>
            <a:r>
              <a:rPr lang="en-US" dirty="0">
                <a:latin typeface="Consolas" panose="020B0609020204030204" pitchFamily="49" charset="0"/>
              </a:rPr>
              <a:t>) </a:t>
            </a:r>
          </a:p>
          <a:p>
            <a:r>
              <a:rPr lang="en-US" dirty="0">
                <a:latin typeface="Consolas" panose="020B0609020204030204" pitchFamily="49" charset="0"/>
              </a:rPr>
              <a:t>    { /* TA-specific logic */ }</a:t>
            </a:r>
          </a:p>
          <a:p>
            <a:r>
              <a:rPr lang="en-US" dirty="0">
                <a:latin typeface="Consolas" panose="020B0609020204030204" pitchFamily="49" charset="0"/>
              </a:rPr>
              <a:t>};</a:t>
            </a:r>
          </a:p>
        </p:txBody>
      </p:sp>
      <p:sp>
        <p:nvSpPr>
          <p:cNvPr id="8" name="TextBox 7">
            <a:extLst>
              <a:ext uri="{FF2B5EF4-FFF2-40B4-BE49-F238E27FC236}">
                <a16:creationId xmlns:a16="http://schemas.microsoft.com/office/drawing/2014/main" id="{EA4B2C5B-5B35-40F9-9841-3294617DE680}"/>
              </a:ext>
            </a:extLst>
          </p:cNvPr>
          <p:cNvSpPr txBox="1"/>
          <p:nvPr/>
        </p:nvSpPr>
        <p:spPr>
          <a:xfrm>
            <a:off x="2511586" y="908164"/>
            <a:ext cx="6342676" cy="2031325"/>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(int income) { income_ = income; }</a:t>
            </a:r>
          </a:p>
          <a:p>
            <a:r>
              <a:rPr lang="en-US" dirty="0">
                <a:latin typeface="Consolas" panose="020B0609020204030204" pitchFamily="49" charset="0"/>
              </a:rPr>
              <a:t>  int income() const { return income_; }</a:t>
            </a:r>
          </a:p>
          <a:p>
            <a:r>
              <a:rPr lang="en-US" dirty="0">
                <a:latin typeface="Consolas" panose="020B0609020204030204" pitchFamily="49" charset="0"/>
              </a:rPr>
              <a:t>private:</a:t>
            </a:r>
          </a:p>
          <a:p>
            <a:r>
              <a:rPr lang="en-US" dirty="0">
                <a:latin typeface="Consolas" panose="020B0609020204030204" pitchFamily="49" charset="0"/>
              </a:rPr>
              <a:t>    int income_;</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64CA5DB5-82D5-408F-A0C2-7FF33350517B}"/>
              </a:ext>
            </a:extLst>
          </p:cNvPr>
          <p:cNvSpPr txBox="1"/>
          <p:nvPr/>
        </p:nvSpPr>
        <p:spPr>
          <a:xfrm>
            <a:off x="839178" y="2991620"/>
            <a:ext cx="484374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Student</a:t>
            </a:r>
            <a:r>
              <a:rPr lang="en-US" dirty="0">
                <a:latin typeface="Consolas" panose="020B0609020204030204" pitchFamily="49" charset="0"/>
              </a:rPr>
              <a:t>: public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00B050"/>
                </a:solidFill>
                <a:latin typeface="Consolas" panose="020B0609020204030204" pitchFamily="49" charset="0"/>
              </a:rPr>
              <a:t>Student</a:t>
            </a:r>
            <a:r>
              <a:rPr lang="en-US" dirty="0">
                <a:latin typeface="Consolas" panose="020B0609020204030204" pitchFamily="49" charset="0"/>
              </a:rPr>
              <a:t>(int </a:t>
            </a:r>
            <a:r>
              <a:rPr lang="en-US" dirty="0" err="1">
                <a:latin typeface="Consolas" panose="020B0609020204030204" pitchFamily="49" charset="0"/>
              </a:rPr>
              <a:t>part_time_income</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a:t>
            </a:r>
            <a:r>
              <a:rPr lang="en-US" dirty="0" err="1">
                <a:latin typeface="Consolas" panose="020B0609020204030204" pitchFamily="49" charset="0"/>
              </a:rPr>
              <a:t>part_time_income</a:t>
            </a:r>
            <a:r>
              <a:rPr lang="en-US" dirty="0">
                <a:latin typeface="Consolas" panose="020B0609020204030204" pitchFamily="49" charset="0"/>
              </a:rPr>
              <a:t>)</a:t>
            </a:r>
          </a:p>
          <a:p>
            <a:r>
              <a:rPr lang="en-US" dirty="0">
                <a:latin typeface="Consolas" panose="020B0609020204030204" pitchFamily="49" charset="0"/>
              </a:rPr>
              <a:t>  {/* Student-specific logic */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38A66A01-2BD9-4760-BE16-8E95048E3138}"/>
              </a:ext>
            </a:extLst>
          </p:cNvPr>
          <p:cNvSpPr txBox="1"/>
          <p:nvPr/>
        </p:nvSpPr>
        <p:spPr>
          <a:xfrm>
            <a:off x="8811010" y="5153606"/>
            <a:ext cx="3337390" cy="147732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TA</a:t>
            </a:r>
            <a:r>
              <a:rPr lang="en-US" dirty="0">
                <a:latin typeface="Consolas" panose="020B0609020204030204" pitchFamily="49" charset="0"/>
              </a:rPr>
              <a:t> </a:t>
            </a:r>
            <a:r>
              <a:rPr lang="en-US" dirty="0" err="1">
                <a:latin typeface="Consolas" panose="020B0609020204030204" pitchFamily="49" charset="0"/>
              </a:rPr>
              <a:t>amy</a:t>
            </a:r>
            <a:r>
              <a:rPr lang="en-US" dirty="0">
                <a:latin typeface="Consolas" panose="020B0609020204030204" pitchFamily="49" charset="0"/>
              </a:rPr>
              <a:t>(1000, 8000);</a:t>
            </a:r>
          </a:p>
          <a:p>
            <a:r>
              <a:rPr lang="en-US" dirty="0">
                <a:latin typeface="Consolas" panose="020B0609020204030204" pitchFamily="49" charset="0"/>
              </a:rPr>
              <a:t>  </a:t>
            </a:r>
          </a:p>
          <a:p>
            <a:r>
              <a:rPr lang="en-US" dirty="0">
                <a:latin typeface="Consolas" panose="020B0609020204030204" pitchFamily="49" charset="0"/>
              </a:rPr>
              <a:t> ...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F36BA36E-9E24-4AB3-96BD-4EBF60084A64}"/>
              </a:ext>
            </a:extLst>
          </p:cNvPr>
          <p:cNvSpPr txBox="1"/>
          <p:nvPr/>
        </p:nvSpPr>
        <p:spPr>
          <a:xfrm>
            <a:off x="5831958" y="2991620"/>
            <a:ext cx="484374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FF0000"/>
                </a:solidFill>
                <a:latin typeface="Consolas" panose="020B0609020204030204" pitchFamily="49" charset="0"/>
              </a:rPr>
              <a:t>Teacher</a:t>
            </a:r>
            <a:r>
              <a:rPr lang="en-US" dirty="0">
                <a:latin typeface="Consolas" panose="020B0609020204030204" pitchFamily="49" charset="0"/>
              </a:rPr>
              <a:t>: public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FF0000"/>
                </a:solidFill>
                <a:latin typeface="Consolas" panose="020B0609020204030204" pitchFamily="49" charset="0"/>
              </a:rPr>
              <a:t>Teacher</a:t>
            </a:r>
            <a:r>
              <a:rPr lang="en-US" dirty="0">
                <a:latin typeface="Consolas" panose="020B0609020204030204" pitchFamily="49" charset="0"/>
              </a:rPr>
              <a:t>(int </a:t>
            </a:r>
            <a:r>
              <a:rPr lang="en-US" dirty="0" err="1">
                <a:latin typeface="Consolas" panose="020B0609020204030204" pitchFamily="49" charset="0"/>
              </a:rPr>
              <a:t>teaching_income</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0070C0"/>
                </a:solidFill>
                <a:latin typeface="Consolas" panose="020B0609020204030204" pitchFamily="49" charset="0"/>
              </a:rPr>
              <a:t>CollegePerson</a:t>
            </a:r>
            <a:r>
              <a:rPr lang="en-US" dirty="0">
                <a:latin typeface="Consolas" panose="020B0609020204030204" pitchFamily="49" charset="0"/>
              </a:rPr>
              <a:t>(</a:t>
            </a:r>
            <a:r>
              <a:rPr lang="en-US" dirty="0" err="1">
                <a:latin typeface="Consolas" panose="020B0609020204030204" pitchFamily="49" charset="0"/>
              </a:rPr>
              <a:t>teaching_income</a:t>
            </a:r>
            <a:r>
              <a:rPr lang="en-US" dirty="0">
                <a:latin typeface="Consolas" panose="020B0609020204030204" pitchFamily="49" charset="0"/>
              </a:rPr>
              <a:t>)</a:t>
            </a:r>
          </a:p>
          <a:p>
            <a:r>
              <a:rPr lang="en-US" dirty="0">
                <a:latin typeface="Consolas" panose="020B0609020204030204" pitchFamily="49" charset="0"/>
              </a:rPr>
              <a:t>  { /* Teacher-specific logic */ }</a:t>
            </a:r>
          </a:p>
          <a:p>
            <a:r>
              <a:rPr lang="en-US" dirty="0">
                <a:latin typeface="Consolas" panose="020B0609020204030204" pitchFamily="49" charset="0"/>
              </a:rPr>
              <a:t>};</a:t>
            </a:r>
          </a:p>
        </p:txBody>
      </p:sp>
      <p:sp>
        <p:nvSpPr>
          <p:cNvPr id="11" name="Rectangle 10">
            <a:extLst>
              <a:ext uri="{FF2B5EF4-FFF2-40B4-BE49-F238E27FC236}">
                <a16:creationId xmlns:a16="http://schemas.microsoft.com/office/drawing/2014/main" id="{8448473E-C1B4-4D77-83E9-30669E6E0662}"/>
              </a:ext>
            </a:extLst>
          </p:cNvPr>
          <p:cNvSpPr/>
          <p:nvPr/>
        </p:nvSpPr>
        <p:spPr>
          <a:xfrm>
            <a:off x="9145793" y="2108148"/>
            <a:ext cx="267488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2" name="Rectangle 11">
            <a:extLst>
              <a:ext uri="{FF2B5EF4-FFF2-40B4-BE49-F238E27FC236}">
                <a16:creationId xmlns:a16="http://schemas.microsoft.com/office/drawing/2014/main" id="{414FCF24-E527-46F9-926E-89F94A1F59CF}"/>
              </a:ext>
            </a:extLst>
          </p:cNvPr>
          <p:cNvSpPr/>
          <p:nvPr/>
        </p:nvSpPr>
        <p:spPr>
          <a:xfrm>
            <a:off x="9145295" y="2109334"/>
            <a:ext cx="267588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61BED92-CABC-463C-912F-14679B075B3C}"/>
              </a:ext>
            </a:extLst>
          </p:cNvPr>
          <p:cNvGrpSpPr/>
          <p:nvPr/>
        </p:nvGrpSpPr>
        <p:grpSpPr>
          <a:xfrm>
            <a:off x="8854262" y="626615"/>
            <a:ext cx="3257950" cy="1314693"/>
            <a:chOff x="603432" y="5649351"/>
            <a:chExt cx="3257950" cy="1314693"/>
          </a:xfrm>
        </p:grpSpPr>
        <p:sp>
          <p:nvSpPr>
            <p:cNvPr id="15" name="TextBox 14">
              <a:extLst>
                <a:ext uri="{FF2B5EF4-FFF2-40B4-BE49-F238E27FC236}">
                  <a16:creationId xmlns:a16="http://schemas.microsoft.com/office/drawing/2014/main" id="{6C442D22-05B5-47B1-BABA-D193CFB88646}"/>
                </a:ext>
              </a:extLst>
            </p:cNvPr>
            <p:cNvSpPr txBox="1"/>
            <p:nvPr/>
          </p:nvSpPr>
          <p:spPr>
            <a:xfrm>
              <a:off x="603432" y="6256158"/>
              <a:ext cx="3257950"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What's wrong with these classes?</a:t>
              </a:r>
            </a:p>
          </p:txBody>
        </p:sp>
        <p:pic>
          <p:nvPicPr>
            <p:cNvPr id="16" name="Picture 15" descr="Shape&#10;&#10;Description automatically generated with low confidence">
              <a:extLst>
                <a:ext uri="{FF2B5EF4-FFF2-40B4-BE49-F238E27FC236}">
                  <a16:creationId xmlns:a16="http://schemas.microsoft.com/office/drawing/2014/main" id="{CA098EC6-84B9-428A-8F3D-3AE9DF77E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783" y="5649351"/>
              <a:ext cx="603149" cy="603149"/>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8874A62E-44A4-4FAF-ACDD-1159AFEF7DDF}"/>
              </a:ext>
            </a:extLst>
          </p:cNvPr>
          <p:cNvSpPr txBox="1"/>
          <p:nvPr/>
        </p:nvSpPr>
        <p:spPr>
          <a:xfrm>
            <a:off x="8816295" y="5154565"/>
            <a:ext cx="3337390" cy="147732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7030A0"/>
                </a:solidFill>
                <a:latin typeface="Consolas" panose="020B0609020204030204" pitchFamily="49" charset="0"/>
              </a:rPr>
              <a:t>TA</a:t>
            </a:r>
            <a:r>
              <a:rPr lang="en-US" dirty="0">
                <a:latin typeface="Consolas" panose="020B0609020204030204" pitchFamily="49" charset="0"/>
              </a:rPr>
              <a:t> </a:t>
            </a:r>
            <a:r>
              <a:rPr lang="en-US" dirty="0" err="1">
                <a:latin typeface="Consolas" panose="020B0609020204030204" pitchFamily="49" charset="0"/>
              </a:rPr>
              <a:t>amy</a:t>
            </a:r>
            <a:r>
              <a:rPr lang="en-US" dirty="0">
                <a:latin typeface="Consolas" panose="020B0609020204030204" pitchFamily="49" charset="0"/>
              </a:rPr>
              <a:t>(1000, 8000);</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"Amy's pay is $"</a:t>
            </a:r>
          </a:p>
          <a:p>
            <a:r>
              <a:rPr lang="en-US" dirty="0">
                <a:latin typeface="Consolas" panose="020B0609020204030204" pitchFamily="49" charset="0"/>
              </a:rPr>
              <a:t>      &lt;&lt; </a:t>
            </a:r>
            <a:r>
              <a:rPr lang="en-US" dirty="0" err="1">
                <a:latin typeface="Consolas" panose="020B0609020204030204" pitchFamily="49" charset="0"/>
              </a:rPr>
              <a:t>amy.income</a:t>
            </a:r>
            <a:r>
              <a:rPr lang="en-US" dirty="0">
                <a:latin typeface="Consolas" panose="020B0609020204030204" pitchFamily="49" charset="0"/>
              </a:rPr>
              <a:t>();</a:t>
            </a:r>
          </a:p>
          <a:p>
            <a:r>
              <a:rPr lang="en-US" dirty="0">
                <a:latin typeface="Consolas" panose="020B0609020204030204" pitchFamily="49" charset="0"/>
              </a:rPr>
              <a:t>}</a:t>
            </a:r>
          </a:p>
        </p:txBody>
      </p:sp>
      <p:cxnSp>
        <p:nvCxnSpPr>
          <p:cNvPr id="18" name="Straight Arrow Connector 17">
            <a:extLst>
              <a:ext uri="{FF2B5EF4-FFF2-40B4-BE49-F238E27FC236}">
                <a16:creationId xmlns:a16="http://schemas.microsoft.com/office/drawing/2014/main" id="{CDA9E8C9-B32A-4679-ACBB-12177FEC8860}"/>
              </a:ext>
            </a:extLst>
          </p:cNvPr>
          <p:cNvCxnSpPr/>
          <p:nvPr/>
        </p:nvCxnSpPr>
        <p:spPr>
          <a:xfrm>
            <a:off x="8704956" y="56049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A4C6A1-1684-4B47-B588-956C39C0F183}"/>
              </a:ext>
            </a:extLst>
          </p:cNvPr>
          <p:cNvCxnSpPr/>
          <p:nvPr/>
        </p:nvCxnSpPr>
        <p:spPr>
          <a:xfrm>
            <a:off x="2974540" y="55565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B17237-7CBA-4253-993B-71D19AFA7090}"/>
              </a:ext>
            </a:extLst>
          </p:cNvPr>
          <p:cNvCxnSpPr/>
          <p:nvPr/>
        </p:nvCxnSpPr>
        <p:spPr>
          <a:xfrm>
            <a:off x="3237937" y="58305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8BA5D0-43B6-41B9-9D2A-DBD02DA5A47B}"/>
              </a:ext>
            </a:extLst>
          </p:cNvPr>
          <p:cNvCxnSpPr/>
          <p:nvPr/>
        </p:nvCxnSpPr>
        <p:spPr>
          <a:xfrm>
            <a:off x="837412" y="37207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BD4F1D4-9028-4F00-A189-509E7AECF796}"/>
              </a:ext>
            </a:extLst>
          </p:cNvPr>
          <p:cNvGrpSpPr/>
          <p:nvPr/>
        </p:nvGrpSpPr>
        <p:grpSpPr>
          <a:xfrm>
            <a:off x="113397" y="377424"/>
            <a:ext cx="2323241" cy="2450345"/>
            <a:chOff x="113397" y="377424"/>
            <a:chExt cx="2323241" cy="2450345"/>
          </a:xfrm>
        </p:grpSpPr>
        <p:sp>
          <p:nvSpPr>
            <p:cNvPr id="3" name="Rectangle 2">
              <a:extLst>
                <a:ext uri="{FF2B5EF4-FFF2-40B4-BE49-F238E27FC236}">
                  <a16:creationId xmlns:a16="http://schemas.microsoft.com/office/drawing/2014/main" id="{F7C32085-F004-463F-BA20-B560D12960A4}"/>
                </a:ext>
              </a:extLst>
            </p:cNvPr>
            <p:cNvSpPr/>
            <p:nvPr/>
          </p:nvSpPr>
          <p:spPr>
            <a:xfrm>
              <a:off x="195565" y="718835"/>
              <a:ext cx="2241073" cy="21089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2FC5761-BCD2-49EB-B948-527F43074715}"/>
                </a:ext>
              </a:extLst>
            </p:cNvPr>
            <p:cNvSpPr txBox="1"/>
            <p:nvPr/>
          </p:nvSpPr>
          <p:spPr>
            <a:xfrm>
              <a:off x="113397" y="377424"/>
              <a:ext cx="646332" cy="400110"/>
            </a:xfrm>
            <a:prstGeom prst="rect">
              <a:avLst/>
            </a:prstGeom>
            <a:noFill/>
          </p:spPr>
          <p:txBody>
            <a:bodyPr wrap="none" rtlCol="0">
              <a:spAutoFit/>
            </a:bodyPr>
            <a:lstStyle/>
            <a:p>
              <a:pPr algn="ctr"/>
              <a:r>
                <a:rPr lang="en-US" sz="2000" dirty="0" err="1">
                  <a:latin typeface="+mj-lt"/>
                  <a:cs typeface="Times New Roman" pitchFamily="18" charset="0"/>
                </a:rPr>
                <a:t>amy</a:t>
              </a:r>
              <a:endParaRPr lang="en-US" sz="2000" dirty="0">
                <a:latin typeface="+mj-lt"/>
                <a:cs typeface="Times New Roman" pitchFamily="18" charset="0"/>
              </a:endParaRPr>
            </a:p>
          </p:txBody>
        </p:sp>
      </p:grpSp>
      <p:sp>
        <p:nvSpPr>
          <p:cNvPr id="24" name="Rectangle 23">
            <a:extLst>
              <a:ext uri="{FF2B5EF4-FFF2-40B4-BE49-F238E27FC236}">
                <a16:creationId xmlns:a16="http://schemas.microsoft.com/office/drawing/2014/main" id="{AED64F26-11BA-4B1A-B2D8-85E181CB4332}"/>
              </a:ext>
            </a:extLst>
          </p:cNvPr>
          <p:cNvSpPr/>
          <p:nvPr/>
        </p:nvSpPr>
        <p:spPr>
          <a:xfrm>
            <a:off x="264277" y="1801095"/>
            <a:ext cx="1025962" cy="9315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8EC9ED-979D-4108-B439-8314EA73771F}"/>
              </a:ext>
            </a:extLst>
          </p:cNvPr>
          <p:cNvCxnSpPr/>
          <p:nvPr/>
        </p:nvCxnSpPr>
        <p:spPr>
          <a:xfrm>
            <a:off x="1107013" y="399995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91B5F85-985A-4757-A530-AE67FA83E42A}"/>
              </a:ext>
            </a:extLst>
          </p:cNvPr>
          <p:cNvGrpSpPr/>
          <p:nvPr/>
        </p:nvGrpSpPr>
        <p:grpSpPr>
          <a:xfrm>
            <a:off x="207567" y="797386"/>
            <a:ext cx="1093569" cy="931534"/>
            <a:chOff x="207567" y="797386"/>
            <a:chExt cx="1093569" cy="931534"/>
          </a:xfrm>
        </p:grpSpPr>
        <p:sp>
          <p:nvSpPr>
            <p:cNvPr id="28" name="Rectangle 27">
              <a:extLst>
                <a:ext uri="{FF2B5EF4-FFF2-40B4-BE49-F238E27FC236}">
                  <a16:creationId xmlns:a16="http://schemas.microsoft.com/office/drawing/2014/main" id="{4212E90A-4FC2-47E5-843A-BC611DF35652}"/>
                </a:ext>
              </a:extLst>
            </p:cNvPr>
            <p:cNvSpPr/>
            <p:nvPr/>
          </p:nvSpPr>
          <p:spPr>
            <a:xfrm>
              <a:off x="264276" y="797386"/>
              <a:ext cx="1025962" cy="93153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1B9E964-9637-4F43-B225-D4011D81E91F}"/>
                </a:ext>
              </a:extLst>
            </p:cNvPr>
            <p:cNvGrpSpPr/>
            <p:nvPr/>
          </p:nvGrpSpPr>
          <p:grpSpPr>
            <a:xfrm>
              <a:off x="207567" y="946148"/>
              <a:ext cx="1093569" cy="588138"/>
              <a:chOff x="670145" y="52166"/>
              <a:chExt cx="1093569" cy="588138"/>
            </a:xfrm>
          </p:grpSpPr>
          <p:sp>
            <p:nvSpPr>
              <p:cNvPr id="23" name="TextBox 22">
                <a:extLst>
                  <a:ext uri="{FF2B5EF4-FFF2-40B4-BE49-F238E27FC236}">
                    <a16:creationId xmlns:a16="http://schemas.microsoft.com/office/drawing/2014/main" id="{B4FF4F59-B007-4E12-B70E-BA03796D543D}"/>
                  </a:ext>
                </a:extLst>
              </p:cNvPr>
              <p:cNvSpPr txBox="1"/>
              <p:nvPr/>
            </p:nvSpPr>
            <p:spPr>
              <a:xfrm>
                <a:off x="670145" y="52166"/>
                <a:ext cx="1093569" cy="400110"/>
              </a:xfrm>
              <a:prstGeom prst="rect">
                <a:avLst/>
              </a:prstGeom>
              <a:noFill/>
            </p:spPr>
            <p:txBody>
              <a:bodyPr wrap="none" rtlCol="0">
                <a:spAutoFit/>
              </a:bodyPr>
              <a:lstStyle/>
              <a:p>
                <a:pPr algn="ctr"/>
                <a:r>
                  <a:rPr lang="en-US" sz="2000" dirty="0">
                    <a:solidFill>
                      <a:schemeClr val="bg1"/>
                    </a:solidFill>
                    <a:latin typeface="+mj-lt"/>
                    <a:cs typeface="Times New Roman" pitchFamily="18" charset="0"/>
                  </a:rPr>
                  <a:t>income_</a:t>
                </a:r>
              </a:p>
            </p:txBody>
          </p:sp>
          <p:sp>
            <p:nvSpPr>
              <p:cNvPr id="29" name="Rectangle 28">
                <a:extLst>
                  <a:ext uri="{FF2B5EF4-FFF2-40B4-BE49-F238E27FC236}">
                    <a16:creationId xmlns:a16="http://schemas.microsoft.com/office/drawing/2014/main" id="{A770E540-A35B-4BF7-A479-5ADFC1B90DB3}"/>
                  </a:ext>
                </a:extLst>
              </p:cNvPr>
              <p:cNvSpPr/>
              <p:nvPr/>
            </p:nvSpPr>
            <p:spPr>
              <a:xfrm>
                <a:off x="837852" y="400495"/>
                <a:ext cx="745262" cy="2398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TextBox 33">
            <a:extLst>
              <a:ext uri="{FF2B5EF4-FFF2-40B4-BE49-F238E27FC236}">
                <a16:creationId xmlns:a16="http://schemas.microsoft.com/office/drawing/2014/main" id="{95FBA900-670F-44FD-B0D1-94988BA57C5B}"/>
              </a:ext>
            </a:extLst>
          </p:cNvPr>
          <p:cNvSpPr txBox="1"/>
          <p:nvPr/>
        </p:nvSpPr>
        <p:spPr>
          <a:xfrm>
            <a:off x="9821872" y="5423301"/>
            <a:ext cx="780940" cy="369332"/>
          </a:xfrm>
          <a:prstGeom prst="rect">
            <a:avLst/>
          </a:prstGeom>
          <a:noFill/>
        </p:spPr>
        <p:txBody>
          <a:bodyPr wrap="square">
            <a:spAutoFit/>
          </a:bodyPr>
          <a:lstStyle/>
          <a:p>
            <a:r>
              <a:rPr lang="en-US" dirty="0">
                <a:solidFill>
                  <a:srgbClr val="00B050"/>
                </a:solidFill>
                <a:latin typeface="Consolas" panose="020B0609020204030204" pitchFamily="49" charset="0"/>
              </a:rPr>
              <a:t>1000</a:t>
            </a:r>
            <a:endParaRPr lang="en-US" dirty="0">
              <a:solidFill>
                <a:srgbClr val="00B050"/>
              </a:solidFill>
            </a:endParaRPr>
          </a:p>
        </p:txBody>
      </p:sp>
      <p:sp>
        <p:nvSpPr>
          <p:cNvPr id="35" name="TextBox 34">
            <a:extLst>
              <a:ext uri="{FF2B5EF4-FFF2-40B4-BE49-F238E27FC236}">
                <a16:creationId xmlns:a16="http://schemas.microsoft.com/office/drawing/2014/main" id="{DC9193EE-53A7-46D6-853B-E687A570D9B5}"/>
              </a:ext>
            </a:extLst>
          </p:cNvPr>
          <p:cNvSpPr txBox="1"/>
          <p:nvPr/>
        </p:nvSpPr>
        <p:spPr>
          <a:xfrm>
            <a:off x="10569855" y="5428033"/>
            <a:ext cx="780940" cy="369332"/>
          </a:xfrm>
          <a:prstGeom prst="rect">
            <a:avLst/>
          </a:prstGeom>
          <a:noFill/>
        </p:spPr>
        <p:txBody>
          <a:bodyPr wrap="square">
            <a:spAutoFit/>
          </a:bodyPr>
          <a:lstStyle/>
          <a:p>
            <a:r>
              <a:rPr lang="en-US" dirty="0">
                <a:solidFill>
                  <a:srgbClr val="FF0000"/>
                </a:solidFill>
                <a:latin typeface="Consolas" panose="020B0609020204030204" pitchFamily="49" charset="0"/>
              </a:rPr>
              <a:t>8000</a:t>
            </a:r>
            <a:endParaRPr lang="en-US" dirty="0">
              <a:solidFill>
                <a:srgbClr val="FF0000"/>
              </a:solidFill>
            </a:endParaRPr>
          </a:p>
        </p:txBody>
      </p:sp>
      <p:sp>
        <p:nvSpPr>
          <p:cNvPr id="36" name="TextBox 35">
            <a:extLst>
              <a:ext uri="{FF2B5EF4-FFF2-40B4-BE49-F238E27FC236}">
                <a16:creationId xmlns:a16="http://schemas.microsoft.com/office/drawing/2014/main" id="{3123D342-3BF5-49C7-A433-A35D9584C3DE}"/>
              </a:ext>
            </a:extLst>
          </p:cNvPr>
          <p:cNvSpPr txBox="1"/>
          <p:nvPr/>
        </p:nvSpPr>
        <p:spPr>
          <a:xfrm>
            <a:off x="4958882" y="5166493"/>
            <a:ext cx="780940" cy="369332"/>
          </a:xfrm>
          <a:prstGeom prst="rect">
            <a:avLst/>
          </a:prstGeom>
          <a:noFill/>
        </p:spPr>
        <p:txBody>
          <a:bodyPr wrap="square">
            <a:spAutoFit/>
          </a:bodyPr>
          <a:lstStyle/>
          <a:p>
            <a:r>
              <a:rPr lang="en-US" dirty="0">
                <a:solidFill>
                  <a:srgbClr val="00B050"/>
                </a:solidFill>
                <a:latin typeface="Consolas" panose="020B0609020204030204" pitchFamily="49" charset="0"/>
              </a:rPr>
              <a:t>1000</a:t>
            </a:r>
            <a:endParaRPr lang="en-US" dirty="0">
              <a:solidFill>
                <a:srgbClr val="00B050"/>
              </a:solidFill>
            </a:endParaRPr>
          </a:p>
        </p:txBody>
      </p:sp>
      <p:sp>
        <p:nvSpPr>
          <p:cNvPr id="37" name="TextBox 36">
            <a:extLst>
              <a:ext uri="{FF2B5EF4-FFF2-40B4-BE49-F238E27FC236}">
                <a16:creationId xmlns:a16="http://schemas.microsoft.com/office/drawing/2014/main" id="{96548F57-D4DB-4D79-89ED-DA3872CBFB3B}"/>
              </a:ext>
            </a:extLst>
          </p:cNvPr>
          <p:cNvSpPr txBox="1"/>
          <p:nvPr/>
        </p:nvSpPr>
        <p:spPr>
          <a:xfrm>
            <a:off x="3239259" y="3336180"/>
            <a:ext cx="780940" cy="369332"/>
          </a:xfrm>
          <a:prstGeom prst="rect">
            <a:avLst/>
          </a:prstGeom>
          <a:noFill/>
        </p:spPr>
        <p:txBody>
          <a:bodyPr wrap="square">
            <a:spAutoFit/>
          </a:bodyPr>
          <a:lstStyle/>
          <a:p>
            <a:r>
              <a:rPr lang="en-US" dirty="0">
                <a:solidFill>
                  <a:srgbClr val="00B050"/>
                </a:solidFill>
                <a:latin typeface="Consolas" panose="020B0609020204030204" pitchFamily="49" charset="0"/>
              </a:rPr>
              <a:t>1000</a:t>
            </a:r>
            <a:endParaRPr lang="en-US" dirty="0">
              <a:solidFill>
                <a:srgbClr val="00B050"/>
              </a:solidFill>
            </a:endParaRPr>
          </a:p>
        </p:txBody>
      </p:sp>
      <p:cxnSp>
        <p:nvCxnSpPr>
          <p:cNvPr id="38" name="Straight Arrow Connector 37">
            <a:extLst>
              <a:ext uri="{FF2B5EF4-FFF2-40B4-BE49-F238E27FC236}">
                <a16:creationId xmlns:a16="http://schemas.microsoft.com/office/drawing/2014/main" id="{6FFA2C28-D18D-4E1B-A06C-FFC31B11DCBA}"/>
              </a:ext>
            </a:extLst>
          </p:cNvPr>
          <p:cNvCxnSpPr/>
          <p:nvPr/>
        </p:nvCxnSpPr>
        <p:spPr>
          <a:xfrm>
            <a:off x="2538518" y="16417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53A62D-7DCD-40B4-AE94-071C611B3B64}"/>
              </a:ext>
            </a:extLst>
          </p:cNvPr>
          <p:cNvCxnSpPr>
            <a:cxnSpLocks/>
          </p:cNvCxnSpPr>
          <p:nvPr/>
        </p:nvCxnSpPr>
        <p:spPr>
          <a:xfrm>
            <a:off x="6189378" y="1397073"/>
            <a:ext cx="244776" cy="141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B593503-7B77-4AB0-88DC-8D3EF9D5B1FA}"/>
              </a:ext>
            </a:extLst>
          </p:cNvPr>
          <p:cNvSpPr txBox="1"/>
          <p:nvPr/>
        </p:nvSpPr>
        <p:spPr>
          <a:xfrm>
            <a:off x="416774" y="1220814"/>
            <a:ext cx="780940" cy="369332"/>
          </a:xfrm>
          <a:prstGeom prst="rect">
            <a:avLst/>
          </a:prstGeom>
          <a:noFill/>
        </p:spPr>
        <p:txBody>
          <a:bodyPr wrap="square">
            <a:spAutoFit/>
          </a:bodyPr>
          <a:lstStyle/>
          <a:p>
            <a:r>
              <a:rPr lang="en-US" dirty="0">
                <a:solidFill>
                  <a:srgbClr val="00B050"/>
                </a:solidFill>
                <a:latin typeface="Consolas" panose="020B0609020204030204" pitchFamily="49" charset="0"/>
              </a:rPr>
              <a:t>1000</a:t>
            </a:r>
            <a:endParaRPr lang="en-US" dirty="0">
              <a:solidFill>
                <a:srgbClr val="00B050"/>
              </a:solidFill>
            </a:endParaRPr>
          </a:p>
        </p:txBody>
      </p:sp>
      <p:cxnSp>
        <p:nvCxnSpPr>
          <p:cNvPr id="43" name="Straight Arrow Connector 42">
            <a:extLst>
              <a:ext uri="{FF2B5EF4-FFF2-40B4-BE49-F238E27FC236}">
                <a16:creationId xmlns:a16="http://schemas.microsoft.com/office/drawing/2014/main" id="{0FC0608B-59DA-4B57-B4A8-563122361E9E}"/>
              </a:ext>
            </a:extLst>
          </p:cNvPr>
          <p:cNvCxnSpPr/>
          <p:nvPr/>
        </p:nvCxnSpPr>
        <p:spPr>
          <a:xfrm>
            <a:off x="858370" y="42836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3DA968D-44D8-46B5-A8DB-336A0D98AA23}"/>
              </a:ext>
            </a:extLst>
          </p:cNvPr>
          <p:cNvCxnSpPr/>
          <p:nvPr/>
        </p:nvCxnSpPr>
        <p:spPr>
          <a:xfrm>
            <a:off x="3239881" y="60906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655320C-BA61-4541-BCDA-71F4ACF7EDC6}"/>
              </a:ext>
            </a:extLst>
          </p:cNvPr>
          <p:cNvCxnSpPr/>
          <p:nvPr/>
        </p:nvCxnSpPr>
        <p:spPr>
          <a:xfrm>
            <a:off x="5829497" y="373245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A765FE7-BFF8-47D3-9D37-FF38424FE78F}"/>
              </a:ext>
            </a:extLst>
          </p:cNvPr>
          <p:cNvCxnSpPr/>
          <p:nvPr/>
        </p:nvCxnSpPr>
        <p:spPr>
          <a:xfrm>
            <a:off x="6099098" y="40117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1432DF8B-6A3B-4EC0-B61E-2E759844B12D}"/>
              </a:ext>
            </a:extLst>
          </p:cNvPr>
          <p:cNvGrpSpPr/>
          <p:nvPr/>
        </p:nvGrpSpPr>
        <p:grpSpPr>
          <a:xfrm>
            <a:off x="1288343" y="798572"/>
            <a:ext cx="1093569" cy="931534"/>
            <a:chOff x="207567" y="797386"/>
            <a:chExt cx="1093569" cy="931534"/>
          </a:xfrm>
        </p:grpSpPr>
        <p:sp>
          <p:nvSpPr>
            <p:cNvPr id="70" name="Rectangle 69">
              <a:extLst>
                <a:ext uri="{FF2B5EF4-FFF2-40B4-BE49-F238E27FC236}">
                  <a16:creationId xmlns:a16="http://schemas.microsoft.com/office/drawing/2014/main" id="{E69B0FA8-BDC7-42BD-8BF5-DD8A51491997}"/>
                </a:ext>
              </a:extLst>
            </p:cNvPr>
            <p:cNvSpPr/>
            <p:nvPr/>
          </p:nvSpPr>
          <p:spPr>
            <a:xfrm>
              <a:off x="264276" y="797386"/>
              <a:ext cx="1025962" cy="93153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00B487A-9815-4F9E-8BD2-A9F47F89F5BB}"/>
                </a:ext>
              </a:extLst>
            </p:cNvPr>
            <p:cNvGrpSpPr/>
            <p:nvPr/>
          </p:nvGrpSpPr>
          <p:grpSpPr>
            <a:xfrm>
              <a:off x="207567" y="946148"/>
              <a:ext cx="1093569" cy="588138"/>
              <a:chOff x="670145" y="52166"/>
              <a:chExt cx="1093569" cy="588138"/>
            </a:xfrm>
          </p:grpSpPr>
          <p:sp>
            <p:nvSpPr>
              <p:cNvPr id="72" name="TextBox 71">
                <a:extLst>
                  <a:ext uri="{FF2B5EF4-FFF2-40B4-BE49-F238E27FC236}">
                    <a16:creationId xmlns:a16="http://schemas.microsoft.com/office/drawing/2014/main" id="{02E18DE0-ACA1-4EFB-8117-D4CBB5263725}"/>
                  </a:ext>
                </a:extLst>
              </p:cNvPr>
              <p:cNvSpPr txBox="1"/>
              <p:nvPr/>
            </p:nvSpPr>
            <p:spPr>
              <a:xfrm>
                <a:off x="670145" y="52166"/>
                <a:ext cx="1093569" cy="400110"/>
              </a:xfrm>
              <a:prstGeom prst="rect">
                <a:avLst/>
              </a:prstGeom>
              <a:noFill/>
            </p:spPr>
            <p:txBody>
              <a:bodyPr wrap="none" rtlCol="0">
                <a:spAutoFit/>
              </a:bodyPr>
              <a:lstStyle/>
              <a:p>
                <a:pPr algn="ctr"/>
                <a:r>
                  <a:rPr lang="en-US" sz="2000" dirty="0">
                    <a:solidFill>
                      <a:schemeClr val="bg1"/>
                    </a:solidFill>
                    <a:latin typeface="+mj-lt"/>
                    <a:cs typeface="Times New Roman" pitchFamily="18" charset="0"/>
                  </a:rPr>
                  <a:t>income_</a:t>
                </a:r>
              </a:p>
            </p:txBody>
          </p:sp>
          <p:sp>
            <p:nvSpPr>
              <p:cNvPr id="73" name="Rectangle 72">
                <a:extLst>
                  <a:ext uri="{FF2B5EF4-FFF2-40B4-BE49-F238E27FC236}">
                    <a16:creationId xmlns:a16="http://schemas.microsoft.com/office/drawing/2014/main" id="{3D1EFD8F-30F8-46B0-A762-999C2D736D7F}"/>
                  </a:ext>
                </a:extLst>
              </p:cNvPr>
              <p:cNvSpPr/>
              <p:nvPr/>
            </p:nvSpPr>
            <p:spPr>
              <a:xfrm>
                <a:off x="837852" y="400495"/>
                <a:ext cx="745262" cy="2398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4" name="TextBox 73">
            <a:extLst>
              <a:ext uri="{FF2B5EF4-FFF2-40B4-BE49-F238E27FC236}">
                <a16:creationId xmlns:a16="http://schemas.microsoft.com/office/drawing/2014/main" id="{F4E5D86E-9E4F-46D1-82EA-D64629A5E691}"/>
              </a:ext>
            </a:extLst>
          </p:cNvPr>
          <p:cNvSpPr txBox="1"/>
          <p:nvPr/>
        </p:nvSpPr>
        <p:spPr>
          <a:xfrm>
            <a:off x="6843236" y="5158892"/>
            <a:ext cx="780940" cy="369332"/>
          </a:xfrm>
          <a:prstGeom prst="rect">
            <a:avLst/>
          </a:prstGeom>
          <a:noFill/>
        </p:spPr>
        <p:txBody>
          <a:bodyPr wrap="square">
            <a:spAutoFit/>
          </a:bodyPr>
          <a:lstStyle/>
          <a:p>
            <a:r>
              <a:rPr lang="en-US" dirty="0">
                <a:solidFill>
                  <a:srgbClr val="FF0000"/>
                </a:solidFill>
                <a:latin typeface="Consolas" panose="020B0609020204030204" pitchFamily="49" charset="0"/>
              </a:rPr>
              <a:t>8000</a:t>
            </a:r>
            <a:endParaRPr lang="en-US" dirty="0">
              <a:solidFill>
                <a:srgbClr val="FF0000"/>
              </a:solidFill>
            </a:endParaRPr>
          </a:p>
        </p:txBody>
      </p:sp>
      <p:sp>
        <p:nvSpPr>
          <p:cNvPr id="75" name="TextBox 74">
            <a:extLst>
              <a:ext uri="{FF2B5EF4-FFF2-40B4-BE49-F238E27FC236}">
                <a16:creationId xmlns:a16="http://schemas.microsoft.com/office/drawing/2014/main" id="{EDE13B5A-BDAE-4B3D-9E6E-7E42278B1D48}"/>
              </a:ext>
            </a:extLst>
          </p:cNvPr>
          <p:cNvSpPr txBox="1"/>
          <p:nvPr/>
        </p:nvSpPr>
        <p:spPr>
          <a:xfrm>
            <a:off x="8120344" y="3323697"/>
            <a:ext cx="780940" cy="369332"/>
          </a:xfrm>
          <a:prstGeom prst="rect">
            <a:avLst/>
          </a:prstGeom>
          <a:noFill/>
        </p:spPr>
        <p:txBody>
          <a:bodyPr wrap="square">
            <a:spAutoFit/>
          </a:bodyPr>
          <a:lstStyle/>
          <a:p>
            <a:r>
              <a:rPr lang="en-US" dirty="0">
                <a:solidFill>
                  <a:srgbClr val="FF0000"/>
                </a:solidFill>
                <a:latin typeface="Consolas" panose="020B0609020204030204" pitchFamily="49" charset="0"/>
              </a:rPr>
              <a:t>8000</a:t>
            </a:r>
            <a:endParaRPr lang="en-US" dirty="0">
              <a:solidFill>
                <a:srgbClr val="FF0000"/>
              </a:solidFill>
            </a:endParaRPr>
          </a:p>
        </p:txBody>
      </p:sp>
      <p:cxnSp>
        <p:nvCxnSpPr>
          <p:cNvPr id="76" name="Straight Arrow Connector 75">
            <a:extLst>
              <a:ext uri="{FF2B5EF4-FFF2-40B4-BE49-F238E27FC236}">
                <a16:creationId xmlns:a16="http://schemas.microsoft.com/office/drawing/2014/main" id="{5F73FF18-D8A5-4252-83CC-9E9ED8BA3C84}"/>
              </a:ext>
            </a:extLst>
          </p:cNvPr>
          <p:cNvCxnSpPr/>
          <p:nvPr/>
        </p:nvCxnSpPr>
        <p:spPr>
          <a:xfrm>
            <a:off x="2535759" y="16429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603617A-3A64-477B-8201-446E3CEA3EB5}"/>
              </a:ext>
            </a:extLst>
          </p:cNvPr>
          <p:cNvCxnSpPr>
            <a:cxnSpLocks/>
          </p:cNvCxnSpPr>
          <p:nvPr/>
        </p:nvCxnSpPr>
        <p:spPr>
          <a:xfrm>
            <a:off x="6197190" y="1408097"/>
            <a:ext cx="244776" cy="141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84CE53-9841-4312-8519-19C4455D694F}"/>
              </a:ext>
            </a:extLst>
          </p:cNvPr>
          <p:cNvSpPr txBox="1"/>
          <p:nvPr/>
        </p:nvSpPr>
        <p:spPr>
          <a:xfrm>
            <a:off x="1497550" y="1222000"/>
            <a:ext cx="780940" cy="369332"/>
          </a:xfrm>
          <a:prstGeom prst="rect">
            <a:avLst/>
          </a:prstGeom>
          <a:noFill/>
        </p:spPr>
        <p:txBody>
          <a:bodyPr wrap="square">
            <a:spAutoFit/>
          </a:bodyPr>
          <a:lstStyle/>
          <a:p>
            <a:r>
              <a:rPr lang="en-US" dirty="0">
                <a:solidFill>
                  <a:srgbClr val="FF0000"/>
                </a:solidFill>
                <a:latin typeface="Consolas" panose="020B0609020204030204" pitchFamily="49" charset="0"/>
              </a:rPr>
              <a:t>8000</a:t>
            </a:r>
            <a:endParaRPr lang="en-US" dirty="0">
              <a:solidFill>
                <a:srgbClr val="FF0000"/>
              </a:solidFill>
            </a:endParaRPr>
          </a:p>
        </p:txBody>
      </p:sp>
      <p:cxnSp>
        <p:nvCxnSpPr>
          <p:cNvPr id="79" name="Straight Arrow Connector 78">
            <a:extLst>
              <a:ext uri="{FF2B5EF4-FFF2-40B4-BE49-F238E27FC236}">
                <a16:creationId xmlns:a16="http://schemas.microsoft.com/office/drawing/2014/main" id="{49B5BEA4-3B40-4203-8627-D6C7F19072FF}"/>
              </a:ext>
            </a:extLst>
          </p:cNvPr>
          <p:cNvCxnSpPr/>
          <p:nvPr/>
        </p:nvCxnSpPr>
        <p:spPr>
          <a:xfrm>
            <a:off x="5850455" y="42953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989EAEF-870A-43E1-B1D7-F044A9A8EE69}"/>
              </a:ext>
            </a:extLst>
          </p:cNvPr>
          <p:cNvSpPr/>
          <p:nvPr/>
        </p:nvSpPr>
        <p:spPr>
          <a:xfrm>
            <a:off x="1358951" y="1798911"/>
            <a:ext cx="1025962" cy="9315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FDF63F10-1E5A-474B-9BA4-DD7FA72C1979}"/>
              </a:ext>
            </a:extLst>
          </p:cNvPr>
          <p:cNvCxnSpPr/>
          <p:nvPr/>
        </p:nvCxnSpPr>
        <p:spPr>
          <a:xfrm>
            <a:off x="8719931" y="59053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Speech Bubble: Rectangle with Corners Rounded 81">
            <a:extLst>
              <a:ext uri="{FF2B5EF4-FFF2-40B4-BE49-F238E27FC236}">
                <a16:creationId xmlns:a16="http://schemas.microsoft.com/office/drawing/2014/main" id="{5C5CCC87-7DE3-4706-A51D-952A8E8ED5C5}"/>
              </a:ext>
            </a:extLst>
          </p:cNvPr>
          <p:cNvSpPr/>
          <p:nvPr/>
        </p:nvSpPr>
        <p:spPr>
          <a:xfrm>
            <a:off x="9233854" y="3902619"/>
            <a:ext cx="2878358" cy="895458"/>
          </a:xfrm>
          <a:prstGeom prst="wedgeRoundRectCallout">
            <a:avLst>
              <a:gd name="adj1" fmla="val 12893"/>
              <a:gd name="adj2" fmla="val 1937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WAIT! Which income does this get???</a:t>
            </a:r>
          </a:p>
        </p:txBody>
      </p:sp>
      <p:sp>
        <p:nvSpPr>
          <p:cNvPr id="83" name="Speech Bubble: Rectangle with Corners Rounded 82">
            <a:extLst>
              <a:ext uri="{FF2B5EF4-FFF2-40B4-BE49-F238E27FC236}">
                <a16:creationId xmlns:a16="http://schemas.microsoft.com/office/drawing/2014/main" id="{961C82DB-EC9A-46DB-8FCC-BA37D30D27A6}"/>
              </a:ext>
            </a:extLst>
          </p:cNvPr>
          <p:cNvSpPr/>
          <p:nvPr/>
        </p:nvSpPr>
        <p:spPr>
          <a:xfrm>
            <a:off x="1080000" y="3104496"/>
            <a:ext cx="2730882" cy="610820"/>
          </a:xfrm>
          <a:prstGeom prst="wedgeRoundRectCallout">
            <a:avLst>
              <a:gd name="adj1" fmla="val -56069"/>
              <a:gd name="adj2" fmla="val -3077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Amy's </a:t>
            </a:r>
            <a:r>
              <a:rPr lang="en-US" sz="2000" dirty="0">
                <a:solidFill>
                  <a:schemeClr val="accent6">
                    <a:lumMod val="40000"/>
                    <a:lumOff val="60000"/>
                  </a:schemeClr>
                </a:solidFill>
              </a:rPr>
              <a:t>part-time student income</a:t>
            </a:r>
            <a:r>
              <a:rPr lang="en-US" sz="2000" dirty="0">
                <a:solidFill>
                  <a:schemeClr val="bg1"/>
                </a:solidFill>
              </a:rPr>
              <a:t>?</a:t>
            </a:r>
          </a:p>
        </p:txBody>
      </p:sp>
      <p:sp>
        <p:nvSpPr>
          <p:cNvPr id="84" name="Speech Bubble: Rectangle with Corners Rounded 83">
            <a:extLst>
              <a:ext uri="{FF2B5EF4-FFF2-40B4-BE49-F238E27FC236}">
                <a16:creationId xmlns:a16="http://schemas.microsoft.com/office/drawing/2014/main" id="{4615484B-3ED2-446E-AA91-0FFFFC642CCE}"/>
              </a:ext>
            </a:extLst>
          </p:cNvPr>
          <p:cNvSpPr/>
          <p:nvPr/>
        </p:nvSpPr>
        <p:spPr>
          <a:xfrm>
            <a:off x="3772501" y="2331905"/>
            <a:ext cx="2194884" cy="610820"/>
          </a:xfrm>
          <a:prstGeom prst="wedgeRoundRectCallout">
            <a:avLst>
              <a:gd name="adj1" fmla="val -124743"/>
              <a:gd name="adj2" fmla="val -1860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 her </a:t>
            </a:r>
            <a:r>
              <a:rPr lang="en-US" sz="2000" dirty="0">
                <a:solidFill>
                  <a:srgbClr val="FFC9C9"/>
                </a:solidFill>
              </a:rPr>
              <a:t>teaching income</a:t>
            </a:r>
            <a:r>
              <a:rPr lang="en-US" sz="2000" dirty="0">
                <a:solidFill>
                  <a:schemeClr val="bg1"/>
                </a:solidFill>
              </a:rPr>
              <a:t>?!?!?</a:t>
            </a:r>
          </a:p>
        </p:txBody>
      </p:sp>
      <p:grpSp>
        <p:nvGrpSpPr>
          <p:cNvPr id="85" name="Group 84">
            <a:extLst>
              <a:ext uri="{FF2B5EF4-FFF2-40B4-BE49-F238E27FC236}">
                <a16:creationId xmlns:a16="http://schemas.microsoft.com/office/drawing/2014/main" id="{8F53EFCF-2D9F-4D25-9BFC-14A07D5C04FB}"/>
              </a:ext>
            </a:extLst>
          </p:cNvPr>
          <p:cNvGrpSpPr/>
          <p:nvPr/>
        </p:nvGrpSpPr>
        <p:grpSpPr>
          <a:xfrm>
            <a:off x="7540321" y="4992935"/>
            <a:ext cx="4563101" cy="1347577"/>
            <a:chOff x="9103654" y="4973801"/>
            <a:chExt cx="4563101" cy="1347577"/>
          </a:xfrm>
        </p:grpSpPr>
        <p:sp>
          <p:nvSpPr>
            <p:cNvPr id="86" name="TextBox 85">
              <a:extLst>
                <a:ext uri="{FF2B5EF4-FFF2-40B4-BE49-F238E27FC236}">
                  <a16:creationId xmlns:a16="http://schemas.microsoft.com/office/drawing/2014/main" id="{2079C5D9-AFCE-4ED4-BA7E-CA2A52333CA9}"/>
                </a:ext>
              </a:extLst>
            </p:cNvPr>
            <p:cNvSpPr txBox="1"/>
            <p:nvPr/>
          </p:nvSpPr>
          <p:spPr>
            <a:xfrm>
              <a:off x="9949101" y="5121049"/>
              <a:ext cx="3717654" cy="1200329"/>
            </a:xfrm>
            <a:prstGeom prst="rect">
              <a:avLst/>
            </a:prstGeom>
            <a:solidFill>
              <a:schemeClr val="accent1">
                <a:lumMod val="40000"/>
                <a:lumOff val="60000"/>
              </a:schemeClr>
            </a:solidFill>
            <a:ln>
              <a:solidFill>
                <a:schemeClr val="tx1"/>
              </a:solidFill>
            </a:ln>
          </p:spPr>
          <p:txBody>
            <a:bodyPr wrap="square">
              <a:spAutoFit/>
            </a:bodyPr>
            <a:lstStyle/>
            <a:p>
              <a:r>
                <a:rPr lang="en-US" sz="1800" b="0" dirty="0">
                  <a:solidFill>
                    <a:srgbClr val="CA3323"/>
                  </a:solidFill>
                  <a:latin typeface="Consolas" panose="020B0609020204030204" pitchFamily="49" charset="0"/>
                </a:rPr>
                <a:t>error: </a:t>
              </a:r>
              <a:r>
                <a:rPr lang="en-US" sz="1800" b="0" dirty="0">
                  <a:solidFill>
                    <a:srgbClr val="000000"/>
                  </a:solidFill>
                  <a:latin typeface="Consolas" panose="020B0609020204030204" pitchFamily="49" charset="0"/>
                </a:rPr>
                <a:t>non-static member income' found in multiple base-class </a:t>
              </a:r>
              <a:r>
                <a:rPr lang="en-US" sz="1800" b="0" dirty="0" err="1">
                  <a:solidFill>
                    <a:srgbClr val="000000"/>
                  </a:solidFill>
                  <a:latin typeface="Consolas" panose="020B0609020204030204" pitchFamily="49" charset="0"/>
                </a:rPr>
                <a:t>subobjects</a:t>
              </a:r>
              <a:r>
                <a:rPr lang="en-US" sz="1800" b="0" dirty="0">
                  <a:solidFill>
                    <a:srgbClr val="000000"/>
                  </a:solidFill>
                  <a:latin typeface="Consolas" panose="020B0609020204030204" pitchFamily="49" charset="0"/>
                </a:rPr>
                <a:t> of type '</a:t>
              </a:r>
              <a:r>
                <a:rPr lang="en-US" sz="1800" b="0" dirty="0" err="1">
                  <a:solidFill>
                    <a:srgbClr val="000000"/>
                  </a:solidFill>
                  <a:latin typeface="Consolas" panose="020B0609020204030204" pitchFamily="49" charset="0"/>
                </a:rPr>
                <a:t>CollegePerson</a:t>
              </a:r>
              <a:r>
                <a:rPr lang="en-US" sz="1800" b="0" dirty="0">
                  <a:solidFill>
                    <a:srgbClr val="000000"/>
                  </a:solidFill>
                  <a:latin typeface="Consolas" panose="020B0609020204030204" pitchFamily="49" charset="0"/>
                </a:rPr>
                <a:t>'</a:t>
              </a:r>
              <a:endParaRPr lang="en-US" b="0" dirty="0">
                <a:latin typeface="Consolas" panose="020B0609020204030204" pitchFamily="49" charset="0"/>
              </a:endParaRPr>
            </a:p>
          </p:txBody>
        </p:sp>
        <p:pic>
          <p:nvPicPr>
            <p:cNvPr id="87" name="Picture 86">
              <a:extLst>
                <a:ext uri="{FF2B5EF4-FFF2-40B4-BE49-F238E27FC236}">
                  <a16:creationId xmlns:a16="http://schemas.microsoft.com/office/drawing/2014/main" id="{A2A76C64-0F8D-4F35-96D1-C734E6C330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03654" y="4973801"/>
              <a:ext cx="851146" cy="851146"/>
            </a:xfrm>
            <a:prstGeom prst="rect">
              <a:avLst/>
            </a:prstGeom>
          </p:spPr>
        </p:pic>
      </p:grpSp>
    </p:spTree>
    <p:extLst>
      <p:ext uri="{BB962C8B-B14F-4D97-AF65-F5344CB8AC3E}">
        <p14:creationId xmlns:p14="http://schemas.microsoft.com/office/powerpoint/2010/main" val="42192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9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2.08333E-7 -2.59259E-6 L -0.39896 -0.03773 " pathEditMode="relative" rAng="0" ptsTypes="AA">
                                      <p:cBhvr>
                                        <p:cTn id="65" dur="2000" fill="hold"/>
                                        <p:tgtEl>
                                          <p:spTgt spid="34"/>
                                        </p:tgtEl>
                                        <p:attrNameLst>
                                          <p:attrName>ppt_x</p:attrName>
                                          <p:attrName>ppt_y</p:attrName>
                                        </p:attrNameLst>
                                      </p:cBhvr>
                                      <p:rCtr x="-19948" y="-1898"/>
                                    </p:animMotion>
                                  </p:childTnLst>
                                </p:cTn>
                              </p:par>
                              <p:par>
                                <p:cTn id="66" presetID="42" presetClass="path" presetSubtype="0" accel="50000" decel="50000" fill="hold" grpId="1" nodeType="withEffect">
                                  <p:stCondLst>
                                    <p:cond delay="0"/>
                                  </p:stCondLst>
                                  <p:childTnLst>
                                    <p:animMotion origin="layout" path="M 1.66667E-6 2.96296E-6 L -0.30547 -0.03982 " pathEditMode="relative" rAng="0" ptsTypes="AA">
                                      <p:cBhvr>
                                        <p:cTn id="67" dur="2000" fill="hold"/>
                                        <p:tgtEl>
                                          <p:spTgt spid="35"/>
                                        </p:tgtEl>
                                        <p:attrNameLst>
                                          <p:attrName>ppt_x</p:attrName>
                                          <p:attrName>ppt_y</p:attrName>
                                        </p:attrNameLst>
                                      </p:cBhvr>
                                      <p:rCtr x="-15273" y="-1991"/>
                                    </p:animMotion>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1" nodeType="clickEffect">
                                  <p:stCondLst>
                                    <p:cond delay="0"/>
                                  </p:stCondLst>
                                  <p:childTnLst>
                                    <p:animMotion origin="layout" path="M -2.08333E-6 -2.59259E-6 L -0.14101 -0.2669 " pathEditMode="relative" rAng="0" ptsTypes="AA">
                                      <p:cBhvr>
                                        <p:cTn id="91" dur="2000" fill="hold"/>
                                        <p:tgtEl>
                                          <p:spTgt spid="36"/>
                                        </p:tgtEl>
                                        <p:attrNameLst>
                                          <p:attrName>ppt_x</p:attrName>
                                          <p:attrName>ppt_y</p:attrName>
                                        </p:attrNameLst>
                                      </p:cBhvr>
                                      <p:rCtr x="-7057" y="-13356"/>
                                    </p:animMotion>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1"/>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4"/>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2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1" nodeType="clickEffect">
                                  <p:stCondLst>
                                    <p:cond delay="0"/>
                                  </p:stCondLst>
                                  <p:childTnLst>
                                    <p:animMotion origin="layout" path="M 3.75E-6 4.07407E-6 L 0.15677 -0.30371 " pathEditMode="relative" rAng="0" ptsTypes="AA">
                                      <p:cBhvr>
                                        <p:cTn id="119" dur="2000" fill="hold"/>
                                        <p:tgtEl>
                                          <p:spTgt spid="37"/>
                                        </p:tgtEl>
                                        <p:attrNameLst>
                                          <p:attrName>ppt_x</p:attrName>
                                          <p:attrName>ppt_y</p:attrName>
                                        </p:attrNameLst>
                                      </p:cBhvr>
                                      <p:rCtr x="7839" y="-15185"/>
                                    </p:animMotion>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26"/>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3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3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39"/>
                                        </p:tgtEl>
                                        <p:attrNameLst>
                                          <p:attrName>style.visibility</p:attrName>
                                        </p:attrNameLst>
                                      </p:cBhvr>
                                      <p:to>
                                        <p:strVal val="hidden"/>
                                      </p:to>
                                    </p:set>
                                  </p:childTnLst>
                                </p:cTn>
                              </p:par>
                              <p:par>
                                <p:cTn id="148" presetID="10" presetClass="exit" presetSubtype="0" fill="hold" grpId="2" nodeType="withEffect">
                                  <p:stCondLst>
                                    <p:cond delay="0"/>
                                  </p:stCondLst>
                                  <p:childTnLst>
                                    <p:animEffect transition="out" filter="fade">
                                      <p:cBhvr>
                                        <p:cTn id="149" dur="500"/>
                                        <p:tgtEl>
                                          <p:spTgt spid="37"/>
                                        </p:tgtEl>
                                      </p:cBhvr>
                                    </p:animEffect>
                                    <p:set>
                                      <p:cBhvr>
                                        <p:cTn id="150" dur="1" fill="hold">
                                          <p:stCondLst>
                                            <p:cond delay="499"/>
                                          </p:stCondLst>
                                        </p:cTn>
                                        <p:tgtEl>
                                          <p:spTgt spid="3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par>
                                <p:cTn id="159" presetID="10" presetClass="exit" presetSubtype="0" fill="hold" grpId="2" nodeType="withEffect">
                                  <p:stCondLst>
                                    <p:cond delay="0"/>
                                  </p:stCondLst>
                                  <p:childTnLst>
                                    <p:animEffect transition="out" filter="fade">
                                      <p:cBhvr>
                                        <p:cTn id="160" dur="500"/>
                                        <p:tgtEl>
                                          <p:spTgt spid="36"/>
                                        </p:tgtEl>
                                      </p:cBhvr>
                                    </p:animEffect>
                                    <p:set>
                                      <p:cBhvr>
                                        <p:cTn id="161" dur="1" fill="hold">
                                          <p:stCondLst>
                                            <p:cond delay="499"/>
                                          </p:stCondLst>
                                        </p:cTn>
                                        <p:tgtEl>
                                          <p:spTgt spid="3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66"/>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74"/>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42" presetClass="path" presetSubtype="0" accel="50000" decel="50000" fill="hold" grpId="1" nodeType="clickEffect">
                                  <p:stCondLst>
                                    <p:cond delay="0"/>
                                  </p:stCondLst>
                                  <p:childTnLst>
                                    <p:animMotion origin="layout" path="M 6.25E-7 3.33333E-6 L 0.10456 -0.26806 " pathEditMode="relative" rAng="0" ptsTypes="AA">
                                      <p:cBhvr>
                                        <p:cTn id="173" dur="2000" fill="hold"/>
                                        <p:tgtEl>
                                          <p:spTgt spid="74"/>
                                        </p:tgtEl>
                                        <p:attrNameLst>
                                          <p:attrName>ppt_x</p:attrName>
                                          <p:attrName>ppt_y</p:attrName>
                                        </p:attrNameLst>
                                      </p:cBhvr>
                                      <p:rCtr x="5221" y="-13403"/>
                                    </p:animMotion>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66"/>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6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80"/>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6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68"/>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75"/>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42" presetClass="path" presetSubtype="0" accel="50000" decel="50000" fill="hold" grpId="1" nodeType="clickEffect">
                                  <p:stCondLst>
                                    <p:cond delay="0"/>
                                  </p:stCondLst>
                                  <p:childTnLst>
                                    <p:animMotion origin="layout" path="M 3.125E-6 -4.07407E-6 L -0.24584 -0.30301 " pathEditMode="relative" rAng="0" ptsTypes="AA">
                                      <p:cBhvr>
                                        <p:cTn id="201" dur="2000" fill="hold"/>
                                        <p:tgtEl>
                                          <p:spTgt spid="75"/>
                                        </p:tgtEl>
                                        <p:attrNameLst>
                                          <p:attrName>ppt_x</p:attrName>
                                          <p:attrName>ppt_y</p:attrName>
                                        </p:attrNameLst>
                                      </p:cBhvr>
                                      <p:rCtr x="-12292" y="-15162"/>
                                    </p:animMotion>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6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76"/>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0"/>
                                          </p:stCondLst>
                                        </p:cTn>
                                        <p:tgtEl>
                                          <p:spTgt spid="69"/>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nodeType="clickEffect">
                                  <p:stCondLst>
                                    <p:cond delay="0"/>
                                  </p:stCondLst>
                                  <p:childTnLst>
                                    <p:set>
                                      <p:cBhvr>
                                        <p:cTn id="217" dur="1" fill="hold">
                                          <p:stCondLst>
                                            <p:cond delay="0"/>
                                          </p:stCondLst>
                                        </p:cTn>
                                        <p:tgtEl>
                                          <p:spTgt spid="76"/>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77"/>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78"/>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77"/>
                                        </p:tgtEl>
                                        <p:attrNameLst>
                                          <p:attrName>style.visibility</p:attrName>
                                        </p:attrNameLst>
                                      </p:cBhvr>
                                      <p:to>
                                        <p:strVal val="hidden"/>
                                      </p:to>
                                    </p:set>
                                  </p:childTnLst>
                                </p:cTn>
                              </p:par>
                              <p:par>
                                <p:cTn id="230" presetID="10" presetClass="exit" presetSubtype="0" fill="hold" grpId="2" nodeType="withEffect">
                                  <p:stCondLst>
                                    <p:cond delay="0"/>
                                  </p:stCondLst>
                                  <p:childTnLst>
                                    <p:animEffect transition="out" filter="fade">
                                      <p:cBhvr>
                                        <p:cTn id="231" dur="500"/>
                                        <p:tgtEl>
                                          <p:spTgt spid="75"/>
                                        </p:tgtEl>
                                      </p:cBhvr>
                                    </p:animEffect>
                                    <p:set>
                                      <p:cBhvr>
                                        <p:cTn id="232" dur="1" fill="hold">
                                          <p:stCondLst>
                                            <p:cond delay="499"/>
                                          </p:stCondLst>
                                        </p:cTn>
                                        <p:tgtEl>
                                          <p:spTgt spid="75"/>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7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nodeType="clickEffect">
                                  <p:stCondLst>
                                    <p:cond delay="0"/>
                                  </p:stCondLst>
                                  <p:childTnLst>
                                    <p:set>
                                      <p:cBhvr>
                                        <p:cTn id="240" dur="1" fill="hold">
                                          <p:stCondLst>
                                            <p:cond delay="0"/>
                                          </p:stCondLst>
                                        </p:cTn>
                                        <p:tgtEl>
                                          <p:spTgt spid="79"/>
                                        </p:tgtEl>
                                        <p:attrNameLst>
                                          <p:attrName>style.visibility</p:attrName>
                                        </p:attrNameLst>
                                      </p:cBhvr>
                                      <p:to>
                                        <p:strVal val="hidden"/>
                                      </p:to>
                                    </p:set>
                                  </p:childTnLst>
                                </p:cTn>
                              </p:par>
                              <p:par>
                                <p:cTn id="241" presetID="10" presetClass="exit" presetSubtype="0" fill="hold" grpId="2" nodeType="withEffect">
                                  <p:stCondLst>
                                    <p:cond delay="0"/>
                                  </p:stCondLst>
                                  <p:childTnLst>
                                    <p:animEffect transition="out" filter="fade">
                                      <p:cBhvr>
                                        <p:cTn id="242" dur="500"/>
                                        <p:tgtEl>
                                          <p:spTgt spid="74"/>
                                        </p:tgtEl>
                                      </p:cBhvr>
                                    </p:animEffect>
                                    <p:set>
                                      <p:cBhvr>
                                        <p:cTn id="243" dur="1" fill="hold">
                                          <p:stCondLst>
                                            <p:cond delay="499"/>
                                          </p:stCondLst>
                                        </p:cTn>
                                        <p:tgtEl>
                                          <p:spTgt spid="74"/>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nodeType="clickEffect">
                                  <p:stCondLst>
                                    <p:cond delay="0"/>
                                  </p:stCondLst>
                                  <p:childTnLst>
                                    <p:set>
                                      <p:cBhvr>
                                        <p:cTn id="247" dur="1" fill="hold">
                                          <p:stCondLst>
                                            <p:cond delay="0"/>
                                          </p:stCondLst>
                                        </p:cTn>
                                        <p:tgtEl>
                                          <p:spTgt spid="81"/>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22" presetClass="entr" presetSubtype="4" fill="hold" grpId="0" nodeType="clickEffect">
                                  <p:stCondLst>
                                    <p:cond delay="0"/>
                                  </p:stCondLst>
                                  <p:childTnLst>
                                    <p:set>
                                      <p:cBhvr>
                                        <p:cTn id="251" dur="1" fill="hold">
                                          <p:stCondLst>
                                            <p:cond delay="0"/>
                                          </p:stCondLst>
                                        </p:cTn>
                                        <p:tgtEl>
                                          <p:spTgt spid="82"/>
                                        </p:tgtEl>
                                        <p:attrNameLst>
                                          <p:attrName>style.visibility</p:attrName>
                                        </p:attrNameLst>
                                      </p:cBhvr>
                                      <p:to>
                                        <p:strVal val="visible"/>
                                      </p:to>
                                    </p:set>
                                    <p:animEffect transition="in" filter="wipe(down)">
                                      <p:cBhvr>
                                        <p:cTn id="252" dur="500"/>
                                        <p:tgtEl>
                                          <p:spTgt spid="82"/>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4" fill="hold" grpId="0" nodeType="clickEffect">
                                  <p:stCondLst>
                                    <p:cond delay="0"/>
                                  </p:stCondLst>
                                  <p:childTnLst>
                                    <p:set>
                                      <p:cBhvr>
                                        <p:cTn id="256" dur="1" fill="hold">
                                          <p:stCondLst>
                                            <p:cond delay="0"/>
                                          </p:stCondLst>
                                        </p:cTn>
                                        <p:tgtEl>
                                          <p:spTgt spid="83"/>
                                        </p:tgtEl>
                                        <p:attrNameLst>
                                          <p:attrName>style.visibility</p:attrName>
                                        </p:attrNameLst>
                                      </p:cBhvr>
                                      <p:to>
                                        <p:strVal val="visible"/>
                                      </p:to>
                                    </p:set>
                                    <p:animEffect transition="in" filter="wipe(down)">
                                      <p:cBhvr>
                                        <p:cTn id="257" dur="500"/>
                                        <p:tgtEl>
                                          <p:spTgt spid="83"/>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84"/>
                                        </p:tgtEl>
                                        <p:attrNameLst>
                                          <p:attrName>style.visibility</p:attrName>
                                        </p:attrNameLst>
                                      </p:cBhvr>
                                      <p:to>
                                        <p:strVal val="visible"/>
                                      </p:to>
                                    </p:set>
                                    <p:animEffect transition="in" filter="wipe(down)">
                                      <p:cBhvr>
                                        <p:cTn id="262" dur="500"/>
                                        <p:tgtEl>
                                          <p:spTgt spid="84"/>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83"/>
                                        </p:tgtEl>
                                        <p:attrNameLst>
                                          <p:attrName>style.visibility</p:attrName>
                                        </p:attrNameLst>
                                      </p:cBhvr>
                                      <p:to>
                                        <p:strVal val="hidden"/>
                                      </p:to>
                                    </p:set>
                                  </p:childTnLst>
                                </p:cTn>
                              </p:par>
                              <p:par>
                                <p:cTn id="267" presetID="1" presetClass="exit" presetSubtype="0" fill="hold" grpId="1" nodeType="withEffect">
                                  <p:stCondLst>
                                    <p:cond delay="0"/>
                                  </p:stCondLst>
                                  <p:childTnLst>
                                    <p:set>
                                      <p:cBhvr>
                                        <p:cTn id="268" dur="1" fill="hold">
                                          <p:stCondLst>
                                            <p:cond delay="0"/>
                                          </p:stCondLst>
                                        </p:cTn>
                                        <p:tgtEl>
                                          <p:spTgt spid="84"/>
                                        </p:tgtEl>
                                        <p:attrNameLst>
                                          <p:attrName>style.visibility</p:attrName>
                                        </p:attrNameLst>
                                      </p:cBhvr>
                                      <p:to>
                                        <p:strVal val="hidden"/>
                                      </p:to>
                                    </p:set>
                                  </p:childTnLst>
                                </p:cTn>
                              </p:par>
                              <p:par>
                                <p:cTn id="269" presetID="1" presetClass="exit" presetSubtype="0" fill="hold" grpId="1" nodeType="withEffect">
                                  <p:stCondLst>
                                    <p:cond delay="0"/>
                                  </p:stCondLst>
                                  <p:childTnLst>
                                    <p:set>
                                      <p:cBhvr>
                                        <p:cTn id="270" dur="1" fill="hold">
                                          <p:stCondLst>
                                            <p:cond delay="0"/>
                                          </p:stCondLst>
                                        </p:cTn>
                                        <p:tgtEl>
                                          <p:spTgt spid="82"/>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85"/>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xit" presetSubtype="0" fill="hold" nodeType="clickEffect">
                                  <p:stCondLst>
                                    <p:cond delay="0"/>
                                  </p:stCondLst>
                                  <p:childTnLst>
                                    <p:set>
                                      <p:cBhvr>
                                        <p:cTn id="278"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8" grpId="0" animBg="1"/>
      <p:bldP spid="6" grpId="0" animBg="1"/>
      <p:bldP spid="9" grpId="0" animBg="1"/>
      <p:bldP spid="10" grpId="0" animBg="1"/>
      <p:bldP spid="11" grpId="0" animBg="1"/>
      <p:bldP spid="11" grpId="1" animBg="1"/>
      <p:bldP spid="12" grpId="0" animBg="1"/>
      <p:bldP spid="12" grpId="1" animBg="1"/>
      <p:bldP spid="17" grpId="0" animBg="1"/>
      <p:bldP spid="24" grpId="0" animBg="1"/>
      <p:bldP spid="34" grpId="0"/>
      <p:bldP spid="34" grpId="1"/>
      <p:bldP spid="35" grpId="0"/>
      <p:bldP spid="35" grpId="1"/>
      <p:bldP spid="36" grpId="0"/>
      <p:bldP spid="36" grpId="1"/>
      <p:bldP spid="36" grpId="2"/>
      <p:bldP spid="37" grpId="0"/>
      <p:bldP spid="37" grpId="1"/>
      <p:bldP spid="37" grpId="2"/>
      <p:bldP spid="42" grpId="0"/>
      <p:bldP spid="74" grpId="0"/>
      <p:bldP spid="74" grpId="1"/>
      <p:bldP spid="74" grpId="2"/>
      <p:bldP spid="75" grpId="0"/>
      <p:bldP spid="75" grpId="1"/>
      <p:bldP spid="75" grpId="2"/>
      <p:bldP spid="78" grpId="0"/>
      <p:bldP spid="80" grpId="0" animBg="1"/>
      <p:bldP spid="82" grpId="0" animBg="1"/>
      <p:bldP spid="82" grpId="1" animBg="1"/>
      <p:bldP spid="83" grpId="0" animBg="1"/>
      <p:bldP spid="83" grpId="1" animBg="1"/>
      <p:bldP spid="84" grpId="0" animBg="1"/>
      <p:bldP spid="84"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ctr">
          <a:defRPr sz="2000" dirty="0">
            <a:latin typeface="+mj-lt"/>
            <a:cs typeface="Times New Roman"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273044</TotalTime>
  <Words>49540</Words>
  <Application>Microsoft Office PowerPoint</Application>
  <PresentationFormat>Widescreen</PresentationFormat>
  <Paragraphs>6450</Paragraphs>
  <Slides>217</Slides>
  <Notes>191</Notes>
  <HiddenSlides>9</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217</vt:i4>
      </vt:variant>
    </vt:vector>
  </HeadingPairs>
  <TitlesOfParts>
    <vt:vector size="231" baseType="lpstr">
      <vt:lpstr>Arial</vt:lpstr>
      <vt:lpstr>Calibri</vt:lpstr>
      <vt:lpstr>Calibri Light</vt:lpstr>
      <vt:lpstr>Caveat</vt:lpstr>
      <vt:lpstr>Comic Sans MS</vt:lpstr>
      <vt:lpstr>Consolas</vt:lpstr>
      <vt:lpstr>Consolas-Bold</vt:lpstr>
      <vt:lpstr>Corbel</vt:lpstr>
      <vt:lpstr>Courier New</vt:lpstr>
      <vt:lpstr>Georgia</vt:lpstr>
      <vt:lpstr>Menlo-Regular</vt:lpstr>
      <vt:lpstr>Times</vt:lpstr>
      <vt:lpstr>Times New Roman</vt:lpstr>
      <vt:lpstr>Office Theme</vt:lpstr>
      <vt:lpstr>PowerPoint Presentation</vt:lpstr>
      <vt:lpstr>PowerPoint Presentation</vt:lpstr>
      <vt:lpstr>OOP History: Part 0 – Sketchpad</vt:lpstr>
      <vt:lpstr>OOP History: Part 1 – The Record</vt:lpstr>
      <vt:lpstr>OOP History: Part 1 – The Record</vt:lpstr>
      <vt:lpstr>OOP History: Part 1 – The Record</vt:lpstr>
      <vt:lpstr>OOP History: Part 2 – Simula</vt:lpstr>
      <vt:lpstr>OOP History: Part 2 – Simula</vt:lpstr>
      <vt:lpstr>OOP History: Part 2 – Simula</vt:lpstr>
      <vt:lpstr>PowerPoint Presentation</vt:lpstr>
      <vt:lpstr>OOP History: Part 3 – Smalltalk</vt:lpstr>
      <vt:lpstr>OOP History: Part 3 – Smalltalk</vt:lpstr>
      <vt:lpstr>OOP History: Part 3 – Smalltalk</vt:lpstr>
      <vt:lpstr>OOP History: Part 4 – The 70's-80s</vt:lpstr>
      <vt:lpstr>OOP History: Part 5 – Recent History</vt:lpstr>
      <vt:lpstr>OOP History: Part 5 – Recent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 Interfaces, and Objects</vt:lpstr>
      <vt:lpstr>PowerPoint Presentation</vt:lpstr>
      <vt:lpstr>PowerPoint Presentation</vt:lpstr>
      <vt:lpstr>Encapsulation</vt:lpstr>
      <vt:lpstr>The Benefits of 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and Self</vt:lpstr>
      <vt:lpstr>This and Self</vt:lpstr>
      <vt:lpstr>Other Examples of This and Self: PHP and Rust</vt:lpstr>
      <vt:lpstr>PowerPoint Presentation</vt:lpstr>
      <vt:lpstr>PowerPoint Presentation</vt:lpstr>
      <vt:lpstr>PowerPoint Presentation</vt:lpstr>
      <vt:lpstr>PowerPoint Presentation</vt:lpstr>
      <vt:lpstr>PowerPoint Presentation</vt:lpstr>
      <vt:lpstr>Properties, Accessors and Mutators</vt:lpstr>
      <vt:lpstr>PowerPoint Presentation</vt:lpstr>
      <vt:lpstr>PowerPoint Presentation</vt:lpstr>
      <vt:lpstr>What is Inheritance? It's More Complicated Than You Think!</vt:lpstr>
      <vt:lpstr>Interface Inheritance</vt:lpstr>
      <vt:lpstr>PowerPoint Presentation</vt:lpstr>
      <vt:lpstr>PowerPoint Presentation</vt:lpstr>
      <vt:lpstr>PowerPoint Presentation</vt:lpstr>
      <vt:lpstr>PowerPoint Presentation</vt:lpstr>
      <vt:lpstr>Interface Inheritance in Scala and Swift</vt:lpstr>
      <vt:lpstr>Interface Inheritance in Go</vt:lpstr>
      <vt:lpstr>Interface Inheritance Use Cases</vt:lpstr>
      <vt:lpstr>Interface Inheritance Use Cases</vt:lpstr>
      <vt:lpstr>Interface Inheritance</vt:lpstr>
      <vt:lpstr>PowerPoint Presentation</vt:lpstr>
      <vt:lpstr>Subclassing Inheritance</vt:lpstr>
      <vt:lpstr>Subclassing Inheritance</vt:lpstr>
      <vt:lpstr>Subclassing Inheritance</vt:lpstr>
      <vt:lpstr>Subclassing Inheritance</vt:lpstr>
      <vt:lpstr>Subclassing in Java</vt:lpstr>
      <vt:lpstr>Subclassing in Swift</vt:lpstr>
      <vt:lpstr>PowerPoint Presentation</vt:lpstr>
      <vt:lpstr>PowerPoint Presentation</vt:lpstr>
      <vt:lpstr>Subclassing Inheritance: Fragility</vt:lpstr>
      <vt:lpstr>PowerPoint Presentation</vt:lpstr>
      <vt:lpstr>Implementation (Only) Inheritance</vt:lpstr>
      <vt:lpstr>Implementation Inheritance</vt:lpstr>
      <vt:lpstr>PowerPoint Presentation</vt:lpstr>
      <vt:lpstr>Implementation Inheritance</vt:lpstr>
      <vt:lpstr>PowerPoint Presentation</vt:lpstr>
      <vt:lpstr>One More Type of Inheritance: Prototypal Inheritance</vt:lpstr>
      <vt:lpstr>One More Type of Inheritance: Prototypal Inheritance</vt:lpstr>
      <vt:lpstr>One More Type of Inheritance: Prototypal Inheritance</vt:lpstr>
      <vt:lpstr>Shallow-dives into Inheritance</vt:lpstr>
      <vt:lpstr>PowerPoint Presentation</vt:lpstr>
      <vt:lpstr>Inheritance: Construction, Destruction and Finalization</vt:lpstr>
      <vt:lpstr>Inheritance: Construction</vt:lpstr>
      <vt:lpstr>PowerPoint Presentation</vt:lpstr>
      <vt:lpstr>Inheritance: Construction</vt:lpstr>
      <vt:lpstr>Inheritance: Destruction and Finalization</vt:lpstr>
      <vt:lpstr>Inheritance: Construction, Destruction and Finalization</vt:lpstr>
      <vt:lpstr>PowerPoint Presentation</vt:lpstr>
      <vt:lpstr>Inheritance: Overriding Method and Classes</vt:lpstr>
      <vt:lpstr>Inheritance: Overriding</vt:lpstr>
      <vt:lpstr>Controlling Method Overriding</vt:lpstr>
      <vt:lpstr>Controlling Method Overriding</vt:lpstr>
      <vt:lpstr>Ensuring Proper Overriding</vt:lpstr>
      <vt:lpstr>Controlling Class Overriding</vt:lpstr>
      <vt:lpstr>Accessing a Superclass Version of an Overriden Method</vt:lpstr>
      <vt:lpstr>Controlling Method Overriding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Subtype Polymorphism</vt:lpstr>
      <vt:lpstr>Subtype Polymorphism Examples: Swift and Java</vt:lpstr>
      <vt:lpstr>Subtype Polymorphism in Dynamically Typed Languages?</vt:lpstr>
      <vt:lpstr>Subtype Polymorphism in Dynamically Typed Languages?</vt:lpstr>
      <vt:lpstr>Uses for Subtype Polymorphism</vt:lpstr>
      <vt:lpstr>PowerPoint Presentation</vt:lpstr>
      <vt:lpstr>PowerPoint Presentation</vt:lpstr>
      <vt:lpstr>PowerPoint Presentation</vt:lpstr>
      <vt:lpstr>PowerPoint Presentation</vt:lpstr>
      <vt:lpstr>Dynamic Dispatch: How Does it Work?</vt:lpstr>
      <vt:lpstr>Dynamic Dispatch: How Does it Work?</vt:lpstr>
      <vt:lpstr>Dynamic Dispatch: How Does it Work?</vt:lpstr>
      <vt:lpstr>Static Dispatch for Non-virtual Methods</vt:lpstr>
      <vt:lpstr>PowerPoint Presentation</vt:lpstr>
      <vt:lpstr>PowerPoint Presentation</vt:lpstr>
      <vt:lpstr>Dynamic Dispatch</vt:lpstr>
      <vt:lpstr>PowerPoint Presentation</vt:lpstr>
      <vt:lpstr>PowerPoint Presentation</vt:lpstr>
      <vt:lpstr>PowerPoint Presentation</vt:lpstr>
      <vt:lpstr>PowerPoint Presentation</vt:lpstr>
      <vt:lpstr>PowerPoint Presentation</vt:lpstr>
      <vt:lpstr>PowerPoint Presentation</vt:lpstr>
      <vt:lpstr>OOP Best Practices: SOLID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OOP Best Practices - SOLID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for Good OOP Style</vt:lpstr>
      <vt:lpstr>TODO: Reflection</vt:lpstr>
      <vt:lpstr>TODO: Typing and classes</vt:lpstr>
      <vt:lpstr>TODO: Class variables (statics in C++)</vt:lpstr>
      <vt:lpstr>TODO: Class-level vs instance methods/variables</vt:lpstr>
      <vt:lpstr>TODO: Fragile base class problem</vt:lpstr>
      <vt:lpstr>TODO: Diamond pattern</vt:lpstr>
      <vt:lpstr>TODO :Commong OOP design patterns</vt:lpstr>
      <vt:lpstr>TODO: Types of Inheritance</vt:lpstr>
      <vt:lpstr>PowerPoint Presentation</vt:lpstr>
      <vt:lpstr>PowerPoint Presentation</vt:lpstr>
      <vt:lpstr>PowerPoint Presentation</vt:lpstr>
      <vt:lpstr>PowerPoint Presentation</vt:lpstr>
      <vt:lpstr>PowerPoint Presentation</vt:lpstr>
      <vt:lpstr>PowerPoint Presentation</vt:lpstr>
      <vt:lpstr>OOP History: Part 4 – Smalltalk</vt:lpstr>
      <vt:lpstr>OOP History: Part 4 – Smalltalk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Inheritance: Construction</vt:lpstr>
      <vt:lpstr>PowerPoint Presentation</vt:lpstr>
      <vt:lpstr>PowerPoint Presentation</vt:lpstr>
      <vt:lpstr>Ensuring Proper Overriding</vt:lpstr>
      <vt:lpstr>Class Fields and Class Methods</vt:lpstr>
      <vt:lpstr>Dynamic Dispatch: How Does it Work?</vt:lpstr>
      <vt:lpstr>Dynamic Dispatch: How Does it Work?</vt:lpstr>
      <vt:lpstr>Subtype Polymorphism: How Does it Work?</vt:lpstr>
      <vt:lpstr>Dynamic Dispatch: How Does it Work?</vt:lpstr>
      <vt:lpstr>Dynamic Dispatch in Dynamically Typed Languages: Ruby</vt:lpstr>
      <vt:lpstr>Subclassing in Python</vt:lpstr>
      <vt:lpstr>Subtype Polymorphism: Calling the Right Method</vt:lpstr>
      <vt:lpstr>One More Type of Inheritance: Prototypal Inheritance</vt:lpstr>
      <vt:lpstr>PowerPoint Presentation</vt:lpstr>
      <vt:lpstr>Iterable Classes and Iterators</vt:lpstr>
      <vt:lpstr>Iterable Classes and Iterators</vt:lpstr>
      <vt:lpstr>How are Iterators Implemented: 3 Approaches</vt:lpstr>
      <vt:lpstr>Separate Iterator Object: Java</vt:lpstr>
      <vt:lpstr>Separate Iterator Objects: Python</vt:lpstr>
      <vt:lpstr>Built-in Iterator per Container: Python</vt:lpstr>
      <vt:lpstr>Iterators</vt:lpstr>
      <vt:lpstr>PowerPoint Presentation</vt:lpstr>
      <vt:lpstr>Constructors, Initializers, Destructors, and Finalizers</vt:lpstr>
      <vt:lpstr>PowerPoint Presentation</vt:lpstr>
      <vt:lpstr>PowerPoint Presentation</vt:lpstr>
      <vt:lpstr>PowerPoint Presentation</vt:lpstr>
      <vt:lpstr>PowerPoint Presentation</vt:lpstr>
      <vt:lpstr>PowerPoint Presentation</vt:lpstr>
      <vt:lpstr>PowerPoint Presentation</vt:lpstr>
      <vt:lpstr>Freeing Resources: Destructors</vt:lpstr>
      <vt:lpstr>Freeing Resources: Finalizers</vt:lpstr>
      <vt:lpstr>PowerPoint Presentation</vt:lpstr>
      <vt:lpstr>PowerPoint Presentation</vt:lpstr>
      <vt:lpstr>Destructors and Finalizers</vt:lpstr>
      <vt:lpstr>PowerPoint Presentation</vt:lpstr>
      <vt:lpstr>Subtype Polymorphism</vt:lpstr>
      <vt:lpstr>Dynamic Dispatch Can Get Confusing!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carey nachenberg</cp:lastModifiedBy>
  <cp:revision>14257</cp:revision>
  <dcterms:created xsi:type="dcterms:W3CDTF">2021-09-28T21:38:18Z</dcterms:created>
  <dcterms:modified xsi:type="dcterms:W3CDTF">2023-07-31T18:17:20Z</dcterms:modified>
</cp:coreProperties>
</file>